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37"/>
  </p:notesMasterIdLst>
  <p:sldIdLst>
    <p:sldId id="265" r:id="rId5"/>
    <p:sldId id="266" r:id="rId6"/>
    <p:sldId id="306" r:id="rId7"/>
    <p:sldId id="331" r:id="rId8"/>
    <p:sldId id="316" r:id="rId9"/>
    <p:sldId id="332" r:id="rId10"/>
    <p:sldId id="333" r:id="rId11"/>
    <p:sldId id="339" r:id="rId12"/>
    <p:sldId id="340" r:id="rId13"/>
    <p:sldId id="341" r:id="rId14"/>
    <p:sldId id="342" r:id="rId15"/>
    <p:sldId id="362" r:id="rId16"/>
    <p:sldId id="361" r:id="rId17"/>
    <p:sldId id="363" r:id="rId18"/>
    <p:sldId id="367" r:id="rId19"/>
    <p:sldId id="368" r:id="rId20"/>
    <p:sldId id="369" r:id="rId21"/>
    <p:sldId id="370" r:id="rId22"/>
    <p:sldId id="345" r:id="rId23"/>
    <p:sldId id="344" r:id="rId24"/>
    <p:sldId id="347" r:id="rId25"/>
    <p:sldId id="348" r:id="rId26"/>
    <p:sldId id="350" r:id="rId27"/>
    <p:sldId id="349" r:id="rId28"/>
    <p:sldId id="351" r:id="rId29"/>
    <p:sldId id="352" r:id="rId30"/>
    <p:sldId id="353" r:id="rId31"/>
    <p:sldId id="358" r:id="rId32"/>
    <p:sldId id="357" r:id="rId33"/>
    <p:sldId id="359" r:id="rId34"/>
    <p:sldId id="355" r:id="rId35"/>
    <p:sldId id="356" r:id="rId36"/>
  </p:sldIdLst>
  <p:sldSz cx="12192000" cy="6858000"/>
  <p:notesSz cx="6858000" cy="9144000"/>
  <p:embeddedFontLs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맑은 고딕" panose="020B0503020000020004" pitchFamily="50" charset="-127"/>
      <p:regular r:id="rId46"/>
      <p:bold r:id="rId47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0175"/>
    <a:srgbClr val="C00000"/>
    <a:srgbClr val="FF9B9B"/>
    <a:srgbClr val="FF9797"/>
    <a:srgbClr val="9DC3E6"/>
    <a:srgbClr val="ABD38F"/>
    <a:srgbClr val="F4B183"/>
    <a:srgbClr val="4472C4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00DB4-3CB9-4102-97E4-44EBF939C8A6}" v="54" dt="2021-11-23T08:37:34.091"/>
    <p1510:client id="{EB8D17F1-98C4-5109-5177-A60BA1E1FA9C}" v="629" dt="2021-11-24T00:51:24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875" autoAdjust="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6.xml"/><Relationship Id="rId41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8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19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052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136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93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46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8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Wan Oh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6619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TableNet</a:t>
            </a:r>
            <a:r>
              <a:rPr lang="en-US" altLang="ko-KR" sz="3600" b="1" dirty="0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: Deep Learning model for end-to-end Table detection and Tabular data extraction from Scanned Document Images</a:t>
            </a:r>
            <a:endParaRPr lang="en-US" altLang="ko-KR" sz="3600" b="1" dirty="0">
              <a:solidFill>
                <a:schemeClr val="accent5"/>
              </a:solidFill>
              <a:latin typeface="Roboto"/>
              <a:cs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200" b="1" dirty="0">
                <a:solidFill>
                  <a:schemeClr val="accent5"/>
                </a:solidFill>
                <a:latin typeface="lato"/>
                <a:ea typeface="+mn-lt"/>
                <a:cs typeface="+mn-lt"/>
              </a:rPr>
              <a:t>Shubham </a:t>
            </a:r>
            <a:r>
              <a:rPr lang="en-US" sz="2200" b="1" dirty="0" err="1">
                <a:solidFill>
                  <a:schemeClr val="accent5"/>
                </a:solidFill>
                <a:latin typeface="lato"/>
                <a:ea typeface="+mn-lt"/>
                <a:cs typeface="+mn-lt"/>
              </a:rPr>
              <a:t>Paliwal</a:t>
            </a:r>
            <a:r>
              <a:rPr lang="en-US" sz="2200" b="1" dirty="0">
                <a:solidFill>
                  <a:schemeClr val="accent5"/>
                </a:solidFill>
                <a:latin typeface="lato"/>
                <a:ea typeface="+mn-lt"/>
                <a:cs typeface="+mn-lt"/>
              </a:rPr>
              <a:t>,</a:t>
            </a:r>
            <a:r>
              <a:rPr lang="en-US" sz="2200" dirty="0">
                <a:latin typeface="lato"/>
                <a:ea typeface="+mn-lt"/>
                <a:cs typeface="+mn-lt"/>
              </a:rPr>
              <a:t> Vishwanath D, </a:t>
            </a:r>
            <a:r>
              <a:rPr lang="en-US" sz="2200" dirty="0" err="1">
                <a:latin typeface="lato"/>
                <a:ea typeface="+mn-lt"/>
                <a:cs typeface="+mn-lt"/>
              </a:rPr>
              <a:t>Robit</a:t>
            </a:r>
            <a:r>
              <a:rPr lang="en-US" sz="2200" dirty="0">
                <a:latin typeface="lato"/>
                <a:ea typeface="+mn-lt"/>
                <a:cs typeface="+mn-lt"/>
              </a:rPr>
              <a:t> Rahul, Monika Sharma, </a:t>
            </a:r>
            <a:r>
              <a:rPr lang="en-US" sz="2200" dirty="0" err="1">
                <a:latin typeface="lato"/>
                <a:ea typeface="+mn-lt"/>
                <a:cs typeface="+mn-lt"/>
              </a:rPr>
              <a:t>Lovekesh</a:t>
            </a:r>
            <a:r>
              <a:rPr lang="en-US" sz="2200" dirty="0">
                <a:latin typeface="lato"/>
                <a:ea typeface="+mn-lt"/>
                <a:cs typeface="+mn-lt"/>
              </a:rPr>
              <a:t> </a:t>
            </a:r>
            <a:r>
              <a:rPr lang="en-US" sz="2200" dirty="0" err="1">
                <a:latin typeface="lato"/>
                <a:ea typeface="+mn-lt"/>
                <a:cs typeface="+mn-lt"/>
              </a:rPr>
              <a:t>Vig</a:t>
            </a:r>
            <a:endParaRPr lang="en-US" sz="2200" dirty="0">
              <a:latin typeface="lato"/>
              <a:ea typeface="+mn-lt"/>
              <a:cs typeface="+mn-lt"/>
            </a:endParaRPr>
          </a:p>
          <a:p>
            <a:pPr algn="ctr"/>
            <a:r>
              <a:rPr lang="en-US" sz="2200" dirty="0">
                <a:latin typeface="lato"/>
                <a:ea typeface="+mn-lt"/>
                <a:cs typeface="+mn-lt"/>
              </a:rPr>
              <a:t>TSC Research, New Delhi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BC430B-63E7-4F93-8470-D4C21E606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529" y="517375"/>
            <a:ext cx="1257075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>
                <a:latin typeface="lato"/>
                <a:ea typeface="lato"/>
                <a:cs typeface="lato"/>
              </a:rPr>
              <a:t>ICDAR</a:t>
            </a:r>
            <a:r>
              <a:rPr lang="ko-KR" altLang="en-US" dirty="0">
                <a:latin typeface="lato"/>
                <a:ea typeface="lato"/>
                <a:cs typeface="lato"/>
              </a:rPr>
              <a:t> </a:t>
            </a:r>
            <a:r>
              <a:rPr lang="en-US" altLang="ko-KR" dirty="0">
                <a:latin typeface="lato"/>
                <a:ea typeface="lato"/>
                <a:cs typeface="lato"/>
              </a:rPr>
              <a:t>‘19</a:t>
            </a:r>
          </a:p>
        </p:txBody>
      </p:sp>
    </p:spTree>
    <p:extLst>
      <p:ext uri="{BB962C8B-B14F-4D97-AF65-F5344CB8AC3E}">
        <p14:creationId xmlns:p14="http://schemas.microsoft.com/office/powerpoint/2010/main" val="423461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328">
        <p:fade/>
      </p:transition>
    </mc:Choice>
    <mc:Fallback xmlns="">
      <p:transition spd="med" advTm="1232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cs typeface="lato"/>
              </a:rPr>
              <a:t>TableNet</a:t>
            </a:r>
            <a:r>
              <a:rPr lang="en-US" altLang="ko-KR" b="1" dirty="0">
                <a:cs typeface="lato"/>
              </a:rPr>
              <a:t>: Deep model for table and column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Model preprocessing by tesseract OCR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transform into an RGB image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resize to 1024 * 1024 resolution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Detection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 single model to produce output mask of table &amp; column region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detect tables and column like detecting objects in real images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apply pre-trained layer of VGG-19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76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cs typeface="lato"/>
              </a:rPr>
              <a:t>TableNet</a:t>
            </a:r>
            <a:r>
              <a:rPr lang="en-US" altLang="ko-KR" b="1" dirty="0">
                <a:cs typeface="lato"/>
              </a:rPr>
              <a:t>: Deep model for table and column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To use a pre-trained VGG-19 layer as the base network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E7E3EF-D8A1-4B16-A5C9-DDAEF5226B2D}"/>
              </a:ext>
            </a:extLst>
          </p:cNvPr>
          <p:cNvGrpSpPr/>
          <p:nvPr/>
        </p:nvGrpSpPr>
        <p:grpSpPr>
          <a:xfrm>
            <a:off x="2432211" y="2205338"/>
            <a:ext cx="7327578" cy="4244221"/>
            <a:chOff x="2432211" y="2205338"/>
            <a:chExt cx="7327578" cy="424422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6A3DCA4-A133-4A4E-B205-441109AFB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2211" y="2205338"/>
              <a:ext cx="7327578" cy="4244221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2EF74EA-F46C-4896-A901-02A89D94DD64}"/>
                </a:ext>
              </a:extLst>
            </p:cNvPr>
            <p:cNvSpPr/>
            <p:nvPr/>
          </p:nvSpPr>
          <p:spPr>
            <a:xfrm>
              <a:off x="2629989" y="3429000"/>
              <a:ext cx="2333897" cy="284988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7882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cs typeface="lato"/>
              </a:rPr>
              <a:t>TableNet</a:t>
            </a:r>
            <a:r>
              <a:rPr lang="en-US" altLang="ko-KR" b="1" dirty="0">
                <a:cs typeface="lato"/>
              </a:rPr>
              <a:t>: Deep model for table and column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/>
              <a:t>To replace the fully connected layer with two convolution layers</a:t>
            </a:r>
          </a:p>
          <a:p>
            <a:r>
              <a:rPr lang="en-US" altLang="ko-KR" dirty="0"/>
              <a:t>Two convolution layers use Dropout layer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AC337B-D4CB-4FC9-8ABD-6F0ABD438AA6}"/>
              </a:ext>
            </a:extLst>
          </p:cNvPr>
          <p:cNvGrpSpPr/>
          <p:nvPr/>
        </p:nvGrpSpPr>
        <p:grpSpPr>
          <a:xfrm>
            <a:off x="2432211" y="2205338"/>
            <a:ext cx="7327578" cy="4244221"/>
            <a:chOff x="2432211" y="2205338"/>
            <a:chExt cx="7327578" cy="424422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2A5B24F-D9A0-4B5F-9ADA-4F2235DF9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2211" y="2205338"/>
              <a:ext cx="7327578" cy="4244221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905391-7C2C-4FF7-A11D-58996FF6833D}"/>
                </a:ext>
              </a:extLst>
            </p:cNvPr>
            <p:cNvSpPr/>
            <p:nvPr/>
          </p:nvSpPr>
          <p:spPr>
            <a:xfrm>
              <a:off x="2629989" y="3429000"/>
              <a:ext cx="2333897" cy="284988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F2741A-44DE-4C18-BFA6-0CB918301CF4}"/>
              </a:ext>
            </a:extLst>
          </p:cNvPr>
          <p:cNvSpPr/>
          <p:nvPr/>
        </p:nvSpPr>
        <p:spPr>
          <a:xfrm>
            <a:off x="7498080" y="2325189"/>
            <a:ext cx="661851" cy="644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28791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cs typeface="lato"/>
              </a:rPr>
              <a:t>TableNet</a:t>
            </a:r>
            <a:r>
              <a:rPr lang="en-US" altLang="ko-KR" b="1" dirty="0">
                <a:cs typeface="lato"/>
              </a:rPr>
              <a:t>: Deep model for table and column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/>
              <a:t>To append two different branches of the decoder network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The output (conv6 + dropout) layer to distribute to both decoder branches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05C1364-A9A2-421A-8CFC-CB6CD6779651}"/>
              </a:ext>
            </a:extLst>
          </p:cNvPr>
          <p:cNvGrpSpPr/>
          <p:nvPr/>
        </p:nvGrpSpPr>
        <p:grpSpPr>
          <a:xfrm>
            <a:off x="2432211" y="2205338"/>
            <a:ext cx="7327578" cy="4244221"/>
            <a:chOff x="2432211" y="2205338"/>
            <a:chExt cx="7327578" cy="424422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136D1BD-798E-4C6A-941D-FA7953527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2211" y="2205338"/>
              <a:ext cx="7327578" cy="424422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05EC6F3-6053-4D1B-BD07-5F9175B9457D}"/>
                </a:ext>
              </a:extLst>
            </p:cNvPr>
            <p:cNvSpPr/>
            <p:nvPr/>
          </p:nvSpPr>
          <p:spPr>
            <a:xfrm>
              <a:off x="2629989" y="3429000"/>
              <a:ext cx="2333897" cy="284988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8DC203-63EF-40FB-B759-E28EA78A9245}"/>
              </a:ext>
            </a:extLst>
          </p:cNvPr>
          <p:cNvSpPr/>
          <p:nvPr/>
        </p:nvSpPr>
        <p:spPr>
          <a:xfrm>
            <a:off x="7770565" y="2522653"/>
            <a:ext cx="929298" cy="600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428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cs typeface="lato"/>
              </a:rPr>
              <a:t>TableNet</a:t>
            </a:r>
            <a:r>
              <a:rPr lang="en-US" altLang="ko-KR" b="1" dirty="0">
                <a:cs typeface="lato"/>
              </a:rPr>
              <a:t>: Deep model for table and column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To use conv7_table for upscaling the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CD78843-AC4B-4F7C-BD36-D49393DDCC0C}"/>
              </a:ext>
            </a:extLst>
          </p:cNvPr>
          <p:cNvGrpSpPr/>
          <p:nvPr/>
        </p:nvGrpSpPr>
        <p:grpSpPr>
          <a:xfrm>
            <a:off x="2432211" y="2205338"/>
            <a:ext cx="7327578" cy="4244221"/>
            <a:chOff x="2432211" y="2205338"/>
            <a:chExt cx="7327578" cy="424422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2AD707C-2249-4C3C-8FBA-9D4C09A1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2211" y="2205338"/>
              <a:ext cx="7327578" cy="4244221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4F36582-D002-4534-B3B6-66E954B3233D}"/>
                </a:ext>
              </a:extLst>
            </p:cNvPr>
            <p:cNvSpPr/>
            <p:nvPr/>
          </p:nvSpPr>
          <p:spPr>
            <a:xfrm>
              <a:off x="2629989" y="3429000"/>
              <a:ext cx="2333897" cy="284988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5EEF7E-EB60-49F1-B5B6-E8CEE2300947}"/>
              </a:ext>
            </a:extLst>
          </p:cNvPr>
          <p:cNvSpPr/>
          <p:nvPr/>
        </p:nvSpPr>
        <p:spPr>
          <a:xfrm>
            <a:off x="7071360" y="2917376"/>
            <a:ext cx="905691" cy="705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1004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cs typeface="lato"/>
              </a:rPr>
              <a:t>TableNet</a:t>
            </a:r>
            <a:r>
              <a:rPr lang="en-US" altLang="ko-KR" b="1" dirty="0">
                <a:cs typeface="lato"/>
              </a:rPr>
              <a:t>: Deep model for table and column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To up-scale conv7_table using fractionally </a:t>
            </a:r>
            <a:r>
              <a:rPr lang="en-US" altLang="ko-KR" dirty="0" err="1">
                <a:sym typeface="Wingdings" panose="05000000000000000000" pitchFamily="2" charset="2"/>
              </a:rPr>
              <a:t>strided</a:t>
            </a:r>
            <a:r>
              <a:rPr lang="en-US" altLang="ko-KR" dirty="0">
                <a:sym typeface="Wingdings" panose="05000000000000000000" pitchFamily="2" charset="2"/>
              </a:rPr>
              <a:t> convolutions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To append with the pool4 pooling layer of the same dimension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CD78843-AC4B-4F7C-BD36-D49393DDCC0C}"/>
              </a:ext>
            </a:extLst>
          </p:cNvPr>
          <p:cNvGrpSpPr/>
          <p:nvPr/>
        </p:nvGrpSpPr>
        <p:grpSpPr>
          <a:xfrm>
            <a:off x="2432211" y="2205338"/>
            <a:ext cx="7327578" cy="4244221"/>
            <a:chOff x="2432211" y="2205338"/>
            <a:chExt cx="7327578" cy="424422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2AD707C-2249-4C3C-8FBA-9D4C09A1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2211" y="2205338"/>
              <a:ext cx="7327578" cy="4244221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4F36582-D002-4534-B3B6-66E954B3233D}"/>
                </a:ext>
              </a:extLst>
            </p:cNvPr>
            <p:cNvSpPr/>
            <p:nvPr/>
          </p:nvSpPr>
          <p:spPr>
            <a:xfrm>
              <a:off x="2629989" y="3429000"/>
              <a:ext cx="2333897" cy="284988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5EEF7E-EB60-49F1-B5B6-E8CEE2300947}"/>
              </a:ext>
            </a:extLst>
          </p:cNvPr>
          <p:cNvSpPr/>
          <p:nvPr/>
        </p:nvSpPr>
        <p:spPr>
          <a:xfrm>
            <a:off x="6908992" y="3579223"/>
            <a:ext cx="1102894" cy="766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1952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cs typeface="lato"/>
              </a:rPr>
              <a:t>TableNet</a:t>
            </a:r>
            <a:r>
              <a:rPr lang="en-US" altLang="ko-KR" b="1" dirty="0">
                <a:cs typeface="lato"/>
              </a:rPr>
              <a:t>: Deep model for table and column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To upscale again and to append pool3 pooling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CD78843-AC4B-4F7C-BD36-D49393DDCC0C}"/>
              </a:ext>
            </a:extLst>
          </p:cNvPr>
          <p:cNvGrpSpPr/>
          <p:nvPr/>
        </p:nvGrpSpPr>
        <p:grpSpPr>
          <a:xfrm>
            <a:off x="2432211" y="2205338"/>
            <a:ext cx="7327578" cy="4244221"/>
            <a:chOff x="2432211" y="2205338"/>
            <a:chExt cx="7327578" cy="424422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2AD707C-2249-4C3C-8FBA-9D4C09A1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2211" y="2205338"/>
              <a:ext cx="7327578" cy="4244221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4F36582-D002-4534-B3B6-66E954B3233D}"/>
                </a:ext>
              </a:extLst>
            </p:cNvPr>
            <p:cNvSpPr/>
            <p:nvPr/>
          </p:nvSpPr>
          <p:spPr>
            <a:xfrm>
              <a:off x="2629989" y="3429000"/>
              <a:ext cx="2333897" cy="284988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5EEF7E-EB60-49F1-B5B6-E8CEE2300947}"/>
              </a:ext>
            </a:extLst>
          </p:cNvPr>
          <p:cNvSpPr/>
          <p:nvPr/>
        </p:nvSpPr>
        <p:spPr>
          <a:xfrm>
            <a:off x="6908991" y="4432661"/>
            <a:ext cx="1433819" cy="766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67079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cs typeface="lato"/>
              </a:rPr>
              <a:t>TableNet</a:t>
            </a:r>
            <a:r>
              <a:rPr lang="en-US" altLang="ko-KR" b="1" dirty="0">
                <a:cs typeface="lato"/>
              </a:rPr>
              <a:t>: Deep model for table and column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To upscale to meet the original image dimension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CD78843-AC4B-4F7C-BD36-D49393DDCC0C}"/>
              </a:ext>
            </a:extLst>
          </p:cNvPr>
          <p:cNvGrpSpPr/>
          <p:nvPr/>
        </p:nvGrpSpPr>
        <p:grpSpPr>
          <a:xfrm>
            <a:off x="2432211" y="2205338"/>
            <a:ext cx="7327578" cy="4244221"/>
            <a:chOff x="2432211" y="2205338"/>
            <a:chExt cx="7327578" cy="424422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2AD707C-2249-4C3C-8FBA-9D4C09A1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2211" y="2205338"/>
              <a:ext cx="7327578" cy="4244221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4F36582-D002-4534-B3B6-66E954B3233D}"/>
                </a:ext>
              </a:extLst>
            </p:cNvPr>
            <p:cNvSpPr/>
            <p:nvPr/>
          </p:nvSpPr>
          <p:spPr>
            <a:xfrm>
              <a:off x="2629989" y="3429000"/>
              <a:ext cx="2333897" cy="284988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5EEF7E-EB60-49F1-B5B6-E8CEE2300947}"/>
              </a:ext>
            </a:extLst>
          </p:cNvPr>
          <p:cNvSpPr/>
          <p:nvPr/>
        </p:nvSpPr>
        <p:spPr>
          <a:xfrm>
            <a:off x="6821904" y="5286104"/>
            <a:ext cx="1181273" cy="766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6021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cs typeface="lato"/>
              </a:rPr>
              <a:t>TableNet</a:t>
            </a:r>
            <a:r>
              <a:rPr lang="en-US" altLang="ko-KR" b="1" dirty="0">
                <a:cs typeface="lato"/>
              </a:rPr>
              <a:t>: Deep model for table and column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To upscale to meet the original image dimension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CD78843-AC4B-4F7C-BD36-D49393DDCC0C}"/>
              </a:ext>
            </a:extLst>
          </p:cNvPr>
          <p:cNvGrpSpPr/>
          <p:nvPr/>
        </p:nvGrpSpPr>
        <p:grpSpPr>
          <a:xfrm>
            <a:off x="2432211" y="2205338"/>
            <a:ext cx="7327578" cy="4244221"/>
            <a:chOff x="2432211" y="2205338"/>
            <a:chExt cx="7327578" cy="424422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2AD707C-2249-4C3C-8FBA-9D4C09A1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2211" y="2205338"/>
              <a:ext cx="7327578" cy="4244221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4F36582-D002-4534-B3B6-66E954B3233D}"/>
                </a:ext>
              </a:extLst>
            </p:cNvPr>
            <p:cNvSpPr/>
            <p:nvPr/>
          </p:nvSpPr>
          <p:spPr>
            <a:xfrm>
              <a:off x="2629989" y="3429000"/>
              <a:ext cx="2333897" cy="284988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5EEF7E-EB60-49F1-B5B6-E8CEE2300947}"/>
              </a:ext>
            </a:extLst>
          </p:cNvPr>
          <p:cNvSpPr/>
          <p:nvPr/>
        </p:nvSpPr>
        <p:spPr>
          <a:xfrm>
            <a:off x="8424281" y="2542904"/>
            <a:ext cx="658759" cy="740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07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Introduction</a:t>
            </a:r>
          </a:p>
          <a:p>
            <a:r>
              <a:rPr lang="en-US" altLang="ko-KR" b="1" dirty="0" err="1">
                <a:solidFill>
                  <a:schemeClr val="bg1">
                    <a:lumMod val="75000"/>
                  </a:schemeClr>
                </a:solidFill>
                <a:cs typeface="lato"/>
              </a:rPr>
              <a:t>TableNet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: Deep model for table and column detection</a:t>
            </a:r>
          </a:p>
          <a:p>
            <a:r>
              <a:rPr lang="en-US" altLang="ko-KR" b="1" dirty="0">
                <a:cs typeface="lato"/>
              </a:rPr>
              <a:t>Table row extraction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Dataset preparation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Experiments and result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96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cs typeface="lato"/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Related work</a:t>
            </a:r>
          </a:p>
          <a:p>
            <a:r>
              <a:rPr lang="en-US" altLang="ko-KR" b="1" dirty="0" err="1">
                <a:solidFill>
                  <a:schemeClr val="bg1">
                    <a:lumMod val="75000"/>
                  </a:schemeClr>
                </a:solidFill>
                <a:cs typeface="lato"/>
              </a:rPr>
              <a:t>TableNet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: Deep model for table and column detection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Table row extraction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Dataset preparation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Experiments and result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4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lato"/>
              </a:rPr>
              <a:t>Table Row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TableNet</a:t>
            </a:r>
            <a:r>
              <a:rPr lang="en-US" altLang="ko-KR" dirty="0">
                <a:sym typeface="Wingdings" panose="05000000000000000000" pitchFamily="2" charset="2"/>
              </a:rPr>
              <a:t> to generate masks for table &amp; column regions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All word position already known by tesseract OCR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To make one row by the similar horizontal level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However, few rows are defined as multiple lines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 To formulate three rule for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row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segmentation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121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lato"/>
              </a:rPr>
              <a:t>Table Row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The presence of line demarcation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From first word to end word in block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56627-DBAB-4CCF-8958-1DAEDED5CFAD}"/>
              </a:ext>
            </a:extLst>
          </p:cNvPr>
          <p:cNvSpPr txBox="1"/>
          <p:nvPr/>
        </p:nvSpPr>
        <p:spPr>
          <a:xfrm>
            <a:off x="4889318" y="6125041"/>
            <a:ext cx="239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Adapted by Marmot dataset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ACFB825-9A15-47B3-A2FC-075DEDFA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280" y="2219536"/>
            <a:ext cx="2940577" cy="386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2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lato"/>
              </a:rPr>
              <a:t>Table Row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The absence of line demarcation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decide new row if all values in all columns are filled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decide separate row if all values in all columns are filled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04A5D1-521E-4C97-A03A-EC93088BC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0" y="2581262"/>
            <a:ext cx="3910907" cy="3493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510781-1558-4465-A97A-09F519E63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986" y="3604206"/>
            <a:ext cx="3261643" cy="784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368969-2C0E-4E15-B08D-C4DBEDD6589E}"/>
              </a:ext>
            </a:extLst>
          </p:cNvPr>
          <p:cNvSpPr txBox="1"/>
          <p:nvPr/>
        </p:nvSpPr>
        <p:spPr>
          <a:xfrm>
            <a:off x="2381250" y="6075087"/>
            <a:ext cx="239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Adapted by Marmot dataset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FC7BE-3A53-478D-BBBA-44BAED6B300E}"/>
              </a:ext>
            </a:extLst>
          </p:cNvPr>
          <p:cNvSpPr txBox="1"/>
          <p:nvPr/>
        </p:nvSpPr>
        <p:spPr>
          <a:xfrm>
            <a:off x="7362552" y="4389134"/>
            <a:ext cx="239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Adapted by Marmot dataset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248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Introduction</a:t>
            </a:r>
          </a:p>
          <a:p>
            <a:r>
              <a:rPr lang="en-US" altLang="ko-KR" b="1" dirty="0" err="1">
                <a:solidFill>
                  <a:schemeClr val="bg1">
                    <a:lumMod val="75000"/>
                  </a:schemeClr>
                </a:solidFill>
                <a:cs typeface="lato"/>
              </a:rPr>
              <a:t>TableNet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: Deep model for table and column detection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Table row extraction</a:t>
            </a:r>
          </a:p>
          <a:p>
            <a:r>
              <a:rPr lang="en-US" altLang="ko-KR" b="1" dirty="0">
                <a:cs typeface="lato"/>
              </a:rPr>
              <a:t>Dataset preparation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Experiments and result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32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lato"/>
              </a:rPr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To use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Marmot table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recognition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dataset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for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training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To add annotation to Marmot dataset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Providing Semantic Information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preprocess table image by histogram equalization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After then, to extract word blocks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make binary mask image by </a:t>
            </a:r>
            <a:r>
              <a:rPr lang="en-US" altLang="ko-KR" dirty="0" err="1">
                <a:sym typeface="Wingdings" panose="05000000000000000000" pitchFamily="2" charset="2"/>
              </a:rPr>
              <a:t>TableNet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10079C3-10A2-4463-97CD-9CDB7AD4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793" y="4270494"/>
            <a:ext cx="8190414" cy="21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89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lato"/>
              </a:rPr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Training Data Preparation for </a:t>
            </a:r>
            <a:r>
              <a:rPr lang="en-US" altLang="ko-KR" dirty="0" err="1">
                <a:sym typeface="Wingdings" panose="05000000000000000000" pitchFamily="2" charset="2"/>
              </a:rPr>
              <a:t>TableNet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make word patches with color coded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get all word patches by tesseract OCR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Regular expression to determine data type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Each data type has unique color and shaded as the same color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AE2C45-9C4C-4CC5-B618-36BFA6055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454" y="1538767"/>
            <a:ext cx="3215919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45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Introduction</a:t>
            </a:r>
          </a:p>
          <a:p>
            <a:r>
              <a:rPr lang="en-US" altLang="ko-KR" b="1" dirty="0" err="1">
                <a:solidFill>
                  <a:schemeClr val="bg1">
                    <a:lumMod val="75000"/>
                  </a:schemeClr>
                </a:solidFill>
                <a:cs typeface="lato"/>
              </a:rPr>
              <a:t>TableNet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: Deep model for table and column detection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Table row extraction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Dataset preparation</a:t>
            </a:r>
          </a:p>
          <a:p>
            <a:r>
              <a:rPr lang="en-US" altLang="ko-KR" b="1" dirty="0">
                <a:cs typeface="lato"/>
              </a:rPr>
              <a:t>Experiments and result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8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lato"/>
              </a:rPr>
              <a:t>Experiments and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Dataset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Marmot table detection data + Manual fixed (Annotation)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Total 1,016 documents (Chinese and English)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Environment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Tensorflow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Intel® Xeon® Silver CPU 6 GB (32 Cores)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RAM 128 GB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Tesla V100-PCIE-1 GPU (6 GB GPU)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62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lato"/>
              </a:rPr>
              <a:t>Experiments and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Experiment 1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Training all positive sample of Marmot, Test on the ICDAR 2013 table competition dataset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Initial phase : The table branch – computed twice, the column branch – computed once (2:1)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After around 500 iterations, loss of both are comparable, training scheme is modified (1:1)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5C46FE-F85B-4244-B093-D612C5CF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550" y="3148812"/>
            <a:ext cx="3558039" cy="331315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A9870A1-45D3-467F-ABF3-D45A20477DD1}"/>
              </a:ext>
            </a:extLst>
          </p:cNvPr>
          <p:cNvSpPr/>
          <p:nvPr/>
        </p:nvSpPr>
        <p:spPr>
          <a:xfrm>
            <a:off x="4188823" y="3936280"/>
            <a:ext cx="3884023" cy="243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19EA6D-74DC-4175-A8A5-B297A706BCE6}"/>
              </a:ext>
            </a:extLst>
          </p:cNvPr>
          <p:cNvSpPr/>
          <p:nvPr/>
        </p:nvSpPr>
        <p:spPr>
          <a:xfrm>
            <a:off x="4188823" y="5621388"/>
            <a:ext cx="3884023" cy="243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1696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lato"/>
              </a:rPr>
              <a:t>Experiments and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Experiment 2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Enhanced marmot dataset (Colored with word patches)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Slight improvement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5C46FE-F85B-4244-B093-D612C5CF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550" y="3152503"/>
            <a:ext cx="3558039" cy="33131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ED01C35-053F-4B75-8289-760042532666}"/>
              </a:ext>
            </a:extLst>
          </p:cNvPr>
          <p:cNvSpPr/>
          <p:nvPr/>
        </p:nvSpPr>
        <p:spPr>
          <a:xfrm>
            <a:off x="4188823" y="5433483"/>
            <a:ext cx="3884023" cy="243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9BB29A-9668-41DC-A54E-19942B9A57EA}"/>
              </a:ext>
            </a:extLst>
          </p:cNvPr>
          <p:cNvSpPr/>
          <p:nvPr/>
        </p:nvSpPr>
        <p:spPr>
          <a:xfrm>
            <a:off x="4188822" y="3739917"/>
            <a:ext cx="3884023" cy="243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5544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Need for extracting the information trapped in unstructured document images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 unique set of challenge to extract data from tabular sub-images presents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TableNet</a:t>
            </a:r>
            <a:r>
              <a:rPr lang="en-US" altLang="ko-KR" dirty="0">
                <a:sym typeface="Wingdings" panose="05000000000000000000" pitchFamily="2" charset="2"/>
              </a:rPr>
              <a:t>: A novel end-to-end deep learning model for both table detection and structure recognition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To exploit the interdependence between the twin tasks :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Table detection and table structure recognition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Semantic rule-based row extraction from identified tabular sub-regions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636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lato"/>
              </a:rPr>
              <a:t>Experiments and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Experiment 3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Both : Fine-tuned on ICDAR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 result of </a:t>
            </a:r>
            <a:r>
              <a:rPr lang="en-US" altLang="ko-KR" dirty="0" err="1">
                <a:sym typeface="Wingdings" panose="05000000000000000000" pitchFamily="2" charset="2"/>
              </a:rPr>
              <a:t>TableNet</a:t>
            </a:r>
            <a:r>
              <a:rPr lang="en-US" altLang="ko-KR" dirty="0">
                <a:sym typeface="Wingdings" panose="05000000000000000000" pitchFamily="2" charset="2"/>
              </a:rPr>
              <a:t> are not conclusively better than </a:t>
            </a:r>
            <a:r>
              <a:rPr lang="en-US" altLang="ko-KR" dirty="0" err="1">
                <a:sym typeface="Wingdings" panose="05000000000000000000" pitchFamily="2" charset="2"/>
              </a:rPr>
              <a:t>DeepDSert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Expectation of further improvement because of end-to-end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2C895A-7EF0-49F5-A1B8-153DFB01D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550" y="3152503"/>
            <a:ext cx="3558039" cy="33131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ED01C35-053F-4B75-8289-760042532666}"/>
              </a:ext>
            </a:extLst>
          </p:cNvPr>
          <p:cNvSpPr/>
          <p:nvPr/>
        </p:nvSpPr>
        <p:spPr>
          <a:xfrm>
            <a:off x="4182835" y="5119972"/>
            <a:ext cx="3884023" cy="320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9BB29A-9668-41DC-A54E-19942B9A57EA}"/>
              </a:ext>
            </a:extLst>
          </p:cNvPr>
          <p:cNvSpPr/>
          <p:nvPr/>
        </p:nvSpPr>
        <p:spPr>
          <a:xfrm>
            <a:off x="4182834" y="3435115"/>
            <a:ext cx="3884023" cy="3306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4F5F4F-4A88-46FB-9EB0-9800384277E1}"/>
              </a:ext>
            </a:extLst>
          </p:cNvPr>
          <p:cNvSpPr/>
          <p:nvPr/>
        </p:nvSpPr>
        <p:spPr>
          <a:xfrm>
            <a:off x="4182833" y="5830770"/>
            <a:ext cx="3884023" cy="243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8554E-70C6-49CE-8A20-A434C4EDAE93}"/>
              </a:ext>
            </a:extLst>
          </p:cNvPr>
          <p:cNvSpPr/>
          <p:nvPr/>
        </p:nvSpPr>
        <p:spPr>
          <a:xfrm>
            <a:off x="4182833" y="4338383"/>
            <a:ext cx="3884023" cy="243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3980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Introduction</a:t>
            </a:r>
          </a:p>
          <a:p>
            <a:r>
              <a:rPr lang="en-US" altLang="ko-KR" b="1" dirty="0" err="1">
                <a:solidFill>
                  <a:schemeClr val="bg1">
                    <a:lumMod val="75000"/>
                  </a:schemeClr>
                </a:solidFill>
                <a:cs typeface="lato"/>
              </a:rPr>
              <a:t>TableNet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: Deep model for table and column detection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Table row extraction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Dataset preparation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Experiments and result</a:t>
            </a:r>
          </a:p>
          <a:p>
            <a:r>
              <a:rPr lang="en-US" altLang="ko-KR" b="1" dirty="0">
                <a:cs typeface="lato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86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lato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A novel deep learning model trained on dual tasks of table detection and structure recognition in an end-to-end fashion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The first model to jointly address both tasks simultaneously, by exploiting the inherent interdependence between table detection and table structure identification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21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Abstract</a:t>
            </a:r>
          </a:p>
          <a:p>
            <a:r>
              <a:rPr lang="en-US" altLang="ko-KR" b="1" dirty="0"/>
              <a:t>Introduction</a:t>
            </a:r>
          </a:p>
          <a:p>
            <a:r>
              <a:rPr lang="en-US" altLang="ko-KR" b="1" dirty="0" err="1">
                <a:solidFill>
                  <a:schemeClr val="bg1">
                    <a:lumMod val="75000"/>
                  </a:schemeClr>
                </a:solidFill>
                <a:cs typeface="lato"/>
              </a:rPr>
              <a:t>TableNet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: Deep model for table and column detection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Table row extraction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Dataset preparation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Experiments and result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63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Increasing uploading documents via mobile device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To need for information extraction from images more processing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 key component of information extracting of document :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Digitizing the data present in the tabular sub-images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Most existing approaches : To try to solve isolated issues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Table detection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Table structure recognition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67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To propose : </a:t>
            </a:r>
            <a:r>
              <a:rPr lang="en-US" altLang="ko-KR" b="1" dirty="0" err="1">
                <a:sym typeface="Wingdings" panose="05000000000000000000" pitchFamily="2" charset="2"/>
              </a:rPr>
              <a:t>TableNet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 novel end-to-end deep learning model : </a:t>
            </a:r>
            <a:r>
              <a:rPr lang="ko-KR" altLang="en-US" dirty="0">
                <a:sym typeface="Wingdings" panose="05000000000000000000" pitchFamily="2" charset="2"/>
              </a:rPr>
              <a:t>테이블 감지 </a:t>
            </a:r>
            <a:r>
              <a:rPr lang="en-US" altLang="ko-KR" dirty="0">
                <a:sym typeface="Wingdings" panose="05000000000000000000" pitchFamily="2" charset="2"/>
              </a:rPr>
              <a:t>&amp; </a:t>
            </a:r>
            <a:r>
              <a:rPr lang="ko-KR" altLang="en-US" dirty="0">
                <a:sym typeface="Wingdings" panose="05000000000000000000" pitchFamily="2" charset="2"/>
              </a:rPr>
              <a:t>테이블 구조 식별의 상호 의존성 활용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Base network: Pre-trained VGG-19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Two decoder branches :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Segmentation of the table region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Segmentation of the columns within a table region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Rule based row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59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A single input image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Two different output images for tables and columns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share the encoding layer of VGG-19 for the table and column detection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Separated two tasks for decoding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Dataset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ICDAR-2013 dataset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Marmot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63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Introduction</a:t>
            </a:r>
          </a:p>
          <a:p>
            <a:r>
              <a:rPr lang="en-US" altLang="ko-KR" b="1" dirty="0" err="1">
                <a:cs typeface="lato"/>
              </a:rPr>
              <a:t>TableNet</a:t>
            </a:r>
            <a:r>
              <a:rPr lang="en-US" altLang="ko-KR" b="1" dirty="0">
                <a:cs typeface="lato"/>
              </a:rPr>
              <a:t>: Deep model for table and column detection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Table row extraction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Dataset preparation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Experiments and result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88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cs typeface="lato"/>
              </a:rPr>
              <a:t>TableNet</a:t>
            </a:r>
            <a:r>
              <a:rPr lang="en-US" altLang="ko-KR" b="1" dirty="0">
                <a:cs typeface="lato"/>
              </a:rPr>
              <a:t>: Deep model for table and column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A prior deep learning-based approach to detect table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Considered separately as two different problems (To detect table &amp; to detect column)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Easy to detect table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Difficult to detect column : Columns are vertically aligned word / numerical blocks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Goal : To know all columns in advance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Idea : To reinforce convolution filters to detect tables as to detect column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Encoding layer : To use the ground truth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Decoding layer : To separate table and column branches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71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 w="50800">
          <a:solidFill>
            <a:schemeClr val="accent2"/>
          </a:solidFill>
        </a:ln>
      </a:spPr>
      <a:bodyPr rtlCol="0" anchor="ctr"/>
      <a:lstStyle>
        <a:defPPr algn="ctr">
          <a:defRPr sz="2000" b="1" dirty="0" smtClean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DAB752937F8A24196C33AFBBA40D28C" ma:contentTypeVersion="6" ma:contentTypeDescription="새 문서를 만듭니다." ma:contentTypeScope="" ma:versionID="6cf79bc0ee11afd2402de2b4ce7d1925">
  <xsd:schema xmlns:xsd="http://www.w3.org/2001/XMLSchema" xmlns:xs="http://www.w3.org/2001/XMLSchema" xmlns:p="http://schemas.microsoft.com/office/2006/metadata/properties" xmlns:ns3="a68e65e3-49b4-4ad0-b4f7-84dd94ef6726" targetNamespace="http://schemas.microsoft.com/office/2006/metadata/properties" ma:root="true" ma:fieldsID="7ceb657a443b8fae01ef851416e2f535" ns3:_="">
    <xsd:import namespace="a68e65e3-49b4-4ad0-b4f7-84dd94ef67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e65e3-49b4-4ad0-b4f7-84dd94ef6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C5B9D7-D6BE-4A17-BA2E-A2B71776D5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E37677-7D16-460E-A0FA-1B4A1343C3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8e65e3-49b4-4ad0-b4f7-84dd94ef6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8CBFA5-D137-4051-B575-B1286CCDB44B}">
  <ds:schemaRefs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a68e65e3-49b4-4ad0-b4f7-84dd94ef672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1118</Words>
  <Application>Microsoft Office PowerPoint</Application>
  <PresentationFormat>와이드스크린</PresentationFormat>
  <Paragraphs>226</Paragraphs>
  <Slides>32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lato</vt:lpstr>
      <vt:lpstr>Wingdings</vt:lpstr>
      <vt:lpstr>roboto</vt:lpstr>
      <vt:lpstr>roboto</vt:lpstr>
      <vt:lpstr>Arial</vt:lpstr>
      <vt:lpstr>Office 테마</vt:lpstr>
      <vt:lpstr>PowerPoint 프레젠테이션</vt:lpstr>
      <vt:lpstr>Outline</vt:lpstr>
      <vt:lpstr>Abstract</vt:lpstr>
      <vt:lpstr>Outline</vt:lpstr>
      <vt:lpstr>Introduction</vt:lpstr>
      <vt:lpstr>Introduction</vt:lpstr>
      <vt:lpstr>Introduction</vt:lpstr>
      <vt:lpstr>Outline</vt:lpstr>
      <vt:lpstr>TableNet: Deep model for table and column detection</vt:lpstr>
      <vt:lpstr>TableNet: Deep model for table and column detection</vt:lpstr>
      <vt:lpstr>TableNet: Deep model for table and column detection</vt:lpstr>
      <vt:lpstr>TableNet: Deep model for table and column detection</vt:lpstr>
      <vt:lpstr>TableNet: Deep model for table and column detection</vt:lpstr>
      <vt:lpstr>TableNet: Deep model for table and column detection</vt:lpstr>
      <vt:lpstr>TableNet: Deep model for table and column detection</vt:lpstr>
      <vt:lpstr>TableNet: Deep model for table and column detection</vt:lpstr>
      <vt:lpstr>TableNet: Deep model for table and column detection</vt:lpstr>
      <vt:lpstr>TableNet: Deep model for table and column detection</vt:lpstr>
      <vt:lpstr>Outline</vt:lpstr>
      <vt:lpstr>Table Row Extraction</vt:lpstr>
      <vt:lpstr>Table Row Extraction</vt:lpstr>
      <vt:lpstr>Table Row Extraction</vt:lpstr>
      <vt:lpstr>Outline</vt:lpstr>
      <vt:lpstr>Dataset preparation</vt:lpstr>
      <vt:lpstr>Dataset preparation</vt:lpstr>
      <vt:lpstr>Outline</vt:lpstr>
      <vt:lpstr>Experiments and result</vt:lpstr>
      <vt:lpstr>Experiments and result</vt:lpstr>
      <vt:lpstr>Experiments and result</vt:lpstr>
      <vt:lpstr>Experiments and result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1896</cp:revision>
  <dcterms:created xsi:type="dcterms:W3CDTF">2020-03-06T02:35:36Z</dcterms:created>
  <dcterms:modified xsi:type="dcterms:W3CDTF">2022-02-28T01:29:53Z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0x0101007DAB752937F8A24196C33AFBBA40D28C</vt:lpwstr>
  </property>
</Properties>
</file>