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0"/>
  </p:notesMasterIdLst>
  <p:sldIdLst>
    <p:sldId id="265" r:id="rId5"/>
    <p:sldId id="266" r:id="rId6"/>
    <p:sldId id="306" r:id="rId7"/>
    <p:sldId id="371" r:id="rId8"/>
    <p:sldId id="378" r:id="rId9"/>
    <p:sldId id="382" r:id="rId10"/>
    <p:sldId id="372" r:id="rId11"/>
    <p:sldId id="381" r:id="rId12"/>
    <p:sldId id="383" r:id="rId13"/>
    <p:sldId id="373" r:id="rId14"/>
    <p:sldId id="385" r:id="rId15"/>
    <p:sldId id="374" r:id="rId16"/>
    <p:sldId id="386" r:id="rId17"/>
    <p:sldId id="387" r:id="rId18"/>
    <p:sldId id="388" r:id="rId19"/>
    <p:sldId id="375" r:id="rId20"/>
    <p:sldId id="389" r:id="rId21"/>
    <p:sldId id="376" r:id="rId22"/>
    <p:sldId id="390" r:id="rId23"/>
    <p:sldId id="392" r:id="rId24"/>
    <p:sldId id="393" r:id="rId25"/>
    <p:sldId id="394" r:id="rId26"/>
    <p:sldId id="395" r:id="rId27"/>
    <p:sldId id="377" r:id="rId28"/>
    <p:sldId id="396" r:id="rId29"/>
  </p:sldIdLst>
  <p:sldSz cx="12192000" cy="6858000"/>
  <p:notesSz cx="6858000" cy="9144000"/>
  <p:embeddedFontLst>
    <p:embeddedFont>
      <p:font typeface="맑은 고딕" panose="020B0503020000020004" pitchFamily="34" charset="-127"/>
      <p:regular r:id="rId31"/>
      <p:bold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0175"/>
    <a:srgbClr val="C00000"/>
    <a:srgbClr val="FF9B9B"/>
    <a:srgbClr val="FF9797"/>
    <a:srgbClr val="9DC3E6"/>
    <a:srgbClr val="ABD38F"/>
    <a:srgbClr val="F4B183"/>
    <a:srgbClr val="4472C4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D2765-04C5-3BA2-43E3-D0BE4EAAF309}" v="1794" dt="2022-03-15T22:30:28.875"/>
    <p1510:client id="{453B15FD-44E4-384F-2310-B882DFDC50FE}" v="966" dt="2022-03-14T22:37:02.060"/>
    <p1510:client id="{468AC3C5-B833-7EFC-59AA-21769A94BE13}" v="25" dt="2022-03-15T00:23:59.887"/>
    <p1510:client id="{9E12A358-242E-5A7F-1B6E-2445CF88014A}" v="5" dt="2022-03-14T20:58:59.397"/>
    <p1510:client id="{A3200DB4-3CB9-4102-97E4-44EBF939C8A6}" v="54" dt="2021-11-23T08:37:34.091"/>
    <p1510:client id="{A6DA3694-1CEB-4EBC-AF42-23C067FCC3E1}" v="354" dt="2022-03-16T06:10:32.216"/>
    <p1510:client id="{B8C3606B-A600-ACE5-A782-6B65C2202EA4}" v="259" dt="2022-03-14T11:16:39.797"/>
    <p1510:client id="{E57F08AA-6EB6-A01F-EA61-2C590D615A7F}" v="1625" dt="2022-03-15T12:25:24.867"/>
    <p1510:client id="{EB8D17F1-98C4-5109-5177-A60BA1E1FA9C}" v="629" dt="2021-11-24T00:51:24.587"/>
    <p1510:client id="{EFCD42F8-6A92-47E0-A92E-FA6B8D7BF0F9}" v="697" dt="2022-03-14T09:33:43.644"/>
    <p1510:client id="{FE4FE82A-629F-4079-88CD-E02F1E42E79C}" v="2" dt="2022-03-16T00:35:18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875" autoAdjust="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8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9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9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4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3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9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7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Wan Oh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Image-based table recognition: data, model, and evaluation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Xu Zhong,</a:t>
            </a:r>
            <a:r>
              <a:rPr lang="en-US" sz="2200" dirty="0">
                <a:latin typeface="lato"/>
                <a:ea typeface="+mn-lt"/>
                <a:cs typeface="+mn-lt"/>
              </a:rPr>
              <a:t> Elaheh </a:t>
            </a:r>
            <a:r>
              <a:rPr lang="en-US" sz="2200" dirty="0" err="1">
                <a:latin typeface="lato"/>
                <a:ea typeface="+mn-lt"/>
                <a:cs typeface="+mn-lt"/>
              </a:rPr>
              <a:t>ShafieiBavani</a:t>
            </a:r>
            <a:r>
              <a:rPr lang="en-US" sz="2200" dirty="0">
                <a:latin typeface="lato"/>
                <a:ea typeface="+mn-lt"/>
                <a:cs typeface="+mn-lt"/>
              </a:rPr>
              <a:t>, Antonio Jimeno Yepes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C430B-63E7-4F93-8470-D4C21E60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19" y="517375"/>
            <a:ext cx="115929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ECCV ‘20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28">
        <p:fade/>
      </p:transition>
    </mc:Choice>
    <mc:Fallback xmlns="">
      <p:transition spd="med" advTm="12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  <a:endParaRPr lang="en-US" b="1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  <a:endParaRPr lang="en-US" b="1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b="1" dirty="0">
                <a:solidFill>
                  <a:srgbClr val="3B3B3B"/>
                </a:solidFill>
                <a:cs typeface="lato"/>
              </a:rPr>
              <a:t>Automatic generation of PubTabNet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5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Automatic generation of PubTabNet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Over one million specific articles in both </a:t>
            </a:r>
            <a:r>
              <a:rPr lang="en-US" b="1" dirty="0">
                <a:ea typeface="+mn-lt"/>
                <a:cs typeface="+mn-lt"/>
              </a:rPr>
              <a:t>unstructured (PDF)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structured (XML)</a:t>
            </a:r>
            <a:r>
              <a:rPr lang="en-US" dirty="0">
                <a:ea typeface="+mn-lt"/>
                <a:cs typeface="+mn-lt"/>
              </a:rPr>
              <a:t> format in PMCOA</a:t>
            </a:r>
            <a:endParaRPr lang="en-US" altLang="ko-KR" b="1" dirty="0">
              <a:ea typeface="+mn-lt"/>
              <a:cs typeface="+mn-lt"/>
            </a:endParaRPr>
          </a:p>
          <a:p>
            <a:r>
              <a:rPr lang="en-US" altLang="ko-KR" b="1" dirty="0">
                <a:cs typeface="lato"/>
              </a:rPr>
              <a:t>Easy to recognize table location</a:t>
            </a:r>
            <a:r>
              <a:rPr lang="en-US" altLang="ko-KR" dirty="0">
                <a:cs typeface="lato"/>
              </a:rPr>
              <a:t> of PDF via XML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cs typeface="lato"/>
              </a:rPr>
              <a:t>Extract table area as images </a:t>
            </a:r>
            <a:r>
              <a:rPr lang="en-US" dirty="0">
                <a:ea typeface="+mn-lt"/>
                <a:cs typeface="+mn-lt"/>
              </a:rPr>
              <a:t>with a 72 pixels per inch (PPI) resolution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cs typeface="lato"/>
              </a:rPr>
              <a:t>Convert tabular information of XML into HTML for annotation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cs typeface="lato"/>
              </a:rPr>
              <a:t>548,592 training samples (Table images)</a:t>
            </a:r>
          </a:p>
          <a:p>
            <a:pPr marL="575945" lvl="1"/>
            <a:r>
              <a:rPr lang="en-US" dirty="0">
                <a:cs typeface="lato"/>
              </a:rPr>
              <a:t>500,777 images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1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  <a:endParaRPr lang="en-US" b="1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  <a:endParaRPr lang="en-US" b="1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</a:p>
          <a:p>
            <a:r>
              <a:rPr lang="en-US" b="1" dirty="0">
                <a:solidFill>
                  <a:srgbClr val="3B3B3B"/>
                </a:solidFill>
                <a:cs typeface="lato"/>
              </a:rPr>
              <a:t>Encoder-Dual Decoder (EDD) model</a:t>
            </a:r>
            <a:endParaRPr lang="en-US" dirty="0">
              <a:solidFill>
                <a:srgbClr val="BFBFBF"/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  <a:endParaRPr lang="en-US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Encoder-Dual Decoder (EDD) model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</a:rPr>
              <a:t>The architecture of the EDD model, which consists of </a:t>
            </a:r>
            <a:r>
              <a:rPr lang="en-US" altLang="ko-KR" b="1" dirty="0">
                <a:ea typeface="+mn-lt"/>
                <a:cs typeface="+mn-lt"/>
              </a:rPr>
              <a:t>an encoder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en-US" altLang="ko-KR" b="1" dirty="0">
                <a:ea typeface="+mn-lt"/>
                <a:cs typeface="+mn-lt"/>
              </a:rPr>
              <a:t>an attention-based structure decoder</a:t>
            </a:r>
            <a:r>
              <a:rPr lang="en-US" altLang="ko-KR" dirty="0">
                <a:ea typeface="+mn-lt"/>
                <a:cs typeface="+mn-lt"/>
              </a:rPr>
              <a:t>, and </a:t>
            </a:r>
            <a:r>
              <a:rPr lang="en-US" altLang="ko-KR" b="1" dirty="0">
                <a:ea typeface="+mn-lt"/>
                <a:cs typeface="+mn-lt"/>
              </a:rPr>
              <a:t>an attention-based cell decoder</a:t>
            </a:r>
          </a:p>
          <a:p>
            <a:r>
              <a:rPr lang="en-US" altLang="ko-KR" b="1" dirty="0">
                <a:cs typeface="lato"/>
              </a:rPr>
              <a:t>The encoder</a:t>
            </a:r>
          </a:p>
          <a:p>
            <a:pPr marL="575945" lvl="1"/>
            <a:r>
              <a:rPr lang="en-US" altLang="ko-KR" dirty="0">
                <a:cs typeface="lato"/>
              </a:rPr>
              <a:t>A convolutional neural network (CNN)</a:t>
            </a:r>
          </a:p>
          <a:p>
            <a:pPr marL="575945" lvl="1"/>
            <a:r>
              <a:rPr lang="en-US" altLang="ko-KR" dirty="0">
                <a:cs typeface="lato"/>
              </a:rPr>
              <a:t>To capture the visual feature of input table images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b="1" dirty="0">
                <a:cs typeface="lato"/>
              </a:rPr>
              <a:t>The structure decoder and cell decoder</a:t>
            </a:r>
          </a:p>
          <a:p>
            <a:pPr marL="575945" lvl="1"/>
            <a:r>
              <a:rPr lang="en-US" altLang="ko-KR" dirty="0">
                <a:cs typeface="lato"/>
              </a:rPr>
              <a:t>Recurrent neural networks (RNN) with attention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4B3CF61F-5A82-4E83-B26E-72D6A16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13" y="2107308"/>
            <a:ext cx="4367841" cy="41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Encoder-Dual Decoder (EDD) model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The structure decoder only to generate the </a:t>
            </a:r>
            <a:r>
              <a:rPr lang="en-US" altLang="ko-KR" b="1" dirty="0">
                <a:cs typeface="lato"/>
              </a:rPr>
              <a:t>HTML tags that define the structure of table</a:t>
            </a:r>
          </a:p>
          <a:p>
            <a:r>
              <a:rPr lang="en-US" altLang="ko-KR" dirty="0">
                <a:cs typeface="lato"/>
              </a:rPr>
              <a:t>The cell decoder to be triggered</a:t>
            </a:r>
            <a:br>
              <a:rPr lang="en-US" altLang="ko-KR" dirty="0">
                <a:cs typeface="lato"/>
              </a:rPr>
            </a:br>
            <a:r>
              <a:rPr lang="en-US" altLang="ko-KR" dirty="0">
                <a:cs typeface="lato"/>
              </a:rPr>
              <a:t>when new cell is recognized by the structure decoder</a:t>
            </a:r>
          </a:p>
          <a:p>
            <a:pPr marL="575945" lvl="1"/>
            <a:r>
              <a:rPr lang="en-US" altLang="ko-KR" dirty="0">
                <a:cs typeface="lato"/>
              </a:rPr>
              <a:t>To use the hidden state of the structure decode to compute</a:t>
            </a:r>
            <a:br>
              <a:rPr lang="en-US" altLang="ko-KR" dirty="0">
                <a:cs typeface="lato"/>
              </a:rPr>
            </a:br>
            <a:r>
              <a:rPr lang="en-US" altLang="ko-KR" dirty="0">
                <a:cs typeface="lato"/>
              </a:rPr>
              <a:t>the attention for recognizing the content of the new cell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cs typeface="lato"/>
              </a:rPr>
              <a:t>Easy to get the final HTML representation of table</a:t>
            </a:r>
            <a:br>
              <a:rPr lang="en-US" altLang="ko-KR" dirty="0">
                <a:cs typeface="lato"/>
              </a:rPr>
            </a:br>
            <a:r>
              <a:rPr lang="en-US" altLang="ko-KR" dirty="0">
                <a:cs typeface="lato"/>
              </a:rPr>
              <a:t>after merging of the outputs of the two decoders</a:t>
            </a:r>
          </a:p>
          <a:p>
            <a:pPr>
              <a:buFont typeface="Wingdings" panose="020B0604020202020204" pitchFamily="34" charset="0"/>
            </a:pPr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26F7F972-07F8-41AB-B681-0447E7BE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13" y="2107308"/>
            <a:ext cx="4367841" cy="41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Encoder-Dual Decoder (EDD) model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b="1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8DAA8C1-3B38-4015-809F-A8C46381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79" y="1006886"/>
            <a:ext cx="5129841" cy="49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2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  <a:endParaRPr lang="en-US" b="1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  <a:endParaRPr lang="en-US" b="1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b="1" dirty="0">
                <a:solidFill>
                  <a:srgbClr val="3B3B3B"/>
                </a:solidFill>
                <a:cs typeface="lato"/>
              </a:rPr>
              <a:t>Tree-Edit-Distance-based Similarity (TEDS)</a:t>
            </a:r>
            <a:endParaRPr lang="en-US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2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Tree-Edit-Distance-based Similarity (TEDS)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3" y="82317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TEDS </a:t>
            </a:r>
            <a:endParaRPr lang="en-US" altLang="ko-KR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cs typeface="lato"/>
              </a:rPr>
              <a:t>Comparison between outputs of 2 tables</a:t>
            </a:r>
          </a:p>
          <a:p>
            <a:pPr marL="575945" lvl="1"/>
            <a:r>
              <a:rPr lang="en-US" altLang="ko-KR" b="1" dirty="0">
                <a:cs typeface="lato"/>
              </a:rPr>
              <a:t>|T|</a:t>
            </a:r>
            <a:r>
              <a:rPr lang="en-US" altLang="ko-KR" dirty="0">
                <a:cs typeface="lato"/>
              </a:rPr>
              <a:t> = number of nodes in table</a:t>
            </a:r>
          </a:p>
          <a:p>
            <a:pPr marL="575945" lvl="1"/>
            <a:r>
              <a:rPr lang="en-US" altLang="ko-KR" b="1" dirty="0" err="1">
                <a:cs typeface="lato"/>
              </a:rPr>
              <a:t>EditDist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= Cost calculation of updated nodes</a:t>
            </a:r>
            <a:br>
              <a:rPr lang="en-US" altLang="ko-KR" dirty="0">
                <a:cs typeface="lato"/>
              </a:rPr>
            </a:br>
            <a:r>
              <a:rPr lang="en-US" altLang="ko-KR" dirty="0">
                <a:cs typeface="lato"/>
              </a:rPr>
              <a:t>All cost is 1 (Insertion, deletion &amp; substitution)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BD83A22-47F3-45EF-8564-6878EFC8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58" y="1524678"/>
            <a:ext cx="2743200" cy="498107"/>
          </a:xfrm>
          <a:prstGeom prst="rect">
            <a:avLst/>
          </a:prstGeom>
        </p:spPr>
      </p:pic>
      <p:pic>
        <p:nvPicPr>
          <p:cNvPr id="6" name="그림 7">
            <a:extLst>
              <a:ext uri="{FF2B5EF4-FFF2-40B4-BE49-F238E27FC236}">
                <a16:creationId xmlns:a16="http://schemas.microsoft.com/office/drawing/2014/main" id="{E7C47653-B646-4377-9B9E-1C0D3A01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30" y="2132959"/>
            <a:ext cx="5683738" cy="2324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B26B9E-94D3-48BA-82AD-24C3B7D1B003}"/>
              </a:ext>
            </a:extLst>
          </p:cNvPr>
          <p:cNvSpPr txBox="1"/>
          <p:nvPr/>
        </p:nvSpPr>
        <p:spPr>
          <a:xfrm>
            <a:off x="7918938" y="4695092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cs typeface="lato"/>
              </a:rPr>
              <a:t>EditDist</a:t>
            </a:r>
            <a:r>
              <a:rPr lang="ko-KR" altLang="en-US" dirty="0">
                <a:cs typeface="lato"/>
              </a:rPr>
              <a:t>(</a:t>
            </a:r>
            <a:r>
              <a:rPr lang="ko-KR" altLang="en-US" dirty="0" err="1">
                <a:cs typeface="lato"/>
              </a:rPr>
              <a:t>Ta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Tb</a:t>
            </a:r>
            <a:r>
              <a:rPr lang="ko-KR" altLang="en-US" dirty="0">
                <a:cs typeface="lato"/>
              </a:rPr>
              <a:t>) = 7</a:t>
            </a:r>
          </a:p>
          <a:p>
            <a:r>
              <a:rPr lang="ko-KR" altLang="en-US" dirty="0" err="1">
                <a:cs typeface="lato"/>
              </a:rPr>
              <a:t>Max</a:t>
            </a:r>
            <a:r>
              <a:rPr lang="ko-KR" altLang="en-US" dirty="0">
                <a:cs typeface="lato"/>
              </a:rPr>
              <a:t>(|</a:t>
            </a:r>
            <a:r>
              <a:rPr lang="ko-KR" altLang="en-US" dirty="0" err="1">
                <a:cs typeface="lato"/>
              </a:rPr>
              <a:t>Ta</a:t>
            </a:r>
            <a:r>
              <a:rPr lang="ko-KR" altLang="en-US" dirty="0">
                <a:cs typeface="lato"/>
              </a:rPr>
              <a:t>|, |</a:t>
            </a:r>
            <a:r>
              <a:rPr lang="ko-KR" altLang="en-US" dirty="0" err="1">
                <a:cs typeface="lato"/>
              </a:rPr>
              <a:t>Tb</a:t>
            </a:r>
            <a:r>
              <a:rPr lang="ko-KR" altLang="en-US" dirty="0">
                <a:cs typeface="lato"/>
              </a:rPr>
              <a:t>|) = 7</a:t>
            </a:r>
            <a:endParaRPr lang="ko-KR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TEDS(</a:t>
            </a:r>
            <a:r>
              <a:rPr lang="ko-KR" altLang="en-US" dirty="0" err="1">
                <a:cs typeface="lato"/>
              </a:rPr>
              <a:t>Ta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Tb</a:t>
            </a:r>
            <a:r>
              <a:rPr lang="ko-KR" altLang="en-US" dirty="0">
                <a:cs typeface="lato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402022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  <a:endParaRPr lang="en-US" b="1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  <a:endParaRPr lang="en-US" b="1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</a:p>
          <a:p>
            <a:r>
              <a:rPr lang="en-US" b="1" dirty="0">
                <a:solidFill>
                  <a:srgbClr val="3B3B3B"/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8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Experiments – Implementation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lato"/>
              </a:rPr>
              <a:t>To</a:t>
            </a:r>
            <a:r>
              <a:rPr lang="en-US" dirty="0">
                <a:ea typeface="+mn-lt"/>
                <a:cs typeface="+mn-lt"/>
              </a:rPr>
              <a:t> avoid exceeding GPU RAM, the EDD model is trained on a subset (399k samples) of PubTabNet training set</a:t>
            </a:r>
          </a:p>
          <a:p>
            <a:pPr marL="575945" lvl="1"/>
            <a:r>
              <a:rPr lang="en-US" dirty="0">
                <a:cs typeface="lato"/>
              </a:rPr>
              <a:t>Width and Height &lt;= 512 pixels</a:t>
            </a:r>
          </a:p>
          <a:p>
            <a:pPr marL="575945" lvl="1"/>
            <a:r>
              <a:rPr lang="en-US" dirty="0">
                <a:cs typeface="lato"/>
              </a:rPr>
              <a:t>Structural tokens &lt;= 300 tokens</a:t>
            </a:r>
          </a:p>
          <a:p>
            <a:pPr marL="575945" lvl="1"/>
            <a:r>
              <a:rPr lang="en-US" dirty="0">
                <a:cs typeface="lato"/>
              </a:rPr>
              <a:t>Longest cell &lt;= 100 tokens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cs typeface="lato"/>
              </a:rPr>
              <a:t>Total training time</a:t>
            </a:r>
          </a:p>
          <a:p>
            <a:pPr marL="575945" lvl="1"/>
            <a:r>
              <a:rPr lang="en-US" dirty="0">
                <a:cs typeface="lato"/>
              </a:rPr>
              <a:t>About 16 days on two V100 GPUs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1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Experiments – Quantitative analysis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3A88C33-3A58-4289-A638-18DFA5D9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88" y="1984337"/>
            <a:ext cx="5659039" cy="31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4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Experiments – Qualitive analysis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54E83CF-2926-4BCB-871C-81AD8930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2" y="967629"/>
            <a:ext cx="4000960" cy="1485622"/>
          </a:xfrm>
          <a:prstGeom prst="rect">
            <a:avLst/>
          </a:prstGeom>
        </p:spPr>
      </p:pic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354640B-6B1F-41E1-855B-74EE2EE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29" y="941245"/>
            <a:ext cx="3725537" cy="1431751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2F3C71E-BB23-4ECE-83A9-B457F3E1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077" y="961656"/>
            <a:ext cx="3762260" cy="1427650"/>
          </a:xfrm>
          <a:prstGeom prst="rect">
            <a:avLst/>
          </a:prstGeom>
        </p:spPr>
      </p:pic>
      <p:pic>
        <p:nvPicPr>
          <p:cNvPr id="10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8655164-CD5C-4101-8F53-C5163992C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05" y="2645597"/>
            <a:ext cx="3982596" cy="1502537"/>
          </a:xfrm>
          <a:prstGeom prst="rect">
            <a:avLst/>
          </a:prstGeom>
        </p:spPr>
      </p:pic>
      <p:pic>
        <p:nvPicPr>
          <p:cNvPr id="11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8F09A71-510B-4C5F-A8A8-D66BCAC8E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629" y="2643185"/>
            <a:ext cx="3762260" cy="947342"/>
          </a:xfrm>
          <a:prstGeom prst="rect">
            <a:avLst/>
          </a:prstGeom>
        </p:spPr>
      </p:pic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EE282EE7-EE92-4B65-BEAB-E7241BAF6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075" y="2641105"/>
            <a:ext cx="3688814" cy="905596"/>
          </a:xfrm>
          <a:prstGeom prst="rect">
            <a:avLst/>
          </a:prstGeom>
        </p:spPr>
      </p:pic>
      <p:pic>
        <p:nvPicPr>
          <p:cNvPr id="13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2656AF78-EE6A-413A-BF38-DC7928052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305" y="4396124"/>
            <a:ext cx="3982596" cy="1288185"/>
          </a:xfrm>
          <a:prstGeom prst="rect">
            <a:avLst/>
          </a:prstGeom>
        </p:spPr>
      </p:pic>
      <p:pic>
        <p:nvPicPr>
          <p:cNvPr id="15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E560818C-161F-4431-A39A-566CAE912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9629" y="4400052"/>
            <a:ext cx="3725537" cy="1280331"/>
          </a:xfrm>
          <a:prstGeom prst="rect">
            <a:avLst/>
          </a:prstGeom>
        </p:spPr>
      </p:pic>
      <p:pic>
        <p:nvPicPr>
          <p:cNvPr id="16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83969E64-5A46-4BDA-86EF-EE4DEA017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075" y="4403701"/>
            <a:ext cx="3688814" cy="15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Experiments – Qualitive analysis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13">
            <a:extLst>
              <a:ext uri="{FF2B5EF4-FFF2-40B4-BE49-F238E27FC236}">
                <a16:creationId xmlns:a16="http://schemas.microsoft.com/office/drawing/2014/main" id="{7B74ACA7-33CC-4B7F-86C0-F23033F8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47" y="946930"/>
            <a:ext cx="7119815" cy="5384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762384-F208-4666-84FE-35828E52AAB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텍스트를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146235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Experiments – Error analysis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B3E326B9-A109-43BD-BF16-D9CC8C66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41" y="1344813"/>
            <a:ext cx="5410200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  <a:endParaRPr lang="en-US" b="1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  <a:endParaRPr lang="en-US" b="1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b="1" dirty="0">
                <a:solidFill>
                  <a:srgbClr val="3B3B3B"/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2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Conclusion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9A9D38-66C9-4B0A-A886-1AE19EE1EC28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Development a large-scale dataset PubTabNet to train and evaluate deep learning models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dirty="0">
                <a:cs typeface="lato"/>
              </a:rPr>
              <a:t>To propose an attention-based EDD model to extract table data from images</a:t>
            </a:r>
          </a:p>
          <a:p>
            <a:pPr marL="575945" lvl="1"/>
            <a:r>
              <a:rPr lang="en-US" dirty="0">
                <a:cs typeface="lato"/>
              </a:rPr>
              <a:t>Separating table structure recognition and cell content recognition task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cs typeface="lato"/>
              </a:rPr>
              <a:t>To propose a new evaluation metric TEDS</a:t>
            </a:r>
          </a:p>
          <a:p>
            <a:pPr marL="575945" lvl="1"/>
            <a:r>
              <a:rPr lang="en-US" dirty="0">
                <a:cs typeface="lato"/>
              </a:rPr>
              <a:t>To capture both the performance of table structure recognition and cell content recognition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cs typeface="lato"/>
              </a:rPr>
              <a:t>Future works</a:t>
            </a:r>
          </a:p>
          <a:p>
            <a:pPr marL="575945" lvl="1"/>
            <a:r>
              <a:rPr lang="en-US" dirty="0">
                <a:cs typeface="lato"/>
              </a:rPr>
              <a:t>Supplement in next version of PubTabNet – Cell coordinates</a:t>
            </a:r>
          </a:p>
          <a:p>
            <a:pPr marL="575945" lvl="1"/>
            <a:r>
              <a:rPr lang="en-US" dirty="0">
                <a:cs typeface="lato"/>
              </a:rPr>
              <a:t>Integration of EDD model and table detection neural networks 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0279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  <a:sym typeface="Wingdings" panose="05000000000000000000" pitchFamily="2" charset="2"/>
              </a:rPr>
              <a:t>Difficult to parse into structured machine-readable format, due to complexity and diversity in table's structure and style</a:t>
            </a:r>
            <a:endParaRPr lang="ko-KR" dirty="0">
              <a:cs typeface="lato"/>
            </a:endParaRPr>
          </a:p>
          <a:p>
            <a:pPr algn="just"/>
            <a:endParaRPr lang="en-US" dirty="0">
              <a:cs typeface="lato"/>
            </a:endParaRPr>
          </a:p>
          <a:p>
            <a:pPr algn="just"/>
            <a:r>
              <a:rPr lang="en-US" dirty="0">
                <a:cs typeface="lato"/>
              </a:rPr>
              <a:t>Dataset development : </a:t>
            </a:r>
            <a:r>
              <a:rPr lang="en-US" b="1" dirty="0">
                <a:cs typeface="lato"/>
              </a:rPr>
              <a:t>PubTabNet</a:t>
            </a:r>
            <a:endParaRPr lang="ko-KR" b="1" dirty="0">
              <a:cs typeface="lato"/>
            </a:endParaRPr>
          </a:p>
          <a:p>
            <a:pPr algn="just"/>
            <a:r>
              <a:rPr lang="en-US" dirty="0">
                <a:cs typeface="lato"/>
              </a:rPr>
              <a:t>Proposals</a:t>
            </a:r>
          </a:p>
          <a:p>
            <a:pPr marL="575945" lvl="1" algn="just"/>
            <a:r>
              <a:rPr lang="en-US" dirty="0">
                <a:cs typeface="lato"/>
              </a:rPr>
              <a:t>An attention-based </a:t>
            </a:r>
            <a:r>
              <a:rPr lang="en-US" b="1" dirty="0">
                <a:cs typeface="lato"/>
              </a:rPr>
              <a:t>Encoder-Dual Decoder (EDD)</a:t>
            </a:r>
            <a:r>
              <a:rPr lang="en-US" dirty="0">
                <a:cs typeface="lato"/>
              </a:rPr>
              <a:t> architecture to convert image of table into HTML code</a:t>
            </a:r>
          </a:p>
          <a:p>
            <a:pPr marL="575945" lvl="1" algn="just"/>
            <a:r>
              <a:rPr lang="en-US" b="1" dirty="0">
                <a:cs typeface="lato"/>
              </a:rPr>
              <a:t>Tree-Edit-Distance-based Similarity (TEDS)</a:t>
            </a:r>
            <a:r>
              <a:rPr lang="en-US" dirty="0">
                <a:cs typeface="lato"/>
              </a:rPr>
              <a:t> metric for table recognition</a:t>
            </a:r>
          </a:p>
          <a:p>
            <a:pPr marL="575945" lvl="1" algn="just"/>
            <a:endParaRPr lang="en-US" dirty="0">
              <a:cs typeface="lato"/>
            </a:endParaRPr>
          </a:p>
          <a:p>
            <a:pPr algn="just"/>
            <a:endParaRPr lang="en-US" dirty="0">
              <a:cs typeface="lato"/>
            </a:endParaRPr>
          </a:p>
          <a:p>
            <a:endParaRPr lang="en-US" altLang="ko-KR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b="1" dirty="0">
                <a:ea typeface="+mn-lt"/>
                <a:cs typeface="+mn-lt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Related work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>
                <a:ea typeface="+mn-lt"/>
                <a:cs typeface="+mn-lt"/>
              </a:rPr>
              <a:t>Tables in documents are </a:t>
            </a:r>
            <a:r>
              <a:rPr lang="en-US" altLang="ko-KR" b="1" dirty="0">
                <a:ea typeface="+mn-lt"/>
                <a:cs typeface="+mn-lt"/>
              </a:rPr>
              <a:t>formatted for human understanding,</a:t>
            </a:r>
            <a:r>
              <a:rPr lang="en-US" altLang="ko-KR" dirty="0">
                <a:ea typeface="+mn-lt"/>
                <a:cs typeface="+mn-lt"/>
              </a:rPr>
              <a:t> human adapts</a:t>
            </a:r>
            <a:endParaRPr lang="ko-KR" altLang="en-US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ea typeface="+mn-lt"/>
                <a:cs typeface="+mn-lt"/>
              </a:rPr>
              <a:t>Parsing table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structure</a:t>
            </a:r>
            <a:endParaRPr lang="ko-KR" altLang="en-US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ea typeface="+mn-lt"/>
                <a:cs typeface="+mn-lt"/>
              </a:rPr>
              <a:t>Identifying table headers</a:t>
            </a:r>
            <a:endParaRPr lang="en-US" altLang="ko-KR" dirty="0"/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ea typeface="+mn-lt"/>
                <a:cs typeface="+mn-lt"/>
              </a:rPr>
              <a:t>Interpreting relations between table cells</a:t>
            </a:r>
            <a:endParaRPr lang="ko-KR" altLang="en-US">
              <a:cs typeface="lato"/>
            </a:endParaRPr>
          </a:p>
          <a:p>
            <a:r>
              <a:rPr lang="en-US" altLang="ko-KR" dirty="0">
                <a:cs typeface="lato"/>
              </a:rPr>
              <a:t>A challenge that a machine to understand tabular data in </a:t>
            </a:r>
            <a:r>
              <a:rPr lang="en-US" altLang="ko-KR" b="1" dirty="0">
                <a:ea typeface="+mn-lt"/>
                <a:cs typeface="+mn-lt"/>
              </a:rPr>
              <a:t>unstructured formats</a:t>
            </a:r>
          </a:p>
          <a:p>
            <a:pPr marL="575945" lvl="1"/>
            <a:r>
              <a:rPr lang="en-US" altLang="ko-KR" dirty="0">
                <a:cs typeface="lato"/>
              </a:rPr>
              <a:t>Due to the large variability in table's layout and style</a:t>
            </a:r>
          </a:p>
          <a:p>
            <a:pPr>
              <a:buFont typeface="Wingdings" panose="020B0604020202020204" pitchFamily="34" charset="0"/>
            </a:pPr>
            <a:r>
              <a:rPr lang="en-US" altLang="ko-KR" dirty="0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represent 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unstructured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tables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machine-readable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en-US" altLang="ko-KR" b="1" dirty="0">
                <a:ea typeface="+mn-lt"/>
                <a:cs typeface="+mn-lt"/>
              </a:rPr>
              <a:t>format</a:t>
            </a:r>
            <a:endParaRPr lang="ko-KR" altLang="en-US" b="1" dirty="0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The structure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table, 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content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within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each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cell encoded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according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pre-defined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standard</a:t>
            </a:r>
            <a:endParaRPr lang="ko-KR" altLang="en-US" dirty="0">
              <a:ea typeface="+mn-lt"/>
              <a:cs typeface="+mn-lt"/>
            </a:endParaRPr>
          </a:p>
          <a:p>
            <a:pPr marL="347345" lvl="1" indent="0">
              <a:buNone/>
            </a:pPr>
            <a:r>
              <a:rPr lang="en-US" altLang="ko-KR" b="1" dirty="0">
                <a:ea typeface="+mn-lt"/>
                <a:cs typeface="+mn-lt"/>
              </a:rPr>
              <a:t>→ Table Recognition</a:t>
            </a: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11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To solve the three problems in image-based table recognition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b="1" dirty="0">
                <a:cs typeface="lato"/>
              </a:rPr>
              <a:t>Data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A large-scale dataset </a:t>
            </a:r>
            <a:r>
              <a:rPr lang="en-US" altLang="ko-KR" b="1" dirty="0">
                <a:cs typeface="lato"/>
              </a:rPr>
              <a:t>PubTabNet</a:t>
            </a:r>
            <a:r>
              <a:rPr lang="en-US" altLang="ko-KR" dirty="0">
                <a:cs typeface="lato"/>
              </a:rPr>
              <a:t>, which consists of over 568 K images</a:t>
            </a:r>
          </a:p>
          <a:p>
            <a:r>
              <a:rPr lang="en-US" altLang="ko-KR" b="1" dirty="0">
                <a:cs typeface="lato"/>
              </a:rPr>
              <a:t>Model</a:t>
            </a:r>
          </a:p>
          <a:p>
            <a:pPr marL="575945" lvl="1"/>
            <a:r>
              <a:rPr lang="en-US" altLang="ko-KR" dirty="0">
                <a:cs typeface="lato"/>
              </a:rPr>
              <a:t>A novel </a:t>
            </a:r>
            <a:r>
              <a:rPr lang="en-US" altLang="ko-KR" b="1" dirty="0">
                <a:cs typeface="lato"/>
              </a:rPr>
              <a:t>attention-based encoder-dual-decoder (EDD) </a:t>
            </a:r>
            <a:r>
              <a:rPr lang="en-US" altLang="ko-KR" dirty="0">
                <a:cs typeface="lato"/>
              </a:rPr>
              <a:t>architecture</a:t>
            </a:r>
          </a:p>
          <a:p>
            <a:pPr marL="575945" lvl="1"/>
            <a:r>
              <a:rPr lang="en-US" altLang="ko-KR" b="1" dirty="0">
                <a:cs typeface="lato"/>
              </a:rPr>
              <a:t>Encoder</a:t>
            </a:r>
            <a:r>
              <a:rPr lang="en-US" altLang="ko-KR" dirty="0">
                <a:cs typeface="lato"/>
              </a:rPr>
              <a:t> : To capture the visual features of input</a:t>
            </a:r>
          </a:p>
          <a:p>
            <a:pPr marL="575945" lvl="1"/>
            <a:r>
              <a:rPr lang="en-US" altLang="ko-KR" b="1" dirty="0">
                <a:cs typeface="lato"/>
              </a:rPr>
              <a:t>Structure decoder</a:t>
            </a:r>
            <a:r>
              <a:rPr lang="en-US" altLang="ko-KR" dirty="0">
                <a:cs typeface="lato"/>
              </a:rPr>
              <a:t> : To reconstruct table structure</a:t>
            </a:r>
          </a:p>
          <a:p>
            <a:pPr marL="575945" lvl="1"/>
            <a:r>
              <a:rPr lang="en-US" altLang="ko-KR" b="1" dirty="0">
                <a:cs typeface="lato"/>
              </a:rPr>
              <a:t>Cell decoder</a:t>
            </a:r>
            <a:r>
              <a:rPr lang="en-US" altLang="ko-KR" dirty="0">
                <a:cs typeface="lato"/>
              </a:rPr>
              <a:t> : To recognize cell contents</a:t>
            </a:r>
          </a:p>
          <a:p>
            <a:pPr>
              <a:buFont typeface="Wingdings" panose="020B0604020202020204" pitchFamily="34" charset="0"/>
            </a:pPr>
            <a:r>
              <a:rPr lang="en-US" altLang="ko-KR" b="1" dirty="0">
                <a:cs typeface="lato"/>
              </a:rPr>
              <a:t>Evaluation</a:t>
            </a:r>
          </a:p>
          <a:p>
            <a:pPr marL="575945" lvl="1"/>
            <a:r>
              <a:rPr lang="en-US" altLang="ko-KR" dirty="0">
                <a:cs typeface="lato"/>
              </a:rPr>
              <a:t>A new </a:t>
            </a:r>
            <a:r>
              <a:rPr lang="en-US" altLang="ko-KR" b="1" dirty="0">
                <a:cs typeface="lato"/>
              </a:rPr>
              <a:t>Tree-Edit-Distance-based Similarity (TEDS)</a:t>
            </a:r>
            <a:r>
              <a:rPr lang="en-US" altLang="ko-KR" dirty="0">
                <a:cs typeface="lato"/>
              </a:rPr>
              <a:t> metric for image-based table recognition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B1FC811-9B31-4B12-82CE-6E19524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03" y="2281285"/>
            <a:ext cx="3217652" cy="3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  <a:endParaRPr lang="en-US" b="1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3B3B3B"/>
                </a:solidFill>
                <a:cs typeface="lato"/>
              </a:rPr>
              <a:t>Related work</a:t>
            </a:r>
            <a:endParaRPr lang="en-US" dirty="0">
              <a:solidFill>
                <a:srgbClr val="BFBFBF"/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Automatic generation of PubTabNet</a:t>
            </a:r>
            <a:endParaRPr lang="en-US" dirty="0">
              <a:solidFill>
                <a:schemeClr val="bg1">
                  <a:lumMod val="75000"/>
                </a:schemeClr>
              </a:solidFill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Encoder-Dual Decoder (EDD) model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Tree-Edit-Distance-based Similarity (TEDS)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Experiments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 – Data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focus on three problems for </a:t>
            </a:r>
            <a:r>
              <a:rPr lang="en-US" b="1" dirty="0">
                <a:ea typeface="+mn-lt"/>
                <a:cs typeface="+mn-lt"/>
              </a:rPr>
              <a:t>analyzing tabular data in unstructured documents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Table Detection</a:t>
            </a:r>
            <a:r>
              <a:rPr lang="en-US" dirty="0">
                <a:ea typeface="+mn-lt"/>
                <a:cs typeface="+mn-lt"/>
              </a:rPr>
              <a:t> : Localizing the bounding boxes of table in documents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Table Structure Recognition</a:t>
            </a:r>
            <a:r>
              <a:rPr lang="en-US" dirty="0">
                <a:ea typeface="+mn-lt"/>
                <a:cs typeface="+mn-lt"/>
              </a:rPr>
              <a:t> : Parsing only structure (row and column layout) information of tables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</a:pPr>
            <a:r>
              <a:rPr lang="en-US" altLang="ko-KR" b="1" dirty="0">
                <a:cs typeface="lato"/>
              </a:rPr>
              <a:t>Table Recognition</a:t>
            </a:r>
            <a:r>
              <a:rPr lang="en-US" altLang="ko-KR" dirty="0">
                <a:cs typeface="lato"/>
              </a:rPr>
              <a:t> : Parsing both the structure information and contents of table cells</a:t>
            </a:r>
            <a:endParaRPr lang="ko-KR" altLang="en-US" dirty="0">
              <a:cs typeface="lato"/>
            </a:endParaRPr>
          </a:p>
          <a:p>
            <a:r>
              <a:rPr lang="en-US" altLang="ko-KR" b="1" dirty="0">
                <a:ea typeface="+mn-lt"/>
                <a:cs typeface="+mn-lt"/>
              </a:rPr>
              <a:t>PubTabNet</a:t>
            </a:r>
            <a:endParaRPr lang="en-US" altLang="ko-KR">
              <a:cs typeface="lato"/>
            </a:endParaRPr>
          </a:p>
          <a:p>
            <a:pPr marL="575945" lvl="1"/>
            <a:r>
              <a:rPr lang="en-US" altLang="ko-KR" dirty="0">
                <a:cs typeface="lato"/>
              </a:rPr>
              <a:t>Image-based table</a:t>
            </a:r>
            <a:endParaRPr lang="en-US" altLang="ko-KR" b="1" dirty="0">
              <a:cs typeface="lato"/>
            </a:endParaRPr>
          </a:p>
          <a:p>
            <a:pPr marL="575945" lvl="1"/>
            <a:r>
              <a:rPr lang="en-US" altLang="ko-KR" dirty="0">
                <a:cs typeface="lato"/>
              </a:rPr>
              <a:t>Over 6,000 journals in PMCOA</a:t>
            </a:r>
          </a:p>
          <a:p>
            <a:pPr marL="575945" lvl="1"/>
            <a:r>
              <a:rPr lang="en-US" altLang="ko-KR" dirty="0">
                <a:cs typeface="lato"/>
              </a:rPr>
              <a:t>HTML (annotation)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FD0C8EE-D457-4098-A1AE-13211A07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12" y="3125839"/>
            <a:ext cx="3863248" cy="295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249C3-FB1A-4E7B-9291-8105AD4AAAE7}"/>
              </a:ext>
            </a:extLst>
          </p:cNvPr>
          <p:cNvSpPr txBox="1"/>
          <p:nvPr/>
        </p:nvSpPr>
        <p:spPr>
          <a:xfrm>
            <a:off x="9342305" y="4007394"/>
            <a:ext cx="2458596" cy="1092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ko-KR" sz="1200" b="1" dirty="0">
                <a:ea typeface="+mn-lt"/>
                <a:cs typeface="+mn-lt"/>
              </a:rPr>
              <a:t>TD</a:t>
            </a:r>
            <a:r>
              <a:rPr lang="en-US" altLang="ko-KR" sz="1200" dirty="0">
                <a:ea typeface="+mn-lt"/>
                <a:cs typeface="+mn-lt"/>
              </a:rPr>
              <a:t> : Table Detection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ko-KR" sz="1200" b="1" dirty="0">
                <a:ea typeface="+mn-lt"/>
                <a:cs typeface="+mn-lt"/>
              </a:rPr>
              <a:t>TSR</a:t>
            </a:r>
            <a:r>
              <a:rPr lang="en-US" altLang="ko-KR" sz="1200" dirty="0">
                <a:ea typeface="+mn-lt"/>
                <a:cs typeface="+mn-lt"/>
              </a:rPr>
              <a:t> : Table Structure Recognition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ko-KR" sz="1200" b="1" dirty="0">
                <a:ea typeface="+mn-lt"/>
                <a:cs typeface="+mn-lt"/>
              </a:rPr>
              <a:t>TR</a:t>
            </a:r>
            <a:r>
              <a:rPr lang="en-US" altLang="ko-KR" sz="1200" dirty="0">
                <a:ea typeface="+mn-lt"/>
                <a:cs typeface="+mn-lt"/>
              </a:rPr>
              <a:t> : Table Recognition</a:t>
            </a:r>
            <a:endParaRPr lang="en-US" altLang="ko-KR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775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 – Model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</a:rPr>
              <a:t>To improve the performance of the </a:t>
            </a:r>
            <a:r>
              <a:rPr lang="en-US" altLang="ko-KR" b="1" dirty="0">
                <a:ea typeface="+mn-lt"/>
                <a:cs typeface="+mn-lt"/>
              </a:rPr>
              <a:t>attention-based encoder-decoder</a:t>
            </a:r>
            <a:r>
              <a:rPr lang="en-US" altLang="ko-KR" dirty="0">
                <a:ea typeface="+mn-lt"/>
                <a:cs typeface="+mn-lt"/>
              </a:rPr>
              <a:t> method on image-based table recognition with </a:t>
            </a:r>
            <a:r>
              <a:rPr lang="en-US" altLang="ko-KR" b="1" dirty="0">
                <a:ea typeface="+mn-lt"/>
                <a:cs typeface="+mn-lt"/>
              </a:rPr>
              <a:t>a novel EDD architecture</a:t>
            </a:r>
            <a:endParaRPr lang="ko-KR" altLang="en-US" b="1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Difference from existing EDD architecture</a:t>
            </a:r>
          </a:p>
          <a:p>
            <a:pPr marL="575945" lvl="1">
              <a:buFont typeface="Arial" panose="05000000000000000000" pitchFamily="2" charset="2"/>
            </a:pPr>
            <a:r>
              <a:rPr lang="en-US" altLang="ko-KR" dirty="0">
                <a:ea typeface="+mn-lt"/>
                <a:cs typeface="+mn-lt"/>
              </a:rPr>
              <a:t>The cell decoder to be trigged on when the structure decode generates a new cell</a:t>
            </a:r>
            <a:endParaRPr 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The state of structure decoder to be sent to the cell decoder to help attention on the corresponding cell in the table image</a:t>
            </a:r>
            <a:endParaRPr lang="ko-KR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99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 w="50800">
          <a:solidFill>
            <a:schemeClr val="accent2"/>
          </a:solidFill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E37677-7D16-460E-A0FA-1B4A1343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CBFA5-D137-4051-B575-B1286CCDB44B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a68e65e3-49b4-4ad0-b4f7-84dd94ef672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와이드스크린</PresentationFormat>
  <Paragraphs>226</Paragraphs>
  <Slides>25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Outline</vt:lpstr>
      <vt:lpstr>Abstract</vt:lpstr>
      <vt:lpstr>Outline</vt:lpstr>
      <vt:lpstr>Introduction</vt:lpstr>
      <vt:lpstr>Introduction</vt:lpstr>
      <vt:lpstr>Outline</vt:lpstr>
      <vt:lpstr>Related work – Data</vt:lpstr>
      <vt:lpstr>Related work – Model</vt:lpstr>
      <vt:lpstr>Outline</vt:lpstr>
      <vt:lpstr>Automatic generation of PubTabNet</vt:lpstr>
      <vt:lpstr>Outline</vt:lpstr>
      <vt:lpstr>Encoder-Dual Decoder (EDD) model</vt:lpstr>
      <vt:lpstr>Encoder-Dual Decoder (EDD) model</vt:lpstr>
      <vt:lpstr>Encoder-Dual Decoder (EDD) model</vt:lpstr>
      <vt:lpstr>Outline</vt:lpstr>
      <vt:lpstr>Tree-Edit-Distance-based Similarity (TEDS)</vt:lpstr>
      <vt:lpstr>Outline</vt:lpstr>
      <vt:lpstr>Experiments – Implementation</vt:lpstr>
      <vt:lpstr>Experiments – Quantitative analysis</vt:lpstr>
      <vt:lpstr>Experiments – Qualitive analysis</vt:lpstr>
      <vt:lpstr>Experiments – Qualitive analysis</vt:lpstr>
      <vt:lpstr>Experiments – Error analysis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3001</cp:revision>
  <dcterms:created xsi:type="dcterms:W3CDTF">2020-03-06T02:35:36Z</dcterms:created>
  <dcterms:modified xsi:type="dcterms:W3CDTF">2022-03-16T06:10:35Z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