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4"/>
  </p:sldMasterIdLst>
  <p:notesMasterIdLst>
    <p:notesMasterId r:id="rId34"/>
  </p:notesMasterIdLst>
  <p:sldIdLst>
    <p:sldId id="265" r:id="rId5"/>
    <p:sldId id="266" r:id="rId6"/>
    <p:sldId id="306" r:id="rId7"/>
    <p:sldId id="371" r:id="rId8"/>
    <p:sldId id="401" r:id="rId9"/>
    <p:sldId id="400" r:id="rId10"/>
    <p:sldId id="372" r:id="rId11"/>
    <p:sldId id="378" r:id="rId12"/>
    <p:sldId id="379" r:id="rId13"/>
    <p:sldId id="380" r:id="rId14"/>
    <p:sldId id="381" r:id="rId15"/>
    <p:sldId id="382" r:id="rId16"/>
    <p:sldId id="383" r:id="rId17"/>
    <p:sldId id="373" r:id="rId18"/>
    <p:sldId id="384" r:id="rId19"/>
    <p:sldId id="385" r:id="rId20"/>
    <p:sldId id="386" r:id="rId21"/>
    <p:sldId id="388" r:id="rId22"/>
    <p:sldId id="374" r:id="rId23"/>
    <p:sldId id="390" r:id="rId24"/>
    <p:sldId id="392" r:id="rId25"/>
    <p:sldId id="393" r:id="rId26"/>
    <p:sldId id="394" r:id="rId27"/>
    <p:sldId id="395" r:id="rId28"/>
    <p:sldId id="396" r:id="rId29"/>
    <p:sldId id="375" r:id="rId30"/>
    <p:sldId id="397" r:id="rId31"/>
    <p:sldId id="376" r:id="rId32"/>
    <p:sldId id="399" r:id="rId33"/>
  </p:sldIdLst>
  <p:sldSz cx="12192000" cy="6858000"/>
  <p:notesSz cx="6858000" cy="9144000"/>
  <p:embeddedFontLst>
    <p:embeddedFont>
      <p:font typeface="Cambria Math" panose="02040503050406030204" pitchFamily="18" charset="0"/>
      <p:regular r:id="rId35"/>
    </p:embeddedFont>
    <p:embeddedFont>
      <p:font typeface="lato" panose="020F0502020204030203" pitchFamily="34" charset="0"/>
      <p:regular r:id="rId36"/>
      <p:bold r:id="rId37"/>
      <p:italic r:id="rId38"/>
      <p:boldItalic r:id="rId39"/>
    </p:embeddedFont>
    <p:embeddedFont>
      <p:font typeface="roboto" panose="02000000000000000000" pitchFamily="2" charset="0"/>
      <p:regular r:id="rId40"/>
      <p:bold r:id="rId41"/>
      <p:italic r:id="rId42"/>
      <p:boldItalic r:id="rId43"/>
    </p:embeddedFont>
    <p:embeddedFont>
      <p:font typeface="roboto" panose="02000000000000000000" pitchFamily="2" charset="0"/>
      <p:regular r:id="rId40"/>
      <p:bold r:id="rId41"/>
      <p:italic r:id="rId42"/>
      <p:boldItalic r:id="rId43"/>
    </p:embeddedFont>
    <p:embeddedFont>
      <p:font typeface="맑은 고딕" panose="020B0503020000020004" pitchFamily="50" charset="-127"/>
      <p:regular r:id="rId44"/>
      <p:bold r:id="rId45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080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만든 이" initials="오전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90175"/>
    <a:srgbClr val="C00000"/>
    <a:srgbClr val="FF9B9B"/>
    <a:srgbClr val="FF9797"/>
    <a:srgbClr val="9DC3E6"/>
    <a:srgbClr val="ABD38F"/>
    <a:srgbClr val="F4B183"/>
    <a:srgbClr val="4472C4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200DB4-3CB9-4102-97E4-44EBF939C8A6}" v="54" dt="2021-11-23T08:37:34.091"/>
    <p1510:client id="{EB8D17F1-98C4-5109-5177-A60BA1E1FA9C}" v="629" dt="2021-11-24T00:51:24.5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3875" autoAdjust="0"/>
  </p:normalViewPr>
  <p:slideViewPr>
    <p:cSldViewPr snapToGrid="0" showGuides="1">
      <p:cViewPr varScale="1">
        <p:scale>
          <a:sx n="87" d="100"/>
          <a:sy n="87" d="100"/>
        </p:scale>
        <p:origin x="672" y="78"/>
      </p:cViewPr>
      <p:guideLst>
        <p:guide pos="4080"/>
        <p:guide orient="horz" pos="1656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5.fntdata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2.fntdata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10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4.fntdata"/><Relationship Id="rId46" Type="http://schemas.openxmlformats.org/officeDocument/2006/relationships/commentAuthors" Target="commentAuthors.xml"/><Relationship Id="rId20" Type="http://schemas.openxmlformats.org/officeDocument/2006/relationships/slide" Target="slides/slide16.xml"/><Relationship Id="rId41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584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94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160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457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698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303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410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Wan Oh</a:t>
            </a:r>
            <a:endParaRPr lang="ko-KR" altLang="en-US" sz="13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166199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/>
                </a:solidFill>
                <a:latin typeface="Roboto"/>
                <a:ea typeface="+mn-lt"/>
                <a:cs typeface="+mn-lt"/>
              </a:rPr>
              <a:t>Understanding the Semantic Structures of Tables with a Hybrid Deep Neural Network Architecture</a:t>
            </a:r>
            <a:endParaRPr lang="en-US" altLang="ko-KR" sz="3600" b="1" dirty="0">
              <a:solidFill>
                <a:schemeClr val="accent5"/>
              </a:solidFill>
              <a:latin typeface="Roboto"/>
              <a:cs typeface="la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200" b="1" dirty="0" err="1">
                <a:solidFill>
                  <a:schemeClr val="accent5"/>
                </a:solidFill>
                <a:latin typeface="lato"/>
                <a:ea typeface="+mn-lt"/>
                <a:cs typeface="+mn-lt"/>
              </a:rPr>
              <a:t>Kyosuke</a:t>
            </a:r>
            <a:r>
              <a:rPr lang="en-US" sz="2200" b="1" dirty="0">
                <a:solidFill>
                  <a:schemeClr val="accent5"/>
                </a:solidFill>
                <a:latin typeface="lato"/>
                <a:ea typeface="+mn-lt"/>
                <a:cs typeface="+mn-lt"/>
              </a:rPr>
              <a:t> Nishida,</a:t>
            </a:r>
            <a:r>
              <a:rPr lang="en-US" sz="2200" dirty="0">
                <a:latin typeface="lato"/>
                <a:ea typeface="+mn-lt"/>
                <a:cs typeface="+mn-lt"/>
              </a:rPr>
              <a:t> </a:t>
            </a:r>
            <a:r>
              <a:rPr lang="en-US" sz="2200" dirty="0" err="1">
                <a:latin typeface="lato"/>
                <a:ea typeface="+mn-lt"/>
                <a:cs typeface="+mn-lt"/>
              </a:rPr>
              <a:t>Kugatsu</a:t>
            </a:r>
            <a:r>
              <a:rPr lang="en-US" sz="2200" dirty="0">
                <a:latin typeface="lato"/>
                <a:ea typeface="+mn-lt"/>
                <a:cs typeface="+mn-lt"/>
              </a:rPr>
              <a:t> </a:t>
            </a:r>
            <a:r>
              <a:rPr lang="en-US" sz="2200" dirty="0" err="1">
                <a:latin typeface="lato"/>
                <a:ea typeface="+mn-lt"/>
                <a:cs typeface="+mn-lt"/>
              </a:rPr>
              <a:t>Sadamitsu</a:t>
            </a:r>
            <a:r>
              <a:rPr lang="en-US" sz="2200" dirty="0">
                <a:latin typeface="lato"/>
                <a:ea typeface="+mn-lt"/>
                <a:cs typeface="+mn-lt"/>
              </a:rPr>
              <a:t>, Ryuichiro </a:t>
            </a:r>
            <a:r>
              <a:rPr lang="en-US" sz="2200" dirty="0" err="1">
                <a:latin typeface="lato"/>
                <a:ea typeface="+mn-lt"/>
                <a:cs typeface="+mn-lt"/>
              </a:rPr>
              <a:t>Higashinaka</a:t>
            </a:r>
            <a:r>
              <a:rPr lang="en-US" sz="2200" dirty="0">
                <a:latin typeface="lato"/>
                <a:ea typeface="+mn-lt"/>
                <a:cs typeface="+mn-lt"/>
              </a:rPr>
              <a:t>, Yoshihiro Matsuo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28947" y="5237184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ABC430B-63E7-4F93-8470-D4C21E606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5283" y="517375"/>
            <a:ext cx="1093569" cy="35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0153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dirty="0">
                <a:latin typeface="lato"/>
                <a:ea typeface="lato"/>
                <a:cs typeface="lato"/>
              </a:rPr>
              <a:t>AAAI</a:t>
            </a:r>
            <a:r>
              <a:rPr lang="ko-KR" altLang="en-US" dirty="0">
                <a:latin typeface="lato"/>
                <a:ea typeface="lato"/>
                <a:cs typeface="lato"/>
              </a:rPr>
              <a:t> </a:t>
            </a:r>
            <a:r>
              <a:rPr lang="en-US" altLang="ko-KR" dirty="0">
                <a:latin typeface="lato"/>
                <a:ea typeface="lato"/>
                <a:cs typeface="lato"/>
              </a:rPr>
              <a:t>‘17</a:t>
            </a:r>
          </a:p>
        </p:txBody>
      </p:sp>
    </p:spTree>
    <p:extLst>
      <p:ext uri="{BB962C8B-B14F-4D97-AF65-F5344CB8AC3E}">
        <p14:creationId xmlns:p14="http://schemas.microsoft.com/office/powerpoint/2010/main" val="423461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328">
        <p:fade/>
      </p:transition>
    </mc:Choice>
    <mc:Fallback xmlns="">
      <p:transition spd="med" advTm="12328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FF2B-618A-4C9F-A1C8-530217DA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Preliminaries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15C85-7046-4881-98DA-DAB1E1938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324856"/>
          </a:xfrm>
        </p:spPr>
        <p:txBody>
          <a:bodyPr>
            <a:norm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Definition 4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Relation Table : Subject</a:t>
            </a:r>
            <a:r>
              <a:rPr lang="ko-KR" altLang="en-US" dirty="0">
                <a:sym typeface="Wingdings" panose="05000000000000000000" pitchFamily="2" charset="2"/>
              </a:rPr>
              <a:t> 또는 </a:t>
            </a:r>
            <a:r>
              <a:rPr lang="en-US" altLang="ko-KR" dirty="0">
                <a:sym typeface="Wingdings" panose="05000000000000000000" pitchFamily="2" charset="2"/>
              </a:rPr>
              <a:t>Subject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Key</a:t>
            </a:r>
            <a:r>
              <a:rPr lang="ko-KR" altLang="en-US" dirty="0">
                <a:sym typeface="Wingdings" panose="05000000000000000000" pitchFamily="2" charset="2"/>
              </a:rPr>
              <a:t>의 속성 나열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Definition 5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Entity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Table : 1</a:t>
            </a:r>
            <a:r>
              <a:rPr lang="ko-KR" altLang="en-US" dirty="0">
                <a:sym typeface="Wingdings" panose="05000000000000000000" pitchFamily="2" charset="2"/>
              </a:rPr>
              <a:t>개 </a:t>
            </a:r>
            <a:r>
              <a:rPr lang="en-US" altLang="ko-KR" dirty="0">
                <a:sym typeface="Wingdings" panose="05000000000000000000" pitchFamily="2" charset="2"/>
              </a:rPr>
              <a:t>Subject</a:t>
            </a:r>
            <a:r>
              <a:rPr lang="ko-KR" altLang="en-US" dirty="0">
                <a:sym typeface="Wingdings" panose="05000000000000000000" pitchFamily="2" charset="2"/>
              </a:rPr>
              <a:t>의 속성을 나열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Definition 6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Matrix Table : 2</a:t>
            </a:r>
            <a:r>
              <a:rPr lang="ko-KR" altLang="en-US" dirty="0">
                <a:sym typeface="Wingdings" panose="05000000000000000000" pitchFamily="2" charset="2"/>
              </a:rPr>
              <a:t>개 이상의 </a:t>
            </a:r>
            <a:r>
              <a:rPr lang="en-US" altLang="ko-KR" dirty="0">
                <a:sym typeface="Wingdings" panose="05000000000000000000" pitchFamily="2" charset="2"/>
              </a:rPr>
              <a:t>Subject</a:t>
            </a:r>
            <a:r>
              <a:rPr lang="ko-KR" altLang="en-US" dirty="0">
                <a:sym typeface="Wingdings" panose="05000000000000000000" pitchFamily="2" charset="2"/>
              </a:rPr>
              <a:t>의 구성된 </a:t>
            </a:r>
            <a:r>
              <a:rPr lang="en-US" altLang="ko-KR" dirty="0">
                <a:sym typeface="Wingdings" panose="05000000000000000000" pitchFamily="2" charset="2"/>
              </a:rPr>
              <a:t>object </a:t>
            </a:r>
            <a:r>
              <a:rPr lang="ko-KR" altLang="en-US" dirty="0">
                <a:sym typeface="Wingdings" panose="05000000000000000000" pitchFamily="2" charset="2"/>
              </a:rPr>
              <a:t>값 나열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4D66E-49D2-402D-BD1B-4681E8C9F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8F7AFB9-41E4-84D0-1C07-62C5D8896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942" y="1777260"/>
            <a:ext cx="4229690" cy="21338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503063-8C36-826F-12B2-14037C097508}"/>
              </a:ext>
            </a:extLst>
          </p:cNvPr>
          <p:cNvSpPr txBox="1"/>
          <p:nvPr/>
        </p:nvSpPr>
        <p:spPr>
          <a:xfrm>
            <a:off x="7372942" y="4065888"/>
            <a:ext cx="434743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(a, b) : Vertical relation table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(c, d) : Horizontal entity table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(e, f) : Matrix table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Red : Subjects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Green : Properties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Blue : Objects</a:t>
            </a:r>
          </a:p>
        </p:txBody>
      </p:sp>
    </p:spTree>
    <p:extLst>
      <p:ext uri="{BB962C8B-B14F-4D97-AF65-F5344CB8AC3E}">
        <p14:creationId xmlns:p14="http://schemas.microsoft.com/office/powerpoint/2010/main" val="1899479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FF2B-618A-4C9F-A1C8-530217DA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Preliminaries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15C85-7046-4881-98DA-DAB1E1938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324856"/>
          </a:xfrm>
        </p:spPr>
        <p:txBody>
          <a:bodyPr>
            <a:norm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Other genuine tables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Enumeration table : Ontological relation</a:t>
            </a:r>
            <a:r>
              <a:rPr lang="ko-KR" altLang="en-US" dirty="0">
                <a:sym typeface="Wingdings" panose="05000000000000000000" pitchFamily="2" charset="2"/>
              </a:rPr>
              <a:t>을 가지는 </a:t>
            </a:r>
            <a:r>
              <a:rPr lang="en-US" altLang="ko-KR" dirty="0">
                <a:sym typeface="Wingdings" panose="05000000000000000000" pitchFamily="2" charset="2"/>
              </a:rPr>
              <a:t>objects </a:t>
            </a:r>
            <a:r>
              <a:rPr lang="ko-KR" altLang="en-US" dirty="0">
                <a:sym typeface="Wingdings" panose="05000000000000000000" pitchFamily="2" charset="2"/>
              </a:rPr>
              <a:t>나열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Calendar table</a:t>
            </a:r>
          </a:p>
          <a:p>
            <a:pPr lvl="2"/>
            <a:r>
              <a:rPr lang="en-US" altLang="ko-KR" sz="1600" dirty="0">
                <a:sym typeface="Wingdings" panose="05000000000000000000" pitchFamily="2" charset="2"/>
              </a:rPr>
              <a:t>Matrix table</a:t>
            </a:r>
            <a:r>
              <a:rPr lang="ko-KR" altLang="en-US" sz="1600" dirty="0">
                <a:sym typeface="Wingdings" panose="05000000000000000000" pitchFamily="2" charset="2"/>
              </a:rPr>
              <a:t>과 유사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2"/>
            <a:r>
              <a:rPr lang="en-US" altLang="ko-KR" sz="1600" dirty="0">
                <a:sym typeface="Wingdings" panose="05000000000000000000" pitchFamily="2" charset="2"/>
              </a:rPr>
              <a:t>Cell</a:t>
            </a:r>
            <a:r>
              <a:rPr lang="ko-KR" altLang="en-US" sz="1600" dirty="0">
                <a:sym typeface="Wingdings" panose="05000000000000000000" pitchFamily="2" charset="2"/>
              </a:rPr>
              <a:t>에 다른 속성 </a:t>
            </a:r>
            <a:r>
              <a:rPr lang="en-US" altLang="ko-KR" sz="1600" dirty="0">
                <a:sym typeface="Wingdings" panose="05000000000000000000" pitchFamily="2" charset="2"/>
              </a:rPr>
              <a:t>(Schedule name)</a:t>
            </a:r>
            <a:r>
              <a:rPr lang="ko-KR" altLang="en-US" sz="1600" dirty="0">
                <a:sym typeface="Wingdings" panose="05000000000000000000" pitchFamily="2" charset="2"/>
              </a:rPr>
              <a:t>이 있다는 점에서 다름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Form table</a:t>
            </a:r>
          </a:p>
          <a:p>
            <a:pPr lvl="2"/>
            <a:r>
              <a:rPr lang="en-US" altLang="ko-KR" sz="1600" dirty="0">
                <a:sym typeface="Wingdings" panose="05000000000000000000" pitchFamily="2" charset="2"/>
              </a:rPr>
              <a:t>Entity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ym typeface="Wingdings" panose="05000000000000000000" pitchFamily="2" charset="2"/>
              </a:rPr>
              <a:t>table</a:t>
            </a:r>
            <a:r>
              <a:rPr lang="ko-KR" altLang="en-US" sz="1600" dirty="0">
                <a:sym typeface="Wingdings" panose="05000000000000000000" pitchFamily="2" charset="2"/>
              </a:rPr>
              <a:t>과 유사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2"/>
            <a:r>
              <a:rPr lang="ko-KR" altLang="en-US" sz="1600" dirty="0">
                <a:sym typeface="Wingdings" panose="05000000000000000000" pitchFamily="2" charset="2"/>
              </a:rPr>
              <a:t>사용자가 채우거나 선택할 수 있는 </a:t>
            </a:r>
            <a:r>
              <a:rPr lang="en-US" altLang="ko-KR" sz="1600" dirty="0">
                <a:sym typeface="Wingdings" panose="05000000000000000000" pitchFamily="2" charset="2"/>
              </a:rPr>
              <a:t>object</a:t>
            </a:r>
            <a:r>
              <a:rPr lang="ko-KR" altLang="en-US" sz="1600" dirty="0">
                <a:sym typeface="Wingdings" panose="05000000000000000000" pitchFamily="2" charset="2"/>
              </a:rPr>
              <a:t> 필드 존재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Layout (Non-genuine) tables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Navigational table : </a:t>
            </a:r>
            <a:r>
              <a:rPr lang="ko-KR" altLang="en-US" dirty="0">
                <a:sym typeface="Wingdings" panose="05000000000000000000" pitchFamily="2" charset="2"/>
              </a:rPr>
              <a:t>탐색을 목적으로 구성된 </a:t>
            </a:r>
            <a:r>
              <a:rPr lang="en-US" altLang="ko-KR" dirty="0">
                <a:sym typeface="Wingdings" panose="05000000000000000000" pitchFamily="2" charset="2"/>
              </a:rPr>
              <a:t>cell</a:t>
            </a:r>
            <a:r>
              <a:rPr lang="ko-KR" altLang="en-US" dirty="0">
                <a:sym typeface="Wingdings" panose="05000000000000000000" pitchFamily="2" charset="2"/>
              </a:rPr>
              <a:t>로 구성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Formatting table : Object</a:t>
            </a:r>
            <a:r>
              <a:rPr lang="ko-KR" altLang="en-US" dirty="0">
                <a:sym typeface="Wingdings" panose="05000000000000000000" pitchFamily="2" charset="2"/>
              </a:rPr>
              <a:t>를 시각적으로 구성</a:t>
            </a:r>
            <a:endParaRPr lang="en-US" altLang="ko-KR" sz="1600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4D66E-49D2-402D-BD1B-4681E8C9F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4263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FF2B-618A-4C9F-A1C8-530217DA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Preliminaries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15C85-7046-4881-98DA-DAB1E1938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324856"/>
          </a:xfrm>
        </p:spPr>
        <p:txBody>
          <a:bodyPr>
            <a:norm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Subject row and columns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Relation table : </a:t>
            </a:r>
            <a:r>
              <a:rPr lang="ko-KR" altLang="en-US" dirty="0">
                <a:sym typeface="Wingdings" panose="05000000000000000000" pitchFamily="2" charset="2"/>
              </a:rPr>
              <a:t>주제 나열 목적의 </a:t>
            </a:r>
            <a:r>
              <a:rPr lang="en-US" altLang="ko-KR" dirty="0">
                <a:sym typeface="Wingdings" panose="05000000000000000000" pitchFamily="2" charset="2"/>
              </a:rPr>
              <a:t>Column (Row) </a:t>
            </a:r>
            <a:r>
              <a:rPr lang="ko-KR" altLang="en-US" dirty="0">
                <a:sym typeface="Wingdings" panose="05000000000000000000" pitchFamily="2" charset="2"/>
              </a:rPr>
              <a:t>명시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Matrix table : Column</a:t>
            </a:r>
            <a:r>
              <a:rPr lang="ko-KR" altLang="en-US" dirty="0">
                <a:sym typeface="Wingdings" panose="05000000000000000000" pitchFamily="2" charset="2"/>
              </a:rPr>
              <a:t>과 </a:t>
            </a:r>
            <a:r>
              <a:rPr lang="en-US" altLang="ko-KR" dirty="0">
                <a:sym typeface="Wingdings" panose="05000000000000000000" pitchFamily="2" charset="2"/>
              </a:rPr>
              <a:t>Row </a:t>
            </a:r>
            <a:r>
              <a:rPr lang="ko-KR" altLang="en-US" dirty="0">
                <a:sym typeface="Wingdings" panose="05000000000000000000" pitchFamily="2" charset="2"/>
              </a:rPr>
              <a:t>모두 명시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Entity table : </a:t>
            </a:r>
            <a:r>
              <a:rPr lang="ko-KR" altLang="en-US" dirty="0">
                <a:sym typeface="Wingdings" panose="05000000000000000000" pitchFamily="2" charset="2"/>
              </a:rPr>
              <a:t>명시 없음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Property Row and Columns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Relation &amp; Entity table : </a:t>
            </a:r>
            <a:r>
              <a:rPr lang="ko-KR" altLang="en-US" dirty="0">
                <a:sym typeface="Wingdings" panose="05000000000000000000" pitchFamily="2" charset="2"/>
              </a:rPr>
              <a:t>속성을 설명하는 </a:t>
            </a:r>
            <a:r>
              <a:rPr lang="en-US" altLang="ko-KR" dirty="0">
                <a:sym typeface="Wingdings" panose="05000000000000000000" pitchFamily="2" charset="2"/>
              </a:rPr>
              <a:t>Column (Row) </a:t>
            </a:r>
            <a:r>
              <a:rPr lang="ko-KR" altLang="en-US" dirty="0">
                <a:sym typeface="Wingdings" panose="05000000000000000000" pitchFamily="2" charset="2"/>
              </a:rPr>
              <a:t>존재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Matrix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table : </a:t>
            </a:r>
            <a:r>
              <a:rPr lang="ko-KR" altLang="en-US" dirty="0">
                <a:sym typeface="Wingdings" panose="05000000000000000000" pitchFamily="2" charset="2"/>
              </a:rPr>
              <a:t>명시 없음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4D66E-49D2-402D-BD1B-4681E8C9F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D548BDE-9EB1-5691-EABB-EECA89A54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1394003"/>
            <a:ext cx="434340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173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FF2B-618A-4C9F-A1C8-530217DA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Preliminaries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15C85-7046-4881-98DA-DAB1E1938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324856"/>
          </a:xfrm>
        </p:spPr>
        <p:txBody>
          <a:bodyPr>
            <a:norm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Blocks of sibling object cells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같은 </a:t>
            </a:r>
            <a:r>
              <a:rPr lang="en-US" altLang="ko-KR" dirty="0">
                <a:sym typeface="Wingdings" panose="05000000000000000000" pitchFamily="2" charset="2"/>
              </a:rPr>
              <a:t>Class</a:t>
            </a:r>
            <a:r>
              <a:rPr lang="ko-KR" altLang="en-US" dirty="0">
                <a:sym typeface="Wingdings" panose="05000000000000000000" pitchFamily="2" charset="2"/>
              </a:rPr>
              <a:t>에 속한 </a:t>
            </a:r>
            <a:r>
              <a:rPr lang="en-US" altLang="ko-KR" dirty="0">
                <a:sym typeface="Wingdings" panose="05000000000000000000" pitchFamily="2" charset="2"/>
              </a:rPr>
              <a:t>cell group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Relation table : Column (Row) </a:t>
            </a:r>
            <a:r>
              <a:rPr lang="ko-KR" altLang="en-US" dirty="0">
                <a:sym typeface="Wingdings" panose="05000000000000000000" pitchFamily="2" charset="2"/>
              </a:rPr>
              <a:t>로 </a:t>
            </a:r>
            <a:r>
              <a:rPr lang="en-US" altLang="ko-KR" dirty="0">
                <a:sym typeface="Wingdings" panose="05000000000000000000" pitchFamily="2" charset="2"/>
              </a:rPr>
              <a:t>Block </a:t>
            </a:r>
            <a:r>
              <a:rPr lang="ko-KR" altLang="en-US" dirty="0">
                <a:sym typeface="Wingdings" panose="05000000000000000000" pitchFamily="2" charset="2"/>
              </a:rPr>
              <a:t>형성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Matrix table : </a:t>
            </a:r>
            <a:r>
              <a:rPr lang="ko-KR" altLang="en-US" dirty="0">
                <a:sym typeface="Wingdings" panose="05000000000000000000" pitchFamily="2" charset="2"/>
              </a:rPr>
              <a:t>모든 </a:t>
            </a:r>
            <a:r>
              <a:rPr lang="en-US" altLang="ko-KR" dirty="0">
                <a:sym typeface="Wingdings" panose="05000000000000000000" pitchFamily="2" charset="2"/>
              </a:rPr>
              <a:t>Cell</a:t>
            </a:r>
            <a:r>
              <a:rPr lang="ko-KR" altLang="en-US" dirty="0">
                <a:sym typeface="Wingdings" panose="05000000000000000000" pitchFamily="2" charset="2"/>
              </a:rPr>
              <a:t>이 하나의 </a:t>
            </a:r>
            <a:r>
              <a:rPr lang="en-US" altLang="ko-KR" dirty="0">
                <a:sym typeface="Wingdings" panose="05000000000000000000" pitchFamily="2" charset="2"/>
              </a:rPr>
              <a:t>Block </a:t>
            </a:r>
            <a:r>
              <a:rPr lang="ko-KR" altLang="en-US" dirty="0">
                <a:sym typeface="Wingdings" panose="05000000000000000000" pitchFamily="2" charset="2"/>
              </a:rPr>
              <a:t>형성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Entity table : Cell </a:t>
            </a:r>
            <a:r>
              <a:rPr lang="ko-KR" altLang="en-US" dirty="0">
                <a:sym typeface="Wingdings" panose="05000000000000000000" pitchFamily="2" charset="2"/>
              </a:rPr>
              <a:t>하나가 독립적인 </a:t>
            </a:r>
            <a:r>
              <a:rPr lang="en-US" altLang="ko-KR" dirty="0">
                <a:sym typeface="Wingdings" panose="05000000000000000000" pitchFamily="2" charset="2"/>
              </a:rPr>
              <a:t>Block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4D66E-49D2-402D-BD1B-4681E8C9F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600EFA9-DAA5-B21A-0C12-CF6EBB0CF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942" y="1777260"/>
            <a:ext cx="4229690" cy="21338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57A724-12DD-3AF6-F364-127001B4C81A}"/>
              </a:ext>
            </a:extLst>
          </p:cNvPr>
          <p:cNvSpPr txBox="1"/>
          <p:nvPr/>
        </p:nvSpPr>
        <p:spPr>
          <a:xfrm>
            <a:off x="7372942" y="4065888"/>
            <a:ext cx="434743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(a, b) : Vertical relation table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(c, d) : Horizontal entity table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(e, f) : Matrix table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Red : Subjects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Green : Properties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Blue : Objects</a:t>
            </a:r>
          </a:p>
        </p:txBody>
      </p:sp>
    </p:spTree>
    <p:extLst>
      <p:ext uri="{BB962C8B-B14F-4D97-AF65-F5344CB8AC3E}">
        <p14:creationId xmlns:p14="http://schemas.microsoft.com/office/powerpoint/2010/main" val="102505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F1A51-6492-419F-962F-0FE092BD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137E6-4ED1-4DD4-9498-0C4DB43DE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Abstract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Preliminaries</a:t>
            </a:r>
          </a:p>
          <a:p>
            <a:r>
              <a:rPr lang="en-US" altLang="ko-KR" b="1" dirty="0">
                <a:cs typeface="lato"/>
              </a:rPr>
              <a:t>Network Architecture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Experiments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Discussion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Conclusions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57C0B3-45DD-4C6B-A65D-482790FF7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196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36"/>
    </mc:Choice>
    <mc:Fallback xmlns="">
      <p:transition spd="slow" advTm="6836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FF2B-618A-4C9F-A1C8-530217DA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15C85-7046-4881-98DA-DAB1E1938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324856"/>
          </a:xfrm>
        </p:spPr>
        <p:txBody>
          <a:bodyPr>
            <a:norm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Overview of Architecture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Embedding Layer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Tokenization</a:t>
            </a:r>
          </a:p>
          <a:p>
            <a:pPr lvl="2"/>
            <a:r>
              <a:rPr lang="en-US" altLang="ko-KR" sz="1600" dirty="0">
                <a:sym typeface="Wingdings" panose="05000000000000000000" pitchFamily="2" charset="2"/>
              </a:rPr>
              <a:t>Token : (Cell</a:t>
            </a:r>
            <a:r>
              <a:rPr lang="ko-KR" altLang="en-US" sz="1600" dirty="0">
                <a:sym typeface="Wingdings" panose="05000000000000000000" pitchFamily="2" charset="2"/>
              </a:rPr>
              <a:t>에 있는</a:t>
            </a:r>
            <a:r>
              <a:rPr lang="en-US" altLang="ko-KR" sz="1600" dirty="0">
                <a:sym typeface="Wingdings" panose="05000000000000000000" pitchFamily="2" charset="2"/>
              </a:rPr>
              <a:t>)</a:t>
            </a:r>
            <a:r>
              <a:rPr lang="ko-KR" altLang="en-US" sz="1600" dirty="0">
                <a:sym typeface="Wingdings" panose="05000000000000000000" pitchFamily="2" charset="2"/>
              </a:rPr>
              <a:t> 단어</a:t>
            </a:r>
            <a:r>
              <a:rPr lang="en-US" altLang="ko-KR" sz="1600" dirty="0">
                <a:sym typeface="Wingdings" panose="05000000000000000000" pitchFamily="2" charset="2"/>
              </a:rPr>
              <a:t>, HTML tag, row</a:t>
            </a:r>
            <a:r>
              <a:rPr lang="ko-KR" altLang="en-US" sz="1600" dirty="0">
                <a:sym typeface="Wingdings" panose="05000000000000000000" pitchFamily="2" charset="2"/>
              </a:rPr>
              <a:t>와 </a:t>
            </a:r>
            <a:r>
              <a:rPr lang="en-US" altLang="ko-KR" sz="1600" dirty="0">
                <a:sym typeface="Wingdings" panose="05000000000000000000" pitchFamily="2" charset="2"/>
              </a:rPr>
              <a:t>column</a:t>
            </a:r>
            <a:r>
              <a:rPr lang="ko-KR" altLang="en-US" sz="1600" dirty="0">
                <a:sym typeface="Wingdings" panose="05000000000000000000" pitchFamily="2" charset="2"/>
              </a:rPr>
              <a:t>의 </a:t>
            </a:r>
            <a:r>
              <a:rPr lang="en-US" altLang="ko-KR" sz="1600" dirty="0">
                <a:sym typeface="Wingdings" panose="05000000000000000000" pitchFamily="2" charset="2"/>
              </a:rPr>
              <a:t>index</a:t>
            </a:r>
          </a:p>
          <a:p>
            <a:pPr lvl="2"/>
            <a:r>
              <a:rPr lang="en-US" altLang="ko-KR" sz="1600" dirty="0">
                <a:sym typeface="Wingdings" panose="05000000000000000000" pitchFamily="2" charset="2"/>
              </a:rPr>
              <a:t>HTML tag </a:t>
            </a:r>
            <a:r>
              <a:rPr lang="ko-KR" altLang="en-US" sz="1600" dirty="0">
                <a:sym typeface="Wingdings" panose="05000000000000000000" pitchFamily="2" charset="2"/>
              </a:rPr>
              <a:t>속성은 무시 </a:t>
            </a:r>
            <a:r>
              <a:rPr lang="en-US" altLang="ko-KR" sz="1600" dirty="0">
                <a:sym typeface="Wingdings" panose="05000000000000000000" pitchFamily="2" charset="2"/>
              </a:rPr>
              <a:t>(</a:t>
            </a:r>
            <a:r>
              <a:rPr lang="en-US" altLang="ko-KR" sz="1600" dirty="0" err="1">
                <a:sym typeface="Wingdings" panose="05000000000000000000" pitchFamily="2" charset="2"/>
              </a:rPr>
              <a:t>rowspan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en-US" altLang="ko-KR" sz="1600" dirty="0" err="1">
                <a:sym typeface="Wingdings" panose="05000000000000000000" pitchFamily="2" charset="2"/>
              </a:rPr>
              <a:t>colspan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sym typeface="Wingdings" panose="05000000000000000000" pitchFamily="2" charset="2"/>
              </a:rPr>
              <a:t>제외</a:t>
            </a:r>
            <a:r>
              <a:rPr lang="en-US" altLang="ko-KR" sz="1600" dirty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en-US" altLang="ko-KR" sz="1600" dirty="0">
                <a:sym typeface="Wingdings" panose="05000000000000000000" pitchFamily="2" charset="2"/>
              </a:rPr>
              <a:t>Spanned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ym typeface="Wingdings" panose="05000000000000000000" pitchFamily="2" charset="2"/>
              </a:rPr>
              <a:t>cell</a:t>
            </a:r>
            <a:r>
              <a:rPr lang="ko-KR" altLang="en-US" sz="1600" dirty="0">
                <a:sym typeface="Wingdings" panose="05000000000000000000" pitchFamily="2" charset="2"/>
              </a:rPr>
              <a:t>은 </a:t>
            </a:r>
            <a:r>
              <a:rPr lang="en-US" altLang="ko-KR" sz="1600" dirty="0">
                <a:sym typeface="Wingdings" panose="05000000000000000000" pitchFamily="2" charset="2"/>
              </a:rPr>
              <a:t>index</a:t>
            </a:r>
            <a:r>
              <a:rPr lang="ko-KR" altLang="en-US" sz="1600" dirty="0">
                <a:sym typeface="Wingdings" panose="05000000000000000000" pitchFamily="2" charset="2"/>
              </a:rPr>
              <a:t>와 </a:t>
            </a:r>
            <a:r>
              <a:rPr lang="en-US" altLang="ko-KR" sz="1600" dirty="0">
                <a:sym typeface="Wingdings" panose="05000000000000000000" pitchFamily="2" charset="2"/>
              </a:rPr>
              <a:t>tag </a:t>
            </a:r>
            <a:r>
              <a:rPr lang="ko-KR" altLang="en-US" sz="1600" dirty="0">
                <a:sym typeface="Wingdings" panose="05000000000000000000" pitchFamily="2" charset="2"/>
              </a:rPr>
              <a:t>이름으로 구분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2"/>
            <a:r>
              <a:rPr lang="en-US" altLang="ko-KR" sz="1600" dirty="0">
                <a:sym typeface="Wingdings" panose="05000000000000000000" pitchFamily="2" charset="2"/>
              </a:rPr>
              <a:t>&lt;</a:t>
            </a:r>
            <a:r>
              <a:rPr lang="en-US" altLang="ko-KR" sz="1600" dirty="0" err="1">
                <a:sym typeface="Wingdings" panose="05000000000000000000" pitchFamily="2" charset="2"/>
              </a:rPr>
              <a:t>thead</a:t>
            </a:r>
            <a:r>
              <a:rPr lang="en-US" altLang="ko-KR" sz="1600" dirty="0">
                <a:sym typeface="Wingdings" panose="05000000000000000000" pitchFamily="2" charset="2"/>
              </a:rPr>
              <a:t>&gt;, &lt;</a:t>
            </a:r>
            <a:r>
              <a:rPr lang="en-US" altLang="ko-KR" sz="1600" dirty="0" err="1">
                <a:sym typeface="Wingdings" panose="05000000000000000000" pitchFamily="2" charset="2"/>
              </a:rPr>
              <a:t>tbody</a:t>
            </a:r>
            <a:r>
              <a:rPr lang="en-US" altLang="ko-KR" sz="1600" dirty="0">
                <a:sym typeface="Wingdings" panose="05000000000000000000" pitchFamily="2" charset="2"/>
              </a:rPr>
              <a:t>&gt;, &lt;tr&gt;, &lt;</a:t>
            </a:r>
            <a:r>
              <a:rPr lang="en-US" altLang="ko-KR" sz="1600" dirty="0" err="1">
                <a:sym typeface="Wingdings" panose="05000000000000000000" pitchFamily="2" charset="2"/>
              </a:rPr>
              <a:t>colgroup</a:t>
            </a:r>
            <a:r>
              <a:rPr lang="en-US" altLang="ko-KR" sz="1600" dirty="0">
                <a:sym typeface="Wingdings" panose="05000000000000000000" pitchFamily="2" charset="2"/>
              </a:rPr>
              <a:t>&gt;, &lt;col&gt;, &lt;caption&gt; </a:t>
            </a:r>
            <a:r>
              <a:rPr lang="ko-KR" altLang="en-US" sz="1600" dirty="0">
                <a:sym typeface="Wingdings" panose="05000000000000000000" pitchFamily="2" charset="2"/>
              </a:rPr>
              <a:t>태그 미사용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2"/>
            <a:r>
              <a:rPr lang="ko-KR" altLang="en-US" sz="1600" dirty="0">
                <a:sym typeface="Wingdings" panose="05000000000000000000" pitchFamily="2" charset="2"/>
              </a:rPr>
              <a:t>모든 단어 및 </a:t>
            </a:r>
            <a:r>
              <a:rPr lang="en-US" altLang="ko-KR" sz="1600" dirty="0">
                <a:sym typeface="Wingdings" panose="05000000000000000000" pitchFamily="2" charset="2"/>
              </a:rPr>
              <a:t>Tag token</a:t>
            </a:r>
            <a:r>
              <a:rPr lang="ko-KR" altLang="en-US" sz="1600" dirty="0">
                <a:sym typeface="Wingdings" panose="05000000000000000000" pitchFamily="2" charset="2"/>
              </a:rPr>
              <a:t>은 소문자로 변환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D7B83D-4440-4BFB-0C97-329A56A25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703" y="1573061"/>
            <a:ext cx="9802593" cy="8192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5010BD0-455D-DD5E-FC9A-33DAA7242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426" y="5079021"/>
            <a:ext cx="4905574" cy="136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196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FF2B-618A-4C9F-A1C8-530217DA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15C85-7046-4881-98DA-DAB1E1938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324856"/>
          </a:xfrm>
        </p:spPr>
        <p:txBody>
          <a:bodyPr>
            <a:norm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Overview of Architecture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Embedding Layer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Token embedding</a:t>
            </a:r>
          </a:p>
          <a:p>
            <a:pPr lvl="2"/>
            <a:r>
              <a:rPr lang="en-US" altLang="ko-KR" sz="1600" dirty="0">
                <a:sym typeface="Wingdings" panose="05000000000000000000" pitchFamily="2" charset="2"/>
              </a:rPr>
              <a:t>Table</a:t>
            </a:r>
            <a:r>
              <a:rPr lang="ko-KR" altLang="en-US" sz="1600" dirty="0">
                <a:sym typeface="Wingdings" panose="05000000000000000000" pitchFamily="2" charset="2"/>
              </a:rPr>
              <a:t>의 </a:t>
            </a:r>
            <a:r>
              <a:rPr lang="en-US" altLang="ko-KR" sz="1600" dirty="0">
                <a:sym typeface="Wingdings" panose="05000000000000000000" pitchFamily="2" charset="2"/>
              </a:rPr>
              <a:t>Cell</a:t>
            </a:r>
            <a:r>
              <a:rPr lang="ko-KR" altLang="en-US" sz="1600" dirty="0">
                <a:sym typeface="Wingdings" panose="05000000000000000000" pitchFamily="2" charset="2"/>
              </a:rPr>
              <a:t>은 </a:t>
            </a:r>
            <a:r>
              <a:rPr lang="en-US" altLang="ko-KR" sz="1600" dirty="0">
                <a:sym typeface="Wingdings" panose="05000000000000000000" pitchFamily="2" charset="2"/>
              </a:rPr>
              <a:t>T</a:t>
            </a:r>
            <a:r>
              <a:rPr lang="ko-KR" altLang="en-US" sz="1600" dirty="0">
                <a:sym typeface="Wingdings" panose="05000000000000000000" pitchFamily="2" charset="2"/>
              </a:rPr>
              <a:t>개의 </a:t>
            </a:r>
            <a:r>
              <a:rPr lang="en-US" altLang="ko-KR" sz="1600" dirty="0">
                <a:sym typeface="Wingdings" panose="05000000000000000000" pitchFamily="2" charset="2"/>
              </a:rPr>
              <a:t>one-hot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ym typeface="Wingdings" panose="05000000000000000000" pitchFamily="2" charset="2"/>
              </a:rPr>
              <a:t>vector</a:t>
            </a:r>
            <a:r>
              <a:rPr lang="ko-KR" altLang="en-US" sz="1600" dirty="0">
                <a:sym typeface="Wingdings" panose="05000000000000000000" pitchFamily="2" charset="2"/>
              </a:rPr>
              <a:t>의 고정 크기로 표시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2"/>
            <a:r>
              <a:rPr lang="en-US" altLang="ko-KR" sz="1600" dirty="0">
                <a:sym typeface="Wingdings" panose="05000000000000000000" pitchFamily="2" charset="2"/>
              </a:rPr>
              <a:t>One-hot vector</a:t>
            </a:r>
            <a:r>
              <a:rPr lang="ko-KR" altLang="en-US" sz="1600" dirty="0">
                <a:sym typeface="Wingdings" panose="05000000000000000000" pitchFamily="2" charset="2"/>
              </a:rPr>
              <a:t>의 특성상</a:t>
            </a:r>
            <a:r>
              <a:rPr lang="en-US" altLang="ko-KR" sz="1600" dirty="0">
                <a:sym typeface="Wingdings" panose="05000000000000000000" pitchFamily="2" charset="2"/>
              </a:rPr>
              <a:t>, vocabular</a:t>
            </a:r>
            <a:r>
              <a:rPr lang="ko-KR" altLang="en-US" sz="1600" dirty="0">
                <a:sym typeface="Wingdings" panose="05000000000000000000" pitchFamily="2" charset="2"/>
              </a:rPr>
              <a:t>를 지칭하는 </a:t>
            </a:r>
            <a:r>
              <a:rPr lang="en-US" altLang="ko-KR" sz="1600" dirty="0">
                <a:sym typeface="Wingdings" panose="05000000000000000000" pitchFamily="2" charset="2"/>
              </a:rPr>
              <a:t>index</a:t>
            </a:r>
            <a:r>
              <a:rPr lang="ko-KR" altLang="en-US" sz="1600" dirty="0">
                <a:sym typeface="Wingdings" panose="05000000000000000000" pitchFamily="2" charset="2"/>
              </a:rPr>
              <a:t>를 제외하고는 모두 </a:t>
            </a:r>
            <a:r>
              <a:rPr lang="en-US" altLang="ko-KR" sz="1600" dirty="0">
                <a:sym typeface="Wingdings" panose="05000000000000000000" pitchFamily="2" charset="2"/>
              </a:rPr>
              <a:t>0</a:t>
            </a:r>
            <a:r>
              <a:rPr lang="ko-KR" altLang="en-US" sz="1600" dirty="0">
                <a:sym typeface="Wingdings" panose="05000000000000000000" pitchFamily="2" charset="2"/>
              </a:rPr>
              <a:t>로 된 </a:t>
            </a:r>
            <a:r>
              <a:rPr lang="en-US" altLang="ko-KR" sz="1600" dirty="0">
                <a:sym typeface="Wingdings" panose="05000000000000000000" pitchFamily="2" charset="2"/>
              </a:rPr>
              <a:t>2</a:t>
            </a:r>
            <a:r>
              <a:rPr lang="ko-KR" altLang="en-US" sz="1600" dirty="0">
                <a:sym typeface="Wingdings" panose="05000000000000000000" pitchFamily="2" charset="2"/>
              </a:rPr>
              <a:t>진 </a:t>
            </a:r>
            <a:r>
              <a:rPr lang="en-US" altLang="ko-KR" sz="1600" dirty="0">
                <a:sym typeface="Wingdings" panose="05000000000000000000" pitchFamily="2" charset="2"/>
              </a:rPr>
              <a:t>vector</a:t>
            </a:r>
            <a:r>
              <a:rPr lang="ko-KR" altLang="en-US" sz="1600" dirty="0">
                <a:sym typeface="Wingdings" panose="05000000000000000000" pitchFamily="2" charset="2"/>
              </a:rPr>
              <a:t> 구성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2"/>
            <a:r>
              <a:rPr lang="en-US" altLang="ko-KR" sz="1600" dirty="0">
                <a:sym typeface="Wingdings" panose="05000000000000000000" pitchFamily="2" charset="2"/>
              </a:rPr>
              <a:t>One-hot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ym typeface="Wingdings" panose="05000000000000000000" pitchFamily="2" charset="2"/>
              </a:rPr>
              <a:t>vector</a:t>
            </a:r>
            <a:r>
              <a:rPr lang="ko-KR" altLang="en-US" sz="1600" dirty="0">
                <a:sym typeface="Wingdings" panose="05000000000000000000" pitchFamily="2" charset="2"/>
              </a:rPr>
              <a:t>와 가중치 </a:t>
            </a:r>
            <a:r>
              <a:rPr lang="en-US" altLang="ko-KR" sz="1600" dirty="0">
                <a:sym typeface="Wingdings" panose="05000000000000000000" pitchFamily="2" charset="2"/>
              </a:rPr>
              <a:t>matrix</a:t>
            </a:r>
            <a:r>
              <a:rPr lang="ko-KR" altLang="en-US" sz="1600" dirty="0">
                <a:sym typeface="Wingdings" panose="05000000000000000000" pitchFamily="2" charset="2"/>
              </a:rPr>
              <a:t>인 </a:t>
            </a:r>
            <a:r>
              <a:rPr lang="en-US" altLang="ko-KR" sz="1600" dirty="0">
                <a:sym typeface="Wingdings" panose="05000000000000000000" pitchFamily="2" charset="2"/>
              </a:rPr>
              <a:t>E</a:t>
            </a:r>
            <a:r>
              <a:rPr lang="ko-KR" altLang="en-US" sz="1600" dirty="0">
                <a:sym typeface="Wingdings" panose="05000000000000000000" pitchFamily="2" charset="2"/>
              </a:rPr>
              <a:t> 차원의 연속 </a:t>
            </a:r>
            <a:r>
              <a:rPr lang="en-US" altLang="ko-KR" sz="1600" dirty="0">
                <a:sym typeface="Wingdings" panose="05000000000000000000" pitchFamily="2" charset="2"/>
              </a:rPr>
              <a:t>Vector</a:t>
            </a:r>
            <a:r>
              <a:rPr lang="ko-KR" altLang="en-US" sz="1600" dirty="0">
                <a:sym typeface="Wingdings" panose="05000000000000000000" pitchFamily="2" charset="2"/>
              </a:rPr>
              <a:t>에 투영 </a:t>
            </a:r>
            <a:r>
              <a:rPr lang="en-US" altLang="ko-KR" sz="1600" dirty="0">
                <a:sym typeface="Wingdings" panose="05000000000000000000" pitchFamily="2" charset="2"/>
              </a:rPr>
              <a:t>(                       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D7B83D-4440-4BFB-0C97-329A56A25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703" y="1573061"/>
            <a:ext cx="9802593" cy="8192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E038AE2-7C07-64C0-216D-037FE0FA4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236" y="5233438"/>
            <a:ext cx="1425528" cy="60084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EC6DEEA-B599-1473-016B-179426594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7606" y="4519501"/>
            <a:ext cx="114300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033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FF2B-618A-4C9F-A1C8-530217DA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15C85-7046-4881-98DA-DAB1E1938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324856"/>
          </a:xfrm>
        </p:spPr>
        <p:txBody>
          <a:bodyPr>
            <a:norm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Overview of Architecture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Recurrent Neural Network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LSTM (Long Short-Term Memory) &amp; Attention Mechanism : Token</a:t>
            </a:r>
            <a:r>
              <a:rPr lang="ko-KR" altLang="en-US" dirty="0">
                <a:sym typeface="Wingdings" panose="05000000000000000000" pitchFamily="2" charset="2"/>
              </a:rPr>
              <a:t>을 하나의 </a:t>
            </a:r>
            <a:r>
              <a:rPr lang="en-US" altLang="ko-KR" dirty="0">
                <a:sym typeface="Wingdings" panose="05000000000000000000" pitchFamily="2" charset="2"/>
              </a:rPr>
              <a:t>Vector</a:t>
            </a:r>
            <a:r>
              <a:rPr lang="ko-KR" altLang="en-US" dirty="0">
                <a:sym typeface="Wingdings" panose="05000000000000000000" pitchFamily="2" charset="2"/>
              </a:rPr>
              <a:t>로 </a:t>
            </a:r>
            <a:r>
              <a:rPr lang="en-US" altLang="ko-KR" dirty="0">
                <a:sym typeface="Wingdings" panose="05000000000000000000" pitchFamily="2" charset="2"/>
              </a:rPr>
              <a:t>Encoding</a:t>
            </a:r>
          </a:p>
          <a:p>
            <a:pPr lvl="2"/>
            <a:endParaRPr lang="en-US" altLang="ko-KR" sz="1200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Convolutional Neural Network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RNN</a:t>
            </a:r>
            <a:r>
              <a:rPr lang="ko-KR" altLang="en-US" dirty="0">
                <a:sym typeface="Wingdings" panose="05000000000000000000" pitchFamily="2" charset="2"/>
              </a:rPr>
              <a:t>으로 </a:t>
            </a:r>
            <a:r>
              <a:rPr lang="en-US" altLang="ko-KR" dirty="0">
                <a:sym typeface="Wingdings" panose="05000000000000000000" pitchFamily="2" charset="2"/>
              </a:rPr>
              <a:t>N x M x H </a:t>
            </a:r>
            <a:r>
              <a:rPr lang="ko-KR" altLang="en-US" dirty="0">
                <a:sym typeface="Wingdings" panose="05000000000000000000" pitchFamily="2" charset="2"/>
              </a:rPr>
              <a:t>의 입력 볼륨 생성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3 x 3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 err="1">
                <a:sym typeface="Wingdings" panose="05000000000000000000" pitchFamily="2" charset="2"/>
              </a:rPr>
              <a:t>ResNet</a:t>
            </a:r>
            <a:r>
              <a:rPr lang="ko-KR" altLang="en-US" dirty="0">
                <a:sym typeface="Wingdings" panose="05000000000000000000" pitchFamily="2" charset="2"/>
              </a:rPr>
              <a:t> 이용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2"/>
            <a:endParaRPr lang="en-US" altLang="ko-KR" sz="1600" dirty="0">
              <a:sym typeface="Wingdings" panose="05000000000000000000" pitchFamily="2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D7B83D-4440-4BFB-0C97-329A56A25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703" y="1573061"/>
            <a:ext cx="9802593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012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FF2B-618A-4C9F-A1C8-530217DA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15C85-7046-4881-98DA-DAB1E1938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324856"/>
          </a:xfrm>
        </p:spPr>
        <p:txBody>
          <a:bodyPr>
            <a:norm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Overview of Architecture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Classification Layers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N x M x F tensor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Vector </a:t>
            </a:r>
            <a:r>
              <a:rPr lang="ko-KR" altLang="en-US" dirty="0">
                <a:sym typeface="Wingdings" panose="05000000000000000000" pitchFamily="2" charset="2"/>
              </a:rPr>
              <a:t>병합 후</a:t>
            </a:r>
            <a:r>
              <a:rPr lang="en-US" altLang="ko-KR" dirty="0">
                <a:sym typeface="Wingdings" panose="05000000000000000000" pitchFamily="2" charset="2"/>
              </a:rPr>
              <a:t>, 6</a:t>
            </a:r>
            <a:r>
              <a:rPr lang="ko-KR" altLang="en-US" dirty="0">
                <a:sym typeface="Wingdings" panose="05000000000000000000" pitchFamily="2" charset="2"/>
              </a:rPr>
              <a:t>개의 </a:t>
            </a:r>
            <a:r>
              <a:rPr lang="en-US" altLang="ko-KR" dirty="0">
                <a:sym typeface="Wingdings" panose="05000000000000000000" pitchFamily="2" charset="2"/>
              </a:rPr>
              <a:t>table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class</a:t>
            </a:r>
            <a:r>
              <a:rPr lang="ko-KR" altLang="en-US" dirty="0">
                <a:sym typeface="Wingdings" panose="05000000000000000000" pitchFamily="2" charset="2"/>
              </a:rPr>
              <a:t>로 줄이는 </a:t>
            </a:r>
            <a:r>
              <a:rPr lang="en-US" altLang="ko-KR" dirty="0">
                <a:sym typeface="Wingdings" panose="05000000000000000000" pitchFamily="2" charset="2"/>
              </a:rPr>
              <a:t>fully connected layer </a:t>
            </a:r>
            <a:r>
              <a:rPr lang="ko-KR" altLang="en-US" dirty="0">
                <a:sym typeface="Wingdings" panose="05000000000000000000" pitchFamily="2" charset="2"/>
              </a:rPr>
              <a:t>사용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ReLU</a:t>
            </a:r>
            <a:r>
              <a:rPr lang="ko-KR" altLang="en-US" dirty="0">
                <a:sym typeface="Wingdings" panose="05000000000000000000" pitchFamily="2" charset="2"/>
              </a:rPr>
              <a:t>와 </a:t>
            </a:r>
            <a:r>
              <a:rPr lang="en-US" altLang="ko-KR" dirty="0">
                <a:sym typeface="Wingdings" panose="05000000000000000000" pitchFamily="2" charset="2"/>
              </a:rPr>
              <a:t>BN (</a:t>
            </a:r>
            <a:r>
              <a:rPr lang="en-US" altLang="ko-KR">
                <a:sym typeface="Wingdings" panose="05000000000000000000" pitchFamily="2" charset="2"/>
              </a:rPr>
              <a:t>Batch Normalization)</a:t>
            </a:r>
            <a:r>
              <a:rPr lang="ko-KR" altLang="en-US">
                <a:sym typeface="Wingdings" panose="05000000000000000000" pitchFamily="2" charset="2"/>
              </a:rPr>
              <a:t>으로 구성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D7B83D-4440-4BFB-0C97-329A56A25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703" y="1573061"/>
            <a:ext cx="9802593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848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F1A51-6492-419F-962F-0FE092BD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137E6-4ED1-4DD4-9498-0C4DB43DE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Abstract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Preliminaries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Network Architecture</a:t>
            </a:r>
          </a:p>
          <a:p>
            <a:r>
              <a:rPr lang="en-US" altLang="ko-KR" b="1" dirty="0">
                <a:cs typeface="lato"/>
              </a:rPr>
              <a:t>Experiments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Discussion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Conclusions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57C0B3-45DD-4C6B-A65D-482790FF7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701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36"/>
    </mc:Choice>
    <mc:Fallback xmlns="">
      <p:transition spd="slow" advTm="683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F1A51-6492-419F-962F-0FE092BD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137E6-4ED1-4DD4-9498-0C4DB43DE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b="1" dirty="0">
                <a:cs typeface="lato"/>
              </a:rPr>
              <a:t>Abstract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Preliminaries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Network Architecture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Experiments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Discussion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Conclusions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57C0B3-45DD-4C6B-A65D-482790FF7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49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36"/>
    </mc:Choice>
    <mc:Fallback xmlns="">
      <p:transition spd="slow" advTm="6836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FF2B-618A-4C9F-A1C8-530217DA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15C85-7046-4881-98DA-DAB1E1938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324856"/>
          </a:xfrm>
        </p:spPr>
        <p:txBody>
          <a:bodyPr>
            <a:norm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Dataset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April 2016 Common Crawl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278,888 table from crawl data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190,288 table from 500 websites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행 또는 열이 </a:t>
            </a:r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개 미만의 </a:t>
            </a:r>
            <a:r>
              <a:rPr lang="en-US" altLang="ko-KR" dirty="0">
                <a:sym typeface="Wingdings" panose="05000000000000000000" pitchFamily="2" charset="2"/>
              </a:rPr>
              <a:t>table </a:t>
            </a:r>
            <a:r>
              <a:rPr lang="ko-KR" altLang="en-US" dirty="0">
                <a:sym typeface="Wingdings" panose="05000000000000000000" pitchFamily="2" charset="2"/>
              </a:rPr>
              <a:t>제거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결과 </a:t>
            </a:r>
            <a:r>
              <a:rPr lang="en-US" altLang="ko-KR" dirty="0">
                <a:sym typeface="Wingdings" panose="05000000000000000000" pitchFamily="2" charset="2"/>
              </a:rPr>
              <a:t>: 64,245 table </a:t>
            </a:r>
            <a:r>
              <a:rPr lang="ko-KR" altLang="en-US" dirty="0">
                <a:sym typeface="Wingdings" panose="05000000000000000000" pitchFamily="2" charset="2"/>
              </a:rPr>
              <a:t>확보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분류 </a:t>
            </a:r>
            <a:r>
              <a:rPr lang="en-US" altLang="ko-KR" dirty="0">
                <a:sym typeface="Wingdings" panose="05000000000000000000" pitchFamily="2" charset="2"/>
              </a:rPr>
              <a:t>– 6</a:t>
            </a:r>
            <a:r>
              <a:rPr lang="ko-KR" altLang="en-US" dirty="0">
                <a:sym typeface="Wingdings" panose="05000000000000000000" pitchFamily="2" charset="2"/>
              </a:rPr>
              <a:t>개 </a:t>
            </a:r>
            <a:r>
              <a:rPr lang="en-US" altLang="ko-KR" dirty="0">
                <a:sym typeface="Wingdings" panose="05000000000000000000" pitchFamily="2" charset="2"/>
              </a:rPr>
              <a:t>type</a:t>
            </a:r>
          </a:p>
          <a:p>
            <a:pPr lvl="2"/>
            <a:r>
              <a:rPr lang="en-US" altLang="ko-KR" sz="1600" dirty="0">
                <a:sym typeface="Wingdings" panose="05000000000000000000" pitchFamily="2" charset="2"/>
              </a:rPr>
              <a:t>Relational table (Vertical / Horizontal)</a:t>
            </a:r>
          </a:p>
          <a:p>
            <a:pPr lvl="2"/>
            <a:r>
              <a:rPr lang="en-US" altLang="ko-KR" sz="1600" dirty="0">
                <a:sym typeface="Wingdings" panose="05000000000000000000" pitchFamily="2" charset="2"/>
              </a:rPr>
              <a:t>Entity table (Vertical / Horizontal)</a:t>
            </a:r>
          </a:p>
          <a:p>
            <a:pPr lvl="2"/>
            <a:r>
              <a:rPr lang="en-US" altLang="ko-KR" sz="1600" dirty="0">
                <a:sym typeface="Wingdings" panose="05000000000000000000" pitchFamily="2" charset="2"/>
              </a:rPr>
              <a:t>Matrix</a:t>
            </a:r>
          </a:p>
          <a:p>
            <a:pPr lvl="2"/>
            <a:r>
              <a:rPr lang="en-US" altLang="ko-KR" sz="1600" dirty="0">
                <a:sym typeface="Wingdings" panose="05000000000000000000" pitchFamily="2" charset="2"/>
              </a:rPr>
              <a:t>Other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F122F8-DE22-2522-17D5-B3EC4C8C2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947" y="4166556"/>
            <a:ext cx="43053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07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FF2B-618A-4C9F-A1C8-530217DA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15C85-7046-4881-98DA-DAB1E1938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324856"/>
          </a:xfrm>
        </p:spPr>
        <p:txBody>
          <a:bodyPr>
            <a:norm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Evaluation Metric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Random Forest </a:t>
            </a:r>
            <a:r>
              <a:rPr lang="ko-KR" altLang="en-US" dirty="0">
                <a:sym typeface="Wingdings" panose="05000000000000000000" pitchFamily="2" charset="2"/>
              </a:rPr>
              <a:t>활용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sz="1600" dirty="0" err="1">
                <a:sym typeface="Wingdings" panose="05000000000000000000" pitchFamily="2" charset="2"/>
              </a:rPr>
              <a:t>Cafarellea</a:t>
            </a:r>
            <a:r>
              <a:rPr lang="en-US" altLang="ko-KR" sz="1600" dirty="0">
                <a:sym typeface="Wingdings" panose="05000000000000000000" pitchFamily="2" charset="2"/>
              </a:rPr>
              <a:t> 08 :  </a:t>
            </a:r>
            <a:r>
              <a:rPr lang="ko-KR" altLang="en-US" sz="1600" dirty="0">
                <a:sym typeface="Wingdings" panose="05000000000000000000" pitchFamily="2" charset="2"/>
              </a:rPr>
              <a:t>전체 </a:t>
            </a:r>
            <a:r>
              <a:rPr lang="en-US" altLang="ko-KR" sz="1600" dirty="0">
                <a:sym typeface="Wingdings" panose="05000000000000000000" pitchFamily="2" charset="2"/>
              </a:rPr>
              <a:t>table</a:t>
            </a:r>
            <a:r>
              <a:rPr lang="ko-KR" altLang="en-US" sz="1600" dirty="0">
                <a:sym typeface="Wingdings" panose="05000000000000000000" pitchFamily="2" charset="2"/>
              </a:rPr>
              <a:t>의 </a:t>
            </a:r>
            <a:r>
              <a:rPr lang="en-US" altLang="ko-KR" sz="1600" dirty="0">
                <a:sym typeface="Wingdings" panose="05000000000000000000" pitchFamily="2" charset="2"/>
              </a:rPr>
              <a:t>7</a:t>
            </a:r>
            <a:r>
              <a:rPr lang="ko-KR" altLang="en-US" sz="1600" dirty="0">
                <a:sym typeface="Wingdings" panose="05000000000000000000" pitchFamily="2" charset="2"/>
              </a:rPr>
              <a:t>개의 기능 사용 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2"/>
            <a:r>
              <a:rPr lang="en-US" altLang="ko-KR" sz="1600" dirty="0" err="1">
                <a:sym typeface="Wingdings" panose="05000000000000000000" pitchFamily="2" charset="2"/>
              </a:rPr>
              <a:t>Crestan</a:t>
            </a:r>
            <a:r>
              <a:rPr lang="en-US" altLang="ko-KR" sz="1600" dirty="0">
                <a:sym typeface="Wingdings" panose="05000000000000000000" pitchFamily="2" charset="2"/>
              </a:rPr>
              <a:t> 11 : </a:t>
            </a:r>
            <a:r>
              <a:rPr lang="ko-KR" altLang="en-US" sz="1600" dirty="0">
                <a:sym typeface="Wingdings" panose="05000000000000000000" pitchFamily="2" charset="2"/>
              </a:rPr>
              <a:t>전체 </a:t>
            </a:r>
            <a:r>
              <a:rPr lang="en-US" altLang="ko-KR" sz="1600" dirty="0">
                <a:sym typeface="Wingdings" panose="05000000000000000000" pitchFamily="2" charset="2"/>
              </a:rPr>
              <a:t>table </a:t>
            </a:r>
            <a:r>
              <a:rPr lang="ko-KR" altLang="en-US" sz="1600" dirty="0">
                <a:sym typeface="Wingdings" panose="05000000000000000000" pitchFamily="2" charset="2"/>
              </a:rPr>
              <a:t>대신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처음 </a:t>
            </a:r>
            <a:r>
              <a:rPr lang="en-US" altLang="ko-KR" sz="1600" dirty="0">
                <a:sym typeface="Wingdings" panose="05000000000000000000" pitchFamily="2" charset="2"/>
              </a:rPr>
              <a:t>2</a:t>
            </a:r>
            <a:r>
              <a:rPr lang="ko-KR" altLang="en-US" sz="1600" dirty="0">
                <a:sym typeface="Wingdings" panose="05000000000000000000" pitchFamily="2" charset="2"/>
              </a:rPr>
              <a:t>개의 행과 열</a:t>
            </a:r>
            <a:r>
              <a:rPr lang="en-US" altLang="ko-KR" sz="1600" dirty="0">
                <a:sym typeface="Wingdings" panose="05000000000000000000" pitchFamily="2" charset="2"/>
              </a:rPr>
              <a:t> &amp; </a:t>
            </a:r>
            <a:r>
              <a:rPr lang="ko-KR" altLang="en-US" sz="1600" dirty="0">
                <a:sym typeface="Wingdings" panose="05000000000000000000" pitchFamily="2" charset="2"/>
              </a:rPr>
              <a:t>마지막 행과 열만 고려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2"/>
            <a:r>
              <a:rPr lang="en-US" altLang="ko-KR" sz="1600" dirty="0" err="1">
                <a:sym typeface="Wingdings" panose="05000000000000000000" pitchFamily="2" charset="2"/>
              </a:rPr>
              <a:t>Eberlus</a:t>
            </a:r>
            <a:r>
              <a:rPr lang="en-US" altLang="ko-KR" sz="1600" dirty="0">
                <a:sym typeface="Wingdings" panose="05000000000000000000" pitchFamily="2" charset="2"/>
              </a:rPr>
              <a:t> 15 : </a:t>
            </a:r>
            <a:r>
              <a:rPr lang="ko-KR" altLang="en-US" sz="1600" dirty="0">
                <a:sym typeface="Wingdings" panose="05000000000000000000" pitchFamily="2" charset="2"/>
              </a:rPr>
              <a:t>전체 </a:t>
            </a:r>
            <a:r>
              <a:rPr lang="en-US" altLang="ko-KR" sz="1600" dirty="0">
                <a:sym typeface="Wingdings" panose="05000000000000000000" pitchFamily="2" charset="2"/>
              </a:rPr>
              <a:t>table</a:t>
            </a:r>
            <a:r>
              <a:rPr lang="ko-KR" altLang="en-US" sz="1600" dirty="0">
                <a:sym typeface="Wingdings" panose="05000000000000000000" pitchFamily="2" charset="2"/>
              </a:rPr>
              <a:t>에 </a:t>
            </a:r>
            <a:r>
              <a:rPr lang="en-US" altLang="ko-KR" sz="1600" dirty="0">
                <a:sym typeface="Wingdings" panose="05000000000000000000" pitchFamily="2" charset="2"/>
              </a:rPr>
              <a:t>127</a:t>
            </a:r>
            <a:r>
              <a:rPr lang="ko-KR" altLang="en-US" sz="1600" dirty="0">
                <a:sym typeface="Wingdings" panose="05000000000000000000" pitchFamily="2" charset="2"/>
              </a:rPr>
              <a:t>개의 기능 사용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2"/>
            <a:endParaRPr lang="en-US" altLang="ko-KR" sz="1600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Neural network</a:t>
            </a:r>
          </a:p>
          <a:p>
            <a:pPr lvl="2"/>
            <a:r>
              <a:rPr lang="en-US" altLang="ko-KR" sz="1600" dirty="0">
                <a:sym typeface="Wingdings" panose="05000000000000000000" pitchFamily="2" charset="2"/>
              </a:rPr>
              <a:t>Hierarchical Attention Network (HAN)</a:t>
            </a:r>
          </a:p>
          <a:p>
            <a:pPr lvl="2"/>
            <a:r>
              <a:rPr lang="en-US" altLang="ko-KR" sz="1600" dirty="0">
                <a:sym typeface="Wingdings" panose="05000000000000000000" pitchFamily="2" charset="2"/>
              </a:rPr>
              <a:t>Bidirectional HAN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78649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FF2B-618A-4C9F-A1C8-530217DA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15C85-7046-4881-98DA-DAB1E1938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324856"/>
          </a:xfrm>
        </p:spPr>
        <p:txBody>
          <a:bodyPr>
            <a:norm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Model Configuration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Pre-training</a:t>
            </a:r>
          </a:p>
          <a:p>
            <a:pPr lvl="2"/>
            <a:r>
              <a:rPr lang="en-US" altLang="ko-KR" sz="1600" dirty="0">
                <a:sym typeface="Wingdings" panose="05000000000000000000" pitchFamily="2" charset="2"/>
              </a:rPr>
              <a:t>Token Embedding</a:t>
            </a:r>
            <a:r>
              <a:rPr lang="ko-KR" altLang="en-US" sz="1600" dirty="0">
                <a:sym typeface="Wingdings" panose="05000000000000000000" pitchFamily="2" charset="2"/>
              </a:rPr>
              <a:t>을 위한 사전 학습 실시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2"/>
            <a:r>
              <a:rPr lang="en-US" altLang="ko-KR" sz="1600" dirty="0">
                <a:sym typeface="Wingdings" panose="05000000000000000000" pitchFamily="2" charset="2"/>
              </a:rPr>
              <a:t>Word2Vec, skip-gram, negative sampling</a:t>
            </a:r>
            <a:r>
              <a:rPr lang="ko-KR" altLang="en-US" sz="1600" dirty="0">
                <a:sym typeface="Wingdings" panose="05000000000000000000" pitchFamily="2" charset="2"/>
              </a:rPr>
              <a:t>을 이용하여 </a:t>
            </a:r>
            <a:r>
              <a:rPr lang="en-US" altLang="ko-KR" sz="1600" dirty="0">
                <a:sym typeface="Wingdings" panose="05000000000000000000" pitchFamily="2" charset="2"/>
              </a:rPr>
              <a:t>Pre-training</a:t>
            </a:r>
            <a:r>
              <a:rPr lang="ko-KR" altLang="en-US" sz="1600" dirty="0">
                <a:sym typeface="Wingdings" panose="05000000000000000000" pitchFamily="2" charset="2"/>
              </a:rPr>
              <a:t>을 위한 학습 단어 획득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2"/>
            <a:r>
              <a:rPr lang="en-US" altLang="ko-KR" sz="1600" dirty="0">
                <a:sym typeface="Wingdings" panose="05000000000000000000" pitchFamily="2" charset="2"/>
              </a:rPr>
              <a:t>Pre-training</a:t>
            </a:r>
            <a:r>
              <a:rPr lang="ko-KR" altLang="en-US" sz="1600" dirty="0">
                <a:sym typeface="Wingdings" panose="05000000000000000000" pitchFamily="2" charset="2"/>
              </a:rPr>
              <a:t>을 위한 학습 단어는 </a:t>
            </a:r>
            <a:r>
              <a:rPr lang="en-US" altLang="ko-KR" sz="1600" dirty="0">
                <a:sym typeface="Wingdings" panose="05000000000000000000" pitchFamily="2" charset="2"/>
              </a:rPr>
              <a:t>Wikipedia </a:t>
            </a:r>
            <a:r>
              <a:rPr lang="ko-KR" altLang="en-US" sz="1600" dirty="0">
                <a:sym typeface="Wingdings" panose="05000000000000000000" pitchFamily="2" charset="2"/>
              </a:rPr>
              <a:t>기사 전체 이용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단 </a:t>
            </a:r>
            <a:r>
              <a:rPr lang="en-US" altLang="ko-KR" sz="1600" dirty="0">
                <a:sym typeface="Wingdings" panose="05000000000000000000" pitchFamily="2" charset="2"/>
              </a:rPr>
              <a:t>table</a:t>
            </a:r>
            <a:r>
              <a:rPr lang="ko-KR" altLang="en-US" sz="1600" dirty="0">
                <a:sym typeface="Wingdings" panose="05000000000000000000" pitchFamily="2" charset="2"/>
              </a:rPr>
              <a:t>의 단어는 </a:t>
            </a:r>
            <a:r>
              <a:rPr lang="en-US" altLang="ko-KR" sz="1600" dirty="0">
                <a:sym typeface="Wingdings" panose="05000000000000000000" pitchFamily="2" charset="2"/>
              </a:rPr>
              <a:t>test dataset</a:t>
            </a:r>
            <a:r>
              <a:rPr lang="ko-KR" altLang="en-US" sz="1600" dirty="0">
                <a:sym typeface="Wingdings" panose="05000000000000000000" pitchFamily="2" charset="2"/>
              </a:rPr>
              <a:t>에서 제외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2"/>
            <a:r>
              <a:rPr lang="en-US" altLang="ko-KR" sz="1600" dirty="0">
                <a:sym typeface="Wingdings" panose="05000000000000000000" pitchFamily="2" charset="2"/>
              </a:rPr>
              <a:t>Pre-training</a:t>
            </a:r>
            <a:r>
              <a:rPr lang="ko-KR" altLang="en-US" sz="1600" dirty="0">
                <a:sym typeface="Wingdings" panose="05000000000000000000" pitchFamily="2" charset="2"/>
              </a:rPr>
              <a:t>에 존재하지 않는 단어는 </a:t>
            </a:r>
            <a:r>
              <a:rPr lang="en-US" altLang="ko-KR" sz="1600" dirty="0">
                <a:sym typeface="Wingdings" panose="05000000000000000000" pitchFamily="2" charset="2"/>
              </a:rPr>
              <a:t>UNK (unknown) token</a:t>
            </a:r>
            <a:r>
              <a:rPr lang="ko-KR" altLang="en-US" sz="1600" dirty="0">
                <a:sym typeface="Wingdings" panose="05000000000000000000" pitchFamily="2" charset="2"/>
              </a:rPr>
              <a:t>으로 대체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2"/>
            <a:endParaRPr lang="en-US" altLang="ko-KR" sz="1600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Training</a:t>
            </a:r>
          </a:p>
          <a:p>
            <a:pPr lvl="2"/>
            <a:r>
              <a:rPr lang="ko-KR" altLang="en-US" sz="1600" dirty="0">
                <a:sym typeface="Wingdings" panose="05000000000000000000" pitchFamily="2" charset="2"/>
              </a:rPr>
              <a:t>모든 </a:t>
            </a:r>
            <a:r>
              <a:rPr lang="en-US" altLang="ko-KR" sz="1600" dirty="0">
                <a:sym typeface="Wingdings" panose="05000000000000000000" pitchFamily="2" charset="2"/>
              </a:rPr>
              <a:t>table</a:t>
            </a:r>
            <a:r>
              <a:rPr lang="ko-KR" altLang="en-US" sz="1600" dirty="0">
                <a:sym typeface="Wingdings" panose="05000000000000000000" pitchFamily="2" charset="2"/>
              </a:rPr>
              <a:t>은 </a:t>
            </a:r>
            <a:r>
              <a:rPr lang="en-US" altLang="ko-KR" sz="1600" dirty="0">
                <a:sym typeface="Wingdings" panose="05000000000000000000" pitchFamily="2" charset="2"/>
              </a:rPr>
              <a:t>8</a:t>
            </a:r>
            <a:r>
              <a:rPr lang="ko-KR" altLang="en-US" sz="1600" dirty="0">
                <a:sym typeface="Wingdings" panose="05000000000000000000" pitchFamily="2" charset="2"/>
              </a:rPr>
              <a:t>행</a:t>
            </a:r>
            <a:r>
              <a:rPr lang="en-US" altLang="ko-KR" sz="1600" dirty="0">
                <a:sym typeface="Wingdings" panose="05000000000000000000" pitchFamily="2" charset="2"/>
              </a:rPr>
              <a:t>, 8</a:t>
            </a:r>
            <a:r>
              <a:rPr lang="ko-KR" altLang="en-US" sz="1600" dirty="0">
                <a:sym typeface="Wingdings" panose="05000000000000000000" pitchFamily="2" charset="2"/>
              </a:rPr>
              <a:t>열로 구성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2"/>
            <a:r>
              <a:rPr lang="en-US" altLang="ko-KR" sz="1600" dirty="0">
                <a:sym typeface="Wingdings" panose="05000000000000000000" pitchFamily="2" charset="2"/>
              </a:rPr>
              <a:t>Cell</a:t>
            </a:r>
            <a:r>
              <a:rPr lang="ko-KR" altLang="en-US" sz="1600" dirty="0">
                <a:sym typeface="Wingdings" panose="05000000000000000000" pitchFamily="2" charset="2"/>
              </a:rPr>
              <a:t>에는 최대 </a:t>
            </a:r>
            <a:r>
              <a:rPr lang="en-US" altLang="ko-KR" sz="1600" dirty="0">
                <a:sym typeface="Wingdings" panose="05000000000000000000" pitchFamily="2" charset="2"/>
              </a:rPr>
              <a:t>50</a:t>
            </a:r>
            <a:r>
              <a:rPr lang="ko-KR" altLang="en-US" sz="1600" dirty="0">
                <a:sym typeface="Wingdings" panose="05000000000000000000" pitchFamily="2" charset="2"/>
              </a:rPr>
              <a:t>개의 </a:t>
            </a:r>
            <a:r>
              <a:rPr lang="en-US" altLang="ko-KR" sz="1600" dirty="0">
                <a:sym typeface="Wingdings" panose="05000000000000000000" pitchFamily="2" charset="2"/>
              </a:rPr>
              <a:t>token</a:t>
            </a:r>
            <a:r>
              <a:rPr lang="ko-KR" altLang="en-US" sz="1600" dirty="0">
                <a:sym typeface="Wingdings" panose="05000000000000000000" pitchFamily="2" charset="2"/>
              </a:rPr>
              <a:t>으로 구성</a:t>
            </a:r>
            <a:r>
              <a:rPr lang="en-US" altLang="ko-KR" sz="1600" dirty="0"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sym typeface="Wingdings" panose="05000000000000000000" pitchFamily="2" charset="2"/>
              </a:rPr>
              <a:t>긴 </a:t>
            </a:r>
            <a:r>
              <a:rPr lang="en-US" altLang="ko-KR" sz="1600" dirty="0">
                <a:sym typeface="Wingdings" panose="05000000000000000000" pitchFamily="2" charset="2"/>
              </a:rPr>
              <a:t>text</a:t>
            </a:r>
            <a:r>
              <a:rPr lang="ko-KR" altLang="en-US" sz="1600" dirty="0">
                <a:sym typeface="Wingdings" panose="05000000000000000000" pitchFamily="2" charset="2"/>
              </a:rPr>
              <a:t>에 대한 </a:t>
            </a:r>
            <a:r>
              <a:rPr lang="en-US" altLang="ko-KR" sz="1600" dirty="0">
                <a:sym typeface="Wingdings" panose="05000000000000000000" pitchFamily="2" charset="2"/>
              </a:rPr>
              <a:t>RNN </a:t>
            </a:r>
            <a:r>
              <a:rPr lang="ko-KR" altLang="en-US" sz="1600" dirty="0">
                <a:sym typeface="Wingdings" panose="05000000000000000000" pitchFamily="2" charset="2"/>
              </a:rPr>
              <a:t>처리 속도 저하 방지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2"/>
            <a:r>
              <a:rPr lang="ko-KR" altLang="en-US" sz="1600" dirty="0">
                <a:sym typeface="Wingdings" panose="05000000000000000000" pitchFamily="2" charset="2"/>
              </a:rPr>
              <a:t>모든 </a:t>
            </a:r>
            <a:r>
              <a:rPr lang="en-US" altLang="ko-KR" sz="1600" dirty="0">
                <a:sym typeface="Wingdings" panose="05000000000000000000" pitchFamily="2" charset="2"/>
              </a:rPr>
              <a:t>table</a:t>
            </a:r>
            <a:r>
              <a:rPr lang="ko-KR" altLang="en-US" sz="1600" dirty="0">
                <a:sym typeface="Wingdings" panose="05000000000000000000" pitchFamily="2" charset="2"/>
              </a:rPr>
              <a:t>을 기준으로 </a:t>
            </a:r>
            <a:r>
              <a:rPr lang="en-US" altLang="ko-KR" sz="1600" dirty="0">
                <a:sym typeface="Wingdings" panose="05000000000000000000" pitchFamily="2" charset="2"/>
              </a:rPr>
              <a:t>epoch</a:t>
            </a:r>
            <a:r>
              <a:rPr lang="ko-KR" altLang="en-US" sz="1600" dirty="0">
                <a:sym typeface="Wingdings" panose="05000000000000000000" pitchFamily="2" charset="2"/>
              </a:rPr>
              <a:t>은 </a:t>
            </a:r>
            <a:r>
              <a:rPr lang="en-US" altLang="ko-KR" sz="1600" dirty="0">
                <a:sym typeface="Wingdings" panose="05000000000000000000" pitchFamily="2" charset="2"/>
              </a:rPr>
              <a:t>5</a:t>
            </a:r>
            <a:r>
              <a:rPr lang="ko-KR" altLang="en-US" sz="1600" dirty="0">
                <a:sym typeface="Wingdings" panose="05000000000000000000" pitchFamily="2" charset="2"/>
              </a:rPr>
              <a:t>회 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2"/>
            <a:r>
              <a:rPr lang="ko-KR" altLang="en-US" sz="1600" dirty="0">
                <a:sym typeface="Wingdings" panose="05000000000000000000" pitchFamily="2" charset="2"/>
              </a:rPr>
              <a:t>모델의 </a:t>
            </a:r>
            <a:r>
              <a:rPr lang="en-US" altLang="ko-KR" sz="1600" dirty="0">
                <a:sym typeface="Wingdings" panose="05000000000000000000" pitchFamily="2" charset="2"/>
              </a:rPr>
              <a:t>Hyperparameter</a:t>
            </a:r>
            <a:r>
              <a:rPr lang="ko-KR" altLang="en-US" sz="1600" dirty="0">
                <a:sym typeface="Wingdings" panose="05000000000000000000" pitchFamily="2" charset="2"/>
              </a:rPr>
              <a:t>는</a:t>
            </a:r>
            <a:r>
              <a:rPr lang="en-US" altLang="ko-KR" sz="1600" dirty="0">
                <a:sym typeface="Wingdings" panose="05000000000000000000" pitchFamily="2" charset="2"/>
              </a:rPr>
              <a:t> dataset</a:t>
            </a:r>
            <a:r>
              <a:rPr lang="ko-KR" altLang="en-US" sz="1600" dirty="0">
                <a:sym typeface="Wingdings" panose="05000000000000000000" pitchFamily="2" charset="2"/>
              </a:rPr>
              <a:t>에 포함된 임의의 </a:t>
            </a:r>
            <a:r>
              <a:rPr lang="en-US" altLang="ko-KR" sz="1600" dirty="0">
                <a:sym typeface="Wingdings" panose="05000000000000000000" pitchFamily="2" charset="2"/>
              </a:rPr>
              <a:t>60</a:t>
            </a:r>
            <a:r>
              <a:rPr lang="ko-KR" altLang="en-US" sz="1600" dirty="0">
                <a:sym typeface="Wingdings" panose="05000000000000000000" pitchFamily="2" charset="2"/>
              </a:rPr>
              <a:t>개 </a:t>
            </a:r>
            <a:r>
              <a:rPr lang="en-US" altLang="ko-KR" sz="1600" dirty="0">
                <a:sym typeface="Wingdings" panose="05000000000000000000" pitchFamily="2" charset="2"/>
              </a:rPr>
              <a:t>site</a:t>
            </a:r>
            <a:r>
              <a:rPr lang="ko-KR" altLang="en-US" sz="1600" dirty="0">
                <a:sym typeface="Wingdings" panose="05000000000000000000" pitchFamily="2" charset="2"/>
              </a:rPr>
              <a:t>를 선택하여 튜닝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05976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FF2B-618A-4C9F-A1C8-530217DA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15C85-7046-4881-98DA-DAB1E1938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324856"/>
          </a:xfrm>
        </p:spPr>
        <p:txBody>
          <a:bodyPr>
            <a:norm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Model Configuration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Result</a:t>
            </a:r>
          </a:p>
          <a:p>
            <a:pPr lvl="2"/>
            <a:r>
              <a:rPr lang="en-US" altLang="ko-KR" sz="1600" dirty="0">
                <a:sym typeface="Wingdings" panose="05000000000000000000" pitchFamily="2" charset="2"/>
              </a:rPr>
              <a:t>Evaluation Metric </a:t>
            </a:r>
            <a:r>
              <a:rPr lang="ko-KR" altLang="en-US" sz="1600" dirty="0">
                <a:sym typeface="Wingdings" panose="05000000000000000000" pitchFamily="2" charset="2"/>
              </a:rPr>
              <a:t>기준 </a:t>
            </a:r>
            <a:r>
              <a:rPr lang="en-US" altLang="ko-KR" sz="1600" dirty="0">
                <a:sym typeface="Wingdings" panose="05000000000000000000" pitchFamily="2" charset="2"/>
              </a:rPr>
              <a:t>weighted macro F1 score</a:t>
            </a:r>
          </a:p>
          <a:p>
            <a:pPr lvl="2"/>
            <a:r>
              <a:rPr lang="en-US" altLang="ko-KR" sz="1600" dirty="0">
                <a:sym typeface="Wingdings" panose="05000000000000000000" pitchFamily="2" charset="2"/>
              </a:rPr>
              <a:t>5</a:t>
            </a:r>
            <a:r>
              <a:rPr lang="ko-KR" altLang="en-US" sz="1600" dirty="0">
                <a:sym typeface="Wingdings" panose="05000000000000000000" pitchFamily="2" charset="2"/>
              </a:rPr>
              <a:t>번의 학습으로 </a:t>
            </a:r>
            <a:r>
              <a:rPr lang="en-US" altLang="ko-KR" sz="1600" dirty="0">
                <a:sym typeface="Wingdings" panose="05000000000000000000" pitchFamily="2" charset="2"/>
              </a:rPr>
              <a:t>88.42%</a:t>
            </a:r>
            <a:r>
              <a:rPr lang="ko-KR" altLang="en-US" sz="1600" dirty="0">
                <a:sym typeface="Wingdings" panose="05000000000000000000" pitchFamily="2" charset="2"/>
              </a:rPr>
              <a:t>의 </a:t>
            </a:r>
            <a:r>
              <a:rPr lang="en-US" altLang="ko-KR" sz="1600" dirty="0">
                <a:sym typeface="Wingdings" panose="05000000000000000000" pitchFamily="2" charset="2"/>
              </a:rPr>
              <a:t>F1 score </a:t>
            </a:r>
            <a:r>
              <a:rPr lang="ko-KR" altLang="en-US" sz="1600" dirty="0">
                <a:sym typeface="Wingdings" panose="05000000000000000000" pitchFamily="2" charset="2"/>
              </a:rPr>
              <a:t>최고치 획득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2"/>
            <a:r>
              <a:rPr lang="en-US" altLang="ko-KR" sz="1600" dirty="0">
                <a:sym typeface="Wingdings" panose="05000000000000000000" pitchFamily="2" charset="2"/>
              </a:rPr>
              <a:t>(17</a:t>
            </a:r>
            <a:r>
              <a:rPr lang="ko-KR" altLang="en-US" sz="1600" dirty="0">
                <a:sym typeface="Wingdings" panose="05000000000000000000" pitchFamily="2" charset="2"/>
              </a:rPr>
              <a:t>년 기준</a:t>
            </a:r>
            <a:r>
              <a:rPr lang="en-US" altLang="ko-KR" sz="1600" dirty="0">
                <a:sym typeface="Wingdings" panose="05000000000000000000" pitchFamily="2" charset="2"/>
              </a:rPr>
              <a:t>) </a:t>
            </a:r>
            <a:r>
              <a:rPr lang="ko-KR" altLang="en-US" sz="1600" dirty="0">
                <a:sym typeface="Wingdings" panose="05000000000000000000" pitchFamily="2" charset="2"/>
              </a:rPr>
              <a:t>최신의 기술인 </a:t>
            </a:r>
            <a:r>
              <a:rPr lang="en-US" altLang="ko-KR" sz="1600" dirty="0" err="1">
                <a:sym typeface="Wingdings" panose="05000000000000000000" pitchFamily="2" charset="2"/>
              </a:rPr>
              <a:t>Eberius</a:t>
            </a:r>
            <a:r>
              <a:rPr lang="en-US" altLang="ko-KR" sz="1600" dirty="0">
                <a:sym typeface="Wingdings" panose="05000000000000000000" pitchFamily="2" charset="2"/>
              </a:rPr>
              <a:t> 15</a:t>
            </a:r>
            <a:r>
              <a:rPr lang="ko-KR" altLang="en-US" sz="1600" dirty="0">
                <a:sym typeface="Wingdings" panose="05000000000000000000" pitchFamily="2" charset="2"/>
              </a:rPr>
              <a:t>보다 좋은 성능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2"/>
            <a:r>
              <a:rPr lang="en-US" altLang="ko-KR" sz="1600" dirty="0">
                <a:sym typeface="Wingdings" panose="05000000000000000000" pitchFamily="2" charset="2"/>
              </a:rPr>
              <a:t>Deep neural network </a:t>
            </a:r>
            <a:r>
              <a:rPr lang="ko-KR" altLang="en-US" sz="1600" dirty="0">
                <a:sym typeface="Wingdings" panose="05000000000000000000" pitchFamily="2" charset="2"/>
              </a:rPr>
              <a:t>방식인 </a:t>
            </a:r>
            <a:r>
              <a:rPr lang="en-US" altLang="ko-KR" sz="1600" dirty="0">
                <a:sym typeface="Wingdings" panose="05000000000000000000" pitchFamily="2" charset="2"/>
              </a:rPr>
              <a:t>Bidirectional HAN</a:t>
            </a:r>
            <a:r>
              <a:rPr lang="ko-KR" altLang="en-US" sz="1600" dirty="0">
                <a:sym typeface="Wingdings" panose="05000000000000000000" pitchFamily="2" charset="2"/>
              </a:rPr>
              <a:t>보다 통계적 유의미한 성능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2"/>
            <a:endParaRPr lang="en-US" altLang="ko-KR" sz="1600" dirty="0">
              <a:sym typeface="Wingdings" panose="05000000000000000000" pitchFamily="2" charset="2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A6FEBD-86CB-5292-5B63-437D68EC6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382" y="3589516"/>
            <a:ext cx="45243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723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FF2B-618A-4C9F-A1C8-530217DA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15C85-7046-4881-98DA-DAB1E1938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324856"/>
          </a:xfrm>
        </p:spPr>
        <p:txBody>
          <a:bodyPr>
            <a:norm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Model Configuration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Result</a:t>
            </a:r>
          </a:p>
          <a:p>
            <a:pPr lvl="2"/>
            <a:r>
              <a:rPr lang="en-US" altLang="ko-KR" sz="1600" dirty="0">
                <a:sym typeface="Wingdings" panose="05000000000000000000" pitchFamily="2" charset="2"/>
              </a:rPr>
              <a:t>Training</a:t>
            </a:r>
            <a:r>
              <a:rPr lang="ko-KR" altLang="en-US" sz="1600" dirty="0">
                <a:sym typeface="Wingdings" panose="05000000000000000000" pitchFamily="2" charset="2"/>
              </a:rPr>
              <a:t>에 포함될 </a:t>
            </a:r>
            <a:r>
              <a:rPr lang="en-US" altLang="ko-KR" sz="1600" dirty="0">
                <a:sym typeface="Wingdings" panose="05000000000000000000" pitchFamily="2" charset="2"/>
              </a:rPr>
              <a:t>web site </a:t>
            </a:r>
            <a:r>
              <a:rPr lang="ko-KR" altLang="en-US" sz="1600" dirty="0">
                <a:sym typeface="Wingdings" panose="05000000000000000000" pitchFamily="2" charset="2"/>
              </a:rPr>
              <a:t>수를 변경하며 정확도 비교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2"/>
            <a:r>
              <a:rPr lang="ko-KR" altLang="en-US" sz="1600" dirty="0">
                <a:sym typeface="Wingdings" panose="05000000000000000000" pitchFamily="2" charset="2"/>
              </a:rPr>
              <a:t>다른 모델에 비해 정확도가 높으며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학습양이 많을 수록 </a:t>
            </a:r>
            <a:r>
              <a:rPr lang="en-US" altLang="ko-KR" sz="1600" dirty="0">
                <a:sym typeface="Wingdings" panose="05000000000000000000" pitchFamily="2" charset="2"/>
              </a:rPr>
              <a:t>(web site </a:t>
            </a:r>
            <a:r>
              <a:rPr lang="ko-KR" altLang="en-US" sz="1600" dirty="0">
                <a:sym typeface="Wingdings" panose="05000000000000000000" pitchFamily="2" charset="2"/>
              </a:rPr>
              <a:t>수가 늘어날 수록</a:t>
            </a:r>
            <a:r>
              <a:rPr lang="en-US" altLang="ko-KR" sz="1600" dirty="0">
                <a:sym typeface="Wingdings" panose="05000000000000000000" pitchFamily="2" charset="2"/>
              </a:rPr>
              <a:t>) </a:t>
            </a:r>
            <a:r>
              <a:rPr lang="ko-KR" altLang="en-US" sz="1600" dirty="0">
                <a:sym typeface="Wingdings" panose="05000000000000000000" pitchFamily="2" charset="2"/>
              </a:rPr>
              <a:t>정확도 상승을 보여줌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2"/>
            <a:endParaRPr lang="en-US" altLang="ko-KR" sz="1600" dirty="0">
              <a:sym typeface="Wingdings" panose="05000000000000000000" pitchFamily="2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F2A9C1-FF28-E52D-6DDE-AB04B462C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232" y="3423019"/>
            <a:ext cx="38766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045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FF2B-618A-4C9F-A1C8-530217DA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15C85-7046-4881-98DA-DAB1E1938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324856"/>
          </a:xfrm>
        </p:spPr>
        <p:txBody>
          <a:bodyPr>
            <a:norm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Model Configuration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Result</a:t>
            </a:r>
          </a:p>
          <a:p>
            <a:pPr lvl="2"/>
            <a:r>
              <a:rPr lang="en-US" altLang="ko-KR" sz="1600" dirty="0">
                <a:sym typeface="Wingdings" panose="05000000000000000000" pitchFamily="2" charset="2"/>
              </a:rPr>
              <a:t>(17</a:t>
            </a:r>
            <a:r>
              <a:rPr lang="ko-KR" altLang="en-US" sz="1600" dirty="0">
                <a:sym typeface="Wingdings" panose="05000000000000000000" pitchFamily="2" charset="2"/>
              </a:rPr>
              <a:t>년도 기준</a:t>
            </a:r>
            <a:r>
              <a:rPr lang="en-US" altLang="ko-KR" sz="1600" dirty="0">
                <a:sym typeface="Wingdings" panose="05000000000000000000" pitchFamily="2" charset="2"/>
              </a:rPr>
              <a:t>) </a:t>
            </a:r>
            <a:r>
              <a:rPr lang="ko-KR" altLang="en-US" sz="1600" dirty="0">
                <a:sym typeface="Wingdings" panose="05000000000000000000" pitchFamily="2" charset="2"/>
              </a:rPr>
              <a:t>최신 모델인 </a:t>
            </a:r>
            <a:r>
              <a:rPr lang="en-US" altLang="ko-KR" sz="1600" dirty="0" err="1">
                <a:sym typeface="Wingdings" panose="05000000000000000000" pitchFamily="2" charset="2"/>
              </a:rPr>
              <a:t>Eberius</a:t>
            </a:r>
            <a:r>
              <a:rPr lang="en-US" altLang="ko-KR" sz="1600" dirty="0">
                <a:sym typeface="Wingdings" panose="05000000000000000000" pitchFamily="2" charset="2"/>
              </a:rPr>
              <a:t> 15</a:t>
            </a:r>
            <a:r>
              <a:rPr lang="ko-KR" altLang="en-US" sz="1600" dirty="0">
                <a:sym typeface="Wingdings" panose="05000000000000000000" pitchFamily="2" charset="2"/>
              </a:rPr>
              <a:t>과 비교했을 때 수용할 수 있는 수준의 정확도 시사</a:t>
            </a:r>
            <a:endParaRPr lang="en-US" altLang="ko-KR" sz="1600" dirty="0">
              <a:sym typeface="Wingdings" panose="05000000000000000000" pitchFamily="2" charset="2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0FDFF3-14DA-9B7D-811A-60D2E2BB0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124" y="2956445"/>
            <a:ext cx="5556892" cy="329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885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F1A51-6492-419F-962F-0FE092BD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137E6-4ED1-4DD4-9498-0C4DB43DE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Abstract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Preliminaries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Network Architecture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Experiments</a:t>
            </a:r>
          </a:p>
          <a:p>
            <a:r>
              <a:rPr lang="en-US" altLang="ko-KR" b="1" dirty="0">
                <a:cs typeface="lato"/>
              </a:rPr>
              <a:t>Discussion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Conclusions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57C0B3-45DD-4C6B-A65D-482790FF7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704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36"/>
    </mc:Choice>
    <mc:Fallback xmlns="">
      <p:transition spd="slow" advTm="6836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FF2B-618A-4C9F-A1C8-530217DA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15C85-7046-4881-98DA-DAB1E1938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324856"/>
          </a:xfrm>
        </p:spPr>
        <p:txBody>
          <a:bodyPr>
            <a:norm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Contribution of this study to research on table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여러 </a:t>
            </a:r>
            <a:r>
              <a:rPr lang="en-US" altLang="ko-KR" dirty="0">
                <a:sym typeface="Wingdings" panose="05000000000000000000" pitchFamily="2" charset="2"/>
              </a:rPr>
              <a:t>Enterprises </a:t>
            </a:r>
            <a:r>
              <a:rPr lang="ko-KR" altLang="en-US" dirty="0">
                <a:sym typeface="Wingdings" panose="05000000000000000000" pitchFamily="2" charset="2"/>
              </a:rPr>
              <a:t>들이 테이블을 이용하여 지식을 제공하고 있음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sz="1600" dirty="0">
                <a:sym typeface="Wingdings" panose="05000000000000000000" pitchFamily="2" charset="2"/>
              </a:rPr>
              <a:t>Google Knowledge Vault</a:t>
            </a:r>
          </a:p>
          <a:p>
            <a:pPr lvl="2"/>
            <a:r>
              <a:rPr lang="en-US" altLang="ko-KR" sz="1600" dirty="0">
                <a:sym typeface="Wingdings" panose="05000000000000000000" pitchFamily="2" charset="2"/>
              </a:rPr>
              <a:t>Microsoft’s a fact lookup engine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기업들이 제공하는 </a:t>
            </a:r>
            <a:r>
              <a:rPr lang="en-US" altLang="ko-KR" dirty="0">
                <a:sym typeface="Wingdings" panose="05000000000000000000" pitchFamily="2" charset="2"/>
              </a:rPr>
              <a:t>Web table</a:t>
            </a:r>
            <a:r>
              <a:rPr lang="ko-KR" altLang="en-US" dirty="0">
                <a:sym typeface="Wingdings" panose="05000000000000000000" pitchFamily="2" charset="2"/>
              </a:rPr>
              <a:t>의 정보 추출에 용이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sz="2000" dirty="0">
                <a:sym typeface="Wingdings" panose="05000000000000000000" pitchFamily="2" charset="2"/>
              </a:rPr>
              <a:t>알려지지 않은 </a:t>
            </a:r>
            <a:r>
              <a:rPr lang="en-US" altLang="ko-KR" sz="2000" dirty="0">
                <a:sym typeface="Wingdings" panose="05000000000000000000" pitchFamily="2" charset="2"/>
              </a:rPr>
              <a:t>knowledge bases</a:t>
            </a:r>
            <a:r>
              <a:rPr lang="ko-KR" altLang="en-US" sz="2000" dirty="0">
                <a:sym typeface="Wingdings" panose="05000000000000000000" pitchFamily="2" charset="2"/>
              </a:rPr>
              <a:t>로 부터 정보 수집하는데 용이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Originality of our hybrid deep architecture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RNN</a:t>
            </a:r>
            <a:r>
              <a:rPr lang="ko-KR" altLang="en-US" dirty="0">
                <a:sym typeface="Wingdings" panose="05000000000000000000" pitchFamily="2" charset="2"/>
              </a:rPr>
              <a:t>와 </a:t>
            </a:r>
            <a:r>
              <a:rPr lang="en-US" altLang="ko-KR" dirty="0">
                <a:sym typeface="Wingdings" panose="05000000000000000000" pitchFamily="2" charset="2"/>
              </a:rPr>
              <a:t>CNN</a:t>
            </a:r>
            <a:r>
              <a:rPr lang="ko-KR" altLang="en-US" dirty="0">
                <a:sym typeface="Wingdings" panose="05000000000000000000" pitchFamily="2" charset="2"/>
              </a:rPr>
              <a:t>이 결합된 새로운 </a:t>
            </a:r>
            <a:r>
              <a:rPr lang="en-US" altLang="ko-KR" dirty="0">
                <a:sym typeface="Wingdings" panose="05000000000000000000" pitchFamily="2" charset="2"/>
              </a:rPr>
              <a:t>architecture design</a:t>
            </a:r>
            <a:r>
              <a:rPr lang="ko-KR" altLang="en-US" dirty="0">
                <a:sym typeface="Wingdings" panose="05000000000000000000" pitchFamily="2" charset="2"/>
              </a:rPr>
              <a:t> 제시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88676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F1A51-6492-419F-962F-0FE092BD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137E6-4ED1-4DD4-9498-0C4DB43DE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Abstract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Preliminaries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Network Architecture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Experiments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Discussion</a:t>
            </a:r>
          </a:p>
          <a:p>
            <a:r>
              <a:rPr lang="en-US" altLang="ko-KR" b="1" dirty="0">
                <a:cs typeface="lato"/>
              </a:rPr>
              <a:t>Conclusions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57C0B3-45DD-4C6B-A65D-482790FF7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06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36"/>
    </mc:Choice>
    <mc:Fallback xmlns="">
      <p:transition spd="slow" advTm="6836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FF2B-618A-4C9F-A1C8-530217DA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15C85-7046-4881-98DA-DAB1E1938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324856"/>
          </a:xfrm>
        </p:spPr>
        <p:txBody>
          <a:bodyPr>
            <a:norm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6</a:t>
            </a:r>
            <a:r>
              <a:rPr lang="ko-KR" altLang="en-US" dirty="0">
                <a:sym typeface="Wingdings" panose="05000000000000000000" pitchFamily="2" charset="2"/>
              </a:rPr>
              <a:t>개의 </a:t>
            </a:r>
            <a:r>
              <a:rPr lang="en-US" altLang="ko-KR" dirty="0">
                <a:sym typeface="Wingdings" panose="05000000000000000000" pitchFamily="2" charset="2"/>
              </a:rPr>
              <a:t>table</a:t>
            </a:r>
            <a:r>
              <a:rPr lang="ko-KR" altLang="en-US" dirty="0">
                <a:sym typeface="Wingdings" panose="05000000000000000000" pitchFamily="2" charset="2"/>
              </a:rPr>
              <a:t>의 유형을 검출할 수 있는 </a:t>
            </a:r>
            <a:r>
              <a:rPr lang="en-US" altLang="ko-KR" dirty="0" err="1">
                <a:sym typeface="Wingdings" panose="05000000000000000000" pitchFamily="2" charset="2"/>
              </a:rPr>
              <a:t>TabNet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제안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RNN</a:t>
            </a:r>
            <a:r>
              <a:rPr lang="ko-KR" altLang="en-US" dirty="0">
                <a:sym typeface="Wingdings" panose="05000000000000000000" pitchFamily="2" charset="2"/>
              </a:rPr>
              <a:t>과 </a:t>
            </a:r>
            <a:r>
              <a:rPr lang="en-US" altLang="ko-KR" dirty="0">
                <a:sym typeface="Wingdings" panose="05000000000000000000" pitchFamily="2" charset="2"/>
              </a:rPr>
              <a:t>CNN</a:t>
            </a:r>
            <a:r>
              <a:rPr lang="ko-KR" altLang="en-US" dirty="0">
                <a:sym typeface="Wingdings" panose="05000000000000000000" pitchFamily="2" charset="2"/>
              </a:rPr>
              <a:t>이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결합된 새로운 </a:t>
            </a:r>
            <a:r>
              <a:rPr lang="en-US" altLang="ko-KR" dirty="0">
                <a:sym typeface="Wingdings" panose="05000000000000000000" pitchFamily="2" charset="2"/>
              </a:rPr>
              <a:t>architecture </a:t>
            </a:r>
            <a:r>
              <a:rPr lang="ko-KR" altLang="en-US" dirty="0">
                <a:sym typeface="Wingdings" panose="05000000000000000000" pitchFamily="2" charset="2"/>
              </a:rPr>
              <a:t>설계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64,245</a:t>
            </a:r>
            <a:r>
              <a:rPr lang="ko-KR" altLang="en-US" dirty="0">
                <a:sym typeface="Wingdings" panose="05000000000000000000" pitchFamily="2" charset="2"/>
              </a:rPr>
              <a:t>개의 </a:t>
            </a:r>
            <a:r>
              <a:rPr lang="en-US" altLang="ko-KR" dirty="0">
                <a:sym typeface="Wingdings" panose="05000000000000000000" pitchFamily="2" charset="2"/>
              </a:rPr>
              <a:t>table </a:t>
            </a:r>
            <a:r>
              <a:rPr lang="ko-KR" altLang="en-US" dirty="0">
                <a:sym typeface="Wingdings" panose="05000000000000000000" pitchFamily="2" charset="2"/>
              </a:rPr>
              <a:t>학습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91.05%</a:t>
            </a:r>
            <a:r>
              <a:rPr lang="ko-KR" altLang="en-US" dirty="0">
                <a:sym typeface="Wingdings" panose="05000000000000000000" pitchFamily="2" charset="2"/>
              </a:rPr>
              <a:t>의 높은 </a:t>
            </a:r>
            <a:r>
              <a:rPr lang="en-US" altLang="ko-KR" dirty="0">
                <a:sym typeface="Wingdings" panose="05000000000000000000" pitchFamily="2" charset="2"/>
              </a:rPr>
              <a:t>F1 score </a:t>
            </a:r>
            <a:r>
              <a:rPr lang="ko-KR" altLang="en-US" dirty="0">
                <a:sym typeface="Wingdings" panose="05000000000000000000" pitchFamily="2" charset="2"/>
              </a:rPr>
              <a:t>획득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(17</a:t>
            </a:r>
            <a:r>
              <a:rPr lang="ko-KR" altLang="en-US" dirty="0">
                <a:sym typeface="Wingdings" panose="05000000000000000000" pitchFamily="2" charset="2"/>
              </a:rPr>
              <a:t>년도 기준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최신 모델인 </a:t>
            </a:r>
            <a:r>
              <a:rPr lang="en-US" altLang="ko-KR" dirty="0" err="1">
                <a:sym typeface="Wingdings" panose="05000000000000000000" pitchFamily="2" charset="2"/>
              </a:rPr>
              <a:t>Eberius</a:t>
            </a:r>
            <a:r>
              <a:rPr lang="en-US" altLang="ko-KR" dirty="0">
                <a:sym typeface="Wingdings" panose="05000000000000000000" pitchFamily="2" charset="2"/>
              </a:rPr>
              <a:t> 15 </a:t>
            </a:r>
            <a:r>
              <a:rPr lang="ko-KR" altLang="en-US" dirty="0">
                <a:sym typeface="Wingdings" panose="05000000000000000000" pitchFamily="2" charset="2"/>
              </a:rPr>
              <a:t>보다 높은 성능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>
                <a:sym typeface="Wingdings" panose="05000000000000000000" pitchFamily="2" charset="2"/>
              </a:rPr>
              <a:t>TabNet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기반 지식 기반 구축 및 지식 검색 개선 계획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5578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FF2B-618A-4C9F-A1C8-530217DA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Abstract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15C85-7046-4881-98DA-DAB1E1938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sym typeface="Wingdings" panose="05000000000000000000" pitchFamily="2" charset="2"/>
              </a:rPr>
              <a:t>TabNet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Table</a:t>
            </a:r>
            <a:r>
              <a:rPr lang="ko-KR" altLang="en-US" dirty="0">
                <a:sym typeface="Wingdings" panose="05000000000000000000" pitchFamily="2" charset="2"/>
              </a:rPr>
              <a:t> 유형 분류를 목적으로 새로운 </a:t>
            </a:r>
            <a:r>
              <a:rPr lang="en-US" altLang="ko-KR" dirty="0">
                <a:sym typeface="Wingdings" panose="05000000000000000000" pitchFamily="2" charset="2"/>
              </a:rPr>
              <a:t>Deep Neural Network architecture </a:t>
            </a:r>
            <a:r>
              <a:rPr lang="ko-KR" altLang="en-US" dirty="0">
                <a:sym typeface="Wingdings" panose="05000000000000000000" pitchFamily="2" charset="2"/>
              </a:rPr>
              <a:t>제안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Table </a:t>
            </a:r>
            <a:r>
              <a:rPr lang="ko-KR" altLang="en-US" dirty="0">
                <a:sym typeface="Wingdings" panose="05000000000000000000" pitchFamily="2" charset="2"/>
              </a:rPr>
              <a:t>유형은 </a:t>
            </a:r>
            <a:r>
              <a:rPr lang="en-US" altLang="ko-KR" dirty="0">
                <a:sym typeface="Wingdings" panose="05000000000000000000" pitchFamily="2" charset="2"/>
              </a:rPr>
              <a:t>Web table</a:t>
            </a:r>
            <a:r>
              <a:rPr lang="ko-KR" altLang="en-US" dirty="0">
                <a:sym typeface="Wingdings" panose="05000000000000000000" pitchFamily="2" charset="2"/>
              </a:rPr>
              <a:t> 탐색에 필수적인 정보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정확한 </a:t>
            </a:r>
            <a:r>
              <a:rPr lang="en-US" altLang="ko-KR" dirty="0">
                <a:sym typeface="Wingdings" panose="05000000000000000000" pitchFamily="2" charset="2"/>
              </a:rPr>
              <a:t>Table </a:t>
            </a:r>
            <a:r>
              <a:rPr lang="ko-KR" altLang="en-US" dirty="0">
                <a:sym typeface="Wingdings" panose="05000000000000000000" pitchFamily="2" charset="2"/>
              </a:rPr>
              <a:t>분류를 위해 유형에 따른 의미 구조를 이해하는 것이 중요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Deep Neural Network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Table</a:t>
            </a:r>
            <a:r>
              <a:rPr lang="ko-KR" altLang="en-US" dirty="0">
                <a:sym typeface="Wingdings" panose="05000000000000000000" pitchFamily="2" charset="2"/>
              </a:rPr>
              <a:t>은 </a:t>
            </a:r>
            <a:r>
              <a:rPr lang="en-US" altLang="ko-KR" dirty="0">
                <a:sym typeface="Wingdings" panose="05000000000000000000" pitchFamily="2" charset="2"/>
              </a:rPr>
              <a:t>text</a:t>
            </a:r>
            <a:r>
              <a:rPr lang="ko-KR" altLang="en-US" dirty="0">
                <a:sym typeface="Wingdings" panose="05000000000000000000" pitchFamily="2" charset="2"/>
              </a:rPr>
              <a:t>로 구성된 </a:t>
            </a:r>
            <a:r>
              <a:rPr lang="en-US" altLang="ko-KR" dirty="0">
                <a:sym typeface="Wingdings" panose="05000000000000000000" pitchFamily="2" charset="2"/>
              </a:rPr>
              <a:t>matrix, pixel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matrix</a:t>
            </a:r>
            <a:r>
              <a:rPr lang="ko-KR" altLang="en-US" dirty="0">
                <a:sym typeface="Wingdings" panose="05000000000000000000" pitchFamily="2" charset="2"/>
              </a:rPr>
              <a:t>인 </a:t>
            </a:r>
            <a:r>
              <a:rPr lang="en-US" altLang="ko-KR" dirty="0">
                <a:sym typeface="Wingdings" panose="05000000000000000000" pitchFamily="2" charset="2"/>
              </a:rPr>
              <a:t>image</a:t>
            </a:r>
            <a:r>
              <a:rPr lang="ko-KR" altLang="en-US" dirty="0">
                <a:sym typeface="Wingdings" panose="05000000000000000000" pitchFamily="2" charset="2"/>
              </a:rPr>
              <a:t>와 유사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RNN</a:t>
            </a:r>
            <a:r>
              <a:rPr lang="ko-KR" altLang="en-US" dirty="0">
                <a:sym typeface="Wingdings" panose="05000000000000000000" pitchFamily="2" charset="2"/>
              </a:rPr>
              <a:t>을 이용하여 </a:t>
            </a:r>
            <a:r>
              <a:rPr lang="en-US" altLang="ko-KR" dirty="0">
                <a:sym typeface="Wingdings" panose="05000000000000000000" pitchFamily="2" charset="2"/>
              </a:rPr>
              <a:t>cell</a:t>
            </a:r>
            <a:r>
              <a:rPr lang="ko-KR" altLang="en-US" dirty="0">
                <a:sym typeface="Wingdings" panose="05000000000000000000" pitchFamily="2" charset="2"/>
              </a:rPr>
              <a:t>에 존재하는 </a:t>
            </a:r>
            <a:r>
              <a:rPr lang="en-US" altLang="ko-KR" dirty="0">
                <a:sym typeface="Wingdings" panose="05000000000000000000" pitchFamily="2" charset="2"/>
              </a:rPr>
              <a:t>token</a:t>
            </a:r>
            <a:r>
              <a:rPr lang="ko-KR" altLang="en-US" dirty="0">
                <a:sym typeface="Wingdings" panose="05000000000000000000" pitchFamily="2" charset="2"/>
              </a:rPr>
              <a:t>을 이미지 </a:t>
            </a:r>
            <a:r>
              <a:rPr lang="en-US" altLang="ko-KR" dirty="0">
                <a:sym typeface="Wingdings" panose="05000000000000000000" pitchFamily="2" charset="2"/>
              </a:rPr>
              <a:t>data</a:t>
            </a:r>
            <a:r>
              <a:rPr lang="ko-KR" altLang="en-US" dirty="0">
                <a:sym typeface="Wingdings" panose="05000000000000000000" pitchFamily="2" charset="2"/>
              </a:rPr>
              <a:t>와 같은 </a:t>
            </a:r>
            <a:r>
              <a:rPr lang="en-US" altLang="ko-KR" dirty="0">
                <a:sym typeface="Wingdings" panose="05000000000000000000" pitchFamily="2" charset="2"/>
              </a:rPr>
              <a:t>3D table volume</a:t>
            </a:r>
            <a:r>
              <a:rPr lang="ko-KR" altLang="en-US" dirty="0">
                <a:sym typeface="Wingdings" panose="05000000000000000000" pitchFamily="2" charset="2"/>
              </a:rPr>
              <a:t>으로 </a:t>
            </a:r>
            <a:r>
              <a:rPr lang="en-US" altLang="ko-KR" dirty="0">
                <a:sym typeface="Wingdings" panose="05000000000000000000" pitchFamily="2" charset="2"/>
              </a:rPr>
              <a:t>encoding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CNN</a:t>
            </a:r>
            <a:r>
              <a:rPr lang="ko-KR" altLang="en-US" dirty="0">
                <a:sym typeface="Wingdings" panose="05000000000000000000" pitchFamily="2" charset="2"/>
              </a:rPr>
              <a:t>으로 </a:t>
            </a:r>
            <a:r>
              <a:rPr lang="en-US" altLang="ko-KR" dirty="0">
                <a:sym typeface="Wingdings" panose="05000000000000000000" pitchFamily="2" charset="2"/>
              </a:rPr>
              <a:t>semantic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feature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ko-KR" altLang="en-US" dirty="0" err="1">
                <a:sym typeface="Wingdings" panose="05000000000000000000" pitchFamily="2" charset="2"/>
              </a:rPr>
              <a:t>캡쳐하여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table </a:t>
            </a:r>
            <a:r>
              <a:rPr lang="ko-KR" altLang="en-US" dirty="0">
                <a:sym typeface="Wingdings" panose="05000000000000000000" pitchFamily="2" charset="2"/>
              </a:rPr>
              <a:t>분류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4D66E-49D2-402D-BD1B-4681E8C9F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4636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F1A51-6492-419F-962F-0FE092BD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137E6-4ED1-4DD4-9498-0C4DB43DE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Abstract</a:t>
            </a:r>
          </a:p>
          <a:p>
            <a:r>
              <a:rPr lang="en-US" altLang="ko-KR" b="1" dirty="0">
                <a:cs typeface="lato"/>
              </a:rPr>
              <a:t>Introduction</a:t>
            </a:r>
            <a:endParaRPr lang="en-US" altLang="ko-KR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Preliminaries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Network Architecture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Experiments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Discussion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Conclusions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57C0B3-45DD-4C6B-A65D-482790FF7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921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36"/>
    </mc:Choice>
    <mc:Fallback xmlns="">
      <p:transition spd="slow" advTm="683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FF2B-618A-4C9F-A1C8-530217DA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15C85-7046-4881-98DA-DAB1E1938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HTML tables </a:t>
            </a:r>
            <a:r>
              <a:rPr lang="ko-KR" altLang="en-US" dirty="0">
                <a:sym typeface="Wingdings" panose="05000000000000000000" pitchFamily="2" charset="2"/>
              </a:rPr>
              <a:t>및 관련 연구 증가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World Wide Web </a:t>
            </a:r>
            <a:r>
              <a:rPr lang="ko-KR" altLang="en-US" dirty="0">
                <a:sym typeface="Wingdings" panose="05000000000000000000" pitchFamily="2" charset="2"/>
              </a:rPr>
              <a:t>상에 방대한 </a:t>
            </a:r>
            <a:r>
              <a:rPr lang="en-US" altLang="ko-KR" dirty="0">
                <a:sym typeface="Wingdings" panose="05000000000000000000" pitchFamily="2" charset="2"/>
              </a:rPr>
              <a:t>HTML table </a:t>
            </a:r>
            <a:r>
              <a:rPr lang="ko-KR" altLang="en-US" dirty="0">
                <a:sym typeface="Wingdings" panose="05000000000000000000" pitchFamily="2" charset="2"/>
              </a:rPr>
              <a:t>존재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Cafarella</a:t>
            </a:r>
            <a:r>
              <a:rPr lang="en-US" altLang="ko-KR" dirty="0">
                <a:sym typeface="Wingdings" panose="05000000000000000000" pitchFamily="2" charset="2"/>
              </a:rPr>
              <a:t> (2008)</a:t>
            </a:r>
            <a:r>
              <a:rPr lang="ko-KR" altLang="en-US" dirty="0">
                <a:sym typeface="Wingdings" panose="05000000000000000000" pitchFamily="2" charset="2"/>
              </a:rPr>
              <a:t>의 초기 연구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sz="1600" dirty="0">
                <a:sym typeface="Wingdings" panose="05000000000000000000" pitchFamily="2" charset="2"/>
              </a:rPr>
              <a:t>Web </a:t>
            </a:r>
            <a:r>
              <a:rPr lang="ko-KR" altLang="en-US" sz="1600" dirty="0">
                <a:sym typeface="Wingdings" panose="05000000000000000000" pitchFamily="2" charset="2"/>
              </a:rPr>
              <a:t>상에 </a:t>
            </a:r>
            <a:r>
              <a:rPr lang="en-US" altLang="ko-KR" sz="1600" dirty="0">
                <a:sym typeface="Wingdings" panose="05000000000000000000" pitchFamily="2" charset="2"/>
              </a:rPr>
              <a:t>140</a:t>
            </a:r>
            <a:r>
              <a:rPr lang="ko-KR" altLang="en-US" sz="1600" dirty="0" err="1">
                <a:sym typeface="Wingdings" panose="05000000000000000000" pitchFamily="2" charset="2"/>
              </a:rPr>
              <a:t>억개의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ym typeface="Wingdings" panose="05000000000000000000" pitchFamily="2" charset="2"/>
              </a:rPr>
              <a:t>table</a:t>
            </a:r>
            <a:r>
              <a:rPr lang="ko-KR" altLang="en-US" sz="1600" dirty="0">
                <a:sym typeface="Wingdings" panose="05000000000000000000" pitchFamily="2" charset="2"/>
              </a:rPr>
              <a:t>이 존재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2"/>
            <a:r>
              <a:rPr lang="ko-KR" altLang="en-US" sz="1600" dirty="0">
                <a:sym typeface="Wingdings" panose="05000000000000000000" pitchFamily="2" charset="2"/>
              </a:rPr>
              <a:t>그 중</a:t>
            </a:r>
            <a:r>
              <a:rPr lang="en-US" altLang="ko-KR" sz="1600" dirty="0">
                <a:sym typeface="Wingdings" panose="05000000000000000000" pitchFamily="2" charset="2"/>
              </a:rPr>
              <a:t>, 1</a:t>
            </a:r>
            <a:r>
              <a:rPr lang="ko-KR" altLang="en-US" sz="1600" dirty="0">
                <a:sym typeface="Wingdings" panose="05000000000000000000" pitchFamily="2" charset="2"/>
              </a:rPr>
              <a:t>억 </a:t>
            </a:r>
            <a:r>
              <a:rPr lang="en-US" altLang="ko-KR" sz="1600" dirty="0">
                <a:sym typeface="Wingdings" panose="05000000000000000000" pitchFamily="2" charset="2"/>
              </a:rPr>
              <a:t>5,400</a:t>
            </a:r>
            <a:r>
              <a:rPr lang="ko-KR" altLang="en-US" sz="1600" dirty="0">
                <a:sym typeface="Wingdings" panose="05000000000000000000" pitchFamily="2" charset="2"/>
              </a:rPr>
              <a:t>만개의 </a:t>
            </a:r>
            <a:r>
              <a:rPr lang="en-US" altLang="ko-KR" sz="1600" dirty="0">
                <a:sym typeface="Wingdings" panose="05000000000000000000" pitchFamily="2" charset="2"/>
              </a:rPr>
              <a:t>relational knowledge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Lehmberg (2016)</a:t>
            </a:r>
          </a:p>
          <a:p>
            <a:pPr lvl="2"/>
            <a:r>
              <a:rPr lang="en-US" altLang="ko-KR" sz="1600" dirty="0">
                <a:sym typeface="Wingdings" panose="05000000000000000000" pitchFamily="2" charset="2"/>
              </a:rPr>
              <a:t>July 2015 Common Crawl : 17</a:t>
            </a:r>
            <a:r>
              <a:rPr lang="ko-KR" altLang="en-US" sz="1600" dirty="0">
                <a:sym typeface="Wingdings" panose="05000000000000000000" pitchFamily="2" charset="2"/>
              </a:rPr>
              <a:t>억 </a:t>
            </a:r>
            <a:r>
              <a:rPr lang="en-US" altLang="ko-KR" sz="1600" dirty="0">
                <a:sym typeface="Wingdings" panose="05000000000000000000" pitchFamily="2" charset="2"/>
              </a:rPr>
              <a:t>8</a:t>
            </a:r>
            <a:r>
              <a:rPr lang="ko-KR" altLang="en-US" sz="1600" dirty="0">
                <a:sym typeface="Wingdings" panose="05000000000000000000" pitchFamily="2" charset="2"/>
              </a:rPr>
              <a:t>천만 웹 페이지 </a:t>
            </a:r>
            <a:r>
              <a:rPr lang="ko-KR" altLang="en-US" sz="1600" dirty="0" err="1">
                <a:sym typeface="Wingdings" panose="05000000000000000000" pitchFamily="2" charset="2"/>
              </a:rPr>
              <a:t>크롤링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2"/>
            <a:r>
              <a:rPr lang="en-US" altLang="ko-KR" sz="1600" dirty="0">
                <a:sym typeface="Wingdings" panose="05000000000000000000" pitchFamily="2" charset="2"/>
              </a:rPr>
              <a:t>2</a:t>
            </a:r>
            <a:r>
              <a:rPr lang="ko-KR" altLang="en-US" sz="1600" dirty="0">
                <a:sym typeface="Wingdings" panose="05000000000000000000" pitchFamily="2" charset="2"/>
              </a:rPr>
              <a:t>억 </a:t>
            </a:r>
            <a:r>
              <a:rPr lang="en-US" altLang="ko-KR" sz="1600" dirty="0">
                <a:sym typeface="Wingdings" panose="05000000000000000000" pitchFamily="2" charset="2"/>
              </a:rPr>
              <a:t>3</a:t>
            </a:r>
            <a:r>
              <a:rPr lang="ko-KR" altLang="en-US" sz="1600" dirty="0">
                <a:sym typeface="Wingdings" panose="05000000000000000000" pitchFamily="2" charset="2"/>
              </a:rPr>
              <a:t>천 </a:t>
            </a:r>
            <a:r>
              <a:rPr lang="en-US" altLang="ko-KR" sz="1600" dirty="0">
                <a:sym typeface="Wingdings" panose="05000000000000000000" pitchFamily="2" charset="2"/>
              </a:rPr>
              <a:t>3</a:t>
            </a:r>
            <a:r>
              <a:rPr lang="ko-KR" altLang="en-US" sz="1600" dirty="0">
                <a:sym typeface="Wingdings" panose="05000000000000000000" pitchFamily="2" charset="2"/>
              </a:rPr>
              <a:t>백만의 </a:t>
            </a:r>
            <a:r>
              <a:rPr lang="en-US" altLang="ko-KR" sz="1600" dirty="0">
                <a:sym typeface="Wingdings" panose="05000000000000000000" pitchFamily="2" charset="2"/>
              </a:rPr>
              <a:t>Table </a:t>
            </a:r>
            <a:r>
              <a:rPr lang="ko-KR" altLang="en-US" sz="1600" dirty="0">
                <a:sym typeface="Wingdings" panose="05000000000000000000" pitchFamily="2" charset="2"/>
              </a:rPr>
              <a:t>추출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Table Search (2015)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Table Extension (2015)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Query Answering (2011)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Knowledge base construction (2014)</a:t>
            </a:r>
          </a:p>
          <a:p>
            <a:pPr marL="3474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응용 가능한 가장 기본적인 기술 </a:t>
            </a:r>
            <a:r>
              <a:rPr lang="en-US" altLang="ko-KR" dirty="0">
                <a:sym typeface="Wingdings" panose="05000000000000000000" pitchFamily="2" charset="2"/>
              </a:rPr>
              <a:t>: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Table type classification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4D66E-49D2-402D-BD1B-4681E8C9F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8294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FF2B-618A-4C9F-A1C8-530217DA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15C85-7046-4881-98DA-DAB1E1938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머신 러닝 활용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그 동안의 연구에서는 </a:t>
            </a:r>
            <a:r>
              <a:rPr lang="en-US" altLang="ko-KR" dirty="0">
                <a:sym typeface="Wingdings" panose="05000000000000000000" pitchFamily="2" charset="2"/>
              </a:rPr>
              <a:t>Table</a:t>
            </a:r>
            <a:r>
              <a:rPr lang="ko-KR" altLang="en-US" dirty="0">
                <a:sym typeface="Wingdings" panose="05000000000000000000" pitchFamily="2" charset="2"/>
              </a:rPr>
              <a:t>의 의미 구조를 캡처하는 기능이 포함되지 않아 유형 파악이 쉽지 않음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또한 제안된 과거의 연구는 </a:t>
            </a:r>
            <a:r>
              <a:rPr lang="en-US" altLang="ko-KR" dirty="0">
                <a:sym typeface="Wingdings" panose="05000000000000000000" pitchFamily="2" charset="2"/>
              </a:rPr>
              <a:t>handcrafted feature</a:t>
            </a:r>
            <a:r>
              <a:rPr lang="ko-KR" altLang="en-US" dirty="0">
                <a:sym typeface="Wingdings" panose="05000000000000000000" pitchFamily="2" charset="2"/>
              </a:rPr>
              <a:t>로 구성됨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sz="1600" dirty="0">
                <a:sym typeface="Wingdings" panose="05000000000000000000" pitchFamily="2" charset="2"/>
              </a:rPr>
              <a:t>복잡한 </a:t>
            </a:r>
            <a:r>
              <a:rPr lang="en-US" altLang="ko-KR" sz="1600" dirty="0">
                <a:sym typeface="Wingdings" panose="05000000000000000000" pitchFamily="2" charset="2"/>
              </a:rPr>
              <a:t>table </a:t>
            </a:r>
            <a:r>
              <a:rPr lang="ko-KR" altLang="en-US" sz="1600" dirty="0">
                <a:sym typeface="Wingdings" panose="05000000000000000000" pitchFamily="2" charset="2"/>
              </a:rPr>
              <a:t>구조를 형성하는 것 어려움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Deep neural network</a:t>
            </a:r>
            <a:r>
              <a:rPr lang="ko-KR" altLang="en-US" dirty="0">
                <a:sym typeface="Wingdings" panose="05000000000000000000" pitchFamily="2" charset="2"/>
              </a:rPr>
              <a:t>를 이용하여 </a:t>
            </a:r>
            <a:r>
              <a:rPr lang="en-US" altLang="ko-KR" dirty="0">
                <a:sym typeface="Wingdings" panose="05000000000000000000" pitchFamily="2" charset="2"/>
              </a:rPr>
              <a:t>table</a:t>
            </a:r>
            <a:r>
              <a:rPr lang="ko-KR" altLang="en-US" dirty="0">
                <a:sym typeface="Wingdings" panose="05000000000000000000" pitchFamily="2" charset="2"/>
              </a:rPr>
              <a:t>이 가진 </a:t>
            </a:r>
            <a:r>
              <a:rPr lang="en-US" altLang="ko-KR" dirty="0">
                <a:sym typeface="Wingdings" panose="05000000000000000000" pitchFamily="2" charset="2"/>
              </a:rPr>
              <a:t>semantic structure</a:t>
            </a:r>
            <a:r>
              <a:rPr lang="ko-KR" altLang="en-US" dirty="0">
                <a:sym typeface="Wingdings" panose="05000000000000000000" pitchFamily="2" charset="2"/>
              </a:rPr>
              <a:t>의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캡쳐 가능성 검증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RNN</a:t>
            </a:r>
            <a:r>
              <a:rPr lang="ko-KR" altLang="en-US" dirty="0">
                <a:sym typeface="Wingdings" panose="05000000000000000000" pitchFamily="2" charset="2"/>
              </a:rPr>
              <a:t>과</a:t>
            </a:r>
            <a:r>
              <a:rPr lang="en-US" altLang="ko-KR" dirty="0">
                <a:sym typeface="Wingdings" panose="05000000000000000000" pitchFamily="2" charset="2"/>
              </a:rPr>
              <a:t> CNN</a:t>
            </a:r>
            <a:r>
              <a:rPr lang="ko-KR" altLang="en-US" dirty="0">
                <a:sym typeface="Wingdings" panose="05000000000000000000" pitchFamily="2" charset="2"/>
              </a:rPr>
              <a:t>을 이용한 </a:t>
            </a:r>
            <a:r>
              <a:rPr lang="en-US" altLang="ko-KR" dirty="0">
                <a:sym typeface="Wingdings" panose="05000000000000000000" pitchFamily="2" charset="2"/>
              </a:rPr>
              <a:t>Table </a:t>
            </a:r>
            <a:r>
              <a:rPr lang="ko-KR" altLang="en-US" dirty="0">
                <a:sym typeface="Wingdings" panose="05000000000000000000" pitchFamily="2" charset="2"/>
              </a:rPr>
              <a:t>유형 분류 제안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 err="1">
                <a:sym typeface="Wingdings" panose="05000000000000000000" pitchFamily="2" charset="2"/>
              </a:rPr>
              <a:t>TabNet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타 연구 대비 </a:t>
            </a:r>
            <a:r>
              <a:rPr lang="en-US" altLang="ko-KR" dirty="0" err="1">
                <a:sym typeface="Wingdings" panose="05000000000000000000" pitchFamily="2" charset="2"/>
              </a:rPr>
              <a:t>TabNet</a:t>
            </a:r>
            <a:r>
              <a:rPr lang="ko-KR" altLang="en-US" dirty="0">
                <a:sym typeface="Wingdings" panose="05000000000000000000" pitchFamily="2" charset="2"/>
              </a:rPr>
              <a:t>의 우수한 성능 검증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>
              <a:buFont typeface="Wingdings" panose="05000000000000000000" pitchFamily="2" charset="2"/>
              <a:buChar char="è"/>
            </a:pPr>
            <a:r>
              <a:rPr lang="en-US" altLang="ko-KR" sz="1600" dirty="0">
                <a:sym typeface="Wingdings" panose="05000000000000000000" pitchFamily="2" charset="2"/>
              </a:rPr>
              <a:t>F1 score 91.05%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è"/>
            </a:pPr>
            <a:endParaRPr lang="en-US" altLang="ko-KR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è"/>
            </a:pPr>
            <a:endParaRPr lang="en-US" altLang="ko-KR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è"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4D66E-49D2-402D-BD1B-4681E8C9F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682576A-4F32-F218-E859-ED0118C0C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910" y="3500114"/>
            <a:ext cx="4421666" cy="245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502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F1A51-6492-419F-962F-0FE092BD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137E6-4ED1-4DD4-9498-0C4DB43DE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Abstract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ko-KR" b="1" dirty="0">
                <a:cs typeface="lato"/>
              </a:rPr>
              <a:t>Preliminaries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Network Architecture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Experiments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Discussion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Conclusions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57C0B3-45DD-4C6B-A65D-482790FF7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133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36"/>
    </mc:Choice>
    <mc:Fallback xmlns="">
      <p:transition spd="slow" advTm="683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FF2B-618A-4C9F-A1C8-530217DA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Preliminaries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115C85-7046-4881-98DA-DAB1E1938A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>
                    <a:sym typeface="Wingdings" panose="05000000000000000000" pitchFamily="2" charset="2"/>
                  </a:rPr>
                  <a:t>Web Table</a:t>
                </a:r>
              </a:p>
              <a:p>
                <a:pPr lvl="1"/>
                <a:r>
                  <a:rPr lang="ko-KR" altLang="en-US" dirty="0">
                    <a:sym typeface="Wingdings" panose="05000000000000000000" pitchFamily="2" charset="2"/>
                  </a:rPr>
                  <a:t>웹 페이지에 존재하는 </a:t>
                </a:r>
                <a:r>
                  <a:rPr lang="en-US" altLang="ko-KR" dirty="0">
                    <a:sym typeface="Wingdings" panose="05000000000000000000" pitchFamily="2" charset="2"/>
                  </a:rPr>
                  <a:t>Table</a:t>
                </a:r>
              </a:p>
              <a:p>
                <a:pPr lvl="1"/>
                <a:endParaRPr lang="en-US" altLang="ko-KR" dirty="0">
                  <a:sym typeface="Wingdings" panose="05000000000000000000" pitchFamily="2" charset="2"/>
                </a:endParaRPr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Definition 1</a:t>
                </a:r>
              </a:p>
              <a:p>
                <a:pPr lvl="1"/>
                <a:r>
                  <a:rPr lang="en-US" altLang="ko-KR" dirty="0">
                    <a:sym typeface="Wingdings" panose="05000000000000000000" pitchFamily="2" charset="2"/>
                  </a:rPr>
                  <a:t>Web Table</a:t>
                </a:r>
                <a:r>
                  <a:rPr lang="ko-KR" altLang="en-US" dirty="0">
                    <a:sym typeface="Wingdings" panose="05000000000000000000" pitchFamily="2" charset="2"/>
                  </a:rPr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: Table</a:t>
                </a:r>
                <a:r>
                  <a:rPr lang="ko-KR" altLang="en-US" dirty="0">
                    <a:sym typeface="Wingdings" panose="05000000000000000000" pitchFamily="2" charset="2"/>
                  </a:rPr>
                  <a:t> 구조로 구성</a:t>
                </a:r>
                <a:r>
                  <a:rPr lang="en-US" altLang="ko-KR" dirty="0">
                    <a:sym typeface="Wingdings" panose="05000000000000000000" pitchFamily="2" charset="2"/>
                  </a:rPr>
                  <a:t>. N</a:t>
                </a:r>
                <a:r>
                  <a:rPr lang="ko-KR" altLang="en-US" dirty="0">
                    <a:sym typeface="Wingdings" panose="05000000000000000000" pitchFamily="2" charset="2"/>
                  </a:rPr>
                  <a:t>개의 행과 </a:t>
                </a:r>
                <a:r>
                  <a:rPr lang="en-US" altLang="ko-KR" dirty="0">
                    <a:sym typeface="Wingdings" panose="05000000000000000000" pitchFamily="2" charset="2"/>
                  </a:rPr>
                  <a:t>M</a:t>
                </a:r>
                <a:r>
                  <a:rPr lang="ko-KR" altLang="en-US" dirty="0">
                    <a:sym typeface="Wingdings" panose="05000000000000000000" pitchFamily="2" charset="2"/>
                  </a:rPr>
                  <a:t>개의 열로 구성되어 있는 정렬된 집합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 lvl="1"/>
                <a:endParaRPr lang="en-US" altLang="ko-KR" dirty="0">
                  <a:sym typeface="Wingdings" panose="05000000000000000000" pitchFamily="2" charset="2"/>
                </a:endParaRPr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Definition 2</a:t>
                </a:r>
              </a:p>
              <a:p>
                <a:pPr lvl="1"/>
                <a:r>
                  <a:rPr lang="en-US" altLang="ko-KR" dirty="0">
                    <a:sym typeface="Wingdings" panose="05000000000000000000" pitchFamily="2" charset="2"/>
                  </a:rPr>
                  <a:t>Cell : </a:t>
                </a:r>
                <a:r>
                  <a:rPr lang="ko-KR" altLang="en-US" dirty="0">
                    <a:sym typeface="Wingdings" panose="05000000000000000000" pitchFamily="2" charset="2"/>
                  </a:rPr>
                  <a:t>행과 열의 교차점 </a:t>
                </a:r>
                <a:r>
                  <a:rPr lang="en-US" altLang="ko-KR" dirty="0"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dirty="0">
                    <a:sym typeface="Wingdings" panose="05000000000000000000" pitchFamily="2" charset="2"/>
                  </a:rPr>
                  <a:t>,  1 </a:t>
                </a:r>
                <a:r>
                  <a:rPr lang="ko-KR" altLang="en-US" dirty="0">
                    <a:sym typeface="Wingdings" panose="05000000000000000000" pitchFamily="2" charset="2"/>
                  </a:rPr>
                  <a:t>≤</a:t>
                </a:r>
                <a:r>
                  <a:rPr lang="en-US" altLang="ko-KR" dirty="0">
                    <a:sym typeface="Wingdings" panose="05000000000000000000" pitchFamily="2" charset="2"/>
                  </a:rPr>
                  <a:t> I </a:t>
                </a:r>
                <a:r>
                  <a:rPr lang="ko-KR" altLang="en-US" dirty="0">
                    <a:sym typeface="Wingdings" panose="05000000000000000000" pitchFamily="2" charset="2"/>
                  </a:rPr>
                  <a:t>≤</a:t>
                </a:r>
                <a:r>
                  <a:rPr lang="en-US" altLang="ko-KR" dirty="0">
                    <a:sym typeface="Wingdings" panose="05000000000000000000" pitchFamily="2" charset="2"/>
                  </a:rPr>
                  <a:t> N, 1</a:t>
                </a:r>
                <a:r>
                  <a:rPr lang="ko-KR" altLang="en-US" dirty="0">
                    <a:sym typeface="Wingdings" panose="05000000000000000000" pitchFamily="2" charset="2"/>
                  </a:rPr>
                  <a:t> ≤</a:t>
                </a:r>
                <a:r>
                  <a:rPr lang="en-US" altLang="ko-KR" dirty="0">
                    <a:sym typeface="Wingdings" panose="05000000000000000000" pitchFamily="2" charset="2"/>
                  </a:rPr>
                  <a:t> j </a:t>
                </a:r>
                <a:r>
                  <a:rPr lang="ko-KR" altLang="en-US" dirty="0">
                    <a:sym typeface="Wingdings" panose="05000000000000000000" pitchFamily="2" charset="2"/>
                  </a:rPr>
                  <a:t>≤ </a:t>
                </a:r>
                <a:r>
                  <a:rPr lang="en-US" altLang="ko-KR" dirty="0">
                    <a:sym typeface="Wingdings" panose="05000000000000000000" pitchFamily="2" charset="2"/>
                  </a:rPr>
                  <a:t>M)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115C85-7046-4881-98DA-DAB1E1938A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4D66E-49D2-402D-BD1B-4681E8C9F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6916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FF2B-618A-4C9F-A1C8-530217DA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Preliminaries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15C85-7046-4881-98DA-DAB1E1938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7"/>
            <a:ext cx="11757660" cy="5303591"/>
          </a:xfrm>
        </p:spPr>
        <p:txBody>
          <a:bodyPr>
            <a:norm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Definition 3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Genuine tables</a:t>
            </a:r>
            <a:r>
              <a:rPr lang="ko-KR" altLang="en-US" dirty="0">
                <a:sym typeface="Wingdings" panose="05000000000000000000" pitchFamily="2" charset="2"/>
              </a:rPr>
              <a:t>은 </a:t>
            </a:r>
            <a:r>
              <a:rPr lang="en-US" altLang="ko-KR" dirty="0">
                <a:sym typeface="Wingdings" panose="05000000000000000000" pitchFamily="2" charset="2"/>
              </a:rPr>
              <a:t>Semantic Triple (Subject, property and object) </a:t>
            </a:r>
            <a:r>
              <a:rPr lang="ko-KR" altLang="en-US" dirty="0">
                <a:sym typeface="Wingdings" panose="05000000000000000000" pitchFamily="2" charset="2"/>
              </a:rPr>
              <a:t>로 구성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Genuine tables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4D66E-49D2-402D-BD1B-4681E8C9F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F0E7BAC-8C72-0B61-B6DF-0354F3418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816" y="3047281"/>
            <a:ext cx="4229690" cy="21338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EECC92-A67E-FA45-A0EC-BC3B9C690AAE}"/>
              </a:ext>
            </a:extLst>
          </p:cNvPr>
          <p:cNvSpPr txBox="1"/>
          <p:nvPr/>
        </p:nvSpPr>
        <p:spPr>
          <a:xfrm>
            <a:off x="5095506" y="3210814"/>
            <a:ext cx="570702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(a, b) : Vertical relation table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(c, d) : Horizontal entity table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(e, f) : Matrix table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Red : Subjects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Green : Properties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Blue : Objects</a:t>
            </a:r>
          </a:p>
        </p:txBody>
      </p:sp>
    </p:spTree>
    <p:extLst>
      <p:ext uri="{BB962C8B-B14F-4D97-AF65-F5344CB8AC3E}">
        <p14:creationId xmlns:p14="http://schemas.microsoft.com/office/powerpoint/2010/main" val="2813168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 w="50800">
          <a:solidFill>
            <a:schemeClr val="accent2"/>
          </a:solidFill>
        </a:ln>
      </a:spPr>
      <a:bodyPr rtlCol="0" anchor="ctr"/>
      <a:lstStyle>
        <a:defPPr algn="ctr">
          <a:defRPr sz="2000" b="1" dirty="0" smtClean="0"/>
        </a:defPPr>
      </a:lstStyle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DAB752937F8A24196C33AFBBA40D28C" ma:contentTypeVersion="6" ma:contentTypeDescription="새 문서를 만듭니다." ma:contentTypeScope="" ma:versionID="6cf79bc0ee11afd2402de2b4ce7d1925">
  <xsd:schema xmlns:xsd="http://www.w3.org/2001/XMLSchema" xmlns:xs="http://www.w3.org/2001/XMLSchema" xmlns:p="http://schemas.microsoft.com/office/2006/metadata/properties" xmlns:ns3="a68e65e3-49b4-4ad0-b4f7-84dd94ef6726" targetNamespace="http://schemas.microsoft.com/office/2006/metadata/properties" ma:root="true" ma:fieldsID="7ceb657a443b8fae01ef851416e2f535" ns3:_="">
    <xsd:import namespace="a68e65e3-49b4-4ad0-b4f7-84dd94ef672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8e65e3-49b4-4ad0-b4f7-84dd94ef67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98CBFA5-D137-4051-B575-B1286CCDB44B}">
  <ds:schemaRefs>
    <ds:schemaRef ds:uri="http://purl.org/dc/terms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www.w3.org/XML/1998/namespace"/>
    <ds:schemaRef ds:uri="a68e65e3-49b4-4ad0-b4f7-84dd94ef6726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4C5B9D7-D6BE-4A17-BA2E-A2B71776D5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E37677-7D16-460E-A0FA-1B4A1343C3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68e65e3-49b4-4ad0-b4f7-84dd94ef67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1337</Words>
  <Application>Microsoft Office PowerPoint</Application>
  <PresentationFormat>와이드스크린</PresentationFormat>
  <Paragraphs>300</Paragraphs>
  <Slides>29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맑은 고딕</vt:lpstr>
      <vt:lpstr>Cambria Math</vt:lpstr>
      <vt:lpstr>Wingdings</vt:lpstr>
      <vt:lpstr>lato</vt:lpstr>
      <vt:lpstr>Arial</vt:lpstr>
      <vt:lpstr>roboto</vt:lpstr>
      <vt:lpstr>roboto</vt:lpstr>
      <vt:lpstr>Office 테마</vt:lpstr>
      <vt:lpstr>PowerPoint 프레젠테이션</vt:lpstr>
      <vt:lpstr>Outline</vt:lpstr>
      <vt:lpstr>Abstract</vt:lpstr>
      <vt:lpstr>Outline</vt:lpstr>
      <vt:lpstr>Introduction</vt:lpstr>
      <vt:lpstr>Introduction</vt:lpstr>
      <vt:lpstr>Outline</vt:lpstr>
      <vt:lpstr>Preliminaries</vt:lpstr>
      <vt:lpstr>Preliminaries</vt:lpstr>
      <vt:lpstr>Preliminaries</vt:lpstr>
      <vt:lpstr>Preliminaries</vt:lpstr>
      <vt:lpstr>Preliminaries</vt:lpstr>
      <vt:lpstr>Preliminaries</vt:lpstr>
      <vt:lpstr>Outline</vt:lpstr>
      <vt:lpstr>Network Architecture</vt:lpstr>
      <vt:lpstr>Network Architecture</vt:lpstr>
      <vt:lpstr>Network Architecture</vt:lpstr>
      <vt:lpstr>Network Architecture</vt:lpstr>
      <vt:lpstr>Outline</vt:lpstr>
      <vt:lpstr>Experiments</vt:lpstr>
      <vt:lpstr>Experiments</vt:lpstr>
      <vt:lpstr>Experiments</vt:lpstr>
      <vt:lpstr>Experiments</vt:lpstr>
      <vt:lpstr>Experiments</vt:lpstr>
      <vt:lpstr>Experiments</vt:lpstr>
      <vt:lpstr>Outline</vt:lpstr>
      <vt:lpstr>Discussion</vt:lpstr>
      <vt:lpstr>Outline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1896</cp:revision>
  <dcterms:created xsi:type="dcterms:W3CDTF">2020-03-06T02:35:36Z</dcterms:created>
  <dcterms:modified xsi:type="dcterms:W3CDTF">2022-05-04T09:55:42Z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0x0101007DAB752937F8A24196C33AFBBA40D28C</vt:lpwstr>
  </property>
</Properties>
</file>