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8"/>
  </p:notesMasterIdLst>
  <p:sldIdLst>
    <p:sldId id="259" r:id="rId5"/>
    <p:sldId id="295" r:id="rId6"/>
    <p:sldId id="383" r:id="rId7"/>
    <p:sldId id="382" r:id="rId8"/>
    <p:sldId id="330" r:id="rId9"/>
    <p:sldId id="384" r:id="rId10"/>
    <p:sldId id="385" r:id="rId11"/>
    <p:sldId id="386" r:id="rId12"/>
    <p:sldId id="387" r:id="rId13"/>
    <p:sldId id="388" r:id="rId14"/>
    <p:sldId id="390" r:id="rId15"/>
    <p:sldId id="389" r:id="rId16"/>
    <p:sldId id="391" r:id="rId17"/>
    <p:sldId id="392" r:id="rId18"/>
    <p:sldId id="393" r:id="rId19"/>
    <p:sldId id="394" r:id="rId20"/>
    <p:sldId id="395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</p:sldIdLst>
  <p:sldSz cx="12192000" cy="6858000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0EFA"/>
    <a:srgbClr val="F53636"/>
    <a:srgbClr val="C00000"/>
    <a:srgbClr val="008100"/>
    <a:srgbClr val="007F00"/>
    <a:srgbClr val="D3D3D3"/>
    <a:srgbClr val="FFFFFF"/>
    <a:srgbClr val="3D3D3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274" autoAdjust="0"/>
  </p:normalViewPr>
  <p:slideViewPr>
    <p:cSldViewPr snapToGrid="0" showGuides="1">
      <p:cViewPr varScale="1">
        <p:scale>
          <a:sx n="60" d="100"/>
          <a:sy n="60" d="100"/>
        </p:scale>
        <p:origin x="96" y="1212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54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1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50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14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6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07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4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98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9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3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4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6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90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32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7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74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6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37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15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94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1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9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33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Deep Learning-Based Method to Recognize Line Objects and Flow arrows from Image-Format Piping and Instrumentation Diagrams for Digitization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4232747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Yoochan</a:t>
            </a:r>
            <a:r>
              <a:rPr lang="en-US" altLang="ko-KR" sz="2200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Moon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Jiwon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Duhwan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Mun and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Seungeun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02F6B-3605-83B5-7D4D-ADC273A812F9}"/>
              </a:ext>
            </a:extLst>
          </p:cNvPr>
          <p:cNvSpPr txBox="1"/>
          <p:nvPr/>
        </p:nvSpPr>
        <p:spPr>
          <a:xfrm>
            <a:off x="751522" y="598151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+mj-ea"/>
                <a:ea typeface="+mj-ea"/>
                <a:cs typeface="lato" panose="020F0502020204030203" pitchFamily="34" charset="0"/>
              </a:rPr>
              <a:t>MDPI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Object detection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Perform object classification and localization from input image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Feature extraction for object classification from conventional image processing technique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Histogram of oriented gradient(HOG)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Scale invariant feature transform(SIFT)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Local binary pattern(LBP)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Modified census transform(MCT)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Object classifier using extracted feature data(select specific object region)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Support vector machine(SVM)</a:t>
            </a:r>
          </a:p>
          <a:p>
            <a:pPr lvl="1"/>
            <a:r>
              <a:rPr kumimoji="1" lang="en-US" altLang="en-US" sz="1800" dirty="0" err="1">
                <a:solidFill>
                  <a:schemeClr val="bg2">
                    <a:lumMod val="10000"/>
                  </a:schemeClr>
                </a:solidFill>
              </a:rPr>
              <a:t>Adaboost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41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Deep learning-based object detection technique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One-stage detector: regional proposal and classification are performed in simultaneously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Two-stage detector: regional proposal and classification are performed in sequentially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One-stage detector: YOLO, SSD, </a:t>
            </a:r>
            <a:r>
              <a:rPr kumimoji="1" lang="en-US" altLang="en-US" sz="2200" dirty="0" err="1">
                <a:solidFill>
                  <a:schemeClr val="bg2">
                    <a:lumMod val="10000"/>
                  </a:schemeClr>
                </a:solidFill>
              </a:rPr>
              <a:t>RetinaNet</a:t>
            </a:r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↓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inference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time</a:t>
            </a: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Two-stage detector: R-CNN, Fast R-CNN, Faster R-CNN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↑ </a:t>
            </a:r>
            <a:r>
              <a:rPr kumimoji="1" lang="en-US" altLang="ko-KR" sz="2000" dirty="0">
                <a:solidFill>
                  <a:schemeClr val="bg2">
                    <a:lumMod val="10000"/>
                  </a:schemeClr>
                </a:solidFill>
              </a:rPr>
              <a:t>accuracy</a:t>
            </a:r>
            <a:endParaRPr kumimoji="1" lang="en-US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0D3E27-3E5D-7C4D-94DF-DC7107C358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 t="3521" r="3375" b="5410"/>
          <a:stretch/>
        </p:blipFill>
        <p:spPr>
          <a:xfrm>
            <a:off x="7743825" y="3579453"/>
            <a:ext cx="4448175" cy="2554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51FC1-BA17-1F37-1D45-37825974EDFB}"/>
              </a:ext>
            </a:extLst>
          </p:cNvPr>
          <p:cNvSpPr txBox="1"/>
          <p:nvPr/>
        </p:nvSpPr>
        <p:spPr>
          <a:xfrm>
            <a:off x="7552515" y="6134101"/>
            <a:ext cx="48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chemeClr val="accent5"/>
                </a:solidFill>
                <a:effectLst/>
                <a:latin typeface="-apple-system"/>
              </a:rPr>
              <a:t>https://medium.com/@jitender_phogat/1-2-introducing-retinanet-and-focal-loss-for-dense-object-detection-7ef9c4901b61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Hough transform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Commonly used for recognizing lines in an image </a:t>
            </a: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평면에서 한점을 지나는 직선과 만나는 점이 임계 값 이상으로 많을 때 선으로 판단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Hough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transform has recognition problem about line thickness </a:t>
            </a:r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thinning(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세션화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두께를 가진 이미지를 형태특성만 남도록 처리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픽셀을 순회하며 픽셀간 연결성을 판단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연결성이 없는 픽셀은 제거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굵은 선을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픽셀 선으로 변환하여 </a:t>
            </a:r>
            <a:r>
              <a:rPr kumimoji="1" lang="en-US" altLang="ko-KR" sz="1800" dirty="0" err="1">
                <a:solidFill>
                  <a:schemeClr val="bg2">
                    <a:lumMod val="10000"/>
                  </a:schemeClr>
                </a:solidFill>
              </a:rPr>
              <a:t>hough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 transform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수행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2F0084-F3BA-B8E0-2437-6F754C4B2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55" y="3944612"/>
            <a:ext cx="2264290" cy="2284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79388A-9C94-93E2-3AB8-6804922AFE2E}"/>
              </a:ext>
            </a:extLst>
          </p:cNvPr>
          <p:cNvSpPr txBox="1"/>
          <p:nvPr/>
        </p:nvSpPr>
        <p:spPr>
          <a:xfrm>
            <a:off x="7581442" y="6229029"/>
            <a:ext cx="4610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https://docs.opencv.org/4.x/d6/d10/tutorial_py_houghlines.html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6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Method of recognizing line objects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Class definition of line objects to be recognized in P&amp;ID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Class label: type of line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Location: coordinate</a:t>
            </a: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34B9CC-B442-09B1-4766-9844F647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33" y="2641295"/>
            <a:ext cx="6507584" cy="35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Method of recognizing line objects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Problems when recognizing line objects using image processing-based method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Text and symbols are recognized as a line(Error case 1)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line type was not recognized to fit the line sign embedded in the continuous line(Error case 2)</a:t>
            </a:r>
          </a:p>
          <a:p>
            <a:pPr lvl="1"/>
            <a:r>
              <a:rPr lang="en-US" altLang="ko-KR" sz="1800" dirty="0"/>
              <a:t>information of the flow arrow detection is not merged with the line object(not supported)(Error case 3)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It is not efficient for detecting line sign and flow arrows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995562-1818-8D2E-658C-8DBE13D0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3" y="4054696"/>
            <a:ext cx="5735810" cy="20794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B9A175-F5F9-887D-F092-22C15E33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41" y="4410765"/>
            <a:ext cx="6166817" cy="12827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99C978-8D0B-C768-D54F-2ACF72D3A123}"/>
              </a:ext>
            </a:extLst>
          </p:cNvPr>
          <p:cNvSpPr/>
          <p:nvPr/>
        </p:nvSpPr>
        <p:spPr>
          <a:xfrm>
            <a:off x="6019785" y="4410764"/>
            <a:ext cx="6037122" cy="128276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9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Method of recognizing line objects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9862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Deep learning shows high performance in detecting objects of a set of anchor sizes and ratios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It is suitable for detecting line sign and flow arrows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But difficult to detect a continuous line  in which a line sign is embedded </a:t>
            </a: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Solution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Image processing-based method + Deep learning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Line detection: image processing-based method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Sign detection: Deep learning-based method </a:t>
            </a: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04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Method of recognizing line objects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Proposed scheme</a:t>
            </a:r>
          </a:p>
          <a:p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Consist of two branch and process at the same time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Line  detection: remove overlapped line with symbol, pure line only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Object detection: detect symbol only </a:t>
            </a:r>
          </a:p>
          <a:p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Merge the result of branch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Regenerate overlapped line 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Merge the line and symbol(sign, arrow)</a:t>
            </a:r>
          </a:p>
          <a:p>
            <a:pPr marL="347400" lvl="1" indent="0">
              <a:buNone/>
            </a:pPr>
            <a:endParaRPr kumimoji="1" lang="en-US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7FFC0-2E15-7B0C-E5E9-15F6B782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6" y="1122178"/>
            <a:ext cx="5076824" cy="5343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5F6ACE-EB0D-9865-DB41-863505F5406B}"/>
              </a:ext>
            </a:extLst>
          </p:cNvPr>
          <p:cNvSpPr/>
          <p:nvPr/>
        </p:nvSpPr>
        <p:spPr>
          <a:xfrm>
            <a:off x="7193841" y="2471679"/>
            <a:ext cx="2139351" cy="996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D3F281-3621-BDD1-C14F-78B30D4861CB}"/>
              </a:ext>
            </a:extLst>
          </p:cNvPr>
          <p:cNvSpPr/>
          <p:nvPr/>
        </p:nvSpPr>
        <p:spPr>
          <a:xfrm>
            <a:off x="9333192" y="2301004"/>
            <a:ext cx="2300917" cy="59251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1384F-FB97-DA9C-3AC7-F89FE70555DE}"/>
              </a:ext>
            </a:extLst>
          </p:cNvPr>
          <p:cNvSpPr txBox="1"/>
          <p:nvPr/>
        </p:nvSpPr>
        <p:spPr>
          <a:xfrm>
            <a:off x="7330407" y="3454002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Deep learning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A21F9-506A-3459-0791-D6C9F44EE15E}"/>
              </a:ext>
            </a:extLst>
          </p:cNvPr>
          <p:cNvSpPr txBox="1"/>
          <p:nvPr/>
        </p:nvSpPr>
        <p:spPr>
          <a:xfrm>
            <a:off x="9512573" y="2815965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0000FF"/>
                </a:solidFill>
              </a:rPr>
              <a:t>Image processing method</a:t>
            </a:r>
          </a:p>
        </p:txBody>
      </p:sp>
    </p:spTree>
    <p:extLst>
      <p:ext uri="{BB962C8B-B14F-4D97-AF65-F5344CB8AC3E}">
        <p14:creationId xmlns:p14="http://schemas.microsoft.com/office/powerpoint/2010/main" val="182556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Training Dataset construction for line recognition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Training dataset for train of deep learning model that detect sign and arrows in P&amp;ID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Composition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P&amp;ID image file(.jpg)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Annotation file(.csv) include object bounding box coordinate, object class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Class mapping file(.csv) class name : number map </a:t>
            </a: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57920A-137E-6450-47BA-BB8D61EA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695" y="3047570"/>
            <a:ext cx="5304920" cy="33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1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Training Dataset construction for line recognition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Training flow</a:t>
            </a: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5D9EFDE-8323-DAE6-FE06-2B30D5B9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2" t="49048" r="5406" b="6784"/>
          <a:stretch/>
        </p:blipFill>
        <p:spPr>
          <a:xfrm>
            <a:off x="726823" y="2841668"/>
            <a:ext cx="2420208" cy="169990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D90090-80A6-288B-C96F-01A4DC1271B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47031" y="3691622"/>
            <a:ext cx="621415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7CA44-06D1-ED22-D20D-EE48F6F6CB21}"/>
              </a:ext>
            </a:extLst>
          </p:cNvPr>
          <p:cNvSpPr/>
          <p:nvPr/>
        </p:nvSpPr>
        <p:spPr>
          <a:xfrm>
            <a:off x="3921387" y="3420371"/>
            <a:ext cx="822123" cy="56933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DL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44FCF-CC41-F2C6-5987-05B3AB8964A9}"/>
              </a:ext>
            </a:extLst>
          </p:cNvPr>
          <p:cNvSpPr txBox="1"/>
          <p:nvPr/>
        </p:nvSpPr>
        <p:spPr>
          <a:xfrm>
            <a:off x="5224229" y="3383845"/>
            <a:ext cx="145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class prediction</a:t>
            </a:r>
            <a:endParaRPr lang="ko-KR" altLang="en-US" sz="1400" b="1" i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988094-9107-09A9-3536-B17B0F00C21E}"/>
              </a:ext>
            </a:extLst>
          </p:cNvPr>
          <p:cNvCxnSpPr>
            <a:cxnSpLocks/>
          </p:cNvCxnSpPr>
          <p:nvPr/>
        </p:nvCxnSpPr>
        <p:spPr>
          <a:xfrm flipV="1">
            <a:off x="4743510" y="3542436"/>
            <a:ext cx="480719" cy="432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0277561-A109-5E57-2DE9-15F07E6B5C49}"/>
              </a:ext>
            </a:extLst>
          </p:cNvPr>
          <p:cNvCxnSpPr>
            <a:cxnSpLocks/>
          </p:cNvCxnSpPr>
          <p:nvPr/>
        </p:nvCxnSpPr>
        <p:spPr>
          <a:xfrm flipV="1">
            <a:off x="4743510" y="3875991"/>
            <a:ext cx="480719" cy="432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492739-B09E-14E2-D7B8-CA00FEB45BFA}"/>
              </a:ext>
            </a:extLst>
          </p:cNvPr>
          <p:cNvSpPr txBox="1"/>
          <p:nvPr/>
        </p:nvSpPr>
        <p:spPr>
          <a:xfrm>
            <a:off x="5237163" y="3681026"/>
            <a:ext cx="1618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position prediction</a:t>
            </a:r>
          </a:p>
          <a:p>
            <a:r>
              <a:rPr lang="en-US" altLang="ko-KR" sz="1400" b="1" i="1" dirty="0"/>
              <a:t>(bounding box)</a:t>
            </a:r>
            <a:endParaRPr lang="ko-KR" altLang="en-US" sz="1400" b="1" i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3F24D2A-1E51-9688-EA16-E8A4D0A53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4" t="1266" r="5159" b="53246"/>
          <a:stretch/>
        </p:blipFill>
        <p:spPr>
          <a:xfrm>
            <a:off x="6142323" y="1626546"/>
            <a:ext cx="3119070" cy="97654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9A8ADB-F40B-FF03-B321-D66E5ABF3B1A}"/>
              </a:ext>
            </a:extLst>
          </p:cNvPr>
          <p:cNvSpPr/>
          <p:nvPr/>
        </p:nvSpPr>
        <p:spPr>
          <a:xfrm>
            <a:off x="7362684" y="3424206"/>
            <a:ext cx="678349" cy="56933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Loss </a:t>
            </a:r>
            <a:r>
              <a:rPr lang="en-US" altLang="ko-KR" b="1" i="1" dirty="0" err="1">
                <a:solidFill>
                  <a:schemeClr val="bg2">
                    <a:lumMod val="10000"/>
                  </a:schemeClr>
                </a:solidFill>
              </a:rPr>
              <a:t>func</a:t>
            </a:r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()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C7CB7C-4283-B44C-5527-20A9EC2AE726}"/>
              </a:ext>
            </a:extLst>
          </p:cNvPr>
          <p:cNvCxnSpPr>
            <a:cxnSpLocks/>
          </p:cNvCxnSpPr>
          <p:nvPr/>
        </p:nvCxnSpPr>
        <p:spPr>
          <a:xfrm>
            <a:off x="7701858" y="2633570"/>
            <a:ext cx="0" cy="75027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03F9BFC6-B393-0A23-7754-DD8B6D61E753}"/>
              </a:ext>
            </a:extLst>
          </p:cNvPr>
          <p:cNvSpPr/>
          <p:nvPr/>
        </p:nvSpPr>
        <p:spPr>
          <a:xfrm>
            <a:off x="6772942" y="3515257"/>
            <a:ext cx="103517" cy="379562"/>
          </a:xfrm>
          <a:prstGeom prst="rightBrace">
            <a:avLst>
              <a:gd name="adj1" fmla="val 21666"/>
              <a:gd name="adj2" fmla="val 47727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C82F357-6D95-C1DE-CDDB-EF88882BDC30}"/>
              </a:ext>
            </a:extLst>
          </p:cNvPr>
          <p:cNvCxnSpPr>
            <a:cxnSpLocks/>
          </p:cNvCxnSpPr>
          <p:nvPr/>
        </p:nvCxnSpPr>
        <p:spPr>
          <a:xfrm flipV="1">
            <a:off x="6960498" y="3696411"/>
            <a:ext cx="319178" cy="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214504-414B-E692-9905-767B049B2126}"/>
              </a:ext>
            </a:extLst>
          </p:cNvPr>
          <p:cNvSpPr/>
          <p:nvPr/>
        </p:nvSpPr>
        <p:spPr>
          <a:xfrm>
            <a:off x="8547378" y="3428193"/>
            <a:ext cx="1074424" cy="55369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Weight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optimizer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3E2F49-6235-C954-C290-4FFF73EDF1AD}"/>
              </a:ext>
            </a:extLst>
          </p:cNvPr>
          <p:cNvCxnSpPr>
            <a:cxnSpLocks/>
          </p:cNvCxnSpPr>
          <p:nvPr/>
        </p:nvCxnSpPr>
        <p:spPr>
          <a:xfrm flipV="1">
            <a:off x="8155946" y="3714852"/>
            <a:ext cx="319178" cy="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243F75F-1177-758C-BC4A-4E9E6DF2C5FB}"/>
              </a:ext>
            </a:extLst>
          </p:cNvPr>
          <p:cNvCxnSpPr>
            <a:stCxn id="46" idx="2"/>
            <a:endCxn id="17" idx="2"/>
          </p:cNvCxnSpPr>
          <p:nvPr/>
        </p:nvCxnSpPr>
        <p:spPr>
          <a:xfrm rot="5400000">
            <a:off x="6704609" y="1609724"/>
            <a:ext cx="7823" cy="4752141"/>
          </a:xfrm>
          <a:prstGeom prst="bentConnector3">
            <a:avLst>
              <a:gd name="adj1" fmla="val 7432954"/>
            </a:avLst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A18B93-C9A8-D793-80B8-6CD6D30A4D88}"/>
              </a:ext>
            </a:extLst>
          </p:cNvPr>
          <p:cNvSpPr txBox="1"/>
          <p:nvPr/>
        </p:nvSpPr>
        <p:spPr>
          <a:xfrm>
            <a:off x="6147786" y="4302968"/>
            <a:ext cx="145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Update weight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14258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Training Dataset construction for line recognition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Object bounding box creation</a:t>
            </a:r>
          </a:p>
          <a:p>
            <a:pPr lvl="1"/>
            <a:r>
              <a:rPr lang="en-US" altLang="ko-KR" sz="1600" dirty="0"/>
              <a:t>When creating annotation files signs and arrows, bounding boxes corresponding to the area of the object are created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Set the bounding box size of each sign and arrow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Divide as horizontal and vertical in same object</a:t>
            </a:r>
          </a:p>
          <a:p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Initial dataset consisting of 9108 data was constructed(</a:t>
            </a:r>
            <a:r>
              <a:rPr lang="en-US" altLang="ko-KR" sz="2000" dirty="0"/>
              <a:t>82 sheets of remodeled P&amp;ID)</a:t>
            </a:r>
            <a:endParaRPr kumimoji="1" lang="en-US" alt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14FFE9-9F6F-33A0-206E-50B69C5D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79" y="3215686"/>
            <a:ext cx="3450936" cy="32512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E03966-41B6-3CF5-E2D4-65C687C06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823" y="3224437"/>
            <a:ext cx="4363158" cy="30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Image recognition has been studied for a long time in computer vision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OpenCV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Recent development of AI, deep learning-based image recognition is being applied in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engineering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field</a:t>
            </a: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Drawing digitization, manufacturability verification,  fault diagnosis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Data augmentation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100" dirty="0">
                <a:solidFill>
                  <a:schemeClr val="bg2">
                    <a:lumMod val="10000"/>
                  </a:schemeClr>
                </a:solidFill>
              </a:rPr>
              <a:t>Performing training with a small number of image data may lead to a problem of overfitting</a:t>
            </a:r>
          </a:p>
          <a:p>
            <a:r>
              <a:rPr kumimoji="1" lang="en-US" altLang="en-US" sz="2100" dirty="0">
                <a:solidFill>
                  <a:schemeClr val="bg2">
                    <a:lumMod val="10000"/>
                  </a:schemeClr>
                </a:solidFill>
              </a:rPr>
              <a:t>The amount of training data was increased using the image augmentation technique</a:t>
            </a:r>
          </a:p>
          <a:p>
            <a:pPr lvl="1"/>
            <a:r>
              <a:rPr kumimoji="1" lang="en-US" altLang="en-US" sz="1700" dirty="0">
                <a:solidFill>
                  <a:schemeClr val="bg2">
                    <a:lumMod val="10000"/>
                  </a:schemeClr>
                </a:solidFill>
              </a:rPr>
              <a:t>Amount of data:</a:t>
            </a:r>
            <a:r>
              <a:rPr kumimoji="1" lang="en-US" altLang="en-US" sz="1700" b="1" dirty="0">
                <a:solidFill>
                  <a:schemeClr val="bg2">
                    <a:lumMod val="10000"/>
                  </a:schemeClr>
                </a:solidFill>
              </a:rPr>
              <a:t> 9108 </a:t>
            </a:r>
            <a:r>
              <a:rPr kumimoji="1" lang="ko-KR" altLang="en-US" sz="1700" b="1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kumimoji="1" lang="en-US" altLang="ko-KR" sz="1700" b="1" dirty="0">
                <a:solidFill>
                  <a:schemeClr val="bg2">
                    <a:lumMod val="10000"/>
                  </a:schemeClr>
                </a:solidFill>
              </a:rPr>
              <a:t>90,054</a:t>
            </a:r>
            <a:endParaRPr kumimoji="1" lang="en-US" altLang="en-US" sz="1700" b="1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sz="21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531D9C-7EFD-83ED-061E-C6FBF020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73" y="2664692"/>
            <a:ext cx="4247978" cy="34694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12C6D2-3832-2568-C6FD-C35FFBA2A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26" y="2664692"/>
            <a:ext cx="5411069" cy="37528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B4AC4-AAB5-B40D-B5D7-DD4EC47C7D7E}"/>
              </a:ext>
            </a:extLst>
          </p:cNvPr>
          <p:cNvSpPr/>
          <p:nvPr/>
        </p:nvSpPr>
        <p:spPr>
          <a:xfrm>
            <a:off x="10229984" y="5855157"/>
            <a:ext cx="983448" cy="294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4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Remove outer border 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100" dirty="0">
                <a:solidFill>
                  <a:schemeClr val="bg2">
                    <a:lumMod val="10000"/>
                  </a:schemeClr>
                </a:solidFill>
              </a:rPr>
              <a:t>Convert original image into binary image</a:t>
            </a:r>
          </a:p>
          <a:p>
            <a:r>
              <a:rPr kumimoji="1" lang="en-US" altLang="en-US" sz="2100" dirty="0">
                <a:solidFill>
                  <a:schemeClr val="bg2">
                    <a:lumMod val="10000"/>
                  </a:schemeClr>
                </a:solidFill>
              </a:rPr>
              <a:t>Search from the left-center to right of the diagram </a:t>
            </a:r>
          </a:p>
          <a:p>
            <a:pPr lvl="1"/>
            <a:r>
              <a:rPr kumimoji="1" lang="ko-KR" altLang="en-US" sz="1800" dirty="0" err="1">
                <a:solidFill>
                  <a:schemeClr val="bg2">
                    <a:lumMod val="10000"/>
                  </a:schemeClr>
                </a:solidFill>
              </a:rPr>
              <a:t>픽셀값이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1800" dirty="0" err="1">
                <a:solidFill>
                  <a:schemeClr val="bg2">
                    <a:lumMod val="10000"/>
                  </a:schemeClr>
                </a:solidFill>
              </a:rPr>
              <a:t>임계값보다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크고 연속적인 픽셀들을 탐지 </a:t>
            </a:r>
            <a:endParaRPr kumimoji="1" lang="en-US" altLang="en-US" sz="17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100" dirty="0">
                <a:solidFill>
                  <a:schemeClr val="bg2">
                    <a:lumMod val="10000"/>
                  </a:schemeClr>
                </a:solidFill>
              </a:rPr>
              <a:t>Perform morphology operation for detect outline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Erosion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→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dilatation </a:t>
            </a:r>
            <a:endParaRPr kumimoji="1" lang="en-US" altLang="en-US" sz="21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100" dirty="0">
                <a:solidFill>
                  <a:schemeClr val="bg2">
                    <a:lumMod val="10000"/>
                  </a:schemeClr>
                </a:solidFill>
              </a:rPr>
              <a:t>Remove area using image drawing</a:t>
            </a:r>
            <a:endParaRPr kumimoji="1" lang="en-US" altLang="en-US" sz="1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9172C2-9945-1EEE-4AEF-1B651D8C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27" y="2467978"/>
            <a:ext cx="5624373" cy="39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2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Continuous line detection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The continuous lines in a diagram have various thicknesses.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Use Hough transform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36068E-833F-B79C-A732-4575A73C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4" y="2030160"/>
            <a:ext cx="4797487" cy="8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6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Continuous line detection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Diagonal line detection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All continuous lines in the diagram are searched using the Hough transform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Then, horizontal and vertical lines are removed from the searched lines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Construct a candidate set of diagonal lines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AND bitwise operation is performed with line drawn image and original image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51DED1-6C1A-96C9-7C3F-E5D87AC6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38" y="3487651"/>
            <a:ext cx="5361762" cy="29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0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Sign and arrow detection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After line detection complete, line sign and flow arrows are identified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Input: P&amp;ID image(9933x7016 resolution)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This is segmented into several small images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From the segmented images, line sign and flow arrows are detected using Deep learning model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After completing the prediction, the sign and arrow detection results are merged into one image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The type of the continuous line is changed to match the line sign</a:t>
            </a: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F667BA-4737-9F01-DC0B-0CF86960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68" y="3867150"/>
            <a:ext cx="7251032" cy="25985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C058C9-A936-E80D-2F59-9E5C889F5CC0}"/>
              </a:ext>
            </a:extLst>
          </p:cNvPr>
          <p:cNvSpPr/>
          <p:nvPr/>
        </p:nvSpPr>
        <p:spPr>
          <a:xfrm>
            <a:off x="5871411" y="5467841"/>
            <a:ext cx="1251284" cy="556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47C3E-E51F-6D7D-584B-C3F4A9BF16CE}"/>
              </a:ext>
            </a:extLst>
          </p:cNvPr>
          <p:cNvSpPr txBox="1"/>
          <p:nvPr/>
        </p:nvSpPr>
        <p:spPr>
          <a:xfrm>
            <a:off x="3661611" y="5467841"/>
            <a:ext cx="283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Line detection result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0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Sign and arrow detection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The sign, arrow detection model use </a:t>
            </a:r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RetinaNet</a:t>
            </a: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dirty="0" err="1">
                <a:solidFill>
                  <a:schemeClr val="bg2">
                    <a:lumMod val="10000"/>
                  </a:schemeClr>
                </a:solidFill>
              </a:rPr>
              <a:t>RetinaNet</a:t>
            </a: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 has the feature pyramid net architecture</a:t>
            </a:r>
          </a:p>
          <a:p>
            <a:pPr lvl="1"/>
            <a:r>
              <a:rPr kumimoji="1" lang="en-US" altLang="en-US" sz="1800" dirty="0" err="1">
                <a:solidFill>
                  <a:schemeClr val="bg2">
                    <a:lumMod val="10000"/>
                  </a:schemeClr>
                </a:solidFill>
              </a:rPr>
              <a:t>RetinaNet</a:t>
            </a:r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 uses a focal loss for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prevent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class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imbalance </a:t>
            </a: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예측 난이도가 쉬운 객체에 의해 난이도가 어려운 객체 탐지 정확도가 더 낮아지는 경향이 있음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클래스 예측 난이도별 가중치를 변경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19057D-D9EB-6C86-3E2F-420D67F58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04" y="3962252"/>
            <a:ext cx="7578090" cy="211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3D086-B3B5-7F71-7011-583D7BC34BE3}"/>
              </a:ext>
            </a:extLst>
          </p:cNvPr>
          <p:cNvSpPr txBox="1"/>
          <p:nvPr/>
        </p:nvSpPr>
        <p:spPr>
          <a:xfrm>
            <a:off x="4438199" y="6073140"/>
            <a:ext cx="742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/>
                </a:solidFill>
              </a:rPr>
              <a:t>T. Lin. et al., Focal Loss for Dense Object Detection, </a:t>
            </a:r>
            <a:r>
              <a:rPr lang="en-US" altLang="ko-KR" sz="1400" dirty="0" err="1">
                <a:solidFill>
                  <a:schemeClr val="accent5"/>
                </a:solidFill>
              </a:rPr>
              <a:t>arXiv</a:t>
            </a:r>
            <a:r>
              <a:rPr lang="en-US" altLang="ko-KR" sz="1400" dirty="0">
                <a:solidFill>
                  <a:schemeClr val="accent5"/>
                </a:solidFill>
              </a:rPr>
              <a:t>, 2018 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D0C028-6D3A-2E26-83A4-04A710B8FD7B}"/>
              </a:ext>
            </a:extLst>
          </p:cNvPr>
          <p:cNvSpPr/>
          <p:nvPr/>
        </p:nvSpPr>
        <p:spPr>
          <a:xfrm>
            <a:off x="4520241" y="4209217"/>
            <a:ext cx="1871933" cy="186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8879D-6413-6F1C-CA7A-A2B380D99FEF}"/>
              </a:ext>
            </a:extLst>
          </p:cNvPr>
          <p:cNvSpPr txBox="1"/>
          <p:nvPr/>
        </p:nvSpPr>
        <p:spPr>
          <a:xfrm>
            <a:off x="4734312" y="3914483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Backbone network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76C363-3E21-3C60-E24A-165A5D242714}"/>
              </a:ext>
            </a:extLst>
          </p:cNvPr>
          <p:cNvCxnSpPr>
            <a:cxnSpLocks/>
          </p:cNvCxnSpPr>
          <p:nvPr/>
        </p:nvCxnSpPr>
        <p:spPr>
          <a:xfrm>
            <a:off x="6392174" y="4395537"/>
            <a:ext cx="9834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3937B7-78BE-66E1-A70A-073BEEFA2510}"/>
              </a:ext>
            </a:extLst>
          </p:cNvPr>
          <p:cNvSpPr txBox="1"/>
          <p:nvPr/>
        </p:nvSpPr>
        <p:spPr>
          <a:xfrm>
            <a:off x="6747336" y="3704631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5 different scale </a:t>
            </a:r>
          </a:p>
          <a:p>
            <a:r>
              <a:rPr lang="en-US" altLang="ko-KR" sz="1400" b="1" i="1" dirty="0">
                <a:solidFill>
                  <a:srgbClr val="FF0000"/>
                </a:solidFill>
              </a:rPr>
              <a:t>Feature output 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0C59F4C-11B7-D017-A65E-039D621C3A29}"/>
              </a:ext>
            </a:extLst>
          </p:cNvPr>
          <p:cNvCxnSpPr>
            <a:cxnSpLocks/>
          </p:cNvCxnSpPr>
          <p:nvPr/>
        </p:nvCxnSpPr>
        <p:spPr>
          <a:xfrm>
            <a:off x="6392174" y="4789477"/>
            <a:ext cx="9834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C31CEA-9302-9EB8-7131-E6F8ABD14DE0}"/>
              </a:ext>
            </a:extLst>
          </p:cNvPr>
          <p:cNvCxnSpPr>
            <a:cxnSpLocks/>
          </p:cNvCxnSpPr>
          <p:nvPr/>
        </p:nvCxnSpPr>
        <p:spPr>
          <a:xfrm>
            <a:off x="6344048" y="5203545"/>
            <a:ext cx="9834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1D895C-8A9E-7E10-AC7C-08B8A563EE12}"/>
              </a:ext>
            </a:extLst>
          </p:cNvPr>
          <p:cNvSpPr/>
          <p:nvPr/>
        </p:nvSpPr>
        <p:spPr>
          <a:xfrm>
            <a:off x="8152949" y="4130883"/>
            <a:ext cx="900774" cy="1331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BB4E92-B727-8130-AF2C-12BE07C81F9B}"/>
              </a:ext>
            </a:extLst>
          </p:cNvPr>
          <p:cNvSpPr txBox="1"/>
          <p:nvPr/>
        </p:nvSpPr>
        <p:spPr>
          <a:xfrm>
            <a:off x="7646914" y="3261663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FF0000"/>
                </a:solidFill>
              </a:rPr>
              <a:t>Anchor (bounding box)</a:t>
            </a:r>
          </a:p>
          <a:p>
            <a:pPr algn="ctr"/>
            <a:r>
              <a:rPr lang="en-US" altLang="ko-KR" sz="1400" b="1" i="1" dirty="0">
                <a:solidFill>
                  <a:srgbClr val="FF0000"/>
                </a:solidFill>
              </a:rPr>
              <a:t>prediction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533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6BD0C9-4616-1A8E-3466-25CEE1D25CE6}"/>
              </a:ext>
            </a:extLst>
          </p:cNvPr>
          <p:cNvCxnSpPr>
            <a:cxnSpLocks/>
          </p:cNvCxnSpPr>
          <p:nvPr/>
        </p:nvCxnSpPr>
        <p:spPr>
          <a:xfrm>
            <a:off x="6827814" y="3951370"/>
            <a:ext cx="3474543" cy="620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Changing of line type and merging of lines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To change the line type, make sure that the sign overlaps with the continuous line.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Procedure to assess the overlapping of the sign with the lines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332469-C100-CE69-118B-DAF77410D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3" r="23185"/>
          <a:stretch/>
        </p:blipFill>
        <p:spPr>
          <a:xfrm>
            <a:off x="7575499" y="3783250"/>
            <a:ext cx="448577" cy="333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695E0E-2DE7-D2EA-C85D-F41354258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3" r="19781"/>
          <a:stretch/>
        </p:blipFill>
        <p:spPr>
          <a:xfrm>
            <a:off x="8316963" y="3783250"/>
            <a:ext cx="436051" cy="333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5448E5-3A59-FC1C-65B5-6349DAC84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2" r="22962"/>
          <a:stretch/>
        </p:blipFill>
        <p:spPr>
          <a:xfrm>
            <a:off x="8999487" y="3783250"/>
            <a:ext cx="436051" cy="33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F0CF13-B0ED-2C15-BE71-EE9CC62D14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5" r="19808"/>
          <a:stretch/>
        </p:blipFill>
        <p:spPr>
          <a:xfrm>
            <a:off x="9726664" y="3783250"/>
            <a:ext cx="436052" cy="333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BE78D9-3D10-1327-183B-3A6DAD4BC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33"/>
          <a:stretch/>
        </p:blipFill>
        <p:spPr>
          <a:xfrm>
            <a:off x="10290926" y="3838887"/>
            <a:ext cx="327178" cy="2221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501A96-5580-91C1-40F1-AACA2EF0B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6" r="20731"/>
          <a:stretch/>
        </p:blipFill>
        <p:spPr>
          <a:xfrm>
            <a:off x="6923933" y="3783249"/>
            <a:ext cx="449216" cy="3334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043E3F-920D-57D1-0052-3B2AEE473413}"/>
              </a:ext>
            </a:extLst>
          </p:cNvPr>
          <p:cNvSpPr/>
          <p:nvPr/>
        </p:nvSpPr>
        <p:spPr>
          <a:xfrm>
            <a:off x="6899785" y="3817090"/>
            <a:ext cx="487680" cy="26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B3F59-F775-44B4-A1FA-6CE0B99D6A34}"/>
              </a:ext>
            </a:extLst>
          </p:cNvPr>
          <p:cNvSpPr/>
          <p:nvPr/>
        </p:nvSpPr>
        <p:spPr>
          <a:xfrm>
            <a:off x="7560386" y="3817090"/>
            <a:ext cx="487680" cy="26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CC0BA4-4D86-60FD-0311-C1914F4620B0}"/>
              </a:ext>
            </a:extLst>
          </p:cNvPr>
          <p:cNvSpPr/>
          <p:nvPr/>
        </p:nvSpPr>
        <p:spPr>
          <a:xfrm>
            <a:off x="8288860" y="3817090"/>
            <a:ext cx="487680" cy="26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D23D29-A7A0-E23F-FF8B-617C6B7ACD5C}"/>
              </a:ext>
            </a:extLst>
          </p:cNvPr>
          <p:cNvSpPr/>
          <p:nvPr/>
        </p:nvSpPr>
        <p:spPr>
          <a:xfrm>
            <a:off x="8971849" y="3817090"/>
            <a:ext cx="487680" cy="26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3CFB2-D3CF-6659-3262-5A4F3B4D8730}"/>
              </a:ext>
            </a:extLst>
          </p:cNvPr>
          <p:cNvSpPr/>
          <p:nvPr/>
        </p:nvSpPr>
        <p:spPr>
          <a:xfrm>
            <a:off x="9700323" y="3817090"/>
            <a:ext cx="487680" cy="26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BED199-9707-A29E-1CB0-FBC3FF6CB2C7}"/>
              </a:ext>
            </a:extLst>
          </p:cNvPr>
          <p:cNvSpPr/>
          <p:nvPr/>
        </p:nvSpPr>
        <p:spPr>
          <a:xfrm>
            <a:off x="10290917" y="3811786"/>
            <a:ext cx="276224" cy="26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1471926-5FD8-ED79-8CA4-56CD905F2160}"/>
              </a:ext>
            </a:extLst>
          </p:cNvPr>
          <p:cNvSpPr/>
          <p:nvPr/>
        </p:nvSpPr>
        <p:spPr>
          <a:xfrm>
            <a:off x="7116183" y="3918721"/>
            <a:ext cx="72000" cy="72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B72F93D-ACFD-95BA-1DD4-265DDC77F875}"/>
              </a:ext>
            </a:extLst>
          </p:cNvPr>
          <p:cNvSpPr/>
          <p:nvPr/>
        </p:nvSpPr>
        <p:spPr>
          <a:xfrm>
            <a:off x="7233336" y="3915765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B4E8B7-D6FE-8AEC-4EB6-30C1612E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80" y="2983724"/>
            <a:ext cx="5576064" cy="1476017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05192C-82F0-E63F-A66C-C58196280480}"/>
              </a:ext>
            </a:extLst>
          </p:cNvPr>
          <p:cNvCxnSpPr>
            <a:cxnSpLocks/>
          </p:cNvCxnSpPr>
          <p:nvPr/>
        </p:nvCxnSpPr>
        <p:spPr>
          <a:xfrm>
            <a:off x="6531166" y="2879475"/>
            <a:ext cx="44921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1ECEFE-5D4A-5943-6DB0-346ACC3FDD07}"/>
              </a:ext>
            </a:extLst>
          </p:cNvPr>
          <p:cNvSpPr/>
          <p:nvPr/>
        </p:nvSpPr>
        <p:spPr>
          <a:xfrm>
            <a:off x="6563524" y="2369856"/>
            <a:ext cx="386351" cy="251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F4A6AF-1B27-E766-3A34-C25E3F8B6E70}"/>
              </a:ext>
            </a:extLst>
          </p:cNvPr>
          <p:cNvSpPr txBox="1"/>
          <p:nvPr/>
        </p:nvSpPr>
        <p:spPr>
          <a:xfrm>
            <a:off x="6949875" y="2347794"/>
            <a:ext cx="250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: Anchor(bounding box)</a:t>
            </a:r>
            <a:endParaRPr lang="ko-KR" altLang="en-US" sz="1200" b="1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91C4FA-5FE4-FEC1-2BA9-5115FB156BA5}"/>
              </a:ext>
            </a:extLst>
          </p:cNvPr>
          <p:cNvSpPr txBox="1"/>
          <p:nvPr/>
        </p:nvSpPr>
        <p:spPr>
          <a:xfrm>
            <a:off x="6949875" y="2726552"/>
            <a:ext cx="4714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: Detected line after remove overlapped area with anchor</a:t>
            </a:r>
            <a:endParaRPr lang="ko-KR" altLang="en-US" sz="1200" b="1" i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3986BFE-54E3-B108-8E5A-4DD85082752A}"/>
              </a:ext>
            </a:extLst>
          </p:cNvPr>
          <p:cNvCxnSpPr>
            <a:cxnSpLocks/>
          </p:cNvCxnSpPr>
          <p:nvPr/>
        </p:nvCxnSpPr>
        <p:spPr>
          <a:xfrm>
            <a:off x="7268586" y="3951370"/>
            <a:ext cx="16888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C23430F-08E8-E466-492E-1FDDD4C836C6}"/>
              </a:ext>
            </a:extLst>
          </p:cNvPr>
          <p:cNvCxnSpPr>
            <a:cxnSpLocks/>
          </p:cNvCxnSpPr>
          <p:nvPr/>
        </p:nvCxnSpPr>
        <p:spPr>
          <a:xfrm>
            <a:off x="8249661" y="3948512"/>
            <a:ext cx="16888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6BA51F-321E-769D-8F6F-35C695B66348}"/>
              </a:ext>
            </a:extLst>
          </p:cNvPr>
          <p:cNvCxnSpPr>
            <a:cxnSpLocks/>
          </p:cNvCxnSpPr>
          <p:nvPr/>
        </p:nvCxnSpPr>
        <p:spPr>
          <a:xfrm>
            <a:off x="7963623" y="3955129"/>
            <a:ext cx="16888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80ECAC-E3BB-C747-34E4-D6F72C1F5817}"/>
              </a:ext>
            </a:extLst>
          </p:cNvPr>
          <p:cNvSpPr txBox="1"/>
          <p:nvPr/>
        </p:nvSpPr>
        <p:spPr>
          <a:xfrm>
            <a:off x="1696941" y="2706725"/>
            <a:ext cx="2791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1" dirty="0">
                <a:latin typeface="Lato" panose="020F0502020204030203" pitchFamily="34" charset="0"/>
                <a:cs typeface="Lato" panose="020F0502020204030203" pitchFamily="34" charset="0"/>
              </a:rPr>
              <a:t>❶</a:t>
            </a:r>
            <a:r>
              <a:rPr lang="en-US" altLang="ko-KR" sz="1200" b="1" i="1" dirty="0">
                <a:latin typeface="Lato" panose="020F0502020204030203" pitchFamily="34" charset="0"/>
                <a:cs typeface="Lato" panose="020F0502020204030203" pitchFamily="34" charset="0"/>
              </a:rPr>
              <a:t>: Remove overlapped line with anchor</a:t>
            </a:r>
            <a:endParaRPr lang="ko-KR" altLang="en-US" sz="1200" b="1" i="1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BDEF064-6D74-3B07-A7FF-B36EDF472F54}"/>
              </a:ext>
            </a:extLst>
          </p:cNvPr>
          <p:cNvCxnSpPr>
            <a:cxnSpLocks/>
          </p:cNvCxnSpPr>
          <p:nvPr/>
        </p:nvCxnSpPr>
        <p:spPr>
          <a:xfrm flipV="1">
            <a:off x="7143625" y="3518986"/>
            <a:ext cx="0" cy="39677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D637544-1A9F-A4A0-7746-A1BA0503D84F}"/>
              </a:ext>
            </a:extLst>
          </p:cNvPr>
          <p:cNvCxnSpPr>
            <a:cxnSpLocks/>
          </p:cNvCxnSpPr>
          <p:nvPr/>
        </p:nvCxnSpPr>
        <p:spPr>
          <a:xfrm flipV="1">
            <a:off x="7268586" y="3518986"/>
            <a:ext cx="0" cy="39677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왼쪽 대괄호 53">
            <a:extLst>
              <a:ext uri="{FF2B5EF4-FFF2-40B4-BE49-F238E27FC236}">
                <a16:creationId xmlns:a16="http://schemas.microsoft.com/office/drawing/2014/main" id="{F1D1410C-3353-0BB2-D89D-1462C457569C}"/>
              </a:ext>
            </a:extLst>
          </p:cNvPr>
          <p:cNvSpPr/>
          <p:nvPr/>
        </p:nvSpPr>
        <p:spPr>
          <a:xfrm rot="5400000">
            <a:off x="7174559" y="3416909"/>
            <a:ext cx="63093" cy="124960"/>
          </a:xfrm>
          <a:prstGeom prst="leftBracket">
            <a:avLst>
              <a:gd name="adj" fmla="val 0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692A9D6-24EF-9868-9508-4D17FFEFD03F}"/>
              </a:ext>
            </a:extLst>
          </p:cNvPr>
          <p:cNvCxnSpPr>
            <a:cxnSpLocks/>
          </p:cNvCxnSpPr>
          <p:nvPr/>
        </p:nvCxnSpPr>
        <p:spPr>
          <a:xfrm flipV="1">
            <a:off x="7821817" y="3517578"/>
            <a:ext cx="0" cy="39677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7AF5A40-5D56-1655-F094-D482F7ABC7FF}"/>
              </a:ext>
            </a:extLst>
          </p:cNvPr>
          <p:cNvCxnSpPr>
            <a:cxnSpLocks/>
          </p:cNvCxnSpPr>
          <p:nvPr/>
        </p:nvCxnSpPr>
        <p:spPr>
          <a:xfrm flipV="1">
            <a:off x="7946778" y="3517578"/>
            <a:ext cx="0" cy="39677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6143CE5C-B68D-2D96-7F9A-020587B17967}"/>
              </a:ext>
            </a:extLst>
          </p:cNvPr>
          <p:cNvSpPr/>
          <p:nvPr/>
        </p:nvSpPr>
        <p:spPr>
          <a:xfrm rot="5400000">
            <a:off x="7852751" y="3415501"/>
            <a:ext cx="63093" cy="124960"/>
          </a:xfrm>
          <a:prstGeom prst="leftBracket">
            <a:avLst>
              <a:gd name="adj" fmla="val 0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7CD651C-AA04-D29F-28A5-6960B332E7DC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8510028" y="3525011"/>
            <a:ext cx="2269" cy="43062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53B75D8-E249-ACC7-43A1-9DEB49BCB1F6}"/>
              </a:ext>
            </a:extLst>
          </p:cNvPr>
          <p:cNvCxnSpPr>
            <a:cxnSpLocks/>
          </p:cNvCxnSpPr>
          <p:nvPr/>
        </p:nvCxnSpPr>
        <p:spPr>
          <a:xfrm flipV="1">
            <a:off x="8776540" y="3518986"/>
            <a:ext cx="0" cy="39677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9E48E4DA-83AA-5DDE-6D12-1461F3285E8F}"/>
              </a:ext>
            </a:extLst>
          </p:cNvPr>
          <p:cNvSpPr/>
          <p:nvPr/>
        </p:nvSpPr>
        <p:spPr>
          <a:xfrm rot="5400000">
            <a:off x="8599696" y="3350438"/>
            <a:ext cx="84904" cy="264241"/>
          </a:xfrm>
          <a:prstGeom prst="leftBracket">
            <a:avLst>
              <a:gd name="adj" fmla="val 0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3995053-A6A0-F136-5EDD-E9266BB285D2}"/>
              </a:ext>
            </a:extLst>
          </p:cNvPr>
          <p:cNvSpPr/>
          <p:nvPr/>
        </p:nvSpPr>
        <p:spPr>
          <a:xfrm>
            <a:off x="7789283" y="3918721"/>
            <a:ext cx="72000" cy="72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F3B251D-B695-EEDB-BA25-C6BD621469E6}"/>
              </a:ext>
            </a:extLst>
          </p:cNvPr>
          <p:cNvSpPr/>
          <p:nvPr/>
        </p:nvSpPr>
        <p:spPr>
          <a:xfrm>
            <a:off x="7906436" y="3915765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2269BDD-D4E0-F2AF-C4E1-0B094C4928A8}"/>
              </a:ext>
            </a:extLst>
          </p:cNvPr>
          <p:cNvSpPr/>
          <p:nvPr/>
        </p:nvSpPr>
        <p:spPr>
          <a:xfrm>
            <a:off x="8491316" y="3918326"/>
            <a:ext cx="72000" cy="72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298802-4314-C27C-7B80-226935656640}"/>
              </a:ext>
            </a:extLst>
          </p:cNvPr>
          <p:cNvSpPr/>
          <p:nvPr/>
        </p:nvSpPr>
        <p:spPr>
          <a:xfrm>
            <a:off x="8738269" y="3915370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8C6A0F-1672-3946-8289-2A9A15710B03}"/>
              </a:ext>
            </a:extLst>
          </p:cNvPr>
          <p:cNvSpPr txBox="1"/>
          <p:nvPr/>
        </p:nvSpPr>
        <p:spPr>
          <a:xfrm>
            <a:off x="6408049" y="4165965"/>
            <a:ext cx="605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>
                <a:latin typeface="Lato" panose="020F0502020204030203" pitchFamily="34" charset="0"/>
                <a:cs typeface="Lato" panose="020F0502020204030203" pitchFamily="34" charset="0"/>
              </a:rPr>
              <a:t>❷</a:t>
            </a:r>
            <a:r>
              <a:rPr lang="en-US" altLang="ko-KR" sz="1200" b="1" i="1" dirty="0">
                <a:latin typeface="Lato" panose="020F0502020204030203" pitchFamily="34" charset="0"/>
                <a:cs typeface="Lato" panose="020F0502020204030203" pitchFamily="34" charset="0"/>
              </a:rPr>
              <a:t>: Calculate distance from the center of the anchor for a line</a:t>
            </a:r>
          </a:p>
          <a:p>
            <a:endParaRPr lang="en-US" altLang="ko-KR" sz="1200" b="1" i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ko-KR" sz="12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❸: If the distance is shorter than the width and height of anchor, determine line type </a:t>
            </a:r>
            <a:endParaRPr lang="ko-KR" altLang="en-US" sz="1200" b="1" i="1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97E49862-AC5E-6BE8-A744-48E2E3363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3" r="23185"/>
          <a:stretch/>
        </p:blipFill>
        <p:spPr>
          <a:xfrm>
            <a:off x="7575499" y="5409449"/>
            <a:ext cx="448577" cy="33342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5A4457C-4010-53F5-ED5C-B643421A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2" r="22962"/>
          <a:stretch/>
        </p:blipFill>
        <p:spPr>
          <a:xfrm>
            <a:off x="8999487" y="5409449"/>
            <a:ext cx="436051" cy="33342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EF3378EC-E100-C4A3-31A3-DA870E75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5" r="19808"/>
          <a:stretch/>
        </p:blipFill>
        <p:spPr>
          <a:xfrm>
            <a:off x="9726664" y="5409449"/>
            <a:ext cx="436052" cy="33342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EE69101-FAFE-61B6-6E01-2C1FBDAAFD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33"/>
          <a:stretch/>
        </p:blipFill>
        <p:spPr>
          <a:xfrm>
            <a:off x="10290926" y="5465086"/>
            <a:ext cx="327178" cy="222147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F8E565D-02D1-A0EE-B6B5-D183A2747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6" r="20731"/>
          <a:stretch/>
        </p:blipFill>
        <p:spPr>
          <a:xfrm>
            <a:off x="6923933" y="5409448"/>
            <a:ext cx="449216" cy="333422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3760660-1455-0E16-4C04-39EE3A737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3" r="23185"/>
          <a:stretch/>
        </p:blipFill>
        <p:spPr>
          <a:xfrm>
            <a:off x="8253679" y="5401829"/>
            <a:ext cx="448577" cy="333422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678894B-9A4A-0593-F439-91E9FA78D755}"/>
              </a:ext>
            </a:extLst>
          </p:cNvPr>
          <p:cNvCxnSpPr>
            <a:cxnSpLocks/>
          </p:cNvCxnSpPr>
          <p:nvPr/>
        </p:nvCxnSpPr>
        <p:spPr>
          <a:xfrm>
            <a:off x="6827814" y="5577569"/>
            <a:ext cx="3474543" cy="620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A5A20E-32C8-55F6-F629-E0125433440C}"/>
              </a:ext>
            </a:extLst>
          </p:cNvPr>
          <p:cNvSpPr txBox="1"/>
          <p:nvPr/>
        </p:nvSpPr>
        <p:spPr>
          <a:xfrm>
            <a:off x="6432040" y="5687741"/>
            <a:ext cx="605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>
                <a:latin typeface="Lato" panose="020F0502020204030203" pitchFamily="34" charset="0"/>
                <a:cs typeface="Lato" panose="020F0502020204030203" pitchFamily="34" charset="0"/>
              </a:rPr>
              <a:t>❹</a:t>
            </a:r>
            <a:r>
              <a:rPr lang="en-US" altLang="ko-KR" sz="1200" b="1" i="1" dirty="0">
                <a:latin typeface="Lato" panose="020F0502020204030203" pitchFamily="34" charset="0"/>
                <a:cs typeface="Lato" panose="020F0502020204030203" pitchFamily="34" charset="0"/>
              </a:rPr>
              <a:t>: After determine line type, merge to one line </a:t>
            </a:r>
          </a:p>
        </p:txBody>
      </p:sp>
    </p:spTree>
    <p:extLst>
      <p:ext uri="{BB962C8B-B14F-4D97-AF65-F5344CB8AC3E}">
        <p14:creationId xmlns:p14="http://schemas.microsoft.com/office/powerpoint/2010/main" val="2672417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H/W setup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CPU: AMD Ryzen 7 2700x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Memory: 64GB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GPU: Nvidia </a:t>
            </a:r>
            <a:r>
              <a:rPr kumimoji="1" lang="en-US" altLang="en-US" sz="1800" dirty="0" err="1">
                <a:solidFill>
                  <a:schemeClr val="bg2">
                    <a:lumMod val="10000"/>
                  </a:schemeClr>
                </a:solidFill>
              </a:rPr>
              <a:t>GeFroce</a:t>
            </a:r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 RTX 2080Ti X 2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S/W setup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Window10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Python3.7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TensorFlow 2.3.0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Keras2.4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Dataset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82 P&amp;IDs remodeled based on the provided by the ‘K’(?) company(9933x7016 resolution)</a:t>
            </a:r>
          </a:p>
          <a:p>
            <a:pPr lvl="1"/>
            <a:r>
              <a:rPr kumimoji="1" lang="en-US" altLang="en-US" sz="1800" dirty="0" err="1">
                <a:solidFill>
                  <a:schemeClr val="bg2">
                    <a:lumMod val="10000"/>
                  </a:schemeClr>
                </a:solidFill>
              </a:rPr>
              <a:t>Train:validation</a:t>
            </a:r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 = 9:1</a:t>
            </a:r>
          </a:p>
          <a:p>
            <a:pPr marL="347400" lvl="1" indent="0">
              <a:buNone/>
            </a:pP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365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Model parameter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Epoch: 50</a:t>
            </a: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E788B2-7CBD-E99B-1689-0F3AC893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63" y="1901057"/>
            <a:ext cx="7547451" cy="32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0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Tested P&amp;ID used for the evaluation 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1A7864-59EB-7FB5-8EAF-8454E566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674" y="1174137"/>
            <a:ext cx="6679326" cy="52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FF157-6087-B781-32F9-ABCC05942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7"/>
          <a:stretch/>
        </p:blipFill>
        <p:spPr>
          <a:xfrm>
            <a:off x="1008577" y="1750143"/>
            <a:ext cx="5241729" cy="1897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2A8A3-F184-BCDB-0629-8215213E5EA8}"/>
              </a:ext>
            </a:extLst>
          </p:cNvPr>
          <p:cNvSpPr txBox="1"/>
          <p:nvPr/>
        </p:nvSpPr>
        <p:spPr>
          <a:xfrm>
            <a:off x="1171889" y="1170047"/>
            <a:ext cx="468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/>
              <a:t>Drawing paper </a:t>
            </a:r>
            <a:r>
              <a:rPr lang="ko-KR" altLang="en-US" sz="1600" b="1" i="1" dirty="0"/>
              <a:t>→ </a:t>
            </a:r>
            <a:r>
              <a:rPr lang="en-US" altLang="ko-KR" sz="1600" b="1" i="1" dirty="0"/>
              <a:t>AutoCAD, pdf format digitization</a:t>
            </a:r>
            <a:endParaRPr lang="ko-KR" altLang="en-US" sz="16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2A8FD-6EFC-5E2D-5A6C-C0E16B1E070A}"/>
              </a:ext>
            </a:extLst>
          </p:cNvPr>
          <p:cNvSpPr txBox="1"/>
          <p:nvPr/>
        </p:nvSpPr>
        <p:spPr>
          <a:xfrm>
            <a:off x="929686" y="3647954"/>
            <a:ext cx="516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accent5"/>
                </a:solidFill>
              </a:rPr>
              <a:t>Zebec</a:t>
            </a:r>
            <a:r>
              <a:rPr lang="en-US" altLang="ko-KR" sz="1100" dirty="0">
                <a:solidFill>
                  <a:schemeClr val="accent5"/>
                </a:solidFill>
              </a:rPr>
              <a:t> marine </a:t>
            </a:r>
            <a:r>
              <a:rPr lang="en-US" altLang="ko-KR" sz="1100" b="1" dirty="0">
                <a:solidFill>
                  <a:schemeClr val="accent5"/>
                </a:solidFill>
              </a:rPr>
              <a:t>service, http://ww</a:t>
            </a:r>
            <a:r>
              <a:rPr lang="en-US" altLang="ko-KR" sz="1100" dirty="0">
                <a:solidFill>
                  <a:schemeClr val="accent5"/>
                </a:solidFill>
              </a:rPr>
              <a:t>w.zebecmarine.com/ship-plans-digitization.asp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981758-BB83-FF00-FCE1-98274311DC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738" r="14942" b="5214"/>
          <a:stretch/>
        </p:blipFill>
        <p:spPr>
          <a:xfrm>
            <a:off x="7925241" y="1502012"/>
            <a:ext cx="1567572" cy="23810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0EF1FE-0E99-AA41-7055-BB91F5EE1573}"/>
              </a:ext>
            </a:extLst>
          </p:cNvPr>
          <p:cNvSpPr txBox="1"/>
          <p:nvPr/>
        </p:nvSpPr>
        <p:spPr>
          <a:xfrm>
            <a:off x="7281395" y="1163458"/>
            <a:ext cx="3191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/>
              <a:t>Instagram sensitive contents filter</a:t>
            </a:r>
            <a:endParaRPr lang="ko-KR" altLang="en-US" sz="16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1331D-C8EB-1688-367C-63A6CAD39F77}"/>
              </a:ext>
            </a:extLst>
          </p:cNvPr>
          <p:cNvSpPr txBox="1"/>
          <p:nvPr/>
        </p:nvSpPr>
        <p:spPr>
          <a:xfrm flipH="1">
            <a:off x="6623767" y="3924699"/>
            <a:ext cx="4252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/>
                </a:solidFill>
              </a:rPr>
              <a:t>https://www.techspot.com/news/68636-instagram-adding-sensitive-content-filter-enables-two-factor.html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AC7568-4EE9-7DBB-0395-B721C8CA8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425" y="4454102"/>
            <a:ext cx="2077237" cy="1952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40FFCE-0C2D-6468-61FE-F26E87ECD508}"/>
              </a:ext>
            </a:extLst>
          </p:cNvPr>
          <p:cNvSpPr txBox="1"/>
          <p:nvPr/>
        </p:nvSpPr>
        <p:spPr>
          <a:xfrm>
            <a:off x="1171889" y="4115548"/>
            <a:ext cx="449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 Fault diagnosis of rotating machinery</a:t>
            </a:r>
            <a:endParaRPr lang="ko-KR" altLang="en-US" sz="16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3442-5AB0-3FDF-393E-261CDBCDC566}"/>
              </a:ext>
            </a:extLst>
          </p:cNvPr>
          <p:cNvSpPr txBox="1"/>
          <p:nvPr/>
        </p:nvSpPr>
        <p:spPr>
          <a:xfrm>
            <a:off x="3926662" y="5886245"/>
            <a:ext cx="74686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C. Wu, P. Jiang, C. Ding, F. Feng, T. Chen, Intelligent fault diagnosis</a:t>
            </a:r>
          </a:p>
          <a:p>
            <a:r>
              <a:rPr lang="en-US" altLang="ko-KR" sz="900" dirty="0">
                <a:solidFill>
                  <a:schemeClr val="accent5"/>
                </a:solidFill>
              </a:rPr>
              <a:t> of rotating machinery based on one-dimensional convolutional </a:t>
            </a:r>
          </a:p>
          <a:p>
            <a:r>
              <a:rPr lang="en-US" altLang="ko-KR" sz="900" dirty="0">
                <a:solidFill>
                  <a:schemeClr val="accent5"/>
                </a:solidFill>
              </a:rPr>
              <a:t>neural network, Computers in Industry,2019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96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05467E-F2DE-1277-A024-21292CCE1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2" y="1473940"/>
            <a:ext cx="609593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6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Line recognition result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1F6BA-2437-8DC1-9612-2C5A72CA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" y="1661632"/>
            <a:ext cx="611590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Error case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After sign detection and regenerate line, error case occurred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Error case 1 can be solved by increasing the training data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Other error case can be prevented by improving the recognition accuracy of sign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11D0F9-C027-F6BF-6459-706D9EE43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11" y="3094909"/>
            <a:ext cx="5406189" cy="33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Conclusion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A novel method for recognizing various types of lines in image-format P&amp;ID was proposed</a:t>
            </a:r>
          </a:p>
          <a:p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Proposed method consist of three step</a:t>
            </a:r>
          </a:p>
          <a:p>
            <a:pPr lvl="1"/>
            <a:r>
              <a:rPr kumimoji="1" lang="en-US" altLang="en-US" sz="1400" dirty="0">
                <a:solidFill>
                  <a:schemeClr val="bg2">
                    <a:lumMod val="10000"/>
                  </a:schemeClr>
                </a:solidFill>
              </a:rPr>
              <a:t>Remove outer border</a:t>
            </a:r>
          </a:p>
          <a:p>
            <a:pPr lvl="1"/>
            <a:r>
              <a:rPr kumimoji="1" lang="en-US" altLang="en-US" sz="1400" dirty="0">
                <a:solidFill>
                  <a:schemeClr val="bg2">
                    <a:lumMod val="10000"/>
                  </a:schemeClr>
                </a:solidFill>
              </a:rPr>
              <a:t>Detect line, sign, arrow</a:t>
            </a:r>
          </a:p>
          <a:p>
            <a:pPr lvl="1"/>
            <a:r>
              <a:rPr kumimoji="1" lang="en-US" altLang="en-US" sz="1400" dirty="0">
                <a:solidFill>
                  <a:schemeClr val="bg2">
                    <a:lumMod val="10000"/>
                  </a:schemeClr>
                </a:solidFill>
              </a:rPr>
              <a:t>Determine line type, merge</a:t>
            </a:r>
          </a:p>
          <a:p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As for the recognition result for nine test P&amp;IDs, average precision and recall were 96.14% and 89.59%</a:t>
            </a:r>
          </a:p>
          <a:p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Following additional research will be conducted to shorten the recognition time </a:t>
            </a:r>
          </a:p>
          <a:p>
            <a:pPr marL="0" indent="0">
              <a:buNone/>
            </a:pP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7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Piping and instrumentation diagram(P&amp;ID, </a:t>
            </a:r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공정배관 계장도</a:t>
            </a:r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P&amp;ID developed based in process flow diagram(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공정흐름도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공정을 구성하는 배관흐름과 설비관계를 상세하게 기술한 도면 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P&amp;ID includes piping, equipment, fitting and relationship of these components and flow</a:t>
            </a:r>
          </a:p>
          <a:p>
            <a:pPr lvl="1"/>
            <a:r>
              <a:rPr kumimoji="1" lang="en-US" altLang="en-US" sz="1600" dirty="0">
                <a:solidFill>
                  <a:schemeClr val="bg2">
                    <a:lumMod val="10000"/>
                  </a:schemeClr>
                </a:solidFill>
              </a:rPr>
              <a:t>P&amp;ID used as master data of detailed design, construction and operation </a:t>
            </a:r>
          </a:p>
          <a:p>
            <a:r>
              <a:rPr kumimoji="1" lang="en-US" altLang="en-US" sz="2000" dirty="0">
                <a:solidFill>
                  <a:schemeClr val="bg2">
                    <a:lumMod val="10000"/>
                  </a:schemeClr>
                </a:solidFill>
              </a:rPr>
              <a:t>Therefore, when the need arises, </a:t>
            </a:r>
            <a:r>
              <a:rPr kumimoji="1" lang="en-US" altLang="en-US" sz="2000" dirty="0">
                <a:solidFill>
                  <a:srgbClr val="FF0000"/>
                </a:solidFill>
              </a:rPr>
              <a:t>P&amp;ID must be quickly and accurately searched</a:t>
            </a: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969299-782F-2EAF-8C18-73BA8D4CC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6" y="3595504"/>
            <a:ext cx="2780714" cy="2780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E226C-4963-EB54-631F-96E95ADA6F77}"/>
              </a:ext>
            </a:extLst>
          </p:cNvPr>
          <p:cNvSpPr txBox="1"/>
          <p:nvPr/>
        </p:nvSpPr>
        <p:spPr>
          <a:xfrm>
            <a:off x="7342073" y="6245413"/>
            <a:ext cx="5088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</a:rPr>
              <a:t>Boiler</a:t>
            </a:r>
            <a:r>
              <a:rPr lang="ko-KR" altLang="en-US" sz="1100" dirty="0">
                <a:solidFill>
                  <a:schemeClr val="accent5"/>
                </a:solidFill>
              </a:rPr>
              <a:t> </a:t>
            </a:r>
            <a:r>
              <a:rPr lang="en-US" altLang="ko-KR" sz="1100" dirty="0">
                <a:solidFill>
                  <a:schemeClr val="accent5"/>
                </a:solidFill>
              </a:rPr>
              <a:t>P&amp;ID,</a:t>
            </a:r>
            <a:r>
              <a:rPr lang="ko-KR" altLang="en-US" sz="1100" dirty="0">
                <a:solidFill>
                  <a:schemeClr val="accent5"/>
                </a:solidFill>
              </a:rPr>
              <a:t> </a:t>
            </a:r>
            <a:r>
              <a:rPr lang="en-US" altLang="ko-KR" sz="1100" dirty="0">
                <a:solidFill>
                  <a:schemeClr val="accent5"/>
                </a:solidFill>
              </a:rPr>
              <a:t>https://forumautomation.com/t/p-id-diagram-for-boiler/5838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Presently, most engineering, procurement and construction(EPC) companies use digital P&amp;ID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But, P&amp;ID provided by the manufacturers are in </a:t>
            </a:r>
            <a:r>
              <a:rPr kumimoji="1" lang="en-US" altLang="en-US" sz="2200" dirty="0">
                <a:solidFill>
                  <a:srgbClr val="FF0000"/>
                </a:solidFill>
              </a:rPr>
              <a:t>an image format in many cases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Due to contractual relationships or issue of intellectual property and security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And in case of aging plant that have been operation for a long time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A large amount of P&amp;IDs are stored in image format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Making digitization for these image-format P&amp;IDs necessary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67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P&amp;ID digitization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High-level objects in the image format diagram are identified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Relationship between these objects is formed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Input engineering attributes required for objects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Create a digital diagram </a:t>
            </a: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The process of digitization of P&amp;ID can be categorized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Recognizing diagram object in the image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Identifying the relationship between object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Creating a digital P&amp;ID from obtained information </a:t>
            </a: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26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At present, these processes are </a:t>
            </a:r>
            <a:r>
              <a:rPr kumimoji="1" lang="en-US" altLang="en-US" sz="2200" dirty="0">
                <a:solidFill>
                  <a:srgbClr val="FF0000"/>
                </a:solidFill>
              </a:rPr>
              <a:t>performed manually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This paper proposes a method for recognizing various types of line objects and flow arrows included in P&amp;ID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Line: continuous line, lines incorporation line signs, Etc. 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Flow arrow: direction symbol of pipeline direction</a:t>
            </a:r>
          </a:p>
          <a:p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Proposed method consist of three steps </a:t>
            </a:r>
          </a:p>
          <a:p>
            <a:pPr marL="804600" lvl="1" indent="-457200">
              <a:buFont typeface="+mj-lt"/>
              <a:buAutoNum type="arabicPeriod"/>
            </a:pP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Remove the outer border and title box in the diagram </a:t>
            </a:r>
          </a:p>
          <a:p>
            <a:pPr marL="804600" lvl="1" indent="-457200">
              <a:buFont typeface="+mj-lt"/>
              <a:buAutoNum type="arabicPeriod"/>
            </a:pP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Continuous lines detect and then line signs and flow arrows detection  </a:t>
            </a:r>
          </a:p>
          <a:p>
            <a:pPr marL="804600" lvl="1" indent="-457200">
              <a:buFont typeface="+mj-lt"/>
              <a:buAutoNum type="arabicPeriod"/>
            </a:pPr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Using the results form the detection, determine line type and merge the arrow</a:t>
            </a:r>
          </a:p>
          <a:p>
            <a:pPr marL="804600" lvl="1" indent="-457200">
              <a:buFont typeface="+mj-lt"/>
              <a:buAutoNum type="arabicPeriod"/>
            </a:pPr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4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Contribution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Various types of lines were recognized by of image processing and deep learning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Flow arrows were recognized and merged as the sub-element of the recognized line. 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Define format of the training data required for deep learning-based recognition</a:t>
            </a:r>
          </a:p>
          <a:p>
            <a:pPr lvl="1"/>
            <a:r>
              <a:rPr kumimoji="1" lang="en-US" altLang="en-US" dirty="0">
                <a:solidFill>
                  <a:schemeClr val="bg2">
                    <a:lumMod val="10000"/>
                  </a:schemeClr>
                </a:solidFill>
              </a:rPr>
              <a:t>Dataset was constructed.</a:t>
            </a:r>
          </a:p>
          <a:p>
            <a:endParaRPr kumimoji="1" lang="en-US" altLang="en-US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64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Object detection 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Perform object classification and localization from input image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Feature extraction for object classification from conventional image processing technique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Histogram of oriented gradient(HOG)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Scale invariant feature transform(SIFT)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Local binary pattern(LBP)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Modified census transform(MCT)</a:t>
            </a:r>
          </a:p>
          <a:p>
            <a:r>
              <a:rPr kumimoji="1" lang="en-US" altLang="en-US" sz="2200" dirty="0">
                <a:solidFill>
                  <a:schemeClr val="bg2">
                    <a:lumMod val="10000"/>
                  </a:schemeClr>
                </a:solidFill>
              </a:rPr>
              <a:t>Object classifier using extracted feature data(select specific object region)</a:t>
            </a:r>
          </a:p>
          <a:p>
            <a:pPr lvl="1"/>
            <a:r>
              <a:rPr kumimoji="1" lang="en-US" altLang="en-US" sz="1800" dirty="0">
                <a:solidFill>
                  <a:schemeClr val="bg2">
                    <a:lumMod val="10000"/>
                  </a:schemeClr>
                </a:solidFill>
              </a:rPr>
              <a:t>Support vector machine(SVM)</a:t>
            </a:r>
          </a:p>
          <a:p>
            <a:pPr lvl="1"/>
            <a:r>
              <a:rPr kumimoji="1" lang="en-US" altLang="en-US" sz="1800" dirty="0" err="1">
                <a:solidFill>
                  <a:schemeClr val="bg2">
                    <a:lumMod val="10000"/>
                  </a:schemeClr>
                </a:solidFill>
              </a:rPr>
              <a:t>Adaboost</a:t>
            </a:r>
            <a:endParaRPr kumimoji="1" lang="en-US" alt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77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290A3-2B6E-4B89-8B81-965EAF959153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a279a19e-b71b-4b9f-be5c-b95113f40ee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Microsoft Office PowerPoint</Application>
  <PresentationFormat>와이드스크린</PresentationFormat>
  <Paragraphs>305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-apple-system</vt:lpstr>
      <vt:lpstr>lato</vt:lpstr>
      <vt:lpstr>lato</vt:lpstr>
      <vt:lpstr>맑은 고딕</vt:lpstr>
      <vt:lpstr>roboto</vt:lpstr>
      <vt:lpstr>Wingdings</vt:lpstr>
      <vt:lpstr>Arial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Contribution</vt:lpstr>
      <vt:lpstr>Related work</vt:lpstr>
      <vt:lpstr>Related work</vt:lpstr>
      <vt:lpstr>Related work</vt:lpstr>
      <vt:lpstr>Related work</vt:lpstr>
      <vt:lpstr>Method of recognizing line objects</vt:lpstr>
      <vt:lpstr>Method of recognizing line objects</vt:lpstr>
      <vt:lpstr>Method of recognizing line objects</vt:lpstr>
      <vt:lpstr>Method of recognizing line objects</vt:lpstr>
      <vt:lpstr>Training Dataset construction for line recognition </vt:lpstr>
      <vt:lpstr>Training Dataset construction for line recognition </vt:lpstr>
      <vt:lpstr>Training Dataset construction for line recognition </vt:lpstr>
      <vt:lpstr>Data augmentation </vt:lpstr>
      <vt:lpstr>Remove outer border  </vt:lpstr>
      <vt:lpstr>Continuous line detection</vt:lpstr>
      <vt:lpstr>Continuous line detection</vt:lpstr>
      <vt:lpstr>Sign and arrow detection </vt:lpstr>
      <vt:lpstr>Sign and arrow detection </vt:lpstr>
      <vt:lpstr>Changing of line type and merging of lines </vt:lpstr>
      <vt:lpstr>Evaluation </vt:lpstr>
      <vt:lpstr>Evaluation </vt:lpstr>
      <vt:lpstr>Evaluation </vt:lpstr>
      <vt:lpstr>Evaluation </vt:lpstr>
      <vt:lpstr>Evaluation </vt:lpstr>
      <vt:lpstr>Evaluation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2022-05-12T01:50:37Z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