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48"/>
  </p:notesMasterIdLst>
  <p:sldIdLst>
    <p:sldId id="259" r:id="rId5"/>
    <p:sldId id="413" r:id="rId6"/>
    <p:sldId id="295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9" r:id="rId41"/>
    <p:sldId id="448" r:id="rId42"/>
    <p:sldId id="450" r:id="rId43"/>
    <p:sldId id="451" r:id="rId44"/>
    <p:sldId id="452" r:id="rId45"/>
    <p:sldId id="453" r:id="rId46"/>
    <p:sldId id="454" r:id="rId47"/>
  </p:sldIdLst>
  <p:sldSz cx="12192000" cy="6858000"/>
  <p:notesSz cx="6858000" cy="9144000"/>
  <p:embeddedFontLst>
    <p:embeddedFont>
      <p:font typeface="맑은 고딕" panose="020B0503020000020004" pitchFamily="50" charset="-127"/>
      <p:regular r:id="rId49"/>
      <p:bold r:id="rId50"/>
    </p:embeddedFont>
    <p:embeddedFont>
      <p:font typeface="Cambria Math" panose="02040503050406030204" pitchFamily="18" charset="0"/>
      <p:regular r:id="rId51"/>
    </p:embeddedFont>
    <p:embeddedFont>
      <p:font typeface="lato" panose="020F0502020204030203" pitchFamily="34" charset="0"/>
      <p:regular r:id="rId52"/>
      <p:bold r:id="rId53"/>
      <p:italic r:id="rId54"/>
      <p:boldItalic r:id="rId55"/>
    </p:embeddedFont>
    <p:embeddedFont>
      <p:font typeface="roboto" panose="02000000000000000000" pitchFamily="2" charset="0"/>
      <p:regular r:id="rId56"/>
      <p:bold r:id="rId57"/>
      <p:italic r:id="rId58"/>
      <p:boldItalic r:id="rId5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3636"/>
    <a:srgbClr val="0000FF"/>
    <a:srgbClr val="300EFA"/>
    <a:srgbClr val="C00000"/>
    <a:srgbClr val="008100"/>
    <a:srgbClr val="007F00"/>
    <a:srgbClr val="D3D3D3"/>
    <a:srgbClr val="3D3D3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274" autoAdjust="0"/>
  </p:normalViewPr>
  <p:slideViewPr>
    <p:cSldViewPr snapToGrid="0" showGuides="1">
      <p:cViewPr varScale="1">
        <p:scale>
          <a:sx n="108" d="100"/>
          <a:sy n="108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4.fntdata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42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6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7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8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87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6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98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78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68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4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78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83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79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08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9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37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68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49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24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0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65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26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41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8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489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6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37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431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82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0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249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363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72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156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9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1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4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1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6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iotta.snia.org/traces/block-io/39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Dedup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-for-Speed: Storing Duplications in Fast Programming Mode for Enhanced Read Performance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4232747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Jaeyong</a:t>
            </a:r>
            <a:r>
              <a:rPr lang="en-US" altLang="ko-KR" sz="220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Bae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Jaehyung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Park,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Yuhun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Jun,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Euiseong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02F6B-3605-83B5-7D4D-ADC273A812F9}"/>
              </a:ext>
            </a:extLst>
          </p:cNvPr>
          <p:cNvSpPr txBox="1"/>
          <p:nvPr/>
        </p:nvSpPr>
        <p:spPr>
          <a:xfrm>
            <a:off x="751522" y="598151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+mj-ea"/>
                <a:ea typeface="+mj-ea"/>
                <a:cs typeface="lato" panose="020F0502020204030203" pitchFamily="34" charset="0"/>
              </a:rPr>
              <a:t>SYSTOR’22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Background and 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SSD have an additional capacity to 7-28% of the nameplate capacity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Over-provisioning space(OPS)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Deduplication inside an SSD has the effect of increasing the OPS</a:t>
            </a: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A6E2A-8903-6880-3ECE-8B04C0A83323}"/>
              </a:ext>
            </a:extLst>
          </p:cNvPr>
          <p:cNvSpPr txBox="1"/>
          <p:nvPr/>
        </p:nvSpPr>
        <p:spPr>
          <a:xfrm>
            <a:off x="335132" y="2484034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en-US" b="1" i="1" dirty="0">
                <a:solidFill>
                  <a:srgbClr val="FF0000"/>
                </a:solidFill>
              </a:rPr>
              <a:t>Deduplicated page is used as on OPS that the host(file system) cannot aware of</a:t>
            </a:r>
          </a:p>
        </p:txBody>
      </p:sp>
    </p:spTree>
    <p:extLst>
      <p:ext uri="{BB962C8B-B14F-4D97-AF65-F5344CB8AC3E}">
        <p14:creationId xmlns:p14="http://schemas.microsoft.com/office/powerpoint/2010/main" val="114503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Background and 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SSD have an additional capacity to 7-28% of the nameplate capacity(cont.)</a:t>
            </a:r>
          </a:p>
          <a:p>
            <a:pPr lvl="1"/>
            <a:r>
              <a:rPr kumimoji="1" lang="en-US" altLang="en-US" sz="2000" dirty="0">
                <a:solidFill>
                  <a:schemeClr val="bg2">
                    <a:lumMod val="10000"/>
                  </a:schemeClr>
                </a:solidFill>
              </a:rPr>
              <a:t>With a larger OPS, the SSD can maintain a longer GC interval</a:t>
            </a:r>
          </a:p>
          <a:p>
            <a:pPr lvl="1"/>
            <a:r>
              <a:rPr kumimoji="1" lang="en-US" altLang="en-US" sz="2000" dirty="0">
                <a:solidFill>
                  <a:schemeClr val="bg2">
                    <a:lumMod val="10000"/>
                  </a:schemeClr>
                </a:solidFill>
              </a:rPr>
              <a:t>Also reduce the number of copied valid pages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Consequently, write amplification factor(WAF) is reduced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Deduplication inside SSD lowers GC overhead, Increase performance and flash lifespan 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07632-5892-516F-01D6-4FEC2AAC33E3}"/>
              </a:ext>
            </a:extLst>
          </p:cNvPr>
          <p:cNvSpPr txBox="1"/>
          <p:nvPr/>
        </p:nvSpPr>
        <p:spPr>
          <a:xfrm>
            <a:off x="397644" y="2560253"/>
            <a:ext cx="944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en-US" sz="1600" b="1" i="1" dirty="0">
                <a:solidFill>
                  <a:srgbClr val="FF0000"/>
                </a:solidFill>
              </a:rPr>
              <a:t>SSD use OPS to write pages if there are not enough free pages</a:t>
            </a:r>
          </a:p>
        </p:txBody>
      </p:sp>
      <p:sp>
        <p:nvSpPr>
          <p:cNvPr id="6" name="설명선: 굽은 이중선(테두리 없음) 5">
            <a:extLst>
              <a:ext uri="{FF2B5EF4-FFF2-40B4-BE49-F238E27FC236}">
                <a16:creationId xmlns:a16="http://schemas.microsoft.com/office/drawing/2014/main" id="{77918DD7-798E-8B53-2A1F-B74C439753E9}"/>
              </a:ext>
            </a:extLst>
          </p:cNvPr>
          <p:cNvSpPr/>
          <p:nvPr/>
        </p:nvSpPr>
        <p:spPr>
          <a:xfrm>
            <a:off x="5871410" y="3090447"/>
            <a:ext cx="802105" cy="461210"/>
          </a:xfrm>
          <a:prstGeom prst="callout3">
            <a:avLst>
              <a:gd name="adj1" fmla="val 22228"/>
              <a:gd name="adj2" fmla="val 91667"/>
              <a:gd name="adj3" fmla="val -61250"/>
              <a:gd name="adj4" fmla="val 135333"/>
              <a:gd name="adj5" fmla="val -60000"/>
              <a:gd name="adj6" fmla="val 201333"/>
              <a:gd name="adj7" fmla="val -60950"/>
              <a:gd name="adj8" fmla="val 261667"/>
            </a:avLst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B47918-4A57-A69F-2B4E-BC894346C056}"/>
                  </a:ext>
                </a:extLst>
              </p:cNvPr>
              <p:cNvSpPr txBox="1"/>
              <p:nvPr/>
            </p:nvSpPr>
            <p:spPr>
              <a:xfrm>
                <a:off x="7530415" y="2474363"/>
                <a:ext cx="3866147" cy="67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𝑫𝒂𝒕𝒂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𝒘𝒓𝒊𝒕𝒕𝒆𝒏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𝒕𝒐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𝑺𝑺𝑫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𝑫𝒂𝒕𝒂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𝒘𝒓𝒊𝒕𝒕𝒆𝒏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𝒇𝒓𝒐𝒎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𝑯𝒐𝒔𝒕</m:t>
                          </m:r>
                        </m:den>
                      </m:f>
                    </m:oMath>
                  </m:oMathPara>
                </a14:m>
                <a:endParaRPr lang="ko-KR" altLang="en-US" b="1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B47918-4A57-A69F-2B4E-BC894346C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415" y="2474363"/>
                <a:ext cx="3866147" cy="676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2FAB89-EE6D-EBD9-227B-38140F859BCE}"/>
              </a:ext>
            </a:extLst>
          </p:cNvPr>
          <p:cNvSpPr txBox="1"/>
          <p:nvPr/>
        </p:nvSpPr>
        <p:spPr>
          <a:xfrm>
            <a:off x="7221576" y="2006416"/>
            <a:ext cx="485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</a:rPr>
              <a:t>호스트가 요청한 크기의 데이터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</a:rPr>
              <a:t>write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</a:rPr>
              <a:t>를 수행하기 위해  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</a:rPr>
              <a:t>실제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</a:rPr>
              <a:t>SSD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</a:rPr>
              <a:t>에서의 데이터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</a:rPr>
              <a:t>write 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</a:rPr>
              <a:t>크기비율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</a:rPr>
              <a:t>(1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</a:rPr>
              <a:t>에 가까울 수록 이상적임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8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Background and 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Inline deduplication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Perform deduplication during a write operation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Skip writing to flash memory</a:t>
            </a:r>
            <a:r>
              <a:rPr kumimoji="1" lang="en-US" altLang="en-US" b="1" dirty="0">
                <a:solidFill>
                  <a:schemeClr val="bg2">
                    <a:lumMod val="10000"/>
                  </a:schemeClr>
                </a:solidFill>
              </a:rPr>
              <a:t>(pre-removal duplication page)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Reducing write latency and WAF</a:t>
            </a: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24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Background and 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Comparing pages on byte-to-byte to check for deduplication is inefficient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Additional read operation is required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Most deduplication schemes obtain a </a:t>
            </a:r>
            <a:r>
              <a:rPr kumimoji="1" lang="en-US" altLang="en-US" b="1" dirty="0">
                <a:solidFill>
                  <a:schemeClr val="bg2">
                    <a:lumMod val="10000"/>
                  </a:schemeClr>
                </a:solidFill>
              </a:rPr>
              <a:t>hash value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 of a page with a hash function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SHA-1 or CRC 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E65793-CBFF-4E2A-7AA0-1C3FB1BF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99" y="4755423"/>
            <a:ext cx="4746516" cy="151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B54C2-FEE4-F9C1-51CF-42F855CF539F}"/>
              </a:ext>
            </a:extLst>
          </p:cNvPr>
          <p:cNvSpPr txBox="1"/>
          <p:nvPr/>
        </p:nvSpPr>
        <p:spPr>
          <a:xfrm>
            <a:off x="5363649" y="6193602"/>
            <a:ext cx="7486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/>
                </a:solidFill>
              </a:rPr>
              <a:t>Kim J. et al., Deduplication in SSDs: Model and quantitative analysis, IEEE MSST, 2012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9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Background and 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Each Page’s hash value called </a:t>
            </a:r>
            <a:r>
              <a:rPr kumimoji="1" lang="en-US" altLang="en-US" b="1" dirty="0">
                <a:solidFill>
                  <a:schemeClr val="bg2">
                    <a:lumMod val="10000"/>
                  </a:schemeClr>
                </a:solidFill>
              </a:rPr>
              <a:t>fingerprint(FP)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Using FP that is significantly smaller than a page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Reduce the overhead of finding identical pages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Although FP occupy smaller space, it is practically impossible to store all of FP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Require a large amount of DRAM space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FP searching overhead during inline deduplication </a:t>
            </a:r>
          </a:p>
          <a:p>
            <a:pPr marL="347400" lvl="1" indent="0">
              <a:buNone/>
            </a:pPr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E6F06F-2E98-FCAC-7BEC-6A61D4C41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70" t="6033"/>
          <a:stretch/>
        </p:blipFill>
        <p:spPr>
          <a:xfrm>
            <a:off x="8823158" y="3382809"/>
            <a:ext cx="3368842" cy="2810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433FA-2BFA-A3F8-8A6D-0E3A0420098D}"/>
              </a:ext>
            </a:extLst>
          </p:cNvPr>
          <p:cNvSpPr txBox="1"/>
          <p:nvPr/>
        </p:nvSpPr>
        <p:spPr>
          <a:xfrm>
            <a:off x="5283438" y="6157880"/>
            <a:ext cx="7486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/>
                </a:solidFill>
              </a:rPr>
              <a:t>Kim J. et al., Deduplication in SSDs: Model and quantitative analysis, IEEE MSST, 2012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2DFEA9-315E-0D5D-1198-EDE4723422A9}"/>
              </a:ext>
            </a:extLst>
          </p:cNvPr>
          <p:cNvSpPr/>
          <p:nvPr/>
        </p:nvSpPr>
        <p:spPr>
          <a:xfrm>
            <a:off x="9400673" y="4235115"/>
            <a:ext cx="545432" cy="320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Background and 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CAFTL solve this problem performing both inline and out-of-line deduplications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Out-of-line (</a:t>
            </a:r>
            <a:r>
              <a:rPr kumimoji="1" lang="en-US" altLang="en-US" dirty="0" err="1">
                <a:solidFill>
                  <a:schemeClr val="bg2">
                    <a:lumMod val="10000"/>
                  </a:schemeClr>
                </a:solidFill>
              </a:rPr>
              <a:t>a.k.a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 post-processing or out-of-bound)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CAFTL performs content-based sampling on write requests to generate FP of pages 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Content-based sampling filter the higher probability of redundant data 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When SSD is idle, CAFTL initiate out-of-line deduplication without generate FP</a:t>
            </a: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95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Background and 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Modern SSD support internal parallelism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Parallel access to SSD’s internal dies and channel</a:t>
            </a:r>
          </a:p>
          <a:p>
            <a:pPr lvl="1"/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단일 전송 대역폭이 최대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30~40MB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 인 물리적 한계가 존재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이를 극복하기 위해 내부적으로 여러 개의 플래시 칩에 동시에 접근 할 수 있는 기능을 제공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FTL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에 의해 순차적인 데이터를 물리적으로 연속되지 않더라도 다른 칩에 저장 가능 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내부적으로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data striping 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가능 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순차쓰기 수행 시 내부 병렬화가 극대화</a:t>
            </a:r>
            <a:r>
              <a:rPr kumimoji="1" lang="en-US" altLang="ko-KR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→ 높은 성능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데이터 순차성을 유지하는 것이 성능에 영향을 미침  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0D0D7D-BC42-F138-173E-1622A4C3F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"/>
          <a:stretch/>
        </p:blipFill>
        <p:spPr>
          <a:xfrm>
            <a:off x="7233067" y="3970537"/>
            <a:ext cx="4646783" cy="22351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8EE661-DEEA-17E0-0E3E-25CCB548E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3" b="21319"/>
          <a:stretch/>
        </p:blipFill>
        <p:spPr bwMode="auto">
          <a:xfrm>
            <a:off x="1489078" y="4261192"/>
            <a:ext cx="3914775" cy="209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같음 기호 13">
            <a:extLst>
              <a:ext uri="{FF2B5EF4-FFF2-40B4-BE49-F238E27FC236}">
                <a16:creationId xmlns:a16="http://schemas.microsoft.com/office/drawing/2014/main" id="{5EEF5B42-03CB-76B3-4187-6115762217DA}"/>
              </a:ext>
            </a:extLst>
          </p:cNvPr>
          <p:cNvSpPr/>
          <p:nvPr/>
        </p:nvSpPr>
        <p:spPr>
          <a:xfrm>
            <a:off x="5684822" y="4940424"/>
            <a:ext cx="822355" cy="523782"/>
          </a:xfrm>
          <a:prstGeom prst="mathEqual">
            <a:avLst>
              <a:gd name="adj1" fmla="val 25215"/>
              <a:gd name="adj2" fmla="val 32099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C817054-818E-9CF0-F81B-457CF96F4BF4}"/>
              </a:ext>
            </a:extLst>
          </p:cNvPr>
          <p:cNvSpPr/>
          <p:nvPr/>
        </p:nvSpPr>
        <p:spPr>
          <a:xfrm>
            <a:off x="7233067" y="4192480"/>
            <a:ext cx="4646783" cy="781235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EA6BA4-0949-D696-9ACA-2843FEA27CDB}"/>
              </a:ext>
            </a:extLst>
          </p:cNvPr>
          <p:cNvGrpSpPr/>
          <p:nvPr/>
        </p:nvGrpSpPr>
        <p:grpSpPr>
          <a:xfrm>
            <a:off x="7691206" y="4341011"/>
            <a:ext cx="3622088" cy="484171"/>
            <a:chOff x="7005406" y="3454846"/>
            <a:chExt cx="3622088" cy="484171"/>
          </a:xfrm>
          <a:solidFill>
            <a:schemeClr val="bg1">
              <a:lumMod val="50000"/>
              <a:alpha val="59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8DD76C-5E60-D717-7DEF-813D4CC02B9C}"/>
                </a:ext>
              </a:extLst>
            </p:cNvPr>
            <p:cNvSpPr/>
            <p:nvPr/>
          </p:nvSpPr>
          <p:spPr>
            <a:xfrm>
              <a:off x="7005406" y="3454846"/>
              <a:ext cx="452761" cy="484171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73631C3-1BF7-E636-D17C-2B9C05B22C55}"/>
                </a:ext>
              </a:extLst>
            </p:cNvPr>
            <p:cNvSpPr/>
            <p:nvPr/>
          </p:nvSpPr>
          <p:spPr>
            <a:xfrm>
              <a:off x="7458167" y="3454846"/>
              <a:ext cx="452761" cy="484171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1DC036-5436-71E7-A37A-AC75A6E6C9F3}"/>
                </a:ext>
              </a:extLst>
            </p:cNvPr>
            <p:cNvSpPr/>
            <p:nvPr/>
          </p:nvSpPr>
          <p:spPr>
            <a:xfrm>
              <a:off x="7910928" y="3454846"/>
              <a:ext cx="452761" cy="484171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D881C6-9FF2-4957-A164-32AB9102E6FA}"/>
                </a:ext>
              </a:extLst>
            </p:cNvPr>
            <p:cNvSpPr/>
            <p:nvPr/>
          </p:nvSpPr>
          <p:spPr>
            <a:xfrm>
              <a:off x="8363689" y="3454846"/>
              <a:ext cx="452761" cy="484171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32C7A2B-17B1-BAB1-455F-B69D6F9F4EC8}"/>
                </a:ext>
              </a:extLst>
            </p:cNvPr>
            <p:cNvSpPr/>
            <p:nvPr/>
          </p:nvSpPr>
          <p:spPr>
            <a:xfrm>
              <a:off x="8816450" y="3454846"/>
              <a:ext cx="452761" cy="484171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1DA6CE-3488-B68D-DAB9-C58988F97112}"/>
                </a:ext>
              </a:extLst>
            </p:cNvPr>
            <p:cNvSpPr/>
            <p:nvPr/>
          </p:nvSpPr>
          <p:spPr>
            <a:xfrm>
              <a:off x="9269211" y="3454846"/>
              <a:ext cx="452761" cy="484171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9A6D12-8A6B-812F-4036-E464087E3DB7}"/>
                </a:ext>
              </a:extLst>
            </p:cNvPr>
            <p:cNvSpPr/>
            <p:nvPr/>
          </p:nvSpPr>
          <p:spPr>
            <a:xfrm>
              <a:off x="9721972" y="3454846"/>
              <a:ext cx="452761" cy="484171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8EA0A3-5E20-EA36-B9C0-EEE2B95329E7}"/>
                </a:ext>
              </a:extLst>
            </p:cNvPr>
            <p:cNvSpPr/>
            <p:nvPr/>
          </p:nvSpPr>
          <p:spPr>
            <a:xfrm>
              <a:off x="10174733" y="3454846"/>
              <a:ext cx="452761" cy="484171"/>
            </a:xfrm>
            <a:prstGeom prst="rect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4F20BE2-BBE6-8D9A-EE0E-39C0884642E8}"/>
              </a:ext>
            </a:extLst>
          </p:cNvPr>
          <p:cNvSpPr txBox="1"/>
          <p:nvPr/>
        </p:nvSpPr>
        <p:spPr>
          <a:xfrm>
            <a:off x="1646521" y="6235995"/>
            <a:ext cx="4483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5"/>
                </a:solidFill>
              </a:rPr>
              <a:t>Data striping in RAID, https://www.anandtech.com/show/2319/3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840C06-4A72-06D0-BEA3-B1DF611C3705}"/>
              </a:ext>
            </a:extLst>
          </p:cNvPr>
          <p:cNvSpPr txBox="1"/>
          <p:nvPr/>
        </p:nvSpPr>
        <p:spPr>
          <a:xfrm>
            <a:off x="6680872" y="6159577"/>
            <a:ext cx="558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/>
                </a:solidFill>
              </a:rPr>
              <a:t>Agrawal N. et al., </a:t>
            </a:r>
            <a:r>
              <a:rPr lang="en-US" altLang="ko-KR" sz="900" i="0" dirty="0">
                <a:solidFill>
                  <a:schemeClr val="accent5"/>
                </a:solidFill>
                <a:effectLst/>
                <a:ea typeface="Malgun Gothic" panose="020B0503020000020004" pitchFamily="50" charset="-127"/>
              </a:rPr>
              <a:t>Design Tradeoffs for SSD Performance USENIX legacy content, https://www.usenix.org/legacy/events/usenix08/tech/full_papers/agrawal/agrawal_html/index.html</a:t>
            </a:r>
          </a:p>
        </p:txBody>
      </p:sp>
    </p:spTree>
    <p:extLst>
      <p:ext uri="{BB962C8B-B14F-4D97-AF65-F5344CB8AC3E}">
        <p14:creationId xmlns:p14="http://schemas.microsoft.com/office/powerpoint/2010/main" val="117198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DFS(Deduplication-for-Speed) is a deduplication FTL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Improves both the read and write performance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DFS prevents redundant data store to increase write throughput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Same as existing deduplication FTLs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In addition, DFS utilizes the free space obtain through deduplication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Store duplication data in fast flash mode(</a:t>
            </a:r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</a:rPr>
              <a:t>pSLC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 or </a:t>
            </a:r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</a:rPr>
              <a:t>pMLC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) to improve read performance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58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However, a page written in fast-flash modes consumes two or for times capacity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Amount of data stored in the fast flash modes increase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→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Capacity efficiency  is decrease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To solve this problem, DFS match the duplication count and flash mode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Ex) twice duplicated pages are stored in </a:t>
            </a:r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</a:rPr>
              <a:t>pMLC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 mode in a QLC SSD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89C141-2457-AA6C-B439-8CB6EA756C4F}"/>
              </a:ext>
            </a:extLst>
          </p:cNvPr>
          <p:cNvSpPr/>
          <p:nvPr/>
        </p:nvSpPr>
        <p:spPr>
          <a:xfrm>
            <a:off x="5138057" y="3979810"/>
            <a:ext cx="1915885" cy="231457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761FD-C872-4651-EA6E-49614897E8FE}"/>
              </a:ext>
            </a:extLst>
          </p:cNvPr>
          <p:cNvSpPr/>
          <p:nvPr/>
        </p:nvSpPr>
        <p:spPr>
          <a:xfrm>
            <a:off x="5370284" y="5156161"/>
            <a:ext cx="1494973" cy="1077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Duplicated count:2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9A7065-B9FE-48A0-8FD5-7C102045803D}"/>
              </a:ext>
            </a:extLst>
          </p:cNvPr>
          <p:cNvSpPr/>
          <p:nvPr/>
        </p:nvSpPr>
        <p:spPr>
          <a:xfrm>
            <a:off x="560615" y="3979810"/>
            <a:ext cx="1915885" cy="231457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4F3C36-8D8D-4EF5-2C84-468FA2038BCA}"/>
              </a:ext>
            </a:extLst>
          </p:cNvPr>
          <p:cNvSpPr/>
          <p:nvPr/>
        </p:nvSpPr>
        <p:spPr>
          <a:xfrm>
            <a:off x="792842" y="5764414"/>
            <a:ext cx="1494973" cy="4360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28AFFF-77F8-7868-4A5B-72A3251F12D0}"/>
              </a:ext>
            </a:extLst>
          </p:cNvPr>
          <p:cNvSpPr/>
          <p:nvPr/>
        </p:nvSpPr>
        <p:spPr>
          <a:xfrm>
            <a:off x="792842" y="4631200"/>
            <a:ext cx="1494973" cy="4360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1159986-E0F0-D3EB-A781-F2697B110D1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318329" y="5419946"/>
            <a:ext cx="2051955" cy="274845"/>
          </a:xfrm>
          <a:prstGeom prst="bentConnector3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FAE28A-7458-7375-A495-1A7A6D0E293C}"/>
              </a:ext>
            </a:extLst>
          </p:cNvPr>
          <p:cNvSpPr txBox="1"/>
          <p:nvPr/>
        </p:nvSpPr>
        <p:spPr>
          <a:xfrm>
            <a:off x="3424464" y="3987040"/>
            <a:ext cx="31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Deduplication</a:t>
            </a:r>
          </a:p>
          <a:p>
            <a:r>
              <a:rPr lang="en-US" altLang="ko-KR" b="1" i="1" dirty="0">
                <a:solidFill>
                  <a:srgbClr val="FF0000"/>
                </a:solidFill>
              </a:rPr>
              <a:t>(remain unique)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2AA743-B8E6-7DCD-4141-7B90B9F24743}"/>
              </a:ext>
            </a:extLst>
          </p:cNvPr>
          <p:cNvSpPr txBox="1"/>
          <p:nvPr/>
        </p:nvSpPr>
        <p:spPr>
          <a:xfrm>
            <a:off x="628834" y="3568001"/>
            <a:ext cx="19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QLC(Store 4bit)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961521-E6D9-C70F-EBDE-5490D0AE3F25}"/>
              </a:ext>
            </a:extLst>
          </p:cNvPr>
          <p:cNvSpPr txBox="1"/>
          <p:nvPr/>
        </p:nvSpPr>
        <p:spPr>
          <a:xfrm>
            <a:off x="5066392" y="3573903"/>
            <a:ext cx="271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pMLC</a:t>
            </a:r>
            <a:r>
              <a:rPr lang="en-US" altLang="ko-KR" b="1" dirty="0"/>
              <a:t>(Store 2bit)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936B13-8A1D-D4D4-BBE6-1B042602CF4C}"/>
              </a:ext>
            </a:extLst>
          </p:cNvPr>
          <p:cNvSpPr/>
          <p:nvPr/>
        </p:nvSpPr>
        <p:spPr>
          <a:xfrm>
            <a:off x="5370284" y="4064000"/>
            <a:ext cx="1494973" cy="100030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29C8940-01C2-EDE2-6E64-CD6E05ECC4C3}"/>
              </a:ext>
            </a:extLst>
          </p:cNvPr>
          <p:cNvGrpSpPr/>
          <p:nvPr/>
        </p:nvGrpSpPr>
        <p:grpSpPr>
          <a:xfrm>
            <a:off x="8757556" y="3987040"/>
            <a:ext cx="1915885" cy="2314571"/>
            <a:chOff x="1545772" y="3429000"/>
            <a:chExt cx="1915885" cy="303665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20AEF9-261E-7C36-9C60-54BF66F579EB}"/>
                </a:ext>
              </a:extLst>
            </p:cNvPr>
            <p:cNvSpPr/>
            <p:nvPr/>
          </p:nvSpPr>
          <p:spPr>
            <a:xfrm>
              <a:off x="1545772" y="3429000"/>
              <a:ext cx="1915885" cy="3036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BC1CC3-5638-AA11-837E-F2A186EF8564}"/>
                </a:ext>
              </a:extLst>
            </p:cNvPr>
            <p:cNvSpPr/>
            <p:nvPr/>
          </p:nvSpPr>
          <p:spPr>
            <a:xfrm>
              <a:off x="1777999" y="5770354"/>
              <a:ext cx="1494973" cy="5721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7943D70-A6F9-3A69-3C38-7A3F0E8656DD}"/>
                </a:ext>
              </a:extLst>
            </p:cNvPr>
            <p:cNvSpPr/>
            <p:nvPr/>
          </p:nvSpPr>
          <p:spPr>
            <a:xfrm>
              <a:off x="1777999" y="4283607"/>
              <a:ext cx="1494973" cy="5721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192DA6-C2D9-751E-6EE3-504D651C867E}"/>
              </a:ext>
            </a:extLst>
          </p:cNvPr>
          <p:cNvSpPr/>
          <p:nvPr/>
        </p:nvSpPr>
        <p:spPr>
          <a:xfrm>
            <a:off x="8989783" y="4061021"/>
            <a:ext cx="1494973" cy="436082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D78E59-4BA2-F01A-7150-717C8829D7A1}"/>
              </a:ext>
            </a:extLst>
          </p:cNvPr>
          <p:cNvSpPr/>
          <p:nvPr/>
        </p:nvSpPr>
        <p:spPr>
          <a:xfrm>
            <a:off x="8989782" y="5215839"/>
            <a:ext cx="1494973" cy="436082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4A6D97-4276-6E77-90C4-7A3C382B9B2A}"/>
              </a:ext>
            </a:extLst>
          </p:cNvPr>
          <p:cNvSpPr/>
          <p:nvPr/>
        </p:nvSpPr>
        <p:spPr>
          <a:xfrm>
            <a:off x="817336" y="4111858"/>
            <a:ext cx="1494973" cy="436082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88B5BA-B164-5B9A-8D8F-CD78DB207E19}"/>
              </a:ext>
            </a:extLst>
          </p:cNvPr>
          <p:cNvSpPr/>
          <p:nvPr/>
        </p:nvSpPr>
        <p:spPr>
          <a:xfrm>
            <a:off x="1823356" y="4101233"/>
            <a:ext cx="1494973" cy="4360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Duplication page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31CEDD6C-2CFA-982B-351C-7B73FA6DD5B0}"/>
              </a:ext>
            </a:extLst>
          </p:cNvPr>
          <p:cNvSpPr/>
          <p:nvPr/>
        </p:nvSpPr>
        <p:spPr>
          <a:xfrm>
            <a:off x="2407558" y="3806277"/>
            <a:ext cx="979714" cy="1003099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ADCE88-F207-25BD-E186-C73E1A146DAF}"/>
              </a:ext>
            </a:extLst>
          </p:cNvPr>
          <p:cNvSpPr/>
          <p:nvPr/>
        </p:nvSpPr>
        <p:spPr>
          <a:xfrm>
            <a:off x="817336" y="5193516"/>
            <a:ext cx="1494973" cy="436082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D12BCC-5640-A689-4530-9B3370A87D99}"/>
              </a:ext>
            </a:extLst>
          </p:cNvPr>
          <p:cNvSpPr/>
          <p:nvPr/>
        </p:nvSpPr>
        <p:spPr>
          <a:xfrm>
            <a:off x="1823356" y="5201905"/>
            <a:ext cx="1494973" cy="4360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Duplication page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693D14-F6FF-D02E-1C1B-46D7CCF56996}"/>
              </a:ext>
            </a:extLst>
          </p:cNvPr>
          <p:cNvSpPr txBox="1"/>
          <p:nvPr/>
        </p:nvSpPr>
        <p:spPr>
          <a:xfrm>
            <a:off x="8819880" y="3617708"/>
            <a:ext cx="19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QLC(Store 4bit)</a:t>
            </a:r>
            <a:endParaRPr lang="ko-KR" altLang="en-US" b="1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DCC5AA7-5742-87F6-F443-C4AA6018B0BF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874650" y="4823322"/>
            <a:ext cx="2115132" cy="610558"/>
          </a:xfrm>
          <a:prstGeom prst="bentConnector3">
            <a:avLst/>
          </a:prstGeom>
          <a:ln w="381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9304D0-79CD-51D9-A85D-D97E29ED250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881692" y="4279062"/>
            <a:ext cx="210809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F434EA4-ACA8-07BD-BC1B-6A8D3E4C6FC0}"/>
              </a:ext>
            </a:extLst>
          </p:cNvPr>
          <p:cNvSpPr txBox="1"/>
          <p:nvPr/>
        </p:nvSpPr>
        <p:spPr>
          <a:xfrm>
            <a:off x="6421663" y="3264741"/>
            <a:ext cx="32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Capacity will remain the same!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0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DFS performs inline deduplication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Host send write request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→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check duplication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→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execute write operation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By reducing duplicate writes, DFS also has the benefits of improved write performance 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DFS has additional deduplication and promotion module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13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Storage deduplication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Increase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amount of available space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Improve write latency by eliminating redundant write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Deduplication in SSD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Extend lifespan of flash cells(fewer writes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→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less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wear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193CBC-724F-E194-67CD-26F2ECA70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16" y="3264445"/>
            <a:ext cx="4291484" cy="2864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CBC673-6B24-3D4D-116B-777EF33AEA7D}"/>
              </a:ext>
            </a:extLst>
          </p:cNvPr>
          <p:cNvSpPr txBox="1"/>
          <p:nvPr/>
        </p:nvSpPr>
        <p:spPr>
          <a:xfrm>
            <a:off x="7860266" y="6009523"/>
            <a:ext cx="470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5"/>
                </a:solidFill>
              </a:rPr>
              <a:t>Deduplication concept</a:t>
            </a:r>
          </a:p>
          <a:p>
            <a:r>
              <a:rPr lang="en-US" altLang="ko-KR" sz="1000" dirty="0">
                <a:solidFill>
                  <a:schemeClr val="accent5"/>
                </a:solidFill>
              </a:rPr>
              <a:t>https://jinwooooo.github.io/jinwooooo-blog/simple-deduplication-theory/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3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300" dirty="0">
                <a:solidFill>
                  <a:schemeClr val="bg2">
                    <a:lumMod val="10000"/>
                  </a:schemeClr>
                </a:solidFill>
              </a:rPr>
              <a:t>The promotion module is responsible for the </a:t>
            </a:r>
            <a:r>
              <a:rPr kumimoji="1" lang="en-US" altLang="en-US" sz="2300" b="1" dirty="0">
                <a:solidFill>
                  <a:schemeClr val="bg2">
                    <a:lumMod val="10000"/>
                  </a:schemeClr>
                </a:solidFill>
              </a:rPr>
              <a:t>promotion operation</a:t>
            </a:r>
          </a:p>
          <a:p>
            <a:pPr lvl="1"/>
            <a:r>
              <a:rPr kumimoji="1" lang="en-US" altLang="en-US" b="1" dirty="0">
                <a:solidFill>
                  <a:schemeClr val="bg2">
                    <a:lumMod val="10000"/>
                  </a:schemeClr>
                </a:solidFill>
              </a:rPr>
              <a:t>Promotion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: Migrates the duplicated pages to the proper fast flash mode pages</a:t>
            </a:r>
          </a:p>
          <a:p>
            <a:pPr lvl="1"/>
            <a:endParaRPr kumimoji="1" lang="en-US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19A14C-6E56-0040-9D0F-930908C3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110" y="3239391"/>
            <a:ext cx="3867150" cy="32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DFS uses a post-processing promotion mechanism 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Prevent host reads and writes from  being interrupted by promotion operations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Minimizing the adverse performance impact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453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Write request to a fast flash mode page is issued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DFS first write the incoming page to a QLC page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DFS performs </a:t>
            </a:r>
            <a:r>
              <a:rPr kumimoji="1" lang="en-US" altLang="ko-KR" b="1" i="1" dirty="0">
                <a:solidFill>
                  <a:schemeClr val="bg2">
                    <a:lumMod val="10000"/>
                  </a:schemeClr>
                </a:solidFill>
              </a:rPr>
              <a:t>demotion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of the fast flash mode page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Depending on the changed duplication count in turn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Demoted page moves to an appropriate flash mode page</a:t>
            </a:r>
          </a:p>
          <a:p>
            <a:pPr lvl="1"/>
            <a:r>
              <a:rPr kumimoji="1" lang="en-US" altLang="ko-KR" b="1" i="1" dirty="0">
                <a:solidFill>
                  <a:schemeClr val="bg2">
                    <a:lumMod val="10000"/>
                  </a:schemeClr>
                </a:solidFill>
              </a:rPr>
              <a:t>Promotion: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move to fast flash mode</a:t>
            </a:r>
            <a:endParaRPr kumimoji="1" lang="en-US" altLang="ko-KR" b="1" i="1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b="1" i="1" dirty="0">
                <a:solidFill>
                  <a:schemeClr val="bg2">
                    <a:lumMod val="10000"/>
                  </a:schemeClr>
                </a:solidFill>
              </a:rPr>
              <a:t>Demotion: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move to slow(or normal) flash mode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Demotion mechanism proceed with GC, reclaim storage capacity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35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</a:rPr>
              <a:t>Dedup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module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operation is similar to conventional inline deduplication</a:t>
            </a:r>
          </a:p>
          <a:p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</a:rPr>
              <a:t>Dedup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 module comprise three main data structure</a:t>
            </a:r>
          </a:p>
          <a:p>
            <a:pPr lvl="1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Fingerprint(FP) store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: stores the hash values of pages</a:t>
            </a:r>
          </a:p>
          <a:p>
            <a:pPr lvl="1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P2L mapping table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: stores address of logical pages pointing to the physical page</a:t>
            </a:r>
          </a:p>
          <a:p>
            <a:pPr lvl="1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Duplication count(DC) table: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stores the number of deduplicated logical pages on each physical page</a:t>
            </a:r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3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If calculated hash value of write requested page is in FP store, which is determined duplicated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P2L mapping table is also used to identify the related entries in L2P table 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P2L mapping table used to determine promotion </a:t>
            </a: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DC table is used to quickly determine the target flash mode for promotion/demotion</a:t>
            </a: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8E384A-EB2F-6425-F42D-CA07E125D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475" b="11686"/>
          <a:stretch/>
        </p:blipFill>
        <p:spPr>
          <a:xfrm>
            <a:off x="8791339" y="3889912"/>
            <a:ext cx="3400661" cy="25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63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DFS inline deduplication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753136-375F-97CF-A058-52BE413DECEA}"/>
              </a:ext>
            </a:extLst>
          </p:cNvPr>
          <p:cNvSpPr/>
          <p:nvPr/>
        </p:nvSpPr>
        <p:spPr>
          <a:xfrm>
            <a:off x="205740" y="1953782"/>
            <a:ext cx="1873871" cy="7184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Write requested</a:t>
            </a:r>
          </a:p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page arrived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164821-49D8-8F99-56AB-421AFC6624C7}"/>
              </a:ext>
            </a:extLst>
          </p:cNvPr>
          <p:cNvSpPr/>
          <p:nvPr/>
        </p:nvSpPr>
        <p:spPr>
          <a:xfrm>
            <a:off x="5396663" y="1740396"/>
            <a:ext cx="165937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1E8BEC96-B562-16BC-1FF4-259B8C327D91}"/>
              </a:ext>
            </a:extLst>
          </p:cNvPr>
          <p:cNvSpPr/>
          <p:nvPr/>
        </p:nvSpPr>
        <p:spPr>
          <a:xfrm>
            <a:off x="7202785" y="1750847"/>
            <a:ext cx="1803947" cy="129177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FP matched?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F19F0D-55E5-F630-883C-7A4839958A3E}"/>
              </a:ext>
            </a:extLst>
          </p:cNvPr>
          <p:cNvSpPr/>
          <p:nvPr/>
        </p:nvSpPr>
        <p:spPr>
          <a:xfrm>
            <a:off x="5395759" y="1892796"/>
            <a:ext cx="165937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EB662-4A86-0002-58F4-8A8FE46BE5A7}"/>
              </a:ext>
            </a:extLst>
          </p:cNvPr>
          <p:cNvSpPr/>
          <p:nvPr/>
        </p:nvSpPr>
        <p:spPr>
          <a:xfrm>
            <a:off x="5395759" y="2045066"/>
            <a:ext cx="165937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E21F82-68A9-5C30-4953-1495B7127B26}"/>
              </a:ext>
            </a:extLst>
          </p:cNvPr>
          <p:cNvSpPr/>
          <p:nvPr/>
        </p:nvSpPr>
        <p:spPr>
          <a:xfrm>
            <a:off x="5396663" y="2189290"/>
            <a:ext cx="165937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0D9AB1-29F3-AF60-010D-4DC4529581DC}"/>
              </a:ext>
            </a:extLst>
          </p:cNvPr>
          <p:cNvSpPr/>
          <p:nvPr/>
        </p:nvSpPr>
        <p:spPr>
          <a:xfrm>
            <a:off x="5395759" y="2341690"/>
            <a:ext cx="165937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41B4CA-2630-0DAB-C36F-01742EF7E1CB}"/>
              </a:ext>
            </a:extLst>
          </p:cNvPr>
          <p:cNvSpPr/>
          <p:nvPr/>
        </p:nvSpPr>
        <p:spPr>
          <a:xfrm>
            <a:off x="5395759" y="2493960"/>
            <a:ext cx="165937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B6CEB6-27FE-475C-7D44-DB540D33BAB9}"/>
              </a:ext>
            </a:extLst>
          </p:cNvPr>
          <p:cNvSpPr/>
          <p:nvPr/>
        </p:nvSpPr>
        <p:spPr>
          <a:xfrm>
            <a:off x="5395759" y="2645309"/>
            <a:ext cx="165937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DC66F7-7CFA-9D6E-55B3-B97EA69A9E9D}"/>
              </a:ext>
            </a:extLst>
          </p:cNvPr>
          <p:cNvSpPr/>
          <p:nvPr/>
        </p:nvSpPr>
        <p:spPr>
          <a:xfrm>
            <a:off x="5395759" y="2797579"/>
            <a:ext cx="165937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D361D5-4B5A-5CD5-56C0-ACF9CE8858C4}"/>
              </a:ext>
            </a:extLst>
          </p:cNvPr>
          <p:cNvGrpSpPr/>
          <p:nvPr/>
        </p:nvGrpSpPr>
        <p:grpSpPr>
          <a:xfrm>
            <a:off x="2904414" y="1731142"/>
            <a:ext cx="1279404" cy="1196610"/>
            <a:chOff x="3205512" y="1999344"/>
            <a:chExt cx="1279404" cy="1196610"/>
          </a:xfrm>
        </p:grpSpPr>
        <p:sp>
          <p:nvSpPr>
            <p:cNvPr id="19" name="순서도: 수동 연산 18">
              <a:extLst>
                <a:ext uri="{FF2B5EF4-FFF2-40B4-BE49-F238E27FC236}">
                  <a16:creationId xmlns:a16="http://schemas.microsoft.com/office/drawing/2014/main" id="{00BE6F8F-0B6F-F006-1629-C1B4FDA216F0}"/>
                </a:ext>
              </a:extLst>
            </p:cNvPr>
            <p:cNvSpPr/>
            <p:nvPr/>
          </p:nvSpPr>
          <p:spPr>
            <a:xfrm rot="16200000">
              <a:off x="3246909" y="1957947"/>
              <a:ext cx="1196610" cy="1279403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2CB3FA-180B-4DB6-3A0E-DE37A122DEC5}"/>
                </a:ext>
              </a:extLst>
            </p:cNvPr>
            <p:cNvSpPr txBox="1"/>
            <p:nvPr/>
          </p:nvSpPr>
          <p:spPr>
            <a:xfrm>
              <a:off x="3222172" y="2249732"/>
              <a:ext cx="1262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chemeClr val="bg2">
                      <a:lumMod val="10000"/>
                    </a:schemeClr>
                  </a:solidFill>
                </a:rPr>
                <a:t>Fingerprint</a:t>
              </a:r>
            </a:p>
            <a:p>
              <a:r>
                <a:rPr lang="en-US" altLang="ko-KR" b="1" i="1" dirty="0">
                  <a:solidFill>
                    <a:schemeClr val="bg2">
                      <a:lumMod val="10000"/>
                    </a:schemeClr>
                  </a:solidFill>
                </a:rPr>
                <a:t>Generator</a:t>
              </a: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26E9016-08DA-D0FA-CD70-DFE3E121824D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4183818" y="1989375"/>
            <a:ext cx="1211941" cy="31532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81931BA-0E9D-D276-9A65-DF040D8A828A}"/>
              </a:ext>
            </a:extLst>
          </p:cNvPr>
          <p:cNvSpPr/>
          <p:nvPr/>
        </p:nvSpPr>
        <p:spPr>
          <a:xfrm>
            <a:off x="2194922" y="2203576"/>
            <a:ext cx="594181" cy="239855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911E8DC-EA19-11C4-B499-D2A958C8151D}"/>
              </a:ext>
            </a:extLst>
          </p:cNvPr>
          <p:cNvSpPr/>
          <p:nvPr/>
        </p:nvSpPr>
        <p:spPr>
          <a:xfrm>
            <a:off x="6361412" y="2276805"/>
            <a:ext cx="594181" cy="239855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9D2BF-7BFB-204F-B1C0-EE569ABC93CB}"/>
              </a:ext>
            </a:extLst>
          </p:cNvPr>
          <p:cNvSpPr txBox="1"/>
          <p:nvPr/>
        </p:nvSpPr>
        <p:spPr>
          <a:xfrm>
            <a:off x="5246174" y="1196514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FP store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B417E-0400-A5C7-9BAE-82ADF3D02977}"/>
              </a:ext>
            </a:extLst>
          </p:cNvPr>
          <p:cNvSpPr txBox="1"/>
          <p:nvPr/>
        </p:nvSpPr>
        <p:spPr>
          <a:xfrm>
            <a:off x="7809029" y="3058811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Yes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1D509A-8A01-7231-74C4-A5A4620F1FD4}"/>
              </a:ext>
            </a:extLst>
          </p:cNvPr>
          <p:cNvSpPr txBox="1"/>
          <p:nvPr/>
        </p:nvSpPr>
        <p:spPr>
          <a:xfrm>
            <a:off x="9071773" y="2203576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No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5B4D278-D985-6C7A-9C7D-D6BB827850DA}"/>
              </a:ext>
            </a:extLst>
          </p:cNvPr>
          <p:cNvSpPr/>
          <p:nvPr/>
        </p:nvSpPr>
        <p:spPr>
          <a:xfrm rot="5400000">
            <a:off x="7766234" y="3921868"/>
            <a:ext cx="677047" cy="345224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9E2F564-F75C-B23E-A286-F734B8174E5D}"/>
              </a:ext>
            </a:extLst>
          </p:cNvPr>
          <p:cNvSpPr/>
          <p:nvPr/>
        </p:nvSpPr>
        <p:spPr>
          <a:xfrm>
            <a:off x="9517010" y="2268314"/>
            <a:ext cx="594181" cy="239855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C32BD3-4059-F758-CE38-A0459CD7694D}"/>
              </a:ext>
            </a:extLst>
          </p:cNvPr>
          <p:cNvGrpSpPr/>
          <p:nvPr/>
        </p:nvGrpSpPr>
        <p:grpSpPr>
          <a:xfrm>
            <a:off x="10921083" y="1731141"/>
            <a:ext cx="1006413" cy="1476520"/>
            <a:chOff x="10182663" y="4298352"/>
            <a:chExt cx="1088789" cy="183574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6647F91-C459-FF19-A55D-72A66D595B0C}"/>
                </a:ext>
              </a:extLst>
            </p:cNvPr>
            <p:cNvSpPr/>
            <p:nvPr/>
          </p:nvSpPr>
          <p:spPr>
            <a:xfrm>
              <a:off x="10257828" y="4298352"/>
              <a:ext cx="1013624" cy="1835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0688D7B-41D7-A79E-2986-D7BC1A60B8AE}"/>
                </a:ext>
              </a:extLst>
            </p:cNvPr>
            <p:cNvSpPr/>
            <p:nvPr/>
          </p:nvSpPr>
          <p:spPr>
            <a:xfrm>
              <a:off x="10393361" y="5323152"/>
              <a:ext cx="742558" cy="2845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8702334-2CAE-CFD3-FE60-BA69B3384087}"/>
                </a:ext>
              </a:extLst>
            </p:cNvPr>
            <p:cNvSpPr/>
            <p:nvPr/>
          </p:nvSpPr>
          <p:spPr>
            <a:xfrm>
              <a:off x="10393361" y="4857691"/>
              <a:ext cx="742558" cy="2845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810CD8A-895A-3554-55A0-A756D6762D96}"/>
                </a:ext>
              </a:extLst>
            </p:cNvPr>
            <p:cNvSpPr/>
            <p:nvPr/>
          </p:nvSpPr>
          <p:spPr>
            <a:xfrm>
              <a:off x="10396059" y="4435759"/>
              <a:ext cx="742558" cy="2845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247F608-A2F2-E650-8A38-7151B4DE4C49}"/>
                </a:ext>
              </a:extLst>
            </p:cNvPr>
            <p:cNvSpPr/>
            <p:nvPr/>
          </p:nvSpPr>
          <p:spPr>
            <a:xfrm>
              <a:off x="10182663" y="5749473"/>
              <a:ext cx="742558" cy="2845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666170E-A994-8BB0-63FA-A0C2D7693202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10334517" y="2388242"/>
            <a:ext cx="586566" cy="62448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6F03C5-C19F-C394-65CC-3A549FA5BC78}"/>
              </a:ext>
            </a:extLst>
          </p:cNvPr>
          <p:cNvSpPr txBox="1"/>
          <p:nvPr/>
        </p:nvSpPr>
        <p:spPr>
          <a:xfrm>
            <a:off x="8834017" y="1359679"/>
            <a:ext cx="37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Write empty page in QLC block</a:t>
            </a: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F0E4ADC-C5FE-854F-699F-1A778CEB02C1}"/>
              </a:ext>
            </a:extLst>
          </p:cNvPr>
          <p:cNvSpPr/>
          <p:nvPr/>
        </p:nvSpPr>
        <p:spPr>
          <a:xfrm rot="5400000">
            <a:off x="10479425" y="3906373"/>
            <a:ext cx="677047" cy="345224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E74BEF-7AB8-F858-F286-48283C295B2D}"/>
              </a:ext>
            </a:extLst>
          </p:cNvPr>
          <p:cNvSpPr/>
          <p:nvPr/>
        </p:nvSpPr>
        <p:spPr>
          <a:xfrm>
            <a:off x="9648817" y="5035633"/>
            <a:ext cx="2232896" cy="93805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Update L2P mapping &amp; FP store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F264AD3-B77B-AD42-1F59-223C21437640}"/>
              </a:ext>
            </a:extLst>
          </p:cNvPr>
          <p:cNvSpPr/>
          <p:nvPr/>
        </p:nvSpPr>
        <p:spPr>
          <a:xfrm>
            <a:off x="6909810" y="5017003"/>
            <a:ext cx="2232896" cy="93805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Omit write operation</a:t>
            </a:r>
          </a:p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&amp; </a:t>
            </a:r>
          </a:p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find physical page from FP store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427AE5-08E0-5488-006A-CBEEF5583CF5}"/>
              </a:ext>
            </a:extLst>
          </p:cNvPr>
          <p:cNvSpPr/>
          <p:nvPr/>
        </p:nvSpPr>
        <p:spPr>
          <a:xfrm>
            <a:off x="5741276" y="1739384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16A623-43B8-F96B-6971-58A91483B629}"/>
              </a:ext>
            </a:extLst>
          </p:cNvPr>
          <p:cNvSpPr/>
          <p:nvPr/>
        </p:nvSpPr>
        <p:spPr>
          <a:xfrm>
            <a:off x="5740372" y="1891784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A92C836-BE19-F160-9774-B31BCDA9C6F5}"/>
              </a:ext>
            </a:extLst>
          </p:cNvPr>
          <p:cNvSpPr/>
          <p:nvPr/>
        </p:nvSpPr>
        <p:spPr>
          <a:xfrm>
            <a:off x="5740372" y="2044054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94B47F-8567-F35D-95D4-412440371BA9}"/>
              </a:ext>
            </a:extLst>
          </p:cNvPr>
          <p:cNvSpPr/>
          <p:nvPr/>
        </p:nvSpPr>
        <p:spPr>
          <a:xfrm>
            <a:off x="5741276" y="2188278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1A883A-6126-BB18-BC81-2E139788554F}"/>
              </a:ext>
            </a:extLst>
          </p:cNvPr>
          <p:cNvSpPr/>
          <p:nvPr/>
        </p:nvSpPr>
        <p:spPr>
          <a:xfrm>
            <a:off x="5740372" y="2340678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E072C6-2211-DE78-6966-45978FE69360}"/>
              </a:ext>
            </a:extLst>
          </p:cNvPr>
          <p:cNvSpPr/>
          <p:nvPr/>
        </p:nvSpPr>
        <p:spPr>
          <a:xfrm>
            <a:off x="5740372" y="2492948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EF72378-5C78-3A90-ECB8-69E6720938F8}"/>
              </a:ext>
            </a:extLst>
          </p:cNvPr>
          <p:cNvSpPr/>
          <p:nvPr/>
        </p:nvSpPr>
        <p:spPr>
          <a:xfrm>
            <a:off x="5740372" y="2644297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A9CCAEC-49BA-A57E-418E-2B13DDDFE1E5}"/>
              </a:ext>
            </a:extLst>
          </p:cNvPr>
          <p:cNvSpPr/>
          <p:nvPr/>
        </p:nvSpPr>
        <p:spPr>
          <a:xfrm>
            <a:off x="5740372" y="2796567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8E028EA1-32F8-CC22-3DC9-B0BC110650DE}"/>
              </a:ext>
            </a:extLst>
          </p:cNvPr>
          <p:cNvSpPr/>
          <p:nvPr/>
        </p:nvSpPr>
        <p:spPr>
          <a:xfrm>
            <a:off x="5459677" y="1797825"/>
            <a:ext cx="48241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4342CE27-4A1E-4F5C-AEC1-6E1118ADE77C}"/>
              </a:ext>
            </a:extLst>
          </p:cNvPr>
          <p:cNvSpPr/>
          <p:nvPr/>
        </p:nvSpPr>
        <p:spPr>
          <a:xfrm>
            <a:off x="5454140" y="1943590"/>
            <a:ext cx="48241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BFA3E496-14A9-DE0D-D416-F87675E61590}"/>
              </a:ext>
            </a:extLst>
          </p:cNvPr>
          <p:cNvSpPr/>
          <p:nvPr/>
        </p:nvSpPr>
        <p:spPr>
          <a:xfrm>
            <a:off x="5459677" y="2088786"/>
            <a:ext cx="48241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6397F471-7BF7-E439-76F4-28D3223B30CB}"/>
              </a:ext>
            </a:extLst>
          </p:cNvPr>
          <p:cNvSpPr/>
          <p:nvPr/>
        </p:nvSpPr>
        <p:spPr>
          <a:xfrm>
            <a:off x="5454140" y="2234551"/>
            <a:ext cx="48241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id="{6ED66C2F-999A-7F1C-BF40-F5A1D9DD2F3F}"/>
              </a:ext>
            </a:extLst>
          </p:cNvPr>
          <p:cNvSpPr/>
          <p:nvPr/>
        </p:nvSpPr>
        <p:spPr>
          <a:xfrm>
            <a:off x="5459677" y="2400728"/>
            <a:ext cx="48241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33BB87B3-AE7C-0412-51CC-7C87FCD17A7E}"/>
              </a:ext>
            </a:extLst>
          </p:cNvPr>
          <p:cNvSpPr/>
          <p:nvPr/>
        </p:nvSpPr>
        <p:spPr>
          <a:xfrm>
            <a:off x="5454140" y="2546493"/>
            <a:ext cx="48241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id="{4D88F301-A8A0-B12F-6901-E9C9E2FC0E42}"/>
              </a:ext>
            </a:extLst>
          </p:cNvPr>
          <p:cNvSpPr/>
          <p:nvPr/>
        </p:nvSpPr>
        <p:spPr>
          <a:xfrm>
            <a:off x="5459677" y="2704389"/>
            <a:ext cx="48241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연결자 82">
            <a:extLst>
              <a:ext uri="{FF2B5EF4-FFF2-40B4-BE49-F238E27FC236}">
                <a16:creationId xmlns:a16="http://schemas.microsoft.com/office/drawing/2014/main" id="{4DA88514-8878-3C58-F287-D96C813E9100}"/>
              </a:ext>
            </a:extLst>
          </p:cNvPr>
          <p:cNvSpPr/>
          <p:nvPr/>
        </p:nvSpPr>
        <p:spPr>
          <a:xfrm>
            <a:off x="5454140" y="2875554"/>
            <a:ext cx="48241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FA210B2-7F4D-5E5D-260C-6A8EA42F7BA8}"/>
              </a:ext>
            </a:extLst>
          </p:cNvPr>
          <p:cNvCxnSpPr>
            <a:cxnSpLocks/>
            <a:stCxn id="69" idx="6"/>
          </p:cNvCxnSpPr>
          <p:nvPr/>
        </p:nvCxnSpPr>
        <p:spPr>
          <a:xfrm flipV="1">
            <a:off x="5507918" y="1816894"/>
            <a:ext cx="204701" cy="379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170768F-FFF5-D087-661A-2D0D2977343D}"/>
              </a:ext>
            </a:extLst>
          </p:cNvPr>
          <p:cNvCxnSpPr>
            <a:cxnSpLocks/>
          </p:cNvCxnSpPr>
          <p:nvPr/>
        </p:nvCxnSpPr>
        <p:spPr>
          <a:xfrm flipV="1">
            <a:off x="5506136" y="1969164"/>
            <a:ext cx="204701" cy="379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0DA9352-0C8A-91D7-673F-7CB657CBB485}"/>
              </a:ext>
            </a:extLst>
          </p:cNvPr>
          <p:cNvCxnSpPr>
            <a:cxnSpLocks/>
          </p:cNvCxnSpPr>
          <p:nvPr/>
        </p:nvCxnSpPr>
        <p:spPr>
          <a:xfrm flipV="1">
            <a:off x="5504163" y="2107979"/>
            <a:ext cx="204701" cy="379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5F391B6-8870-C6F4-28E5-7DB49BD71F1E}"/>
              </a:ext>
            </a:extLst>
          </p:cNvPr>
          <p:cNvCxnSpPr>
            <a:cxnSpLocks/>
          </p:cNvCxnSpPr>
          <p:nvPr/>
        </p:nvCxnSpPr>
        <p:spPr>
          <a:xfrm flipV="1">
            <a:off x="5502381" y="2260249"/>
            <a:ext cx="204701" cy="379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A786FF7-7877-64DC-EB89-2FF78DD6C11F}"/>
              </a:ext>
            </a:extLst>
          </p:cNvPr>
          <p:cNvCxnSpPr>
            <a:cxnSpLocks/>
          </p:cNvCxnSpPr>
          <p:nvPr/>
        </p:nvCxnSpPr>
        <p:spPr>
          <a:xfrm flipV="1">
            <a:off x="5507918" y="2416623"/>
            <a:ext cx="204701" cy="379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8E04EE8-7639-D883-ECF7-370858A7F681}"/>
              </a:ext>
            </a:extLst>
          </p:cNvPr>
          <p:cNvCxnSpPr>
            <a:cxnSpLocks/>
          </p:cNvCxnSpPr>
          <p:nvPr/>
        </p:nvCxnSpPr>
        <p:spPr>
          <a:xfrm flipV="1">
            <a:off x="5506136" y="2568893"/>
            <a:ext cx="204701" cy="379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6560D74-273D-01C7-C873-0FA55CB019CE}"/>
              </a:ext>
            </a:extLst>
          </p:cNvPr>
          <p:cNvCxnSpPr>
            <a:cxnSpLocks/>
          </p:cNvCxnSpPr>
          <p:nvPr/>
        </p:nvCxnSpPr>
        <p:spPr>
          <a:xfrm flipV="1">
            <a:off x="5507917" y="2726652"/>
            <a:ext cx="204701" cy="379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B8D10DC-7D8D-537A-0B2A-53E09AFF0C02}"/>
              </a:ext>
            </a:extLst>
          </p:cNvPr>
          <p:cNvCxnSpPr>
            <a:cxnSpLocks/>
          </p:cNvCxnSpPr>
          <p:nvPr/>
        </p:nvCxnSpPr>
        <p:spPr>
          <a:xfrm flipV="1">
            <a:off x="5499767" y="2887533"/>
            <a:ext cx="204701" cy="379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306D098-AE81-A575-BA3D-53E12BC2D57C}"/>
              </a:ext>
            </a:extLst>
          </p:cNvPr>
          <p:cNvSpPr txBox="1"/>
          <p:nvPr/>
        </p:nvSpPr>
        <p:spPr>
          <a:xfrm>
            <a:off x="5008621" y="1492470"/>
            <a:ext cx="1262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Hash value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FE7AE0-5BF2-C599-CE89-A8155FA16F45}"/>
              </a:ext>
            </a:extLst>
          </p:cNvPr>
          <p:cNvSpPr txBox="1"/>
          <p:nvPr/>
        </p:nvSpPr>
        <p:spPr>
          <a:xfrm>
            <a:off x="5713722" y="1480711"/>
            <a:ext cx="1262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Physical page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2C0455BC-933F-6C85-7C3F-001C0E2A12CF}"/>
              </a:ext>
            </a:extLst>
          </p:cNvPr>
          <p:cNvSpPr/>
          <p:nvPr/>
        </p:nvSpPr>
        <p:spPr>
          <a:xfrm rot="10800000">
            <a:off x="6184858" y="5392525"/>
            <a:ext cx="474733" cy="25049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C97A8D-2AB0-F4A3-44AA-4C9F0196001E}"/>
              </a:ext>
            </a:extLst>
          </p:cNvPr>
          <p:cNvSpPr/>
          <p:nvPr/>
        </p:nvSpPr>
        <p:spPr>
          <a:xfrm>
            <a:off x="3749611" y="5242195"/>
            <a:ext cx="2232896" cy="5511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L2P mapping with target logical page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0099497-B116-74C6-8BD9-14A129C08FC9}"/>
              </a:ext>
            </a:extLst>
          </p:cNvPr>
          <p:cNvSpPr/>
          <p:nvPr/>
        </p:nvSpPr>
        <p:spPr>
          <a:xfrm>
            <a:off x="244690" y="5017003"/>
            <a:ext cx="2577618" cy="85795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Update P2L table &amp;</a:t>
            </a:r>
          </a:p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Increase DC count of corresponding physical page</a:t>
            </a: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202F7E2C-732A-6E53-6F37-E3FE8843DCBD}"/>
              </a:ext>
            </a:extLst>
          </p:cNvPr>
          <p:cNvSpPr/>
          <p:nvPr/>
        </p:nvSpPr>
        <p:spPr>
          <a:xfrm rot="10800000">
            <a:off x="3048593" y="5392526"/>
            <a:ext cx="474733" cy="25049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7084A04-4DE5-2DDC-121A-A74F2BE80FD0}"/>
              </a:ext>
            </a:extLst>
          </p:cNvPr>
          <p:cNvSpPr/>
          <p:nvPr/>
        </p:nvSpPr>
        <p:spPr>
          <a:xfrm>
            <a:off x="4142397" y="3788703"/>
            <a:ext cx="457156" cy="1931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CFF6B10-8CA3-6C14-809F-8B12A1F6DC8C}"/>
              </a:ext>
            </a:extLst>
          </p:cNvPr>
          <p:cNvSpPr/>
          <p:nvPr/>
        </p:nvSpPr>
        <p:spPr>
          <a:xfrm>
            <a:off x="4141493" y="3941103"/>
            <a:ext cx="457156" cy="1931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727B82F-1271-0D02-C517-C78D13B1A3A5}"/>
              </a:ext>
            </a:extLst>
          </p:cNvPr>
          <p:cNvSpPr/>
          <p:nvPr/>
        </p:nvSpPr>
        <p:spPr>
          <a:xfrm>
            <a:off x="4141493" y="4093373"/>
            <a:ext cx="457156" cy="1931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2DD77D-0B5D-2051-CEB5-02B8261E75A4}"/>
              </a:ext>
            </a:extLst>
          </p:cNvPr>
          <p:cNvSpPr/>
          <p:nvPr/>
        </p:nvSpPr>
        <p:spPr>
          <a:xfrm>
            <a:off x="4142397" y="4237597"/>
            <a:ext cx="457156" cy="1931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80E1843-94AC-CD22-4818-24BEAA852628}"/>
              </a:ext>
            </a:extLst>
          </p:cNvPr>
          <p:cNvSpPr/>
          <p:nvPr/>
        </p:nvSpPr>
        <p:spPr>
          <a:xfrm>
            <a:off x="4141493" y="4389997"/>
            <a:ext cx="457156" cy="1931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D4708E9-FAAB-B30F-465C-CA842ADD82A8}"/>
              </a:ext>
            </a:extLst>
          </p:cNvPr>
          <p:cNvSpPr/>
          <p:nvPr/>
        </p:nvSpPr>
        <p:spPr>
          <a:xfrm>
            <a:off x="4141493" y="4542267"/>
            <a:ext cx="457156" cy="1931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F05B471-E4E4-716C-88C0-538E1AF72C57}"/>
              </a:ext>
            </a:extLst>
          </p:cNvPr>
          <p:cNvSpPr/>
          <p:nvPr/>
        </p:nvSpPr>
        <p:spPr>
          <a:xfrm>
            <a:off x="4141493" y="4693616"/>
            <a:ext cx="457156" cy="1931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43A5980-513E-9347-BB2D-83EFBCC109C1}"/>
              </a:ext>
            </a:extLst>
          </p:cNvPr>
          <p:cNvSpPr/>
          <p:nvPr/>
        </p:nvSpPr>
        <p:spPr>
          <a:xfrm>
            <a:off x="5206415" y="3774990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6928400-87AE-E230-E95C-E3B869B6FBA7}"/>
              </a:ext>
            </a:extLst>
          </p:cNvPr>
          <p:cNvSpPr/>
          <p:nvPr/>
        </p:nvSpPr>
        <p:spPr>
          <a:xfrm>
            <a:off x="5205511" y="3927390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416E3D2-998B-DD7E-285B-2A96EC3F9BF1}"/>
              </a:ext>
            </a:extLst>
          </p:cNvPr>
          <p:cNvSpPr/>
          <p:nvPr/>
        </p:nvSpPr>
        <p:spPr>
          <a:xfrm>
            <a:off x="5205511" y="4079660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488E5FC-F268-B711-CE99-D437BA950318}"/>
              </a:ext>
            </a:extLst>
          </p:cNvPr>
          <p:cNvSpPr/>
          <p:nvPr/>
        </p:nvSpPr>
        <p:spPr>
          <a:xfrm>
            <a:off x="5206415" y="4223884"/>
            <a:ext cx="457156" cy="193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1E0DF79-4107-3D17-C70D-E80B957B6872}"/>
              </a:ext>
            </a:extLst>
          </p:cNvPr>
          <p:cNvSpPr/>
          <p:nvPr/>
        </p:nvSpPr>
        <p:spPr>
          <a:xfrm>
            <a:off x="5205511" y="4376284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89DC69-D4DA-1F4D-2BB6-62CD6497610B}"/>
              </a:ext>
            </a:extLst>
          </p:cNvPr>
          <p:cNvSpPr/>
          <p:nvPr/>
        </p:nvSpPr>
        <p:spPr>
          <a:xfrm>
            <a:off x="5205511" y="4528554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AAA1A54-B2F2-636D-A846-C393CACDCE3E}"/>
              </a:ext>
            </a:extLst>
          </p:cNvPr>
          <p:cNvSpPr/>
          <p:nvPr/>
        </p:nvSpPr>
        <p:spPr>
          <a:xfrm>
            <a:off x="5205511" y="4679903"/>
            <a:ext cx="457156" cy="19315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C36349D-4ADB-ED83-0F02-F8EDAAC26E26}"/>
              </a:ext>
            </a:extLst>
          </p:cNvPr>
          <p:cNvSpPr/>
          <p:nvPr/>
        </p:nvSpPr>
        <p:spPr>
          <a:xfrm>
            <a:off x="4136844" y="4896171"/>
            <a:ext cx="457156" cy="1931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F952020-D3A8-374E-7FD4-784B2BE9F0A6}"/>
              </a:ext>
            </a:extLst>
          </p:cNvPr>
          <p:cNvCxnSpPr>
            <a:stCxn id="123" idx="3"/>
            <a:endCxn id="119" idx="1"/>
          </p:cNvCxnSpPr>
          <p:nvPr/>
        </p:nvCxnSpPr>
        <p:spPr>
          <a:xfrm flipV="1">
            <a:off x="4594000" y="4320463"/>
            <a:ext cx="612415" cy="67228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54BE221-3CE4-8AB8-4474-A812182CD453}"/>
              </a:ext>
            </a:extLst>
          </p:cNvPr>
          <p:cNvCxnSpPr>
            <a:cxnSpLocks/>
            <a:stCxn id="114" idx="3"/>
            <a:endCxn id="122" idx="1"/>
          </p:cNvCxnSpPr>
          <p:nvPr/>
        </p:nvCxnSpPr>
        <p:spPr>
          <a:xfrm flipV="1">
            <a:off x="4598649" y="4776482"/>
            <a:ext cx="606862" cy="1371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E8D8359-D561-6B97-E714-5FF982524F94}"/>
              </a:ext>
            </a:extLst>
          </p:cNvPr>
          <p:cNvCxnSpPr>
            <a:cxnSpLocks/>
            <a:stCxn id="113" idx="3"/>
            <a:endCxn id="121" idx="1"/>
          </p:cNvCxnSpPr>
          <p:nvPr/>
        </p:nvCxnSpPr>
        <p:spPr>
          <a:xfrm flipV="1">
            <a:off x="4598649" y="4625133"/>
            <a:ext cx="606862" cy="1371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45926EC1-8D18-7463-CBF5-6D1171172DF0}"/>
              </a:ext>
            </a:extLst>
          </p:cNvPr>
          <p:cNvCxnSpPr>
            <a:cxnSpLocks/>
            <a:stCxn id="112" idx="3"/>
            <a:endCxn id="120" idx="1"/>
          </p:cNvCxnSpPr>
          <p:nvPr/>
        </p:nvCxnSpPr>
        <p:spPr>
          <a:xfrm flipV="1">
            <a:off x="4598649" y="4472863"/>
            <a:ext cx="606862" cy="1371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0594DFB-8FB9-2123-F84A-674D1879A3B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4599553" y="3871569"/>
            <a:ext cx="606862" cy="46260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73431B04-2CA0-1E2E-D580-CB95DE5CFAC5}"/>
              </a:ext>
            </a:extLst>
          </p:cNvPr>
          <p:cNvCxnSpPr>
            <a:cxnSpLocks/>
            <a:stCxn id="110" idx="3"/>
            <a:endCxn id="119" idx="1"/>
          </p:cNvCxnSpPr>
          <p:nvPr/>
        </p:nvCxnSpPr>
        <p:spPr>
          <a:xfrm>
            <a:off x="4598649" y="4189952"/>
            <a:ext cx="607766" cy="13051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98466997-A88A-F7D7-8FC3-4E65C1FECF58}"/>
              </a:ext>
            </a:extLst>
          </p:cNvPr>
          <p:cNvCxnSpPr>
            <a:cxnSpLocks/>
            <a:stCxn id="109" idx="3"/>
            <a:endCxn id="118" idx="1"/>
          </p:cNvCxnSpPr>
          <p:nvPr/>
        </p:nvCxnSpPr>
        <p:spPr>
          <a:xfrm>
            <a:off x="4598649" y="4037682"/>
            <a:ext cx="606862" cy="13855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92959-6E4A-9434-E3BF-266F0D758AA4}"/>
              </a:ext>
            </a:extLst>
          </p:cNvPr>
          <p:cNvCxnSpPr>
            <a:cxnSpLocks/>
            <a:stCxn id="108" idx="3"/>
            <a:endCxn id="117" idx="1"/>
          </p:cNvCxnSpPr>
          <p:nvPr/>
        </p:nvCxnSpPr>
        <p:spPr>
          <a:xfrm>
            <a:off x="4599553" y="3885282"/>
            <a:ext cx="605958" cy="13868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BA6C72D6-B92C-4779-5F09-C103E0E9B590}"/>
              </a:ext>
            </a:extLst>
          </p:cNvPr>
          <p:cNvSpPr txBox="1"/>
          <p:nvPr/>
        </p:nvSpPr>
        <p:spPr>
          <a:xfrm>
            <a:off x="4970745" y="3505972"/>
            <a:ext cx="1262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Physical page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5A9431D-8C91-CAB9-992D-311E3C84E30E}"/>
              </a:ext>
            </a:extLst>
          </p:cNvPr>
          <p:cNvSpPr txBox="1"/>
          <p:nvPr/>
        </p:nvSpPr>
        <p:spPr>
          <a:xfrm>
            <a:off x="3894788" y="3486011"/>
            <a:ext cx="1262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1" dirty="0">
                <a:solidFill>
                  <a:schemeClr val="bg2">
                    <a:lumMod val="10000"/>
                  </a:schemeClr>
                </a:solidFill>
              </a:rPr>
              <a:t>logical page</a:t>
            </a:r>
            <a:endParaRPr lang="ko-KR" altLang="en-US" sz="105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5F06B4C-E054-7629-8F50-9A33A7C6C23E}"/>
              </a:ext>
            </a:extLst>
          </p:cNvPr>
          <p:cNvSpPr txBox="1"/>
          <p:nvPr/>
        </p:nvSpPr>
        <p:spPr>
          <a:xfrm>
            <a:off x="3108612" y="1443282"/>
            <a:ext cx="12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SHA-1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5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FP store should be located in DRAM </a:t>
            </a:r>
          </a:p>
          <a:p>
            <a:pPr lvl="1"/>
            <a:r>
              <a:rPr lang="en-US" altLang="ko-KR" dirty="0" err="1"/>
              <a:t>Dedup</a:t>
            </a:r>
            <a:r>
              <a:rPr lang="en-US" altLang="ko-KR" dirty="0"/>
              <a:t> module can quickly search FP during write request processing </a:t>
            </a:r>
          </a:p>
          <a:p>
            <a:pPr lvl="1"/>
            <a:r>
              <a:rPr lang="en-US" altLang="ko-KR" dirty="0"/>
              <a:t>Each FP holds a pair of </a:t>
            </a:r>
            <a:r>
              <a:rPr lang="en-US" altLang="ko-KR" b="1" i="1" dirty="0"/>
              <a:t>fingerprint : PPN</a:t>
            </a:r>
            <a:endParaRPr lang="en-US" altLang="ko-KR" dirty="0"/>
          </a:p>
          <a:p>
            <a:r>
              <a:rPr lang="en-US" altLang="ko-KR" dirty="0"/>
              <a:t>Increasing FP entries </a:t>
            </a:r>
            <a:r>
              <a:rPr lang="ko-KR" altLang="en-US" dirty="0"/>
              <a:t>→ </a:t>
            </a:r>
            <a:r>
              <a:rPr lang="en-US" altLang="ko-KR" dirty="0"/>
              <a:t>Increasing search time</a:t>
            </a:r>
          </a:p>
          <a:p>
            <a:pPr lvl="1"/>
            <a:r>
              <a:rPr lang="en-US" altLang="ko-KR" dirty="0"/>
              <a:t>FP store is divided into </a:t>
            </a:r>
            <a:r>
              <a:rPr lang="en-US" altLang="ko-KR" b="1" i="1" dirty="0"/>
              <a:t>N lists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The entry of the page with fingerprint </a:t>
            </a:r>
            <a:r>
              <a:rPr lang="en-US" altLang="ko-KR" b="1" i="1" dirty="0"/>
              <a:t>f</a:t>
            </a:r>
            <a:r>
              <a:rPr lang="en-US" altLang="ko-KR" dirty="0"/>
              <a:t> enters the </a:t>
            </a:r>
            <a:r>
              <a:rPr lang="en-US" altLang="ko-KR" b="1" i="1" dirty="0" err="1"/>
              <a:t>f%N-th</a:t>
            </a:r>
            <a:r>
              <a:rPr lang="en-US" altLang="ko-KR" dirty="0"/>
              <a:t> list(Modular)</a:t>
            </a:r>
          </a:p>
          <a:p>
            <a:pPr lvl="1"/>
            <a:r>
              <a:rPr lang="en-US" altLang="ko-KR" dirty="0"/>
              <a:t>DFS set N to 256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333601-2C47-2970-7DF6-E7EF3BCA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3"/>
          <a:stretch/>
        </p:blipFill>
        <p:spPr>
          <a:xfrm>
            <a:off x="9220200" y="879816"/>
            <a:ext cx="2943415" cy="32952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77B9F3-CD30-9B1D-EA87-E68E5A4489D5}"/>
              </a:ext>
            </a:extLst>
          </p:cNvPr>
          <p:cNvSpPr/>
          <p:nvPr/>
        </p:nvSpPr>
        <p:spPr>
          <a:xfrm>
            <a:off x="6584132" y="4600653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54047A-680D-7882-67E2-5EF38F80383F}"/>
              </a:ext>
            </a:extLst>
          </p:cNvPr>
          <p:cNvSpPr/>
          <p:nvPr/>
        </p:nvSpPr>
        <p:spPr>
          <a:xfrm>
            <a:off x="6584132" y="4688002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182BC39-78D5-342F-2C9A-205BBC852F6A}"/>
              </a:ext>
            </a:extLst>
          </p:cNvPr>
          <p:cNvSpPr/>
          <p:nvPr/>
        </p:nvSpPr>
        <p:spPr>
          <a:xfrm>
            <a:off x="6584134" y="4776866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23993DB-92F5-9386-CE96-4FA9DA88FEEC}"/>
              </a:ext>
            </a:extLst>
          </p:cNvPr>
          <p:cNvSpPr/>
          <p:nvPr/>
        </p:nvSpPr>
        <p:spPr>
          <a:xfrm>
            <a:off x="6584134" y="4864215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6CB4FBB-60A6-8783-2FC8-BFFB826B857C}"/>
              </a:ext>
            </a:extLst>
          </p:cNvPr>
          <p:cNvSpPr/>
          <p:nvPr/>
        </p:nvSpPr>
        <p:spPr>
          <a:xfrm>
            <a:off x="6584131" y="4952838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EA7FC1-E292-FCF9-BCF0-C5A474B1FD68}"/>
              </a:ext>
            </a:extLst>
          </p:cNvPr>
          <p:cNvSpPr/>
          <p:nvPr/>
        </p:nvSpPr>
        <p:spPr>
          <a:xfrm>
            <a:off x="6584131" y="5040187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AB13BE-57DF-D435-2B57-7DCC3981C01C}"/>
              </a:ext>
            </a:extLst>
          </p:cNvPr>
          <p:cNvSpPr/>
          <p:nvPr/>
        </p:nvSpPr>
        <p:spPr>
          <a:xfrm>
            <a:off x="6584133" y="5129051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2855889-0C6E-9466-5948-610FD937CB9D}"/>
              </a:ext>
            </a:extLst>
          </p:cNvPr>
          <p:cNvSpPr/>
          <p:nvPr/>
        </p:nvSpPr>
        <p:spPr>
          <a:xfrm>
            <a:off x="6584133" y="5216400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0569E87-A427-260C-614D-F8BB0BFFF03E}"/>
              </a:ext>
            </a:extLst>
          </p:cNvPr>
          <p:cNvSpPr/>
          <p:nvPr/>
        </p:nvSpPr>
        <p:spPr>
          <a:xfrm>
            <a:off x="7107069" y="5419549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4455831-D413-DE17-7D8E-1EC555BEB085}"/>
              </a:ext>
            </a:extLst>
          </p:cNvPr>
          <p:cNvSpPr/>
          <p:nvPr/>
        </p:nvSpPr>
        <p:spPr>
          <a:xfrm>
            <a:off x="7107069" y="5506898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72940D-7259-AF43-C7CE-403B426A1503}"/>
              </a:ext>
            </a:extLst>
          </p:cNvPr>
          <p:cNvSpPr/>
          <p:nvPr/>
        </p:nvSpPr>
        <p:spPr>
          <a:xfrm>
            <a:off x="7107071" y="5595762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3831FC-46E4-6E6E-2A32-68D0549059ED}"/>
              </a:ext>
            </a:extLst>
          </p:cNvPr>
          <p:cNvSpPr/>
          <p:nvPr/>
        </p:nvSpPr>
        <p:spPr>
          <a:xfrm>
            <a:off x="7107071" y="5683111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2DC8D60-C019-3648-6E90-1A08D455A3DE}"/>
              </a:ext>
            </a:extLst>
          </p:cNvPr>
          <p:cNvSpPr/>
          <p:nvPr/>
        </p:nvSpPr>
        <p:spPr>
          <a:xfrm>
            <a:off x="7107068" y="5771734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E80C22-35AD-E5D6-9F41-722124AAC120}"/>
              </a:ext>
            </a:extLst>
          </p:cNvPr>
          <p:cNvSpPr/>
          <p:nvPr/>
        </p:nvSpPr>
        <p:spPr>
          <a:xfrm>
            <a:off x="6584132" y="6045577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3D16136-FFB2-9C81-C3CA-EBF070192ECC}"/>
              </a:ext>
            </a:extLst>
          </p:cNvPr>
          <p:cNvSpPr/>
          <p:nvPr/>
        </p:nvSpPr>
        <p:spPr>
          <a:xfrm>
            <a:off x="6584132" y="6132926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2CB55D-F67B-4BF2-2D24-AAC997975D45}"/>
              </a:ext>
            </a:extLst>
          </p:cNvPr>
          <p:cNvSpPr/>
          <p:nvPr/>
        </p:nvSpPr>
        <p:spPr>
          <a:xfrm>
            <a:off x="6584134" y="6221790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616B1F9-D460-6314-CE33-71FB7CB4A51F}"/>
              </a:ext>
            </a:extLst>
          </p:cNvPr>
          <p:cNvSpPr/>
          <p:nvPr/>
        </p:nvSpPr>
        <p:spPr>
          <a:xfrm>
            <a:off x="6584134" y="6309139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4CF6497-0659-3B3A-6597-267836FBFA2D}"/>
              </a:ext>
            </a:extLst>
          </p:cNvPr>
          <p:cNvSpPr/>
          <p:nvPr/>
        </p:nvSpPr>
        <p:spPr>
          <a:xfrm>
            <a:off x="7107066" y="4175019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174E863-BFD2-60EA-5903-3F05161B4D5D}"/>
              </a:ext>
            </a:extLst>
          </p:cNvPr>
          <p:cNvSpPr/>
          <p:nvPr/>
        </p:nvSpPr>
        <p:spPr>
          <a:xfrm>
            <a:off x="7107066" y="4262368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29CC6FF-9904-F1CA-3D85-FDEA0BA7B5E3}"/>
              </a:ext>
            </a:extLst>
          </p:cNvPr>
          <p:cNvSpPr/>
          <p:nvPr/>
        </p:nvSpPr>
        <p:spPr>
          <a:xfrm>
            <a:off x="7107068" y="4351232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72DA301-7B8A-F1BF-E0BE-388745769765}"/>
              </a:ext>
            </a:extLst>
          </p:cNvPr>
          <p:cNvSpPr/>
          <p:nvPr/>
        </p:nvSpPr>
        <p:spPr>
          <a:xfrm>
            <a:off x="7107068" y="4438581"/>
            <a:ext cx="406400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7D0E7428-E0B4-81CD-8CA4-5CB872570522}"/>
              </a:ext>
            </a:extLst>
          </p:cNvPr>
          <p:cNvSpPr/>
          <p:nvPr/>
        </p:nvSpPr>
        <p:spPr>
          <a:xfrm>
            <a:off x="7809764" y="4175019"/>
            <a:ext cx="266218" cy="2223020"/>
          </a:xfrm>
          <a:prstGeom prst="rightBrac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A652D-C389-0DDD-672E-B4FBB7835C74}"/>
              </a:ext>
            </a:extLst>
          </p:cNvPr>
          <p:cNvSpPr txBox="1"/>
          <p:nvPr/>
        </p:nvSpPr>
        <p:spPr>
          <a:xfrm>
            <a:off x="8123917" y="5120145"/>
            <a:ext cx="81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4 lists</a:t>
            </a:r>
            <a:endParaRPr lang="ko-KR" altLang="en-US" b="1" i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4E35EF-D02E-F3F1-66D5-45F5D7C84D17}"/>
              </a:ext>
            </a:extLst>
          </p:cNvPr>
          <p:cNvSpPr/>
          <p:nvPr/>
        </p:nvSpPr>
        <p:spPr>
          <a:xfrm>
            <a:off x="5280375" y="4850351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B9F813F-9DFB-8F8D-E787-7767A37BF778}"/>
              </a:ext>
            </a:extLst>
          </p:cNvPr>
          <p:cNvSpPr/>
          <p:nvPr/>
        </p:nvSpPr>
        <p:spPr>
          <a:xfrm>
            <a:off x="5280896" y="5061857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7F38FBF-DC3E-ED13-6D35-16EC45238B6F}"/>
              </a:ext>
            </a:extLst>
          </p:cNvPr>
          <p:cNvSpPr/>
          <p:nvPr/>
        </p:nvSpPr>
        <p:spPr>
          <a:xfrm>
            <a:off x="5279853" y="5284566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7DBC34A-FD54-2204-D9F7-43C626946A84}"/>
              </a:ext>
            </a:extLst>
          </p:cNvPr>
          <p:cNvSpPr/>
          <p:nvPr/>
        </p:nvSpPr>
        <p:spPr>
          <a:xfrm>
            <a:off x="5280375" y="5496072"/>
            <a:ext cx="21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75BD2CFD-91E8-73DD-2DF3-E6672545A2E2}"/>
              </a:ext>
            </a:extLst>
          </p:cNvPr>
          <p:cNvSpPr/>
          <p:nvPr/>
        </p:nvSpPr>
        <p:spPr>
          <a:xfrm flipH="1">
            <a:off x="5364993" y="4929890"/>
            <a:ext cx="45719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순서도: 연결자 118">
            <a:extLst>
              <a:ext uri="{FF2B5EF4-FFF2-40B4-BE49-F238E27FC236}">
                <a16:creationId xmlns:a16="http://schemas.microsoft.com/office/drawing/2014/main" id="{C6023CF7-50D9-7AEF-0485-37A75C717875}"/>
              </a:ext>
            </a:extLst>
          </p:cNvPr>
          <p:cNvSpPr/>
          <p:nvPr/>
        </p:nvSpPr>
        <p:spPr>
          <a:xfrm flipH="1">
            <a:off x="5364993" y="5146379"/>
            <a:ext cx="45719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순서도: 연결자 119">
            <a:extLst>
              <a:ext uri="{FF2B5EF4-FFF2-40B4-BE49-F238E27FC236}">
                <a16:creationId xmlns:a16="http://schemas.microsoft.com/office/drawing/2014/main" id="{2DA2E603-D933-EC47-85D6-B3D450B23933}"/>
              </a:ext>
            </a:extLst>
          </p:cNvPr>
          <p:cNvSpPr/>
          <p:nvPr/>
        </p:nvSpPr>
        <p:spPr>
          <a:xfrm flipH="1">
            <a:off x="5364993" y="5371662"/>
            <a:ext cx="45719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순서도: 연결자 120">
            <a:extLst>
              <a:ext uri="{FF2B5EF4-FFF2-40B4-BE49-F238E27FC236}">
                <a16:creationId xmlns:a16="http://schemas.microsoft.com/office/drawing/2014/main" id="{5526B9BB-05FB-527E-1756-E602F96C3163}"/>
              </a:ext>
            </a:extLst>
          </p:cNvPr>
          <p:cNvSpPr/>
          <p:nvPr/>
        </p:nvSpPr>
        <p:spPr>
          <a:xfrm flipH="1">
            <a:off x="5364992" y="5583459"/>
            <a:ext cx="45719" cy="45719"/>
          </a:xfrm>
          <a:prstGeom prst="flowChartConnector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F0A2A93-EDAA-10D5-FE42-F63339AE8034}"/>
              </a:ext>
            </a:extLst>
          </p:cNvPr>
          <p:cNvCxnSpPr>
            <a:cxnSpLocks/>
            <a:stCxn id="37" idx="2"/>
            <a:endCxn id="112" idx="1"/>
          </p:cNvCxnSpPr>
          <p:nvPr/>
        </p:nvCxnSpPr>
        <p:spPr>
          <a:xfrm flipV="1">
            <a:off x="5410712" y="4219469"/>
            <a:ext cx="1696354" cy="733281"/>
          </a:xfrm>
          <a:prstGeom prst="bentConnector3">
            <a:avLst>
              <a:gd name="adj1" fmla="val 44759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4A8CE570-CB41-94CF-D10B-73ECABD5EDE8}"/>
              </a:ext>
            </a:extLst>
          </p:cNvPr>
          <p:cNvCxnSpPr>
            <a:cxnSpLocks/>
            <a:stCxn id="119" idx="2"/>
            <a:endCxn id="9" idx="1"/>
          </p:cNvCxnSpPr>
          <p:nvPr/>
        </p:nvCxnSpPr>
        <p:spPr>
          <a:xfrm flipV="1">
            <a:off x="5410712" y="4645103"/>
            <a:ext cx="1173420" cy="524136"/>
          </a:xfrm>
          <a:prstGeom prst="bentConnector3">
            <a:avLst>
              <a:gd name="adj1" fmla="val 72391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45475304-D3FC-C1C7-2E51-0ABEFA6ED03D}"/>
              </a:ext>
            </a:extLst>
          </p:cNvPr>
          <p:cNvCxnSpPr>
            <a:cxnSpLocks/>
            <a:stCxn id="120" idx="2"/>
            <a:endCxn id="87" idx="1"/>
          </p:cNvCxnSpPr>
          <p:nvPr/>
        </p:nvCxnSpPr>
        <p:spPr>
          <a:xfrm>
            <a:off x="5410712" y="5394522"/>
            <a:ext cx="1696357" cy="69477"/>
          </a:xfrm>
          <a:prstGeom prst="bentConnector3">
            <a:avLst>
              <a:gd name="adj1" fmla="val 44011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03237BAD-5497-2C12-FCC9-78E2D1E17E73}"/>
              </a:ext>
            </a:extLst>
          </p:cNvPr>
          <p:cNvCxnSpPr>
            <a:cxnSpLocks/>
            <a:stCxn id="121" idx="2"/>
            <a:endCxn id="108" idx="1"/>
          </p:cNvCxnSpPr>
          <p:nvPr/>
        </p:nvCxnSpPr>
        <p:spPr>
          <a:xfrm>
            <a:off x="5410711" y="5606319"/>
            <a:ext cx="1173421" cy="483708"/>
          </a:xfrm>
          <a:prstGeom prst="bentConnector3">
            <a:avLst>
              <a:gd name="adj1" fmla="val 62988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476CF97-46AE-7D69-2238-22D2FA9BF448}"/>
              </a:ext>
            </a:extLst>
          </p:cNvPr>
          <p:cNvGrpSpPr/>
          <p:nvPr/>
        </p:nvGrpSpPr>
        <p:grpSpPr>
          <a:xfrm rot="10800000">
            <a:off x="920020" y="4813020"/>
            <a:ext cx="1153227" cy="922672"/>
            <a:chOff x="3107075" y="1999344"/>
            <a:chExt cx="1567566" cy="1196610"/>
          </a:xfrm>
        </p:grpSpPr>
        <p:sp>
          <p:nvSpPr>
            <p:cNvPr id="138" name="순서도: 수동 연산 137">
              <a:extLst>
                <a:ext uri="{FF2B5EF4-FFF2-40B4-BE49-F238E27FC236}">
                  <a16:creationId xmlns:a16="http://schemas.microsoft.com/office/drawing/2014/main" id="{51432DFE-DEEA-63A5-648F-3BD9381E3795}"/>
                </a:ext>
              </a:extLst>
            </p:cNvPr>
            <p:cNvSpPr/>
            <p:nvPr/>
          </p:nvSpPr>
          <p:spPr>
            <a:xfrm rot="5400000">
              <a:off x="3246909" y="1957947"/>
              <a:ext cx="1196610" cy="1279403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03054AF-9A89-2164-1A2E-033F0EF07C56}"/>
                </a:ext>
              </a:extLst>
            </p:cNvPr>
            <p:cNvSpPr txBox="1"/>
            <p:nvPr/>
          </p:nvSpPr>
          <p:spPr>
            <a:xfrm rot="10800000">
              <a:off x="3107075" y="2251802"/>
              <a:ext cx="1567566" cy="67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>
                  <a:solidFill>
                    <a:schemeClr val="bg2">
                      <a:lumMod val="10000"/>
                    </a:schemeClr>
                  </a:solidFill>
                </a:rPr>
                <a:t>FP generator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4E32028F-238E-D11E-FC1A-48F40F5EF77C}"/>
              </a:ext>
            </a:extLst>
          </p:cNvPr>
          <p:cNvSpPr txBox="1"/>
          <p:nvPr/>
        </p:nvSpPr>
        <p:spPr>
          <a:xfrm>
            <a:off x="28385" y="5143834"/>
            <a:ext cx="83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LPN</a:t>
            </a:r>
            <a:endParaRPr lang="ko-KR" altLang="en-US" b="1" i="1" dirty="0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1C5BB52E-2AF3-1F90-4326-B9C3408C7ADC}"/>
              </a:ext>
            </a:extLst>
          </p:cNvPr>
          <p:cNvSpPr/>
          <p:nvPr/>
        </p:nvSpPr>
        <p:spPr>
          <a:xfrm>
            <a:off x="615204" y="5193904"/>
            <a:ext cx="380899" cy="226933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BE674258-C5D9-3939-0D93-A2237E8581EA}"/>
              </a:ext>
            </a:extLst>
          </p:cNvPr>
          <p:cNvSpPr/>
          <p:nvPr/>
        </p:nvSpPr>
        <p:spPr>
          <a:xfrm>
            <a:off x="2097699" y="5193904"/>
            <a:ext cx="380899" cy="226933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B4ACA5C-8B09-4202-7D4C-107F7A144127}"/>
              </a:ext>
            </a:extLst>
          </p:cNvPr>
          <p:cNvSpPr/>
          <p:nvPr/>
        </p:nvSpPr>
        <p:spPr>
          <a:xfrm>
            <a:off x="2521168" y="5018163"/>
            <a:ext cx="1023520" cy="5367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C492770-53A5-F508-7455-B7F9BEFBB0A2}"/>
              </a:ext>
            </a:extLst>
          </p:cNvPr>
          <p:cNvSpPr txBox="1"/>
          <p:nvPr/>
        </p:nvSpPr>
        <p:spPr>
          <a:xfrm>
            <a:off x="2564649" y="5144843"/>
            <a:ext cx="102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52ED % 4</a:t>
            </a:r>
            <a:endParaRPr lang="ko-KR" altLang="en-US" sz="1400" b="1" i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B006FA-A23D-39AB-8235-FA306F543140}"/>
              </a:ext>
            </a:extLst>
          </p:cNvPr>
          <p:cNvSpPr txBox="1"/>
          <p:nvPr/>
        </p:nvSpPr>
        <p:spPr>
          <a:xfrm>
            <a:off x="2778479" y="4721324"/>
            <a:ext cx="102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mod</a:t>
            </a:r>
            <a:endParaRPr lang="ko-KR" altLang="en-US" sz="1400" b="1" i="1" dirty="0"/>
          </a:p>
        </p:txBody>
      </p:sp>
      <p:sp>
        <p:nvSpPr>
          <p:cNvPr id="147" name="화살표: 오른쪽 146">
            <a:extLst>
              <a:ext uri="{FF2B5EF4-FFF2-40B4-BE49-F238E27FC236}">
                <a16:creationId xmlns:a16="http://schemas.microsoft.com/office/drawing/2014/main" id="{20CD1194-AED8-31DB-B024-435FF1E42F13}"/>
              </a:ext>
            </a:extLst>
          </p:cNvPr>
          <p:cNvSpPr/>
          <p:nvPr/>
        </p:nvSpPr>
        <p:spPr>
          <a:xfrm>
            <a:off x="3673528" y="5160546"/>
            <a:ext cx="380899" cy="226933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C579A6-2F6E-0B94-9C8D-C8E447289D46}"/>
              </a:ext>
            </a:extLst>
          </p:cNvPr>
          <p:cNvSpPr txBox="1"/>
          <p:nvPr/>
        </p:nvSpPr>
        <p:spPr>
          <a:xfrm>
            <a:off x="4225261" y="5094696"/>
            <a:ext cx="64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0 ~ 3</a:t>
            </a:r>
            <a:endParaRPr lang="ko-KR" altLang="en-US" sz="1400" b="1" i="1" dirty="0"/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C93599BC-4945-6674-6DAC-EE0E17ECE97F}"/>
              </a:ext>
            </a:extLst>
          </p:cNvPr>
          <p:cNvCxnSpPr>
            <a:cxnSpLocks/>
            <a:stCxn id="148" idx="3"/>
            <a:endCxn id="22" idx="1"/>
          </p:cNvCxnSpPr>
          <p:nvPr/>
        </p:nvCxnSpPr>
        <p:spPr>
          <a:xfrm flipV="1">
            <a:off x="4873453" y="4958351"/>
            <a:ext cx="406922" cy="29023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F7166E8-B74E-0DEB-158F-0B41C3D24736}"/>
              </a:ext>
            </a:extLst>
          </p:cNvPr>
          <p:cNvGrpSpPr/>
          <p:nvPr/>
        </p:nvGrpSpPr>
        <p:grpSpPr>
          <a:xfrm>
            <a:off x="10984220" y="4311598"/>
            <a:ext cx="406403" cy="704647"/>
            <a:chOff x="9220949" y="4645103"/>
            <a:chExt cx="406403" cy="704647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E4FB2FC-9A20-A100-79AE-0353063DCEDC}"/>
                </a:ext>
              </a:extLst>
            </p:cNvPr>
            <p:cNvSpPr/>
            <p:nvPr/>
          </p:nvSpPr>
          <p:spPr>
            <a:xfrm>
              <a:off x="9220950" y="4645103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049B0C8-42D3-9B7F-41E8-88149BC0E1E1}"/>
                </a:ext>
              </a:extLst>
            </p:cNvPr>
            <p:cNvSpPr/>
            <p:nvPr/>
          </p:nvSpPr>
          <p:spPr>
            <a:xfrm>
              <a:off x="9220950" y="4732452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B3E6228-8C6D-DE45-843A-5E133654B7E4}"/>
                </a:ext>
              </a:extLst>
            </p:cNvPr>
            <p:cNvSpPr/>
            <p:nvPr/>
          </p:nvSpPr>
          <p:spPr>
            <a:xfrm>
              <a:off x="9220952" y="4821316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B00855C-51C1-2775-2053-E4C0015BAD16}"/>
                </a:ext>
              </a:extLst>
            </p:cNvPr>
            <p:cNvSpPr/>
            <p:nvPr/>
          </p:nvSpPr>
          <p:spPr>
            <a:xfrm>
              <a:off x="9220952" y="4908665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8AA9278-7E23-E9B3-D6A9-6DE1EB0F8BBA}"/>
                </a:ext>
              </a:extLst>
            </p:cNvPr>
            <p:cNvSpPr/>
            <p:nvPr/>
          </p:nvSpPr>
          <p:spPr>
            <a:xfrm>
              <a:off x="9220949" y="4997288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2A599A5-E6DB-7DE7-65F3-A77CD2192148}"/>
                </a:ext>
              </a:extLst>
            </p:cNvPr>
            <p:cNvSpPr/>
            <p:nvPr/>
          </p:nvSpPr>
          <p:spPr>
            <a:xfrm>
              <a:off x="9220949" y="5084637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D5C2AE2-BAF5-2AF7-EAE7-F545F644681B}"/>
                </a:ext>
              </a:extLst>
            </p:cNvPr>
            <p:cNvSpPr/>
            <p:nvPr/>
          </p:nvSpPr>
          <p:spPr>
            <a:xfrm>
              <a:off x="9220951" y="5173501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437C55E-7285-A4C8-5D09-3FDE84596E87}"/>
                </a:ext>
              </a:extLst>
            </p:cNvPr>
            <p:cNvSpPr/>
            <p:nvPr/>
          </p:nvSpPr>
          <p:spPr>
            <a:xfrm>
              <a:off x="9220951" y="5260850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1C0AE81A-B17C-6DF4-9F52-C3C3BE52AB0C}"/>
              </a:ext>
            </a:extLst>
          </p:cNvPr>
          <p:cNvGrpSpPr/>
          <p:nvPr/>
        </p:nvGrpSpPr>
        <p:grpSpPr>
          <a:xfrm>
            <a:off x="10980662" y="5007425"/>
            <a:ext cx="406403" cy="704647"/>
            <a:chOff x="9220949" y="4645103"/>
            <a:chExt cx="406403" cy="704647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8339C5E-E34A-0D05-F8FD-7C26184C81CE}"/>
                </a:ext>
              </a:extLst>
            </p:cNvPr>
            <p:cNvSpPr/>
            <p:nvPr/>
          </p:nvSpPr>
          <p:spPr>
            <a:xfrm>
              <a:off x="9220950" y="4645103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197027F6-7D3F-1A4F-925A-F28180FF0070}"/>
                </a:ext>
              </a:extLst>
            </p:cNvPr>
            <p:cNvSpPr/>
            <p:nvPr/>
          </p:nvSpPr>
          <p:spPr>
            <a:xfrm>
              <a:off x="9220950" y="4732452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F00502C-C5CE-3DAB-1364-C6B0EBBB6E0B}"/>
                </a:ext>
              </a:extLst>
            </p:cNvPr>
            <p:cNvSpPr/>
            <p:nvPr/>
          </p:nvSpPr>
          <p:spPr>
            <a:xfrm>
              <a:off x="9220952" y="4821316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87F044A-113B-69C7-A0D5-62FD4D69FFE7}"/>
                </a:ext>
              </a:extLst>
            </p:cNvPr>
            <p:cNvSpPr/>
            <p:nvPr/>
          </p:nvSpPr>
          <p:spPr>
            <a:xfrm>
              <a:off x="9220952" y="4908665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E7D7E19-FC43-CDD2-0330-F063D0142579}"/>
                </a:ext>
              </a:extLst>
            </p:cNvPr>
            <p:cNvSpPr/>
            <p:nvPr/>
          </p:nvSpPr>
          <p:spPr>
            <a:xfrm>
              <a:off x="9220949" y="4997288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4BFAB792-5B79-78C6-CE4C-40F3E3DDB29A}"/>
                </a:ext>
              </a:extLst>
            </p:cNvPr>
            <p:cNvSpPr/>
            <p:nvPr/>
          </p:nvSpPr>
          <p:spPr>
            <a:xfrm>
              <a:off x="9220949" y="5084637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99CF7FA-5B15-3658-72BB-26496F9F7B06}"/>
                </a:ext>
              </a:extLst>
            </p:cNvPr>
            <p:cNvSpPr/>
            <p:nvPr/>
          </p:nvSpPr>
          <p:spPr>
            <a:xfrm>
              <a:off x="9220951" y="5173501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7C92552-034F-51DD-0F46-50A6180E27AA}"/>
                </a:ext>
              </a:extLst>
            </p:cNvPr>
            <p:cNvSpPr/>
            <p:nvPr/>
          </p:nvSpPr>
          <p:spPr>
            <a:xfrm>
              <a:off x="9220951" y="5260850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78383B37-7C4E-1434-F3FA-978770273BFF}"/>
              </a:ext>
            </a:extLst>
          </p:cNvPr>
          <p:cNvGrpSpPr/>
          <p:nvPr/>
        </p:nvGrpSpPr>
        <p:grpSpPr>
          <a:xfrm>
            <a:off x="10980662" y="5703354"/>
            <a:ext cx="406403" cy="704647"/>
            <a:chOff x="9220949" y="4645103"/>
            <a:chExt cx="406403" cy="704647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6B8C2C0C-B75F-1683-A254-5DB8C5A72BC6}"/>
                </a:ext>
              </a:extLst>
            </p:cNvPr>
            <p:cNvSpPr/>
            <p:nvPr/>
          </p:nvSpPr>
          <p:spPr>
            <a:xfrm>
              <a:off x="9220950" y="4645103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75A13B8-7C81-3777-B231-A7ABB5C2AE3E}"/>
                </a:ext>
              </a:extLst>
            </p:cNvPr>
            <p:cNvSpPr/>
            <p:nvPr/>
          </p:nvSpPr>
          <p:spPr>
            <a:xfrm>
              <a:off x="9220950" y="4732452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0E69A3D-04D9-95E8-F079-5D4125B7ED08}"/>
                </a:ext>
              </a:extLst>
            </p:cNvPr>
            <p:cNvSpPr/>
            <p:nvPr/>
          </p:nvSpPr>
          <p:spPr>
            <a:xfrm>
              <a:off x="9220952" y="4821316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0E0EA63-0BB6-F0AF-8C66-2A2B1FA436EA}"/>
                </a:ext>
              </a:extLst>
            </p:cNvPr>
            <p:cNvSpPr/>
            <p:nvPr/>
          </p:nvSpPr>
          <p:spPr>
            <a:xfrm>
              <a:off x="9220952" y="4908665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D1B27E5-6F4E-4D97-DF78-81C3757BD953}"/>
                </a:ext>
              </a:extLst>
            </p:cNvPr>
            <p:cNvSpPr/>
            <p:nvPr/>
          </p:nvSpPr>
          <p:spPr>
            <a:xfrm>
              <a:off x="9220949" y="4997288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976E063-A0FF-4E56-C35F-E1BFFA37CE78}"/>
                </a:ext>
              </a:extLst>
            </p:cNvPr>
            <p:cNvSpPr/>
            <p:nvPr/>
          </p:nvSpPr>
          <p:spPr>
            <a:xfrm>
              <a:off x="9220949" y="5084637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6BFF7ABB-7A03-2D20-7562-97BE08CAEEDB}"/>
                </a:ext>
              </a:extLst>
            </p:cNvPr>
            <p:cNvSpPr/>
            <p:nvPr/>
          </p:nvSpPr>
          <p:spPr>
            <a:xfrm>
              <a:off x="9220951" y="5173501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FDDF797-D49C-8762-0E1F-8615F448BC8F}"/>
                </a:ext>
              </a:extLst>
            </p:cNvPr>
            <p:cNvSpPr/>
            <p:nvPr/>
          </p:nvSpPr>
          <p:spPr>
            <a:xfrm>
              <a:off x="9220951" y="5260850"/>
              <a:ext cx="406400" cy="88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1" name="화살표: 오른쪽 180">
            <a:extLst>
              <a:ext uri="{FF2B5EF4-FFF2-40B4-BE49-F238E27FC236}">
                <a16:creationId xmlns:a16="http://schemas.microsoft.com/office/drawing/2014/main" id="{69BF1811-B176-1025-6EF4-B7B5F763308E}"/>
              </a:ext>
            </a:extLst>
          </p:cNvPr>
          <p:cNvSpPr/>
          <p:nvPr/>
        </p:nvSpPr>
        <p:spPr>
          <a:xfrm>
            <a:off x="10501457" y="4278760"/>
            <a:ext cx="380899" cy="14501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D693D3B-0AFF-A00B-7670-6FC50268688B}"/>
              </a:ext>
            </a:extLst>
          </p:cNvPr>
          <p:cNvCxnSpPr/>
          <p:nvPr/>
        </p:nvCxnSpPr>
        <p:spPr>
          <a:xfrm>
            <a:off x="10882356" y="4528660"/>
            <a:ext cx="0" cy="17774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E7DEF8C-AF04-8087-81DB-A04C63C8011B}"/>
              </a:ext>
            </a:extLst>
          </p:cNvPr>
          <p:cNvSpPr txBox="1"/>
          <p:nvPr/>
        </p:nvSpPr>
        <p:spPr>
          <a:xfrm>
            <a:off x="9756970" y="4199487"/>
            <a:ext cx="102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“52ED”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53919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If number of FP entries exceed the maximum number</a:t>
            </a:r>
          </a:p>
          <a:p>
            <a:pPr lvl="1"/>
            <a:r>
              <a:rPr lang="en-US" altLang="ko-KR" dirty="0"/>
              <a:t>The oldest entry is deleted</a:t>
            </a:r>
          </a:p>
          <a:p>
            <a:pPr lvl="1"/>
            <a:r>
              <a:rPr lang="en-US" altLang="ko-KR" dirty="0"/>
              <a:t>LRU manner </a:t>
            </a:r>
          </a:p>
          <a:p>
            <a:pPr lvl="1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28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After updating the L2P mapping </a:t>
            </a:r>
          </a:p>
          <a:p>
            <a:pPr lvl="1"/>
            <a:r>
              <a:rPr lang="en-US" altLang="ko-KR" dirty="0"/>
              <a:t>FTL notifies the host of the completion of the write request</a:t>
            </a:r>
          </a:p>
          <a:p>
            <a:pPr lvl="1"/>
            <a:r>
              <a:rPr lang="en-US" altLang="ko-KR" dirty="0"/>
              <a:t>Start adding a new P2L mapping entry to the P2L table </a:t>
            </a:r>
          </a:p>
          <a:p>
            <a:r>
              <a:rPr lang="en-US" altLang="ko-KR" dirty="0"/>
              <a:t>P2L mapping is a </a:t>
            </a:r>
            <a:r>
              <a:rPr lang="en-US" altLang="ko-KR" b="1" i="1" dirty="0"/>
              <a:t>PPN : LPN</a:t>
            </a:r>
            <a:r>
              <a:rPr lang="en-US" altLang="ko-KR" dirty="0"/>
              <a:t> pair	</a:t>
            </a:r>
          </a:p>
          <a:p>
            <a:pPr lvl="1"/>
            <a:r>
              <a:rPr lang="en-US" altLang="ko-KR" dirty="0"/>
              <a:t>Such a pair is created each time deduplication occur(as described previous slide)</a:t>
            </a:r>
          </a:p>
          <a:p>
            <a:pPr lvl="1"/>
            <a:r>
              <a:rPr lang="en-US" altLang="ko-KR" dirty="0"/>
              <a:t>P2L table used at promotion operation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602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P2L table require large memory space </a:t>
            </a:r>
          </a:p>
          <a:p>
            <a:pPr lvl="1"/>
            <a:r>
              <a:rPr lang="en-US" altLang="ko-KR" dirty="0"/>
              <a:t>P2L table store all mapping information on the deduplicated page</a:t>
            </a:r>
          </a:p>
          <a:p>
            <a:r>
              <a:rPr lang="en-US" altLang="ko-KR" dirty="0"/>
              <a:t>Some deduplication FTLs use an area of NVRAM in SSD to store P2L table</a:t>
            </a:r>
          </a:p>
          <a:p>
            <a:pPr lvl="1"/>
            <a:r>
              <a:rPr lang="en-US" altLang="ko-KR" dirty="0"/>
              <a:t>DFS also store the P2L table to NVRAM </a:t>
            </a:r>
          </a:p>
          <a:p>
            <a:r>
              <a:rPr lang="en-US" altLang="ko-KR" dirty="0"/>
              <a:t>P2L entries is allocated to NVRAM in unit of segments</a:t>
            </a:r>
          </a:p>
          <a:p>
            <a:pPr lvl="1"/>
            <a:r>
              <a:rPr lang="en-US" altLang="ko-KR" dirty="0"/>
              <a:t>Segment has size of 1KB</a:t>
            </a:r>
          </a:p>
          <a:p>
            <a:pPr lvl="1"/>
            <a:r>
              <a:rPr lang="en-US" altLang="ko-KR" dirty="0"/>
              <a:t>128 P2L entries are stored in a segment</a:t>
            </a:r>
          </a:p>
          <a:p>
            <a:pPr lvl="1"/>
            <a:r>
              <a:rPr lang="en-US" altLang="ko-KR" dirty="0"/>
              <a:t>Sequentially stored in log-structured manner</a:t>
            </a:r>
          </a:p>
          <a:p>
            <a:pPr lvl="1"/>
            <a:r>
              <a:rPr lang="en-US" altLang="ko-KR" dirty="0"/>
              <a:t>DC table stores same way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3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SSD use a flash translation layer(FTL) to emulate the block device interface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Due to its characteristics of erase-before-write(cannot overwrite)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Erase: block unit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Write: page unit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FTL mapped logical page number(exposed to host) </a:t>
            </a:r>
            <a:b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to physical page number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8242E69-5CD1-05B0-8D34-3459E6C9AD67}"/>
              </a:ext>
            </a:extLst>
          </p:cNvPr>
          <p:cNvGrpSpPr/>
          <p:nvPr/>
        </p:nvGrpSpPr>
        <p:grpSpPr>
          <a:xfrm>
            <a:off x="7378700" y="1879599"/>
            <a:ext cx="4719688" cy="4389799"/>
            <a:chOff x="6966734" y="1856345"/>
            <a:chExt cx="4753639" cy="44953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35BE44-3E78-B285-884E-6C5975E65639}"/>
                </a:ext>
              </a:extLst>
            </p:cNvPr>
            <p:cNvSpPr/>
            <p:nvPr/>
          </p:nvSpPr>
          <p:spPr>
            <a:xfrm>
              <a:off x="8742946" y="2631050"/>
              <a:ext cx="2566737" cy="387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i="1" dirty="0">
                  <a:solidFill>
                    <a:schemeClr val="tx2"/>
                  </a:solidFill>
                </a:rPr>
                <a:t>File System</a:t>
              </a:r>
              <a:endParaRPr lang="ko-KR" altLang="en-US" sz="2000" b="1" i="1" dirty="0">
                <a:solidFill>
                  <a:schemeClr val="tx2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0331CD-067F-2028-4F02-662D6BEA4BD1}"/>
                </a:ext>
              </a:extLst>
            </p:cNvPr>
            <p:cNvSpPr/>
            <p:nvPr/>
          </p:nvSpPr>
          <p:spPr>
            <a:xfrm>
              <a:off x="8742947" y="3200471"/>
              <a:ext cx="2566736" cy="3873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i="1" dirty="0">
                  <a:solidFill>
                    <a:schemeClr val="tx2"/>
                  </a:solidFill>
                </a:rPr>
                <a:t>Block Device Driver</a:t>
              </a:r>
              <a:endParaRPr lang="ko-KR" altLang="en-US" sz="2000" b="1" i="1" dirty="0">
                <a:solidFill>
                  <a:schemeClr val="tx2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98888FF-0B65-EEA7-3F91-DA8F68EF85DF}"/>
                </a:ext>
              </a:extLst>
            </p:cNvPr>
            <p:cNvSpPr/>
            <p:nvPr/>
          </p:nvSpPr>
          <p:spPr>
            <a:xfrm>
              <a:off x="8566483" y="2071536"/>
              <a:ext cx="2919663" cy="1690921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CB8D218-B12D-6629-A795-EF8435673A88}"/>
                </a:ext>
              </a:extLst>
            </p:cNvPr>
            <p:cNvSpPr/>
            <p:nvPr/>
          </p:nvSpPr>
          <p:spPr>
            <a:xfrm>
              <a:off x="8566484" y="3816108"/>
              <a:ext cx="2919662" cy="2535587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E2ACD7-B7D6-C767-2405-E209CFAF854D}"/>
                </a:ext>
              </a:extLst>
            </p:cNvPr>
            <p:cNvSpPr txBox="1"/>
            <p:nvPr/>
          </p:nvSpPr>
          <p:spPr>
            <a:xfrm>
              <a:off x="7748337" y="2053867"/>
              <a:ext cx="113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Kernel</a:t>
              </a:r>
              <a:endParaRPr lang="ko-KR" altLang="en-US" b="1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AC2567-0B25-1DB6-EA6A-BEF4EF58ED0A}"/>
                </a:ext>
              </a:extLst>
            </p:cNvPr>
            <p:cNvSpPr txBox="1"/>
            <p:nvPr/>
          </p:nvSpPr>
          <p:spPr>
            <a:xfrm>
              <a:off x="7748337" y="3820039"/>
              <a:ext cx="113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SSD</a:t>
              </a:r>
              <a:endParaRPr lang="ko-KR" altLang="en-US" b="1" i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CC5FCF-38FB-8F5C-B149-04C65E2FBE46}"/>
                </a:ext>
              </a:extLst>
            </p:cNvPr>
            <p:cNvSpPr/>
            <p:nvPr/>
          </p:nvSpPr>
          <p:spPr>
            <a:xfrm>
              <a:off x="8502314" y="1949759"/>
              <a:ext cx="3218059" cy="17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0DFB2F-CAA7-9FDF-6920-2B7790DFBB7E}"/>
                </a:ext>
              </a:extLst>
            </p:cNvPr>
            <p:cNvSpPr txBox="1"/>
            <p:nvPr/>
          </p:nvSpPr>
          <p:spPr>
            <a:xfrm rot="5400000">
              <a:off x="9863268" y="1842810"/>
              <a:ext cx="49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…</a:t>
              </a:r>
              <a:endParaRPr lang="ko-KR" altLang="en-US" sz="28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1BC899-E0E5-F163-C4C4-C58F1D887333}"/>
                </a:ext>
              </a:extLst>
            </p:cNvPr>
            <p:cNvSpPr/>
            <p:nvPr/>
          </p:nvSpPr>
          <p:spPr>
            <a:xfrm>
              <a:off x="8742946" y="4003147"/>
              <a:ext cx="258385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i="1" dirty="0">
                  <a:solidFill>
                    <a:schemeClr val="tx2"/>
                  </a:solidFill>
                </a:rPr>
                <a:t>Flash Translation Layer</a:t>
              </a:r>
              <a:endParaRPr lang="ko-KR" altLang="en-US" sz="20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17E5B51-1292-0AF4-2791-9DFFB540F8EE}"/>
                </a:ext>
              </a:extLst>
            </p:cNvPr>
            <p:cNvSpPr/>
            <p:nvPr/>
          </p:nvSpPr>
          <p:spPr>
            <a:xfrm>
              <a:off x="8743723" y="4640708"/>
              <a:ext cx="2583857" cy="3015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i="1" dirty="0">
                  <a:solidFill>
                    <a:schemeClr val="tx2"/>
                  </a:solidFill>
                </a:rPr>
                <a:t>Flash controller</a:t>
              </a:r>
              <a:endParaRPr lang="ko-KR" altLang="en-US" sz="2000" b="1" i="1" dirty="0">
                <a:solidFill>
                  <a:schemeClr val="tx2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E549923-36A9-1C72-A703-252016D1C1AF}"/>
                </a:ext>
              </a:extLst>
            </p:cNvPr>
            <p:cNvSpPr/>
            <p:nvPr/>
          </p:nvSpPr>
          <p:spPr>
            <a:xfrm>
              <a:off x="8742946" y="5293395"/>
              <a:ext cx="2583857" cy="9562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000" b="1" i="1" dirty="0">
                <a:solidFill>
                  <a:schemeClr val="tx2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F07BEE-A96A-A4F0-BD90-BA2B6EF5490A}"/>
                </a:ext>
              </a:extLst>
            </p:cNvPr>
            <p:cNvSpPr/>
            <p:nvPr/>
          </p:nvSpPr>
          <p:spPr>
            <a:xfrm>
              <a:off x="8828670" y="5357985"/>
              <a:ext cx="759829" cy="8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96646E8-3634-8FF0-D97C-5E0EC811546F}"/>
                </a:ext>
              </a:extLst>
            </p:cNvPr>
            <p:cNvSpPr/>
            <p:nvPr/>
          </p:nvSpPr>
          <p:spPr>
            <a:xfrm>
              <a:off x="8883052" y="5423193"/>
              <a:ext cx="180000" cy="18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4CDEA71-326E-242E-CE33-21C82BD8EA70}"/>
                </a:ext>
              </a:extLst>
            </p:cNvPr>
            <p:cNvSpPr/>
            <p:nvPr/>
          </p:nvSpPr>
          <p:spPr>
            <a:xfrm>
              <a:off x="9114371" y="5421265"/>
              <a:ext cx="180000" cy="18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CE9F4F1-9B49-942C-3A37-5ADF4B2E93BE}"/>
                </a:ext>
              </a:extLst>
            </p:cNvPr>
            <p:cNvSpPr/>
            <p:nvPr/>
          </p:nvSpPr>
          <p:spPr>
            <a:xfrm>
              <a:off x="9345690" y="5421718"/>
              <a:ext cx="180000" cy="18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B8D9AA-8EFC-F82A-4EF4-F266119ECD64}"/>
                </a:ext>
              </a:extLst>
            </p:cNvPr>
            <p:cNvSpPr/>
            <p:nvPr/>
          </p:nvSpPr>
          <p:spPr>
            <a:xfrm>
              <a:off x="8883052" y="5666663"/>
              <a:ext cx="180000" cy="1800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5892EBD-A04C-E207-672F-CC516EA4BD13}"/>
                </a:ext>
              </a:extLst>
            </p:cNvPr>
            <p:cNvSpPr/>
            <p:nvPr/>
          </p:nvSpPr>
          <p:spPr>
            <a:xfrm>
              <a:off x="9114371" y="5665529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CBB266-1625-CB47-AFF5-8AC18F138BDB}"/>
                </a:ext>
              </a:extLst>
            </p:cNvPr>
            <p:cNvSpPr/>
            <p:nvPr/>
          </p:nvSpPr>
          <p:spPr>
            <a:xfrm>
              <a:off x="9345690" y="5665188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A0210B-427A-73DD-58D5-C1599EB7A4D4}"/>
                </a:ext>
              </a:extLst>
            </p:cNvPr>
            <p:cNvSpPr/>
            <p:nvPr/>
          </p:nvSpPr>
          <p:spPr>
            <a:xfrm>
              <a:off x="8883052" y="5910133"/>
              <a:ext cx="180000" cy="18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B8AAB40-4F00-A51C-2DBE-795107FA61C5}"/>
                </a:ext>
              </a:extLst>
            </p:cNvPr>
            <p:cNvSpPr/>
            <p:nvPr/>
          </p:nvSpPr>
          <p:spPr>
            <a:xfrm>
              <a:off x="9114371" y="5909793"/>
              <a:ext cx="180000" cy="18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C9C0777-3813-C93D-ADDE-75F06F2484F2}"/>
                </a:ext>
              </a:extLst>
            </p:cNvPr>
            <p:cNvSpPr/>
            <p:nvPr/>
          </p:nvSpPr>
          <p:spPr>
            <a:xfrm>
              <a:off x="9345690" y="5911039"/>
              <a:ext cx="180000" cy="18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AA0397E-4AE6-3A04-43DD-18BC29DB6B5D}"/>
                </a:ext>
              </a:extLst>
            </p:cNvPr>
            <p:cNvSpPr/>
            <p:nvPr/>
          </p:nvSpPr>
          <p:spPr>
            <a:xfrm>
              <a:off x="9652157" y="5363927"/>
              <a:ext cx="759829" cy="8313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A74C8B5-7BDD-6FC6-4F7F-AB617A085007}"/>
                </a:ext>
              </a:extLst>
            </p:cNvPr>
            <p:cNvSpPr/>
            <p:nvPr/>
          </p:nvSpPr>
          <p:spPr>
            <a:xfrm>
              <a:off x="9706539" y="5429135"/>
              <a:ext cx="180000" cy="18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33B328D-7688-D9E6-2BBE-C13EC2112182}"/>
                </a:ext>
              </a:extLst>
            </p:cNvPr>
            <p:cNvSpPr/>
            <p:nvPr/>
          </p:nvSpPr>
          <p:spPr>
            <a:xfrm>
              <a:off x="9937858" y="5427207"/>
              <a:ext cx="180000" cy="18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74D95F-4EC0-6609-3484-9166B2670650}"/>
                </a:ext>
              </a:extLst>
            </p:cNvPr>
            <p:cNvSpPr/>
            <p:nvPr/>
          </p:nvSpPr>
          <p:spPr>
            <a:xfrm>
              <a:off x="10169177" y="5427660"/>
              <a:ext cx="180000" cy="180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74B81C7-8500-AAC1-AE80-5B7E8A0926A3}"/>
                </a:ext>
              </a:extLst>
            </p:cNvPr>
            <p:cNvSpPr/>
            <p:nvPr/>
          </p:nvSpPr>
          <p:spPr>
            <a:xfrm>
              <a:off x="9706539" y="5672605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84AC39-70AC-C35F-EAAC-808E78B1A96B}"/>
                </a:ext>
              </a:extLst>
            </p:cNvPr>
            <p:cNvSpPr/>
            <p:nvPr/>
          </p:nvSpPr>
          <p:spPr>
            <a:xfrm>
              <a:off x="9937858" y="5671471"/>
              <a:ext cx="180000" cy="180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C6165D-1B5B-3042-18C5-CDF50380472B}"/>
                </a:ext>
              </a:extLst>
            </p:cNvPr>
            <p:cNvSpPr/>
            <p:nvPr/>
          </p:nvSpPr>
          <p:spPr>
            <a:xfrm>
              <a:off x="10169177" y="5671130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978CF8C-BC11-210C-1D2D-F3675C71B87B}"/>
                </a:ext>
              </a:extLst>
            </p:cNvPr>
            <p:cNvSpPr/>
            <p:nvPr/>
          </p:nvSpPr>
          <p:spPr>
            <a:xfrm>
              <a:off x="9706539" y="5916075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41F8D60-CDC7-EAC0-442B-9DC806E5FCF8}"/>
                </a:ext>
              </a:extLst>
            </p:cNvPr>
            <p:cNvSpPr/>
            <p:nvPr/>
          </p:nvSpPr>
          <p:spPr>
            <a:xfrm>
              <a:off x="9937858" y="5915735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47AE97D-BA1D-98D6-42AB-0DF3D098A0FC}"/>
                </a:ext>
              </a:extLst>
            </p:cNvPr>
            <p:cNvSpPr/>
            <p:nvPr/>
          </p:nvSpPr>
          <p:spPr>
            <a:xfrm>
              <a:off x="10169177" y="5916981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F3861F2-E99D-CAB5-0473-993597A815D6}"/>
                </a:ext>
              </a:extLst>
            </p:cNvPr>
            <p:cNvSpPr/>
            <p:nvPr/>
          </p:nvSpPr>
          <p:spPr>
            <a:xfrm>
              <a:off x="10464129" y="5367509"/>
              <a:ext cx="759829" cy="819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2FAD0-6531-AA14-F5B5-6A5EDBE7F879}"/>
                </a:ext>
              </a:extLst>
            </p:cNvPr>
            <p:cNvSpPr/>
            <p:nvPr/>
          </p:nvSpPr>
          <p:spPr>
            <a:xfrm>
              <a:off x="10518511" y="5432717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192B47D-4D06-C6FB-8383-59192AA0EE44}"/>
                </a:ext>
              </a:extLst>
            </p:cNvPr>
            <p:cNvSpPr/>
            <p:nvPr/>
          </p:nvSpPr>
          <p:spPr>
            <a:xfrm>
              <a:off x="10749830" y="5430789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0E460D6-57C7-EC08-E239-D5BC6267A717}"/>
                </a:ext>
              </a:extLst>
            </p:cNvPr>
            <p:cNvSpPr/>
            <p:nvPr/>
          </p:nvSpPr>
          <p:spPr>
            <a:xfrm>
              <a:off x="10981149" y="5431242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2A3AE52-44AD-9B4F-0168-649BA3DB1DFD}"/>
                </a:ext>
              </a:extLst>
            </p:cNvPr>
            <p:cNvSpPr/>
            <p:nvPr/>
          </p:nvSpPr>
          <p:spPr>
            <a:xfrm>
              <a:off x="10518511" y="5676187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F7411EA-E98A-AFBE-B0CB-3175A5831517}"/>
                </a:ext>
              </a:extLst>
            </p:cNvPr>
            <p:cNvSpPr/>
            <p:nvPr/>
          </p:nvSpPr>
          <p:spPr>
            <a:xfrm>
              <a:off x="10749830" y="5675053"/>
              <a:ext cx="180000" cy="180000"/>
            </a:xfrm>
            <a:prstGeom prst="rect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736E3D2-D1BB-350C-C12C-44D32BD9211C}"/>
                </a:ext>
              </a:extLst>
            </p:cNvPr>
            <p:cNvSpPr/>
            <p:nvPr/>
          </p:nvSpPr>
          <p:spPr>
            <a:xfrm>
              <a:off x="10981149" y="5674712"/>
              <a:ext cx="180000" cy="180000"/>
            </a:xfrm>
            <a:prstGeom prst="rect">
              <a:avLst/>
            </a:prstGeom>
            <a:solidFill>
              <a:srgbClr val="F53636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35D5E5E-BEAB-B0D2-C966-F6DA133B33C6}"/>
                </a:ext>
              </a:extLst>
            </p:cNvPr>
            <p:cNvSpPr/>
            <p:nvPr/>
          </p:nvSpPr>
          <p:spPr>
            <a:xfrm>
              <a:off x="10518511" y="5919657"/>
              <a:ext cx="180000" cy="180000"/>
            </a:xfrm>
            <a:prstGeom prst="rect">
              <a:avLst/>
            </a:prstGeom>
            <a:solidFill>
              <a:srgbClr val="F53636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22F453B-FC8A-6483-AB29-0DA1E37D4954}"/>
                </a:ext>
              </a:extLst>
            </p:cNvPr>
            <p:cNvSpPr/>
            <p:nvPr/>
          </p:nvSpPr>
          <p:spPr>
            <a:xfrm>
              <a:off x="10749830" y="5919317"/>
              <a:ext cx="180000" cy="180000"/>
            </a:xfrm>
            <a:prstGeom prst="rect">
              <a:avLst/>
            </a:prstGeom>
            <a:solidFill>
              <a:srgbClr val="F53636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7087BF0-E89A-9F99-EF33-E0651AA0E0E9}"/>
                </a:ext>
              </a:extLst>
            </p:cNvPr>
            <p:cNvSpPr/>
            <p:nvPr/>
          </p:nvSpPr>
          <p:spPr>
            <a:xfrm>
              <a:off x="10981149" y="5920563"/>
              <a:ext cx="180000" cy="180000"/>
            </a:xfrm>
            <a:prstGeom prst="rect">
              <a:avLst/>
            </a:prstGeom>
            <a:solidFill>
              <a:srgbClr val="F53636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F7358D7-55FD-FD73-C28C-9BFAD1631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4371" y="4942230"/>
              <a:ext cx="777" cy="351165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B9296653-3BAD-34EC-A217-31BEE7904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9830" y="4948692"/>
              <a:ext cx="777" cy="351165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1C0838C-BEE9-C079-9B9E-BA0723FAC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4874" y="4948692"/>
              <a:ext cx="777" cy="351165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8E6BEB76-4C15-4CF6-8634-7F2BE328E579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0034875" y="4372479"/>
              <a:ext cx="1380" cy="275989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설명선: 굽은 선(테두리 없음) 75">
              <a:extLst>
                <a:ext uri="{FF2B5EF4-FFF2-40B4-BE49-F238E27FC236}">
                  <a16:creationId xmlns:a16="http://schemas.microsoft.com/office/drawing/2014/main" id="{1A3C8349-B074-76EA-2ABD-68E1BE9BDEE4}"/>
                </a:ext>
              </a:extLst>
            </p:cNvPr>
            <p:cNvSpPr/>
            <p:nvPr/>
          </p:nvSpPr>
          <p:spPr>
            <a:xfrm rot="5400000">
              <a:off x="8886547" y="5416306"/>
              <a:ext cx="189921" cy="180001"/>
            </a:xfrm>
            <a:prstGeom prst="callout2">
              <a:avLst>
                <a:gd name="adj1" fmla="val 105179"/>
                <a:gd name="adj2" fmla="val 25"/>
                <a:gd name="adj3" fmla="val 391435"/>
                <a:gd name="adj4" fmla="val -172194"/>
                <a:gd name="adj5" fmla="val 546362"/>
                <a:gd name="adj6" fmla="val -173720"/>
              </a:avLst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8B6E93-8A44-04BC-4E54-F8075CF1C6C7}"/>
                </a:ext>
              </a:extLst>
            </p:cNvPr>
            <p:cNvSpPr txBox="1"/>
            <p:nvPr/>
          </p:nvSpPr>
          <p:spPr>
            <a:xfrm>
              <a:off x="7514417" y="4916219"/>
              <a:ext cx="113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/>
                <a:t>Block</a:t>
              </a:r>
              <a:endParaRPr lang="ko-KR" altLang="en-US" sz="1200" b="1" i="1" dirty="0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F3759D38-B063-9D24-0BD2-6D09B213EF6C}"/>
                </a:ext>
              </a:extLst>
            </p:cNvPr>
            <p:cNvCxnSpPr>
              <a:cxnSpLocks/>
            </p:cNvCxnSpPr>
            <p:nvPr/>
          </p:nvCxnSpPr>
          <p:spPr>
            <a:xfrm>
              <a:off x="9226248" y="3610630"/>
              <a:ext cx="0" cy="36634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4FA0F58-4F62-67E8-A808-13720343B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839148" y="3610630"/>
              <a:ext cx="0" cy="36634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설명선: 굽은 선(테두리 없음) 81">
              <a:extLst>
                <a:ext uri="{FF2B5EF4-FFF2-40B4-BE49-F238E27FC236}">
                  <a16:creationId xmlns:a16="http://schemas.microsoft.com/office/drawing/2014/main" id="{87399C2B-33EB-8587-DCC8-52847C970BF9}"/>
                </a:ext>
              </a:extLst>
            </p:cNvPr>
            <p:cNvSpPr/>
            <p:nvPr/>
          </p:nvSpPr>
          <p:spPr>
            <a:xfrm rot="5400000">
              <a:off x="8839513" y="6063602"/>
              <a:ext cx="189921" cy="180001"/>
            </a:xfrm>
            <a:prstGeom prst="callout2">
              <a:avLst>
                <a:gd name="adj1" fmla="val 105179"/>
                <a:gd name="adj2" fmla="val 25"/>
                <a:gd name="adj3" fmla="val 391435"/>
                <a:gd name="adj4" fmla="val -172194"/>
                <a:gd name="adj5" fmla="val 546362"/>
                <a:gd name="adj6" fmla="val -173720"/>
              </a:avLst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94B8AF-8F67-CCC1-66E0-D71D0FD11AC5}"/>
                </a:ext>
              </a:extLst>
            </p:cNvPr>
            <p:cNvSpPr txBox="1"/>
            <p:nvPr/>
          </p:nvSpPr>
          <p:spPr>
            <a:xfrm>
              <a:off x="6966734" y="5568189"/>
              <a:ext cx="113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i="1" dirty="0"/>
                <a:t>Flash memory</a:t>
              </a:r>
              <a:endParaRPr lang="ko-KR" altLang="en-US" sz="1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517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In the last step of write operation in DFS,</a:t>
            </a:r>
          </a:p>
          <a:p>
            <a:pPr lvl="1"/>
            <a:r>
              <a:rPr lang="en-US" altLang="ko-KR" dirty="0"/>
              <a:t>DFS insert PPN into the promotion queue that has sufficiently high deduplication count to use a higher flash mode</a:t>
            </a:r>
          </a:p>
          <a:p>
            <a:r>
              <a:rPr lang="en-US" altLang="ko-KR" dirty="0"/>
              <a:t>Promotion operation performed when the SSD is in an idle state</a:t>
            </a:r>
          </a:p>
          <a:p>
            <a:pPr lvl="1"/>
            <a:r>
              <a:rPr lang="en-US" altLang="ko-KR" dirty="0"/>
              <a:t>Promotion module to avoid interfering host request</a:t>
            </a:r>
          </a:p>
          <a:p>
            <a:r>
              <a:rPr lang="en-US" altLang="ko-KR" dirty="0"/>
              <a:t>Promotion module dequeue the oldest PPN from promotion queue</a:t>
            </a:r>
          </a:p>
          <a:p>
            <a:pPr lvl="1"/>
            <a:r>
              <a:rPr lang="en-US" altLang="ko-KR" dirty="0"/>
              <a:t>Promotion queue following the FIFO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0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Promotion module recheck current DC</a:t>
            </a:r>
          </a:p>
          <a:p>
            <a:pPr lvl="1"/>
            <a:r>
              <a:rPr lang="en-US" altLang="ko-KR" dirty="0"/>
              <a:t>If the current DC on the page in the promotion queue has decreased </a:t>
            </a:r>
            <a:r>
              <a:rPr lang="ko-KR" altLang="en-US" dirty="0"/>
              <a:t>→ </a:t>
            </a:r>
            <a:r>
              <a:rPr lang="en-US" altLang="ko-KR" b="1" dirty="0"/>
              <a:t>go to next</a:t>
            </a:r>
          </a:p>
          <a:p>
            <a:pPr lvl="1"/>
            <a:r>
              <a:rPr lang="en-US" altLang="ko-KR" dirty="0"/>
              <a:t>If the current DC on the page in the promotion queue has increased very frequently in time </a:t>
            </a:r>
          </a:p>
          <a:p>
            <a:pPr marL="3474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→ </a:t>
            </a:r>
            <a:r>
              <a:rPr lang="en-US" altLang="ko-KR" b="1" dirty="0"/>
              <a:t>two-step promotion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995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DFS maintains an open block for each supported flash mode(</a:t>
            </a:r>
            <a:r>
              <a:rPr lang="en-US" altLang="ko-KR" dirty="0" err="1"/>
              <a:t>pSLC</a:t>
            </a:r>
            <a:r>
              <a:rPr lang="en-US" altLang="ko-KR" dirty="0"/>
              <a:t>, </a:t>
            </a:r>
            <a:r>
              <a:rPr lang="en-US" altLang="ko-KR" dirty="0" err="1"/>
              <a:t>pMLC</a:t>
            </a:r>
            <a:r>
              <a:rPr lang="en-US" altLang="ko-KR" dirty="0"/>
              <a:t>, QLC)</a:t>
            </a:r>
          </a:p>
          <a:p>
            <a:pPr lvl="1"/>
            <a:r>
              <a:rPr lang="en-US" altLang="ko-KR" dirty="0"/>
              <a:t>A page to be written in a specific flash mode is allocated corresponding open block</a:t>
            </a:r>
          </a:p>
          <a:p>
            <a:pPr lvl="1"/>
            <a:r>
              <a:rPr lang="en-US" altLang="ko-KR" dirty="0"/>
              <a:t>SLC free page </a:t>
            </a:r>
            <a:r>
              <a:rPr lang="ko-KR" altLang="en-US" dirty="0"/>
              <a:t>→</a:t>
            </a:r>
            <a:r>
              <a:rPr lang="en-US" altLang="ko-KR" dirty="0"/>
              <a:t> allocated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SLC open block </a:t>
            </a:r>
          </a:p>
          <a:p>
            <a:r>
              <a:rPr lang="en-US" altLang="ko-KR" dirty="0"/>
              <a:t>If no more free pages in the SLC open block</a:t>
            </a:r>
          </a:p>
          <a:p>
            <a:pPr lvl="1"/>
            <a:r>
              <a:rPr lang="en-US" altLang="ko-KR" dirty="0"/>
              <a:t>One of free blocks is allocated as the SLC open block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828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Assume that the some PPN’s flash mode is determined</a:t>
            </a:r>
          </a:p>
          <a:p>
            <a:pPr lvl="1"/>
            <a:r>
              <a:rPr lang="en-US" altLang="ko-KR" dirty="0"/>
              <a:t>Original PPN is copied to free page of the corresponding flash mode</a:t>
            </a:r>
          </a:p>
          <a:p>
            <a:pPr lvl="1"/>
            <a:r>
              <a:rPr lang="ko-KR" altLang="en-US" dirty="0"/>
              <a:t>페이지 복사 후</a:t>
            </a:r>
            <a:r>
              <a:rPr lang="en-US" altLang="ko-KR" dirty="0"/>
              <a:t>, </a:t>
            </a:r>
            <a:r>
              <a:rPr lang="ko-KR" altLang="en-US" dirty="0"/>
              <a:t>원본 </a:t>
            </a:r>
            <a:r>
              <a:rPr lang="en-US" altLang="ko-KR" dirty="0"/>
              <a:t>PPN</a:t>
            </a:r>
            <a:r>
              <a:rPr lang="ko-KR" altLang="en-US" dirty="0"/>
              <a:t>이 속한 </a:t>
            </a:r>
            <a:r>
              <a:rPr lang="en-US" altLang="ko-KR" dirty="0"/>
              <a:t>P2L </a:t>
            </a:r>
            <a:r>
              <a:rPr lang="ko-KR" altLang="en-US" dirty="0"/>
              <a:t>세그먼트를 탐색하여 </a:t>
            </a:r>
            <a:r>
              <a:rPr lang="en-US" altLang="ko-KR" dirty="0"/>
              <a:t>LPN </a:t>
            </a:r>
            <a:r>
              <a:rPr lang="ko-KR" altLang="en-US" dirty="0" err="1"/>
              <a:t>매핑정보를</a:t>
            </a:r>
            <a:r>
              <a:rPr lang="ko-KR" altLang="en-US" dirty="0"/>
              <a:t> 찾는다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LPN </a:t>
            </a:r>
            <a:r>
              <a:rPr lang="ko-KR" altLang="en-US" dirty="0"/>
              <a:t>정보를 가지고 </a:t>
            </a:r>
            <a:r>
              <a:rPr lang="en-US" altLang="ko-KR" dirty="0"/>
              <a:t>FTL</a:t>
            </a:r>
            <a:r>
              <a:rPr lang="ko-KR" altLang="en-US" dirty="0"/>
              <a:t> 내 </a:t>
            </a:r>
            <a:r>
              <a:rPr lang="en-US" altLang="ko-KR" dirty="0"/>
              <a:t>L2P </a:t>
            </a:r>
            <a:r>
              <a:rPr lang="ko-KR" altLang="en-US" dirty="0"/>
              <a:t>테이블에서 승격된 페이지의 </a:t>
            </a:r>
            <a:r>
              <a:rPr lang="en-US" altLang="ko-KR" dirty="0"/>
              <a:t>PPN </a:t>
            </a:r>
            <a:r>
              <a:rPr lang="ko-KR" altLang="en-US" dirty="0"/>
              <a:t>정보를 업데이트한다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P2L </a:t>
            </a:r>
            <a:r>
              <a:rPr lang="ko-KR" altLang="en-US" dirty="0"/>
              <a:t>매핑도 업데이트한 후</a:t>
            </a:r>
            <a:r>
              <a:rPr lang="en-US" altLang="ko-KR" dirty="0"/>
              <a:t>, </a:t>
            </a:r>
            <a:r>
              <a:rPr lang="ko-KR" altLang="en-US" dirty="0"/>
              <a:t>원본 페이지는 </a:t>
            </a:r>
            <a:r>
              <a:rPr lang="en-US" altLang="ko-KR" dirty="0"/>
              <a:t>invalid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pPr marL="347400" lvl="1" indent="0">
              <a:buNone/>
            </a:pPr>
            <a:endParaRPr lang="en-US" altLang="ko-KR" dirty="0"/>
          </a:p>
          <a:p>
            <a:r>
              <a:rPr lang="en-US" altLang="ko-KR" dirty="0"/>
              <a:t>When the promotion of page is complete,</a:t>
            </a:r>
          </a:p>
          <a:p>
            <a:pPr lvl="1"/>
            <a:r>
              <a:rPr lang="en-US" altLang="ko-KR" dirty="0"/>
              <a:t>Promotion module check SSD state</a:t>
            </a:r>
          </a:p>
          <a:p>
            <a:pPr lvl="1"/>
            <a:r>
              <a:rPr lang="en-US" altLang="ko-KR" dirty="0"/>
              <a:t>If still idle, go on next page’s promotion operation </a:t>
            </a:r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overview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613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DFS implemented in </a:t>
            </a:r>
            <a:r>
              <a:rPr lang="en-US" altLang="ko-KR" dirty="0" err="1"/>
              <a:t>SSDsim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SSDsim</a:t>
            </a:r>
            <a:r>
              <a:rPr lang="en-US" altLang="ko-KR" dirty="0"/>
              <a:t> is modified to convert free flash block into different programming modes</a:t>
            </a:r>
          </a:p>
          <a:p>
            <a:r>
              <a:rPr lang="en-US" altLang="ko-KR" dirty="0"/>
              <a:t>To this, </a:t>
            </a:r>
            <a:r>
              <a:rPr lang="en-US" altLang="ko-KR" dirty="0" err="1"/>
              <a:t>SSDsim</a:t>
            </a:r>
            <a:r>
              <a:rPr lang="en-US" altLang="ko-KR" dirty="0"/>
              <a:t> need to use multiple timing parameters according to the programming mode of the page to be written or read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9FD80A-0980-A098-BF32-AD2DA767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96" y="3877705"/>
            <a:ext cx="5724343" cy="25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2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DFS inline deduplication is similar to Remap-SSD </a:t>
            </a:r>
          </a:p>
          <a:p>
            <a:pPr lvl="1"/>
            <a:r>
              <a:rPr lang="en-US" altLang="ko-KR" dirty="0"/>
              <a:t>So, assume that the computational overhead of inline deduplication is the same as Remap-SSD</a:t>
            </a:r>
          </a:p>
          <a:p>
            <a:pPr lvl="1"/>
            <a:r>
              <a:rPr lang="en-US" altLang="ko-KR" dirty="0"/>
              <a:t>DFS fingerprint search is optimized from the original Remap-SSD design</a:t>
            </a:r>
          </a:p>
          <a:p>
            <a:pPr lvl="1"/>
            <a:r>
              <a:rPr lang="en-US" altLang="ko-KR" dirty="0"/>
              <a:t>This assumption is unfavorable for DFS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Comparison target</a:t>
            </a:r>
          </a:p>
          <a:p>
            <a:pPr lvl="1"/>
            <a:r>
              <a:rPr lang="en-US" altLang="ko-KR" dirty="0"/>
              <a:t>Original </a:t>
            </a:r>
            <a:r>
              <a:rPr lang="en-US" altLang="ko-KR" dirty="0" err="1"/>
              <a:t>SSDsim</a:t>
            </a:r>
            <a:r>
              <a:rPr lang="en-US" altLang="ko-KR" dirty="0"/>
              <a:t>: </a:t>
            </a:r>
            <a:r>
              <a:rPr lang="en-US" altLang="ko-KR" b="1" i="1" dirty="0"/>
              <a:t>No-</a:t>
            </a:r>
            <a:r>
              <a:rPr lang="en-US" altLang="ko-KR" b="1" i="1" dirty="0" err="1"/>
              <a:t>Dedup</a:t>
            </a:r>
            <a:endParaRPr lang="en-US" altLang="ko-KR" b="1" i="1" dirty="0"/>
          </a:p>
          <a:p>
            <a:pPr lvl="1"/>
            <a:r>
              <a:rPr lang="en-US" altLang="ko-KR" dirty="0"/>
              <a:t>Remap-SSD</a:t>
            </a:r>
            <a:r>
              <a:rPr lang="en-US" altLang="ko-KR" sz="1800" dirty="0"/>
              <a:t>(using the optimized fingerprint search mechanism of DFS)</a:t>
            </a:r>
            <a:r>
              <a:rPr lang="en-US" altLang="ko-KR" dirty="0"/>
              <a:t>: </a:t>
            </a:r>
            <a:r>
              <a:rPr lang="en-US" altLang="ko-KR" b="1" i="1" dirty="0" err="1"/>
              <a:t>Dedup</a:t>
            </a:r>
            <a:endParaRPr lang="en-US" altLang="ko-KR" b="1" i="1" dirty="0"/>
          </a:p>
          <a:p>
            <a:pPr lvl="1"/>
            <a:r>
              <a:rPr lang="en-US" altLang="ko-KR" b="1" i="1" dirty="0"/>
              <a:t>DFS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818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Effects of deduplication storage devices,</a:t>
            </a:r>
          </a:p>
          <a:p>
            <a:pPr lvl="1"/>
            <a:r>
              <a:rPr lang="en-US" altLang="ko-KR" dirty="0"/>
              <a:t>I/O trace must include at least hash </a:t>
            </a:r>
            <a:r>
              <a:rPr lang="en-US" altLang="ko-KR" dirty="0" err="1"/>
              <a:t>valuse</a:t>
            </a:r>
            <a:endParaRPr lang="en-US" altLang="ko-KR" dirty="0"/>
          </a:p>
          <a:p>
            <a:pPr lvl="1"/>
            <a:r>
              <a:rPr lang="en-US" altLang="ko-KR" dirty="0"/>
              <a:t>But, published I/O trace include only access sequence of block number</a:t>
            </a:r>
          </a:p>
          <a:p>
            <a:pPr lvl="1"/>
            <a:r>
              <a:rPr lang="en-US" altLang="ko-KR" dirty="0"/>
              <a:t>For that, this paper used hypothetical synthetic workloads.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FIU I/O trace contain the hashes of accessed block </a:t>
            </a:r>
          </a:p>
          <a:p>
            <a:pPr lvl="1"/>
            <a:r>
              <a:rPr lang="en-US" altLang="ko-KR" dirty="0">
                <a:hlinkClick r:id="rId3"/>
              </a:rPr>
              <a:t>http://iotta.snia.org/traces/block-io/390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i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848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Analysis with hypothetical workloads</a:t>
            </a:r>
          </a:p>
          <a:p>
            <a:pPr lvl="1"/>
            <a:r>
              <a:rPr lang="ko-KR" altLang="en-US" dirty="0"/>
              <a:t>데이터 사용빈도 분포에 따른 </a:t>
            </a:r>
            <a:r>
              <a:rPr lang="en-US" altLang="ko-KR" dirty="0"/>
              <a:t>DFS</a:t>
            </a:r>
            <a:r>
              <a:rPr lang="ko-KR" altLang="en-US" dirty="0"/>
              <a:t> 분석 </a:t>
            </a:r>
            <a:endParaRPr lang="en-US" altLang="ko-KR" dirty="0"/>
          </a:p>
          <a:p>
            <a:pPr lvl="1"/>
            <a:r>
              <a:rPr lang="ko-KR" altLang="en-US" dirty="0"/>
              <a:t>합성 워크로드를 </a:t>
            </a:r>
            <a:r>
              <a:rPr lang="en-US" altLang="ko-KR" dirty="0" err="1"/>
              <a:t>Zipf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를 조정하여 데이터 사용빈도를 조절 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000" dirty="0" err="1"/>
              <a:t>Zipf</a:t>
            </a:r>
            <a:r>
              <a:rPr lang="en-US" altLang="ko-KR" sz="2000" dirty="0"/>
              <a:t> law: </a:t>
            </a:r>
            <a:r>
              <a:rPr lang="ko-KR" altLang="en-US" sz="2000" dirty="0"/>
              <a:t>자연상태의 정보집합에서 정보의 사용빈도는 사용빈도 순위에 반비례하는 특성을 가짐 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말뭉치에서 </a:t>
            </a:r>
            <a:r>
              <a:rPr lang="en-US" altLang="ko-KR" sz="1800" dirty="0"/>
              <a:t>1</a:t>
            </a:r>
            <a:r>
              <a:rPr lang="ko-KR" altLang="en-US" sz="1800" dirty="0"/>
              <a:t>번째로 사용빈도가 높은 단어는 </a:t>
            </a:r>
            <a:r>
              <a:rPr lang="en-US" altLang="ko-KR" sz="1800" dirty="0"/>
              <a:t>2</a:t>
            </a:r>
            <a:r>
              <a:rPr lang="ko-KR" altLang="en-US" sz="1800" dirty="0"/>
              <a:t>번째로 사용빈도가 높은 단어보다 빈도가 두배 높음 </a:t>
            </a:r>
            <a:endParaRPr lang="en-US" altLang="ko-KR" sz="1800" dirty="0"/>
          </a:p>
          <a:p>
            <a:pPr lvl="1"/>
            <a:r>
              <a:rPr lang="ko-KR" altLang="en-US" sz="1800" dirty="0"/>
              <a:t>빈도순위 </a:t>
            </a:r>
            <a:r>
              <a:rPr lang="en-US" altLang="ko-KR" sz="1800" dirty="0"/>
              <a:t>3</a:t>
            </a:r>
            <a:r>
              <a:rPr lang="ko-KR" altLang="en-US" sz="1800" dirty="0"/>
              <a:t>위 → </a:t>
            </a:r>
            <a:r>
              <a:rPr lang="en-US" altLang="ko-KR" sz="1800" dirty="0"/>
              <a:t>1</a:t>
            </a:r>
            <a:r>
              <a:rPr lang="ko-KR" altLang="en-US" sz="1800" dirty="0"/>
              <a:t>위 빈도수의 </a:t>
            </a:r>
            <a:r>
              <a:rPr lang="en-US" altLang="ko-KR" sz="1800" dirty="0"/>
              <a:t>1/3 </a:t>
            </a:r>
            <a:r>
              <a:rPr lang="ko-KR" altLang="en-US" sz="1800" dirty="0"/>
              <a:t>의 빈도수를 가짐 </a:t>
            </a:r>
            <a:r>
              <a:rPr lang="en-US" altLang="ko-KR" sz="1800" dirty="0"/>
              <a:t>: </a:t>
            </a:r>
            <a:r>
              <a:rPr lang="ko-KR" altLang="en-US" sz="1800" dirty="0"/>
              <a:t>빈도순위</a:t>
            </a:r>
            <a:r>
              <a:rPr lang="en-US" altLang="ko-KR" sz="1800" dirty="0"/>
              <a:t>=3, </a:t>
            </a:r>
            <a:r>
              <a:rPr lang="ko-KR" altLang="en-US" sz="1800" dirty="0"/>
              <a:t>빈도수</a:t>
            </a:r>
            <a:r>
              <a:rPr lang="en-US" altLang="ko-KR" sz="1800" dirty="0"/>
              <a:t>=1</a:t>
            </a:r>
            <a:r>
              <a:rPr lang="ko-KR" altLang="en-US" sz="1800" dirty="0"/>
              <a:t>위의 </a:t>
            </a:r>
            <a:r>
              <a:rPr lang="en-US" altLang="ko-KR" sz="1800" dirty="0"/>
              <a:t>1/3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i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33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내용 개체 틀 56">
                <a:extLst>
                  <a:ext uri="{FF2B5EF4-FFF2-40B4-BE49-F238E27FC236}">
                    <a16:creationId xmlns:a16="http://schemas.microsoft.com/office/drawing/2014/main" id="{3AE71E96-B1D5-FC7A-8B69-BFE96E7BC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579" y="931837"/>
                <a:ext cx="11757660" cy="5146052"/>
              </a:xfrm>
            </p:spPr>
            <p:txBody>
              <a:bodyPr/>
              <a:lstStyle/>
              <a:p>
                <a:r>
                  <a:rPr lang="en-US" altLang="ko-KR" dirty="0"/>
                  <a:t>Analysis with hypothetical workloads(cont.)</a:t>
                </a:r>
              </a:p>
              <a:p>
                <a:pPr lvl="1"/>
                <a:r>
                  <a:rPr lang="en-US" altLang="ko-KR" dirty="0"/>
                  <a:t>Zipf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parameter: S</a:t>
                </a:r>
              </a:p>
              <a:p>
                <a:pPr lvl="1"/>
                <a:r>
                  <a:rPr lang="en-US" altLang="ko-KR" dirty="0"/>
                  <a:t>S</a:t>
                </a:r>
                <a:r>
                  <a:rPr lang="ko-KR" altLang="en-US" dirty="0"/>
                  <a:t>↑ 빈도순위간 빈도수 차이가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만큼 증가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파라미터가</a:t>
                </a:r>
                <a:r>
                  <a:rPr lang="en-US" altLang="ko-KR" dirty="0"/>
                  <a:t>S 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0.7</a:t>
                </a:r>
                <a:r>
                  <a:rPr lang="ko-KR" altLang="en-US" dirty="0"/>
                  <a:t>부터 증가할 수록 높은 중복제거를 보임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MLC, QLC</a:t>
                </a:r>
                <a:r>
                  <a:rPr lang="ko-KR" altLang="en-US" dirty="0"/>
                  <a:t>의 분포증가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용량 사용률 감소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DFS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promotion module </a:t>
                </a:r>
                <a:r>
                  <a:rPr lang="ko-KR" altLang="en-US" dirty="0"/>
                  <a:t>에 의해 중복페이지 </a:t>
                </a:r>
                <a:r>
                  <a:rPr lang="en-US" altLang="ko-KR" dirty="0"/>
                  <a:t>fast-flash mode</a:t>
                </a:r>
                <a:r>
                  <a:rPr lang="ko-KR" altLang="en-US" dirty="0"/>
                  <a:t>로 승격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사용빈도가 높은 페이지가 많을수록 높은 성능을 보임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b="1" i="1" dirty="0"/>
              </a:p>
            </p:txBody>
          </p:sp>
        </mc:Choice>
        <mc:Fallback xmlns="">
          <p:sp>
            <p:nvSpPr>
              <p:cNvPr id="57" name="내용 개체 틀 56">
                <a:extLst>
                  <a:ext uri="{FF2B5EF4-FFF2-40B4-BE49-F238E27FC236}">
                    <a16:creationId xmlns:a16="http://schemas.microsoft.com/office/drawing/2014/main" id="{3AE71E96-B1D5-FC7A-8B69-BFE96E7BC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79" y="931837"/>
                <a:ext cx="11757660" cy="5146052"/>
              </a:xfrm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E0C54A-590A-50EB-481E-E66B88A5F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772" y="1371300"/>
            <a:ext cx="3759844" cy="509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98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Read latency evaluation due to deduplication</a:t>
            </a:r>
          </a:p>
          <a:p>
            <a:pPr lvl="1"/>
            <a:r>
              <a:rPr lang="en-US" altLang="ko-KR" dirty="0"/>
              <a:t>Set the workload to sequentially write 1GB </a:t>
            </a:r>
          </a:p>
          <a:p>
            <a:pPr lvl="1"/>
            <a:r>
              <a:rPr lang="en-US" altLang="ko-KR" dirty="0"/>
              <a:t>Write unit of pages is 32KB</a:t>
            </a:r>
          </a:p>
          <a:p>
            <a:pPr lvl="1"/>
            <a:r>
              <a:rPr lang="en-US" altLang="ko-KR" dirty="0"/>
              <a:t>Three </a:t>
            </a:r>
            <a:r>
              <a:rPr lang="en-US" altLang="ko-KR" dirty="0" err="1"/>
              <a:t>Zipf</a:t>
            </a:r>
            <a:r>
              <a:rPr lang="en-US" altLang="ko-KR" dirty="0"/>
              <a:t> parameter value : 15%, 32%, 70%</a:t>
            </a:r>
          </a:p>
          <a:p>
            <a:pPr lvl="1"/>
            <a:r>
              <a:rPr lang="en-US" altLang="ko-KR" dirty="0"/>
              <a:t>15%, 32%, 70% pages were deduplicated </a:t>
            </a:r>
          </a:p>
          <a:p>
            <a:pPr lvl="1"/>
            <a:r>
              <a:rPr lang="en-US" altLang="ko-KR" dirty="0"/>
              <a:t>Performed sequential read operations on 1GB data </a:t>
            </a:r>
          </a:p>
          <a:p>
            <a:pPr lvl="1"/>
            <a:r>
              <a:rPr lang="en-US" altLang="ko-KR" dirty="0"/>
              <a:t>64KB, 128KB, 1M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9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SSD can easily realize deduplication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By enabling FTL to map logical pages with data to single physical page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But its benefits are not directly appealing to the users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Most existing file system cannot directly use the additional capacity obtained form deduplication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Metadata of a file system must be predetermined capacity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User cannot recognize the reduced write operation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SSD write buffer(DRAM) absorb the performance gain</a:t>
            </a:r>
          </a:p>
          <a:p>
            <a:pPr lvl="1"/>
            <a:r>
              <a:rPr lang="en-US" altLang="ko-KR" dirty="0"/>
              <a:t> Not directly translated into a reduced execution time</a:t>
            </a:r>
            <a:br>
              <a:rPr lang="en-US" altLang="ko-KR" dirty="0"/>
            </a:br>
            <a:r>
              <a:rPr lang="en-US" altLang="ko-KR" dirty="0"/>
              <a:t>of the host workloads.</a:t>
            </a:r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BA9640-7CF9-38EB-FE0D-E94D2038D4BF}"/>
              </a:ext>
            </a:extLst>
          </p:cNvPr>
          <p:cNvSpPr/>
          <p:nvPr/>
        </p:nvSpPr>
        <p:spPr>
          <a:xfrm>
            <a:off x="8250902" y="5788596"/>
            <a:ext cx="3751031" cy="553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C4253-9735-7298-FC77-ACA4C94D040A}"/>
              </a:ext>
            </a:extLst>
          </p:cNvPr>
          <p:cNvSpPr txBox="1"/>
          <p:nvPr/>
        </p:nvSpPr>
        <p:spPr>
          <a:xfrm>
            <a:off x="7379093" y="5884940"/>
            <a:ext cx="517987" cy="35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PPN</a:t>
            </a:r>
            <a:endParaRPr lang="ko-KR" altLang="en-US" b="1" i="1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B3A004B-7A69-AD11-93B0-DE6CF41C91C8}"/>
              </a:ext>
            </a:extLst>
          </p:cNvPr>
          <p:cNvSpPr/>
          <p:nvPr/>
        </p:nvSpPr>
        <p:spPr>
          <a:xfrm>
            <a:off x="10181821" y="5099914"/>
            <a:ext cx="883641" cy="378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chemeClr val="bg2">
                    <a:lumMod val="10000"/>
                  </a:schemeClr>
                </a:solidFill>
              </a:rPr>
              <a:t>FTL</a:t>
            </a:r>
            <a:endParaRPr lang="ko-KR" altLang="en-US" sz="2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8766EF6-36F7-D02E-6F27-11F9F9585CE9}"/>
              </a:ext>
            </a:extLst>
          </p:cNvPr>
          <p:cNvSpPr/>
          <p:nvPr/>
        </p:nvSpPr>
        <p:spPr>
          <a:xfrm>
            <a:off x="9303507" y="5782399"/>
            <a:ext cx="542612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2558F16-E1EE-EEEF-4C4B-C77DD0215169}"/>
              </a:ext>
            </a:extLst>
          </p:cNvPr>
          <p:cNvSpPr/>
          <p:nvPr/>
        </p:nvSpPr>
        <p:spPr>
          <a:xfrm>
            <a:off x="9827069" y="5782399"/>
            <a:ext cx="524703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7C03A4-CC74-FEB0-C4DB-C4E1C0D720F4}"/>
              </a:ext>
            </a:extLst>
          </p:cNvPr>
          <p:cNvSpPr/>
          <p:nvPr/>
        </p:nvSpPr>
        <p:spPr>
          <a:xfrm>
            <a:off x="10359056" y="5782399"/>
            <a:ext cx="548221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0316675-D4C9-A2EF-CBF4-2AB3E0B04288}"/>
              </a:ext>
            </a:extLst>
          </p:cNvPr>
          <p:cNvSpPr/>
          <p:nvPr/>
        </p:nvSpPr>
        <p:spPr>
          <a:xfrm>
            <a:off x="10914268" y="5782399"/>
            <a:ext cx="548221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2454CF1-B9B8-93D1-8D93-048724A29F84}"/>
              </a:ext>
            </a:extLst>
          </p:cNvPr>
          <p:cNvSpPr/>
          <p:nvPr/>
        </p:nvSpPr>
        <p:spPr>
          <a:xfrm>
            <a:off x="11476751" y="5782399"/>
            <a:ext cx="524703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E01FF05-B998-270F-7F91-E0BD1286676C}"/>
              </a:ext>
            </a:extLst>
          </p:cNvPr>
          <p:cNvSpPr txBox="1"/>
          <p:nvPr/>
        </p:nvSpPr>
        <p:spPr>
          <a:xfrm>
            <a:off x="8625847" y="4354215"/>
            <a:ext cx="499210" cy="35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LPN</a:t>
            </a:r>
            <a:endParaRPr lang="ko-KR" altLang="en-US" b="1" i="1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A54BC-C90C-0CEC-7247-70FDF5EB5B4F}"/>
              </a:ext>
            </a:extLst>
          </p:cNvPr>
          <p:cNvSpPr/>
          <p:nvPr/>
        </p:nvSpPr>
        <p:spPr>
          <a:xfrm>
            <a:off x="9274932" y="4243763"/>
            <a:ext cx="542612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98C2E42-93DD-2349-8E7B-9609FCA24163}"/>
              </a:ext>
            </a:extLst>
          </p:cNvPr>
          <p:cNvSpPr/>
          <p:nvPr/>
        </p:nvSpPr>
        <p:spPr>
          <a:xfrm>
            <a:off x="9817544" y="4243763"/>
            <a:ext cx="524703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0783A6C-69EF-767E-7EC6-9592CA3F227B}"/>
              </a:ext>
            </a:extLst>
          </p:cNvPr>
          <p:cNvSpPr/>
          <p:nvPr/>
        </p:nvSpPr>
        <p:spPr>
          <a:xfrm>
            <a:off x="10349531" y="4243763"/>
            <a:ext cx="548221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ECBF23D-4E8C-6975-9EBF-17FFB23B838E}"/>
              </a:ext>
            </a:extLst>
          </p:cNvPr>
          <p:cNvSpPr/>
          <p:nvPr/>
        </p:nvSpPr>
        <p:spPr>
          <a:xfrm>
            <a:off x="10902770" y="4243763"/>
            <a:ext cx="548221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AA85F74-D305-9018-5429-7380A14D744F}"/>
              </a:ext>
            </a:extLst>
          </p:cNvPr>
          <p:cNvSpPr/>
          <p:nvPr/>
        </p:nvSpPr>
        <p:spPr>
          <a:xfrm>
            <a:off x="11456600" y="4243763"/>
            <a:ext cx="524703" cy="55364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B2F2EBF-5152-6767-5334-99C2DDDAEC83}"/>
              </a:ext>
            </a:extLst>
          </p:cNvPr>
          <p:cNvCxnSpPr>
            <a:cxnSpLocks/>
            <a:stCxn id="145" idx="2"/>
            <a:endCxn id="123" idx="0"/>
          </p:cNvCxnSpPr>
          <p:nvPr/>
        </p:nvCxnSpPr>
        <p:spPr>
          <a:xfrm>
            <a:off x="9546238" y="4797412"/>
            <a:ext cx="1077404" cy="302502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2BE8FE6A-AF6A-4C71-669B-5C6FBB98765B}"/>
              </a:ext>
            </a:extLst>
          </p:cNvPr>
          <p:cNvCxnSpPr>
            <a:cxnSpLocks/>
            <a:stCxn id="146" idx="2"/>
            <a:endCxn id="123" idx="0"/>
          </p:cNvCxnSpPr>
          <p:nvPr/>
        </p:nvCxnSpPr>
        <p:spPr>
          <a:xfrm>
            <a:off x="10079896" y="4797412"/>
            <a:ext cx="543746" cy="302502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0036410-916F-9F7C-15E3-F16BB8C315B1}"/>
              </a:ext>
            </a:extLst>
          </p:cNvPr>
          <p:cNvCxnSpPr>
            <a:cxnSpLocks/>
            <a:stCxn id="147" idx="2"/>
            <a:endCxn id="123" idx="0"/>
          </p:cNvCxnSpPr>
          <p:nvPr/>
        </p:nvCxnSpPr>
        <p:spPr>
          <a:xfrm>
            <a:off x="10623642" y="4797412"/>
            <a:ext cx="0" cy="302502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4923B8A5-5B15-B44D-C3D5-1B42C3AC14AF}"/>
              </a:ext>
            </a:extLst>
          </p:cNvPr>
          <p:cNvCxnSpPr>
            <a:cxnSpLocks/>
            <a:stCxn id="148" idx="2"/>
            <a:endCxn id="123" idx="0"/>
          </p:cNvCxnSpPr>
          <p:nvPr/>
        </p:nvCxnSpPr>
        <p:spPr>
          <a:xfrm flipH="1">
            <a:off x="10623642" y="4797412"/>
            <a:ext cx="553239" cy="302502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44519160-65AB-AB0D-AF7D-28466FA0606C}"/>
              </a:ext>
            </a:extLst>
          </p:cNvPr>
          <p:cNvCxnSpPr>
            <a:cxnSpLocks/>
            <a:stCxn id="149" idx="2"/>
            <a:endCxn id="123" idx="0"/>
          </p:cNvCxnSpPr>
          <p:nvPr/>
        </p:nvCxnSpPr>
        <p:spPr>
          <a:xfrm flipH="1">
            <a:off x="10623642" y="4797412"/>
            <a:ext cx="1095310" cy="302502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A6031B7-523D-2FC5-8E26-B2D82968DF60}"/>
              </a:ext>
            </a:extLst>
          </p:cNvPr>
          <p:cNvCxnSpPr>
            <a:cxnSpLocks/>
            <a:stCxn id="123" idx="2"/>
            <a:endCxn id="142" idx="0"/>
          </p:cNvCxnSpPr>
          <p:nvPr/>
        </p:nvCxnSpPr>
        <p:spPr>
          <a:xfrm>
            <a:off x="10623642" y="5478034"/>
            <a:ext cx="1115461" cy="30436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B4CAD98-C252-30E4-38B1-0E42CC036B1A}"/>
              </a:ext>
            </a:extLst>
          </p:cNvPr>
          <p:cNvCxnSpPr>
            <a:cxnSpLocks/>
            <a:stCxn id="123" idx="2"/>
            <a:endCxn id="134" idx="0"/>
          </p:cNvCxnSpPr>
          <p:nvPr/>
        </p:nvCxnSpPr>
        <p:spPr>
          <a:xfrm flipH="1">
            <a:off x="9574813" y="5478034"/>
            <a:ext cx="1048829" cy="30436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9CDE423E-76A0-CEE8-4610-F1B9103B8558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 flipH="1">
            <a:off x="10089421" y="5478034"/>
            <a:ext cx="534221" cy="30436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EE16904-734F-EC47-5C78-F110DDA25E6F}"/>
              </a:ext>
            </a:extLst>
          </p:cNvPr>
          <p:cNvCxnSpPr>
            <a:cxnSpLocks/>
            <a:stCxn id="123" idx="2"/>
            <a:endCxn id="138" idx="0"/>
          </p:cNvCxnSpPr>
          <p:nvPr/>
        </p:nvCxnSpPr>
        <p:spPr>
          <a:xfrm>
            <a:off x="10623642" y="5478034"/>
            <a:ext cx="9525" cy="30436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84783C2D-B7EC-A7BC-76FA-739DEC88D93C}"/>
              </a:ext>
            </a:extLst>
          </p:cNvPr>
          <p:cNvCxnSpPr>
            <a:cxnSpLocks/>
            <a:stCxn id="123" idx="2"/>
            <a:endCxn id="140" idx="0"/>
          </p:cNvCxnSpPr>
          <p:nvPr/>
        </p:nvCxnSpPr>
        <p:spPr>
          <a:xfrm>
            <a:off x="10623642" y="5478034"/>
            <a:ext cx="564737" cy="30436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설명선: 굽은 선(테두리 없음) 193">
            <a:extLst>
              <a:ext uri="{FF2B5EF4-FFF2-40B4-BE49-F238E27FC236}">
                <a16:creationId xmlns:a16="http://schemas.microsoft.com/office/drawing/2014/main" id="{3FFD12B4-6AC9-2476-3A1F-5E63DF64B4EF}"/>
              </a:ext>
            </a:extLst>
          </p:cNvPr>
          <p:cNvSpPr/>
          <p:nvPr/>
        </p:nvSpPr>
        <p:spPr>
          <a:xfrm rot="5400000">
            <a:off x="8660394" y="5810174"/>
            <a:ext cx="179669" cy="149532"/>
          </a:xfrm>
          <a:prstGeom prst="callout2">
            <a:avLst>
              <a:gd name="adj1" fmla="val 105179"/>
              <a:gd name="adj2" fmla="val 25"/>
              <a:gd name="adj3" fmla="val 320371"/>
              <a:gd name="adj4" fmla="val -172195"/>
              <a:gd name="adj5" fmla="val 546362"/>
              <a:gd name="adj6" fmla="val -173720"/>
            </a:avLst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DB0014B-CA2C-B243-C23E-700F5687B3AD}"/>
              </a:ext>
            </a:extLst>
          </p:cNvPr>
          <p:cNvSpPr txBox="1"/>
          <p:nvPr/>
        </p:nvSpPr>
        <p:spPr>
          <a:xfrm>
            <a:off x="4659682" y="5288974"/>
            <a:ext cx="362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600" b="1" i="1" dirty="0">
                <a:solidFill>
                  <a:schemeClr val="bg2">
                    <a:lumMod val="10000"/>
                  </a:schemeClr>
                </a:solidFill>
              </a:rPr>
              <a:t>Capacity obtained form deduplication</a:t>
            </a:r>
            <a:endParaRPr lang="ko-KR" altLang="en-US" sz="1200" b="1" i="1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6D149FC-FB18-4BF5-D457-B8B41C2E7A27}"/>
              </a:ext>
            </a:extLst>
          </p:cNvPr>
          <p:cNvSpPr/>
          <p:nvPr/>
        </p:nvSpPr>
        <p:spPr>
          <a:xfrm>
            <a:off x="9817544" y="3527895"/>
            <a:ext cx="1592003" cy="39059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chemeClr val="bg2">
                    <a:lumMod val="10000"/>
                  </a:schemeClr>
                </a:solidFill>
              </a:rPr>
              <a:t>File system</a:t>
            </a:r>
            <a:endParaRPr lang="ko-KR" altLang="en-US" sz="2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08292688-8C0F-2ECB-234F-B018C4330206}"/>
              </a:ext>
            </a:extLst>
          </p:cNvPr>
          <p:cNvCxnSpPr>
            <a:cxnSpLocks/>
            <a:stCxn id="196" idx="1"/>
            <a:endCxn id="14" idx="1"/>
          </p:cNvCxnSpPr>
          <p:nvPr/>
        </p:nvCxnSpPr>
        <p:spPr>
          <a:xfrm rot="10800000" flipV="1">
            <a:off x="8250902" y="3723193"/>
            <a:ext cx="1566642" cy="2342227"/>
          </a:xfrm>
          <a:prstGeom prst="bentConnector3">
            <a:avLst>
              <a:gd name="adj1" fmla="val 114592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F1EB7A4-277C-335F-723B-572FAEE4B402}"/>
              </a:ext>
            </a:extLst>
          </p:cNvPr>
          <p:cNvSpPr/>
          <p:nvPr/>
        </p:nvSpPr>
        <p:spPr>
          <a:xfrm>
            <a:off x="7774733" y="4640322"/>
            <a:ext cx="542612" cy="55364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>
                <a:solidFill>
                  <a:srgbClr val="FF0000"/>
                </a:solidFill>
              </a:rPr>
              <a:t>?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51E2423D-A24B-7CAC-B09A-CFC25AA3BBF9}"/>
              </a:ext>
            </a:extLst>
          </p:cNvPr>
          <p:cNvCxnSpPr>
            <a:cxnSpLocks/>
            <a:stCxn id="196" idx="2"/>
            <a:endCxn id="145" idx="0"/>
          </p:cNvCxnSpPr>
          <p:nvPr/>
        </p:nvCxnSpPr>
        <p:spPr>
          <a:xfrm rot="5400000">
            <a:off x="9917257" y="3547473"/>
            <a:ext cx="325271" cy="10673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308923A-8612-BEF5-145E-C16B85159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64" y="4661213"/>
            <a:ext cx="532048" cy="5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37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Read latency evaluation due to deduplication</a:t>
            </a:r>
          </a:p>
          <a:p>
            <a:pPr lvl="1"/>
            <a:r>
              <a:rPr lang="en-US" altLang="ko-KR" dirty="0" err="1"/>
              <a:t>Dedup</a:t>
            </a:r>
            <a:r>
              <a:rPr lang="en-US" altLang="ko-KR" dirty="0"/>
              <a:t> showed poorer read latency than DFs in all case</a:t>
            </a:r>
          </a:p>
          <a:p>
            <a:pPr lvl="1"/>
            <a:r>
              <a:rPr lang="en-US" altLang="ko-KR" dirty="0" err="1"/>
              <a:t>Sequentiality</a:t>
            </a:r>
            <a:r>
              <a:rPr lang="en-US" altLang="ko-KR" dirty="0"/>
              <a:t> of PPNs was broken at 32KB by deduplication </a:t>
            </a:r>
          </a:p>
          <a:p>
            <a:pPr lvl="1"/>
            <a:r>
              <a:rPr lang="en-US" altLang="ko-KR" dirty="0"/>
              <a:t>Larger read unit increase read latency</a:t>
            </a:r>
          </a:p>
          <a:p>
            <a:pPr lvl="1"/>
            <a:r>
              <a:rPr lang="en-US" altLang="ko-KR" dirty="0"/>
              <a:t>DFS  showed a shorter read latency in all cases</a:t>
            </a:r>
          </a:p>
          <a:p>
            <a:pPr lvl="1"/>
            <a:r>
              <a:rPr lang="en-US" altLang="ko-KR" dirty="0"/>
              <a:t>Effect of fast-flash mode for deduplicated page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A29FA-FE3F-6C2C-E9DD-249EA3B2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70" y="1311265"/>
            <a:ext cx="4087130" cy="515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3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Analysis with Real-World workloads</a:t>
            </a:r>
          </a:p>
          <a:p>
            <a:pPr lvl="1"/>
            <a:r>
              <a:rPr lang="en-US" altLang="ko-KR" b="1" i="1" dirty="0"/>
              <a:t>web-</a:t>
            </a:r>
            <a:r>
              <a:rPr lang="en-US" altLang="ko-KR" b="1" i="1" dirty="0" err="1"/>
              <a:t>vm</a:t>
            </a:r>
            <a:r>
              <a:rPr lang="en-US" altLang="ko-KR" dirty="0"/>
              <a:t>: collected from two web service virtual machine</a:t>
            </a:r>
          </a:p>
          <a:p>
            <a:pPr lvl="1"/>
            <a:r>
              <a:rPr lang="en-US" altLang="ko-KR" b="1" i="1" dirty="0"/>
              <a:t>home</a:t>
            </a:r>
            <a:r>
              <a:rPr lang="en-US" altLang="ko-KR" dirty="0"/>
              <a:t>: I/O trace of research group ‘s NFS filer server</a:t>
            </a:r>
          </a:p>
          <a:p>
            <a:pPr lvl="1"/>
            <a:r>
              <a:rPr lang="en-US" altLang="ko-KR" b="1" i="1" dirty="0"/>
              <a:t>email</a:t>
            </a:r>
            <a:r>
              <a:rPr lang="en-US" altLang="ko-KR" dirty="0"/>
              <a:t>: I/O trace of email server</a:t>
            </a:r>
          </a:p>
          <a:p>
            <a:pPr lvl="1"/>
            <a:r>
              <a:rPr lang="en-US" altLang="ko-KR" b="1" i="1" dirty="0"/>
              <a:t>boot</a:t>
            </a:r>
            <a:r>
              <a:rPr lang="en-US" altLang="ko-KR" dirty="0"/>
              <a:t>: I/O traces produced during system boot-up</a:t>
            </a:r>
          </a:p>
          <a:p>
            <a:pPr lvl="1"/>
            <a:r>
              <a:rPr lang="en-US" altLang="ko-KR" b="1" i="1" dirty="0"/>
              <a:t>surf</a:t>
            </a:r>
            <a:r>
              <a:rPr lang="en-US" altLang="ko-KR" dirty="0"/>
              <a:t>: I/O trace collected several hour of web surfing </a:t>
            </a:r>
          </a:p>
          <a:p>
            <a:pPr lvl="1"/>
            <a:r>
              <a:rPr lang="en-US" altLang="ko-KR" b="1" i="1" dirty="0" err="1"/>
              <a:t>rsch</a:t>
            </a:r>
            <a:r>
              <a:rPr lang="en-US" altLang="ko-KR" dirty="0"/>
              <a:t>: I/O trace collected from diverse research activities</a:t>
            </a:r>
          </a:p>
          <a:p>
            <a:pPr lvl="1"/>
            <a:r>
              <a:rPr lang="en-US" altLang="ko-KR" dirty="0"/>
              <a:t>(file downloads, writing word processor, compiling codes)</a:t>
            </a:r>
          </a:p>
          <a:p>
            <a:pPr lvl="1"/>
            <a:r>
              <a:rPr lang="en-US" altLang="ko-KR" dirty="0"/>
              <a:t>All trace extracted by using </a:t>
            </a:r>
            <a:r>
              <a:rPr lang="en-US" altLang="ko-KR" b="1" i="1" dirty="0" err="1"/>
              <a:t>blktrace</a:t>
            </a:r>
            <a:endParaRPr lang="en-US" altLang="ko-KR" b="1" i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F46315-8822-A33A-9135-1B90B9F00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64603"/>
          <a:stretch/>
        </p:blipFill>
        <p:spPr>
          <a:xfrm>
            <a:off x="7637387" y="3700792"/>
            <a:ext cx="4526228" cy="26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05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Analysis with Real-World workloads(cont.)</a:t>
            </a:r>
          </a:p>
          <a:p>
            <a:pPr lvl="1"/>
            <a:r>
              <a:rPr lang="ko-KR" altLang="en-US" dirty="0"/>
              <a:t>↑ </a:t>
            </a:r>
            <a:r>
              <a:rPr lang="en-US" altLang="ko-KR" dirty="0"/>
              <a:t>duplicated</a:t>
            </a:r>
            <a:r>
              <a:rPr lang="ko-KR" altLang="en-US" dirty="0"/>
              <a:t> </a:t>
            </a:r>
            <a:r>
              <a:rPr lang="en-US" altLang="ko-KR" dirty="0"/>
              <a:t>page, </a:t>
            </a:r>
            <a:r>
              <a:rPr lang="ko-KR" altLang="en-US" dirty="0"/>
              <a:t>↑ </a:t>
            </a:r>
            <a:r>
              <a:rPr lang="en-US" altLang="ko-KR" dirty="0"/>
              <a:t>read count </a:t>
            </a:r>
          </a:p>
          <a:p>
            <a:pPr lvl="1"/>
            <a:r>
              <a:rPr lang="en-US" altLang="ko-KR" dirty="0"/>
              <a:t>But, total number of read performed in each flash mode,</a:t>
            </a:r>
          </a:p>
          <a:p>
            <a:pPr lvl="1"/>
            <a:r>
              <a:rPr lang="en-US" altLang="ko-KR" dirty="0"/>
              <a:t>Did not find a common pattern </a:t>
            </a:r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9E65B-4D10-86FC-D299-10F8BB79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37" y="1907713"/>
            <a:ext cx="3969063" cy="45579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22785A-9FF7-B2B7-B140-87C4FB7E9F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64603"/>
          <a:stretch/>
        </p:blipFill>
        <p:spPr>
          <a:xfrm>
            <a:off x="2937050" y="3789569"/>
            <a:ext cx="4526228" cy="26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3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56">
            <a:extLst>
              <a:ext uri="{FF2B5EF4-FFF2-40B4-BE49-F238E27FC236}">
                <a16:creationId xmlns:a16="http://schemas.microsoft.com/office/drawing/2014/main" id="{3AE71E96-B1D5-FC7A-8B69-BFE96E7B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9" y="931837"/>
            <a:ext cx="11757660" cy="5146052"/>
          </a:xfrm>
        </p:spPr>
        <p:txBody>
          <a:bodyPr/>
          <a:lstStyle/>
          <a:p>
            <a:r>
              <a:rPr lang="en-US" altLang="ko-KR" dirty="0"/>
              <a:t>Deduplication SSD reduce write latency 	</a:t>
            </a:r>
          </a:p>
          <a:p>
            <a:pPr lvl="1"/>
            <a:r>
              <a:rPr lang="en-US" altLang="ko-KR" dirty="0"/>
              <a:t>Also save memory space(reduced WAF, GC overhead)</a:t>
            </a:r>
          </a:p>
          <a:p>
            <a:r>
              <a:rPr lang="en-US" altLang="ko-KR" dirty="0"/>
              <a:t>However, it may breaks </a:t>
            </a:r>
            <a:r>
              <a:rPr lang="en-US" altLang="ko-KR" dirty="0" err="1"/>
              <a:t>sequentiality</a:t>
            </a:r>
            <a:r>
              <a:rPr lang="en-US" altLang="ko-KR" dirty="0"/>
              <a:t> at the flash page level </a:t>
            </a:r>
          </a:p>
          <a:p>
            <a:pPr lvl="1"/>
            <a:r>
              <a:rPr lang="en-US" altLang="ko-KR" dirty="0"/>
              <a:t>Results in degradation of read performance</a:t>
            </a:r>
          </a:p>
          <a:p>
            <a:r>
              <a:rPr lang="en-US" altLang="ko-KR" dirty="0"/>
              <a:t>This study proposed novel </a:t>
            </a:r>
            <a:r>
              <a:rPr lang="en-US" altLang="ko-KR" dirty="0" err="1"/>
              <a:t>dedup</a:t>
            </a:r>
            <a:r>
              <a:rPr lang="en-US" altLang="ko-KR" dirty="0"/>
              <a:t> FTL scheme, DFS</a:t>
            </a:r>
          </a:p>
          <a:p>
            <a:r>
              <a:rPr lang="en-US" altLang="ko-KR" dirty="0"/>
              <a:t>Trade the additional space for improve read performance using fast flash mode</a:t>
            </a:r>
          </a:p>
          <a:p>
            <a:r>
              <a:rPr lang="en-US" altLang="ko-KR" dirty="0"/>
              <a:t>DFS with six real-world workload traces showed that it can improve the read latency by up to 34 % and 16 % on average.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Conclusion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46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Deduplication occurs read performance degradation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If the storage device performs deduplication in units of pages,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It breaks the </a:t>
            </a:r>
            <a:r>
              <a:rPr kumimoji="1" lang="en-US" altLang="en-US" dirty="0" err="1">
                <a:solidFill>
                  <a:schemeClr val="bg2">
                    <a:lumMod val="10000"/>
                  </a:schemeClr>
                </a:solidFill>
              </a:rPr>
              <a:t>sequentiality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 of physical page access when duplicated pages in the middle of file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In most circumstances, read requests are more frequent than write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Furthermore, duplicated pages are more likely to be accessed than normal pages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34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This study proposes a </a:t>
            </a:r>
            <a:r>
              <a:rPr kumimoji="1" lang="en-US" altLang="en-US" dirty="0" err="1">
                <a:solidFill>
                  <a:schemeClr val="bg2">
                    <a:lumMod val="10000"/>
                  </a:schemeClr>
                </a:solidFill>
              </a:rPr>
              <a:t>Dedup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-for-speed(DFS) method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FTL supports deduplications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The primary goal of DFS is to improve the read performance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DFS invest the additional capacity obtained through deduplication to use fast flash mode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78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Flash mode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Recently, commercial SSD use multi-level cell (MLC), triple-level cell(TLC), and QLC flash chips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High density of flash memory chips results in slower read(voltage granularity) and write 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The structure of high-density flash chips is fundamentally the same as low-density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So, high-density flash chips can be programmed in the lower density mode</a:t>
            </a:r>
          </a:p>
          <a:p>
            <a:pPr marL="347400" lvl="1" indent="0">
              <a:buNone/>
            </a:pPr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BEBB31-FDA5-3238-8999-712EA08F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400" y="4466776"/>
            <a:ext cx="3694600" cy="1819625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881CDBE-2277-D3D0-6C09-DC364132F9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5" r="19605"/>
          <a:stretch/>
        </p:blipFill>
        <p:spPr>
          <a:xfrm>
            <a:off x="5167086" y="4459927"/>
            <a:ext cx="3330314" cy="1826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BBE7B-8706-D4D5-3FC0-E9E13A386EAC}"/>
              </a:ext>
            </a:extLst>
          </p:cNvPr>
          <p:cNvSpPr txBox="1"/>
          <p:nvPr/>
        </p:nvSpPr>
        <p:spPr>
          <a:xfrm>
            <a:off x="3702175" y="6245224"/>
            <a:ext cx="84898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accent5"/>
                </a:solidFill>
              </a:rPr>
              <a:t>Takai</a:t>
            </a:r>
            <a:r>
              <a:rPr lang="en-US" altLang="ko-KR" sz="1100" dirty="0">
                <a:solidFill>
                  <a:schemeClr val="accent5"/>
                </a:solidFill>
              </a:rPr>
              <a:t> Y. et al., Analysis on Heterogeneous SSD Configuration with Quadruple-Level Cell (QLC) NAND Flash Memory, IEEE IMW, 2019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6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Flash mode(Cont.)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Most commercial SSD controllers can switch the flash mode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A few SSDs use a portion of their MLC flash as a fast write buffer by programming them in pseudo-SLC(</a:t>
            </a:r>
            <a:r>
              <a:rPr kumimoji="1" lang="en-US" altLang="en-US" sz="1800" dirty="0" err="1">
                <a:solidFill>
                  <a:schemeClr val="bg2">
                    <a:lumMod val="10000"/>
                  </a:schemeClr>
                </a:solidFill>
              </a:rPr>
              <a:t>pSLC</a:t>
            </a:r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)mode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DFS stores duplicated pages in lower-density flash modes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Called </a:t>
            </a:r>
            <a:r>
              <a:rPr kumimoji="1" lang="en-US" altLang="en-US" b="1" i="1" dirty="0">
                <a:solidFill>
                  <a:schemeClr val="bg2">
                    <a:lumMod val="10000"/>
                  </a:schemeClr>
                </a:solidFill>
              </a:rPr>
              <a:t>‘fast flash mode’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More duplicated pages move to more lower-density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DBCE07-971B-5840-A7FB-9799BA53B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59" y="4202201"/>
            <a:ext cx="4027901" cy="2067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4F58B-8445-A850-ACA3-587667E7F199}"/>
              </a:ext>
            </a:extLst>
          </p:cNvPr>
          <p:cNvSpPr txBox="1"/>
          <p:nvPr/>
        </p:nvSpPr>
        <p:spPr>
          <a:xfrm>
            <a:off x="3409678" y="6003992"/>
            <a:ext cx="909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Micron technical marketing brief,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https://www.micron.com/-/media/client/global/documents/products/technical-marketing-brief/brief_ssd_dynamic_write_accel.pdf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F06081-C393-2DCB-1EB9-590438918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360" y="4612119"/>
            <a:ext cx="3029999" cy="14610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AE3C0B-BBA2-853C-1C4D-83F4C8E9EE8B}"/>
              </a:ext>
            </a:extLst>
          </p:cNvPr>
          <p:cNvSpPr txBox="1"/>
          <p:nvPr/>
        </p:nvSpPr>
        <p:spPr>
          <a:xfrm>
            <a:off x="7877023" y="3919406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accent5"/>
                </a:solidFill>
              </a:rPr>
              <a:t>Block level dynamic flash mode switching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DFS stores duplicated pages in lower-density flash modes(cont.)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Ex.) DFS stores twice duplicated pages in </a:t>
            </a:r>
            <a:r>
              <a:rPr kumimoji="1" lang="en-US" altLang="en-US" dirty="0" err="1">
                <a:solidFill>
                  <a:schemeClr val="bg2">
                    <a:lumMod val="10000"/>
                  </a:schemeClr>
                </a:solidFill>
              </a:rPr>
              <a:t>pMLC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 pages and</a:t>
            </a:r>
            <a:b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 four times duplicated pages in </a:t>
            </a:r>
            <a:r>
              <a:rPr kumimoji="1" lang="en-US" altLang="en-US" dirty="0" err="1">
                <a:solidFill>
                  <a:schemeClr val="bg2">
                    <a:lumMod val="10000"/>
                  </a:schemeClr>
                </a:solidFill>
              </a:rPr>
              <a:t>pSLC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 pages in a QLC SSD 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64905-BA69-75F6-C63B-FD002723AED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940968" y="2406316"/>
            <a:ext cx="1441785" cy="9091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DA37AB-3234-C824-1200-10906DE081E3}"/>
              </a:ext>
            </a:extLst>
          </p:cNvPr>
          <p:cNvSpPr txBox="1"/>
          <p:nvPr/>
        </p:nvSpPr>
        <p:spPr>
          <a:xfrm>
            <a:off x="6382753" y="2853783"/>
            <a:ext cx="533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Cause there are more likely to access it frequently than doubly duplicate one</a:t>
            </a:r>
            <a:r>
              <a:rPr lang="en-US" altLang="ko-KR" b="1" i="1" dirty="0"/>
              <a:t>.</a:t>
            </a:r>
          </a:p>
          <a:p>
            <a:r>
              <a:rPr lang="en-US" altLang="ko-KR" b="1" i="1" dirty="0"/>
              <a:t>Frequent access </a:t>
            </a:r>
            <a:r>
              <a:rPr lang="ko-KR" altLang="en-US" b="1" i="1" dirty="0"/>
              <a:t>→ </a:t>
            </a:r>
            <a:r>
              <a:rPr lang="en-US" altLang="ko-KR" b="1" i="1" dirty="0"/>
              <a:t>DFS guarantee fast access!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24215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2BC78C-C11A-4568-A763-4CD495F19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5290A3-2B6E-4B89-8B81-965EAF959153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a279a19e-b71b-4b9f-be5c-b95113f40ee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2723</Words>
  <Application>Microsoft Office PowerPoint</Application>
  <PresentationFormat>와이드스크린</PresentationFormat>
  <Paragraphs>449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Cambria Math</vt:lpstr>
      <vt:lpstr>Wingdings</vt:lpstr>
      <vt:lpstr>Arial</vt:lpstr>
      <vt:lpstr>roboto</vt:lpstr>
      <vt:lpstr>맑은 고딕</vt:lpstr>
      <vt:lpstr>lato</vt:lpstr>
      <vt:lpstr>Office 테마</vt:lpstr>
      <vt:lpstr>PowerPoint 프레젠테이션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Background and related work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2022-07-07T04:08:14Z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