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5"/>
  </p:notesMasterIdLst>
  <p:sldIdLst>
    <p:sldId id="259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5" r:id="rId14"/>
    <p:sldId id="304" r:id="rId15"/>
    <p:sldId id="306" r:id="rId16"/>
    <p:sldId id="308" r:id="rId17"/>
    <p:sldId id="307" r:id="rId18"/>
    <p:sldId id="310" r:id="rId19"/>
    <p:sldId id="309" r:id="rId20"/>
    <p:sldId id="311" r:id="rId21"/>
    <p:sldId id="313" r:id="rId22"/>
    <p:sldId id="312" r:id="rId23"/>
    <p:sldId id="314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Cambria Math" panose="02040503050406030204" pitchFamily="18" charset="0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FFFFF"/>
    <a:srgbClr val="95B094"/>
    <a:srgbClr val="BFBFBF"/>
    <a:srgbClr val="300EFA"/>
    <a:srgbClr val="F53636"/>
    <a:srgbClr val="C00000"/>
    <a:srgbClr val="008100"/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0274" autoAdjust="0"/>
  </p:normalViewPr>
  <p:slideViewPr>
    <p:cSldViewPr snapToGrid="0" showGuides="1">
      <p:cViewPr varScale="1">
        <p:scale>
          <a:sx n="111" d="100"/>
          <a:sy n="111" d="100"/>
        </p:scale>
        <p:origin x="918" y="114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1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7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97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11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16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75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40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30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01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1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65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2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3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7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9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45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7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1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Features Recognition form P&amp;ID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In Image Format Using a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Deep Learning Network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Eun-Seop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20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Jae-Min Cha,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Taekyong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Lee,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Jinil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Kim,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Duhwan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79955-11B4-0931-E0BA-605BB58AE25E}"/>
              </a:ext>
            </a:extLst>
          </p:cNvPr>
          <p:cNvSpPr txBox="1"/>
          <p:nvPr/>
        </p:nvSpPr>
        <p:spPr>
          <a:xfrm>
            <a:off x="759139" y="665605"/>
            <a:ext cx="1068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MDPI</a:t>
            </a:r>
            <a:endParaRPr lang="en-US" altLang="ko-KR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Symbol </a:t>
            </a:r>
            <a:r>
              <a:rPr kumimoji="1" lang="en-US" altLang="ko-KR" dirty="0"/>
              <a:t>D</a:t>
            </a:r>
            <a:r>
              <a:rPr kumimoji="1" lang="en-US" altLang="en-US" dirty="0"/>
              <a:t>etection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Define DNN model for symbol image classification based on </a:t>
            </a:r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</a:rPr>
              <a:t>AlexNet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Due to limitation of data volume, model cannot be deeper(hazard of overfitting)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In this study, model classify 4 type of symbol + 5 direction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Pump, instrument, valve, diagram reference(DR)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4FF6F2-00B0-977C-402C-D8892CC0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51" y="4266038"/>
            <a:ext cx="4725152" cy="19058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1CCAF9-74F1-C030-4170-CB536B4F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403" y="3074520"/>
            <a:ext cx="3966394" cy="30967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A5C45A-734C-DA01-1A98-B7CDD39D98A7}"/>
              </a:ext>
            </a:extLst>
          </p:cNvPr>
          <p:cNvSpPr txBox="1"/>
          <p:nvPr/>
        </p:nvSpPr>
        <p:spPr>
          <a:xfrm>
            <a:off x="499325" y="4622894"/>
            <a:ext cx="2008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/>
              <a:t>Input 227x227 area </a:t>
            </a:r>
          </a:p>
          <a:p>
            <a:pPr algn="ctr"/>
            <a:r>
              <a:rPr lang="en-US" altLang="ko-KR" sz="1600" b="1" i="1" dirty="0"/>
              <a:t>where most likely to </a:t>
            </a:r>
          </a:p>
          <a:p>
            <a:pPr algn="ctr"/>
            <a:r>
              <a:rPr lang="en-US" altLang="ko-KR" sz="1600" b="1" i="1" dirty="0"/>
              <a:t>symbol exist</a:t>
            </a:r>
            <a:endParaRPr lang="ko-KR" altLang="en-US" sz="1600" b="1" i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FDF7632-7B78-4789-1911-648312B0E058}"/>
              </a:ext>
            </a:extLst>
          </p:cNvPr>
          <p:cNvSpPr/>
          <p:nvPr/>
        </p:nvSpPr>
        <p:spPr>
          <a:xfrm>
            <a:off x="2639027" y="4924092"/>
            <a:ext cx="644951" cy="22860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5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Symbol </a:t>
            </a:r>
            <a:r>
              <a:rPr kumimoji="1" lang="en-US" altLang="ko-KR" dirty="0"/>
              <a:t>D</a:t>
            </a:r>
            <a:r>
              <a:rPr kumimoji="1" lang="en-US" altLang="en-US" dirty="0"/>
              <a:t>etection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Overcome sliding window overhead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P&amp;ID resolution: 5000x3000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Scan by selecting area where symbols </a:t>
            </a:r>
            <a:b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</a:b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are most likely to exist</a:t>
            </a: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Closing(dilation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→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erosion)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→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 Opening(erosion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→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dilation)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Classification performance</a:t>
            </a: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8C87E50-A5CE-1F42-D6C9-BAD6103D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32" y="4070429"/>
            <a:ext cx="6550660" cy="22798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0AD826-8EEA-772D-E2CC-80B01E2F6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766" y="1471015"/>
            <a:ext cx="4893494" cy="22645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C475B8-E180-CEED-E3AE-8C8456EF5C7F}"/>
              </a:ext>
            </a:extLst>
          </p:cNvPr>
          <p:cNvSpPr txBox="1"/>
          <p:nvPr/>
        </p:nvSpPr>
        <p:spPr>
          <a:xfrm>
            <a:off x="8785140" y="110589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Filling symbol</a:t>
            </a:r>
            <a:endParaRPr lang="ko-KR" alt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2BAE9-1DB6-607C-A557-5F93F70DF0CF}"/>
              </a:ext>
            </a:extLst>
          </p:cNvPr>
          <p:cNvSpPr txBox="1"/>
          <p:nvPr/>
        </p:nvSpPr>
        <p:spPr>
          <a:xfrm>
            <a:off x="10411940" y="11058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Remove pipe</a:t>
            </a:r>
            <a:endParaRPr lang="ko-KR" altLang="en-US" b="1" i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9690B48-B3D1-9591-C9B0-B39581FB4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783" y="4205322"/>
            <a:ext cx="475945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Text &amp; Line D</a:t>
            </a:r>
            <a:r>
              <a:rPr kumimoji="1" lang="en-US" altLang="en-US" dirty="0"/>
              <a:t>etection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Using CPTN(Connection Text Proposal Network) to find the character position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Line objects are divided continuously and dotted lines by type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Also divided horizontal and vertical by orientation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For line detection  training, the continuous line type and H/V line were chosen 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9E6552-7B6F-9634-AFD5-AA176FB472B6}"/>
              </a:ext>
            </a:extLst>
          </p:cNvPr>
          <p:cNvSpPr/>
          <p:nvPr/>
        </p:nvSpPr>
        <p:spPr>
          <a:xfrm>
            <a:off x="809589" y="3120303"/>
            <a:ext cx="2925649" cy="30869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Determine line thickness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59255-0E0C-C9EB-AA60-7A22A97D37B2}"/>
              </a:ext>
            </a:extLst>
          </p:cNvPr>
          <p:cNvSpPr/>
          <p:nvPr/>
        </p:nvSpPr>
        <p:spPr>
          <a:xfrm>
            <a:off x="4256966" y="3094458"/>
            <a:ext cx="3365500" cy="609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Compress one pixel</a:t>
            </a:r>
          </a:p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Extract Length and </a:t>
            </a:r>
            <a:r>
              <a:rPr lang="en-US" altLang="ko-KR" sz="1600" b="1" i="1" dirty="0" err="1">
                <a:solidFill>
                  <a:schemeClr val="bg2">
                    <a:lumMod val="10000"/>
                  </a:schemeClr>
                </a:solidFill>
              </a:rPr>
              <a:t>coordiante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88E512-26EC-8786-3DC1-7BA946F62390}"/>
              </a:ext>
            </a:extLst>
          </p:cNvPr>
          <p:cNvSpPr/>
          <p:nvPr/>
        </p:nvSpPr>
        <p:spPr>
          <a:xfrm>
            <a:off x="8723314" y="3120303"/>
            <a:ext cx="3365500" cy="30869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Merge </a:t>
            </a:r>
            <a:r>
              <a:rPr lang="en-US" altLang="ko-KR" sz="1600" b="1" i="1" dirty="0" err="1">
                <a:solidFill>
                  <a:schemeClr val="bg2">
                    <a:lumMod val="10000"/>
                  </a:schemeClr>
                </a:solidFill>
              </a:rPr>
              <a:t>seperated</a:t>
            </a:r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 line  object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C1D4E-58D7-F18A-9061-89D9DBCA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64" y="3783149"/>
            <a:ext cx="4632482" cy="26738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443A6E-6993-6C98-4E6F-26F6B02AB2EF}"/>
              </a:ext>
            </a:extLst>
          </p:cNvPr>
          <p:cNvSpPr/>
          <p:nvPr/>
        </p:nvSpPr>
        <p:spPr>
          <a:xfrm>
            <a:off x="2727937" y="3999666"/>
            <a:ext cx="2316241" cy="22408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3F363-4BB5-D319-351C-9CCB74D836D7}"/>
              </a:ext>
            </a:extLst>
          </p:cNvPr>
          <p:cNvSpPr txBox="1"/>
          <p:nvPr/>
        </p:nvSpPr>
        <p:spPr>
          <a:xfrm>
            <a:off x="779144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8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81EBB-DE3C-6F29-BCD7-4031B4B8EAE6}"/>
              </a:ext>
            </a:extLst>
          </p:cNvPr>
          <p:cNvSpPr txBox="1"/>
          <p:nvPr/>
        </p:nvSpPr>
        <p:spPr>
          <a:xfrm>
            <a:off x="862488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8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7E0E1B-6E27-775E-0142-E6937A546EE7}"/>
              </a:ext>
            </a:extLst>
          </p:cNvPr>
          <p:cNvSpPr txBox="1"/>
          <p:nvPr/>
        </p:nvSpPr>
        <p:spPr>
          <a:xfrm>
            <a:off x="948213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9554B-B737-5F2A-0EC5-EAA228C4C0FE}"/>
              </a:ext>
            </a:extLst>
          </p:cNvPr>
          <p:cNvSpPr txBox="1"/>
          <p:nvPr/>
        </p:nvSpPr>
        <p:spPr>
          <a:xfrm>
            <a:off x="1031557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6650A-A115-5BD4-259B-DDCB0E5279AA}"/>
              </a:ext>
            </a:extLst>
          </p:cNvPr>
          <p:cNvSpPr txBox="1"/>
          <p:nvPr/>
        </p:nvSpPr>
        <p:spPr>
          <a:xfrm>
            <a:off x="1122043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46672-3B37-25B5-B81C-6BBC7AF78321}"/>
              </a:ext>
            </a:extLst>
          </p:cNvPr>
          <p:cNvSpPr txBox="1"/>
          <p:nvPr/>
        </p:nvSpPr>
        <p:spPr>
          <a:xfrm>
            <a:off x="1205387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C00FF6-E39C-E0EF-7258-8E30B882A7A8}"/>
              </a:ext>
            </a:extLst>
          </p:cNvPr>
          <p:cNvSpPr txBox="1"/>
          <p:nvPr/>
        </p:nvSpPr>
        <p:spPr>
          <a:xfrm>
            <a:off x="1298257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A3842-D756-EB1A-0F36-6C1E96A1F73C}"/>
              </a:ext>
            </a:extLst>
          </p:cNvPr>
          <p:cNvSpPr txBox="1"/>
          <p:nvPr/>
        </p:nvSpPr>
        <p:spPr>
          <a:xfrm>
            <a:off x="1381601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C85273-C288-4EAB-DFDA-C61FC0846C84}"/>
              </a:ext>
            </a:extLst>
          </p:cNvPr>
          <p:cNvSpPr txBox="1"/>
          <p:nvPr/>
        </p:nvSpPr>
        <p:spPr>
          <a:xfrm>
            <a:off x="1472087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8D9CE9-4D7D-AC39-49EC-53CECAC86930}"/>
              </a:ext>
            </a:extLst>
          </p:cNvPr>
          <p:cNvSpPr txBox="1"/>
          <p:nvPr/>
        </p:nvSpPr>
        <p:spPr>
          <a:xfrm>
            <a:off x="1555431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9A7EF4-9ED0-B465-7B3E-8FDBCC70B7E6}"/>
              </a:ext>
            </a:extLst>
          </p:cNvPr>
          <p:cNvSpPr txBox="1"/>
          <p:nvPr/>
        </p:nvSpPr>
        <p:spPr>
          <a:xfrm>
            <a:off x="1650991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6195C-5BA4-D4FF-E211-0BCAA0A2489A}"/>
              </a:ext>
            </a:extLst>
          </p:cNvPr>
          <p:cNvSpPr txBox="1"/>
          <p:nvPr/>
        </p:nvSpPr>
        <p:spPr>
          <a:xfrm>
            <a:off x="1734335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4843E-6F75-52F9-DBD5-986ECEB91567}"/>
              </a:ext>
            </a:extLst>
          </p:cNvPr>
          <p:cNvSpPr txBox="1"/>
          <p:nvPr/>
        </p:nvSpPr>
        <p:spPr>
          <a:xfrm>
            <a:off x="1824821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B3F6BA-BD9D-4E89-B506-41A7DF73DB02}"/>
              </a:ext>
            </a:extLst>
          </p:cNvPr>
          <p:cNvSpPr txBox="1"/>
          <p:nvPr/>
        </p:nvSpPr>
        <p:spPr>
          <a:xfrm>
            <a:off x="1908165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C5B3C5-1C39-8DE6-0D6E-C64DFC640A06}"/>
              </a:ext>
            </a:extLst>
          </p:cNvPr>
          <p:cNvSpPr txBox="1"/>
          <p:nvPr/>
        </p:nvSpPr>
        <p:spPr>
          <a:xfrm>
            <a:off x="2001035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6596BE-BBD8-C9E3-A524-D78A49D42242}"/>
              </a:ext>
            </a:extLst>
          </p:cNvPr>
          <p:cNvSpPr txBox="1"/>
          <p:nvPr/>
        </p:nvSpPr>
        <p:spPr>
          <a:xfrm>
            <a:off x="2084379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903134-B26F-381D-DB87-4239CD7059B4}"/>
              </a:ext>
            </a:extLst>
          </p:cNvPr>
          <p:cNvSpPr txBox="1"/>
          <p:nvPr/>
        </p:nvSpPr>
        <p:spPr>
          <a:xfrm>
            <a:off x="2174865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CE5B4E-0F51-2F32-209D-F2A5D35D3B4D}"/>
              </a:ext>
            </a:extLst>
          </p:cNvPr>
          <p:cNvSpPr txBox="1"/>
          <p:nvPr/>
        </p:nvSpPr>
        <p:spPr>
          <a:xfrm>
            <a:off x="2258209" y="3675427"/>
            <a:ext cx="230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BEEAF1-1269-7638-8862-8DE87E5674DD}"/>
              </a:ext>
            </a:extLst>
          </p:cNvPr>
          <p:cNvCxnSpPr/>
          <p:nvPr/>
        </p:nvCxnSpPr>
        <p:spPr>
          <a:xfrm>
            <a:off x="647700" y="3783149"/>
            <a:ext cx="0" cy="88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841294-892C-BA4D-311C-3DFFB88C11E8}"/>
              </a:ext>
            </a:extLst>
          </p:cNvPr>
          <p:cNvCxnSpPr>
            <a:cxnSpLocks/>
          </p:cNvCxnSpPr>
          <p:nvPr/>
        </p:nvCxnSpPr>
        <p:spPr>
          <a:xfrm>
            <a:off x="862176" y="6136010"/>
            <a:ext cx="15444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FECEC9-D60B-EB0F-8D5C-C1CBC1404F2B}"/>
              </a:ext>
            </a:extLst>
          </p:cNvPr>
          <p:cNvSpPr txBox="1"/>
          <p:nvPr/>
        </p:nvSpPr>
        <p:spPr>
          <a:xfrm>
            <a:off x="573524" y="5154751"/>
            <a:ext cx="230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</a:rPr>
              <a:t>2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64167C-DA14-173D-FA4C-301B5C1747D4}"/>
              </a:ext>
            </a:extLst>
          </p:cNvPr>
          <p:cNvSpPr txBox="1"/>
          <p:nvPr/>
        </p:nvSpPr>
        <p:spPr>
          <a:xfrm>
            <a:off x="573524" y="5252949"/>
            <a:ext cx="230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</a:rPr>
              <a:t>2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3BA5-F092-CA62-9CA8-328DCF5EC758}"/>
              </a:ext>
            </a:extLst>
          </p:cNvPr>
          <p:cNvSpPr txBox="1"/>
          <p:nvPr/>
        </p:nvSpPr>
        <p:spPr>
          <a:xfrm>
            <a:off x="573524" y="5346467"/>
            <a:ext cx="230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</a:rPr>
              <a:t>2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C1568B-8F82-8232-2573-4DD526558B1B}"/>
              </a:ext>
            </a:extLst>
          </p:cNvPr>
          <p:cNvSpPr txBox="1"/>
          <p:nvPr/>
        </p:nvSpPr>
        <p:spPr>
          <a:xfrm>
            <a:off x="573524" y="5442282"/>
            <a:ext cx="230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</a:rPr>
              <a:t>2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A6EDE-E318-A343-8345-89AEEA7355C1}"/>
              </a:ext>
            </a:extLst>
          </p:cNvPr>
          <p:cNvSpPr txBox="1"/>
          <p:nvPr/>
        </p:nvSpPr>
        <p:spPr>
          <a:xfrm>
            <a:off x="573524" y="5532702"/>
            <a:ext cx="230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</a:rPr>
              <a:t>2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DBA4DC-AA34-A1F5-965D-7933CCB361D0}"/>
              </a:ext>
            </a:extLst>
          </p:cNvPr>
          <p:cNvSpPr txBox="1"/>
          <p:nvPr/>
        </p:nvSpPr>
        <p:spPr>
          <a:xfrm>
            <a:off x="573524" y="5630900"/>
            <a:ext cx="230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</a:rPr>
              <a:t>2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359D8-47C5-DBF9-A15C-2889A5C10624}"/>
              </a:ext>
            </a:extLst>
          </p:cNvPr>
          <p:cNvSpPr txBox="1"/>
          <p:nvPr/>
        </p:nvSpPr>
        <p:spPr>
          <a:xfrm>
            <a:off x="523518" y="5724418"/>
            <a:ext cx="345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</a:rPr>
              <a:t>16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49A17E-48CE-6AE5-5EEC-7934E990D6ED}"/>
              </a:ext>
            </a:extLst>
          </p:cNvPr>
          <p:cNvSpPr txBox="1"/>
          <p:nvPr/>
        </p:nvSpPr>
        <p:spPr>
          <a:xfrm>
            <a:off x="523680" y="5809830"/>
            <a:ext cx="3456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</a:rPr>
              <a:t>16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5F4C72-3F55-6549-5B87-006F120643CB}"/>
              </a:ext>
            </a:extLst>
          </p:cNvPr>
          <p:cNvSpPr txBox="1"/>
          <p:nvPr/>
        </p:nvSpPr>
        <p:spPr>
          <a:xfrm>
            <a:off x="2577175" y="3619711"/>
            <a:ext cx="154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i="1" dirty="0"/>
              <a:t>Count continuous black pixel</a:t>
            </a:r>
            <a:endParaRPr lang="ko-KR" altLang="en-US" sz="1100" b="1" i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182110-CE5B-47CE-0488-26E6193A3AAF}"/>
              </a:ext>
            </a:extLst>
          </p:cNvPr>
          <p:cNvSpPr/>
          <p:nvPr/>
        </p:nvSpPr>
        <p:spPr>
          <a:xfrm>
            <a:off x="2715905" y="3994237"/>
            <a:ext cx="2316241" cy="22408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0C116E4-E028-B5E4-CB6E-8782F0F7FA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01" b="67158"/>
          <a:stretch/>
        </p:blipFill>
        <p:spPr>
          <a:xfrm>
            <a:off x="4204427" y="3910805"/>
            <a:ext cx="2630427" cy="118424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E620764-5618-5B9E-932C-E59C3DE83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77" r="5287" b="66197"/>
          <a:stretch/>
        </p:blipFill>
        <p:spPr>
          <a:xfrm>
            <a:off x="4189705" y="5257110"/>
            <a:ext cx="2569230" cy="122692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168D73-ED13-87DA-A85F-84FC9E208466}"/>
              </a:ext>
            </a:extLst>
          </p:cNvPr>
          <p:cNvSpPr txBox="1"/>
          <p:nvPr/>
        </p:nvSpPr>
        <p:spPr>
          <a:xfrm>
            <a:off x="6914849" y="3912162"/>
            <a:ext cx="296257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Consolas" panose="020B0609020204030204" pitchFamily="49" charset="0"/>
              </a:rPr>
              <a:t>Start = 0</a:t>
            </a:r>
          </a:p>
          <a:p>
            <a:r>
              <a:rPr lang="en-US" altLang="ko-KR" sz="1100" b="1" dirty="0">
                <a:latin typeface="Consolas" panose="020B0609020204030204" pitchFamily="49" charset="0"/>
              </a:rPr>
              <a:t>end = n</a:t>
            </a:r>
          </a:p>
          <a:p>
            <a:r>
              <a:rPr lang="en-US" altLang="ko-KR" sz="1100" b="1" dirty="0">
                <a:latin typeface="Consolas" panose="020B0609020204030204" pitchFamily="49" charset="0"/>
              </a:rPr>
              <a:t>while x of current pixel &lt; end </a:t>
            </a:r>
          </a:p>
          <a:p>
            <a:r>
              <a:rPr lang="en-US" altLang="ko-KR" sz="1100" b="1" dirty="0">
                <a:latin typeface="Consolas" panose="020B0609020204030204" pitchFamily="49" charset="0"/>
              </a:rPr>
              <a:t>  If next pixel is black:</a:t>
            </a:r>
          </a:p>
          <a:p>
            <a:r>
              <a:rPr lang="en-US" altLang="ko-KR" sz="1100" b="1" dirty="0">
                <a:latin typeface="Consolas" panose="020B0609020204030204" pitchFamily="49" charset="0"/>
              </a:rPr>
              <a:t>     change current pixel to white</a:t>
            </a:r>
          </a:p>
          <a:p>
            <a:r>
              <a:rPr lang="en-US" altLang="ko-KR" sz="1100" b="1" dirty="0">
                <a:latin typeface="Consolas" panose="020B0609020204030204" pitchFamily="49" charset="0"/>
              </a:rPr>
              <a:t>     current pixel += 1 </a:t>
            </a:r>
          </a:p>
          <a:p>
            <a:r>
              <a:rPr lang="en-US" altLang="ko-KR" sz="1100" b="1" dirty="0">
                <a:latin typeface="Consolas" panose="020B0609020204030204" pitchFamily="49" charset="0"/>
              </a:rPr>
              <a:t>end while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40DA9E-ADD8-E5B5-2EBE-3F3519F29744}"/>
              </a:ext>
            </a:extLst>
          </p:cNvPr>
          <p:cNvSpPr txBox="1"/>
          <p:nvPr/>
        </p:nvSpPr>
        <p:spPr>
          <a:xfrm>
            <a:off x="4134807" y="3765992"/>
            <a:ext cx="23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4076D3-5CCB-3CC9-CA42-7F6E751E81C8}"/>
              </a:ext>
            </a:extLst>
          </p:cNvPr>
          <p:cNvSpPr txBox="1"/>
          <p:nvPr/>
        </p:nvSpPr>
        <p:spPr>
          <a:xfrm>
            <a:off x="4111237" y="5117941"/>
            <a:ext cx="23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005EE1-1271-8C68-51DB-C61C4FCD1470}"/>
              </a:ext>
            </a:extLst>
          </p:cNvPr>
          <p:cNvSpPr txBox="1"/>
          <p:nvPr/>
        </p:nvSpPr>
        <p:spPr>
          <a:xfrm>
            <a:off x="5229705" y="3753367"/>
            <a:ext cx="230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17C996-CC4B-FD89-BC09-510D95617830}"/>
              </a:ext>
            </a:extLst>
          </p:cNvPr>
          <p:cNvSpPr txBox="1"/>
          <p:nvPr/>
        </p:nvSpPr>
        <p:spPr>
          <a:xfrm>
            <a:off x="4111236" y="6263355"/>
            <a:ext cx="230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5903CF60-11CC-B1DF-1ECA-C45123503E7B}"/>
              </a:ext>
            </a:extLst>
          </p:cNvPr>
          <p:cNvGrpSpPr/>
          <p:nvPr/>
        </p:nvGrpSpPr>
        <p:grpSpPr>
          <a:xfrm>
            <a:off x="4120759" y="4032643"/>
            <a:ext cx="181938" cy="961164"/>
            <a:chOff x="4120759" y="4032643"/>
            <a:chExt cx="181938" cy="961164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82381BE-3797-A69E-CD1E-3CECCD230F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1" y="4305626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95B2C8D5-2DF7-B563-8F6C-F0053D5B0F37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177039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EA16BDCF-4024-0B0A-0AD4-D6B1CC9A44BA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577088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E2897FC9-A39E-4D7C-F1D1-E28909E4EA52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59" y="4448501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42534E13-F965-89A0-91BA-74964A5B7D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1" y="4850932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8ECDEAF-359C-FBAC-2D79-25CC11081C37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722345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9EAAE37-6C03-8E7E-3074-4054F5D0653F}"/>
                </a:ext>
              </a:extLst>
            </p:cNvPr>
            <p:cNvCxnSpPr>
              <a:cxnSpLocks/>
            </p:cNvCxnSpPr>
            <p:nvPr/>
          </p:nvCxnSpPr>
          <p:spPr>
            <a:xfrm>
              <a:off x="4124432" y="4032643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EF1EE3D0-A98F-3BE3-F383-F67F3604D501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59" y="4993807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4D75F50-E51A-C3E2-61EB-F0CD5D5F62FA}"/>
              </a:ext>
            </a:extLst>
          </p:cNvPr>
          <p:cNvGrpSpPr/>
          <p:nvPr/>
        </p:nvGrpSpPr>
        <p:grpSpPr>
          <a:xfrm rot="5400000">
            <a:off x="4769850" y="4721893"/>
            <a:ext cx="181938" cy="961164"/>
            <a:chOff x="4120759" y="4032643"/>
            <a:chExt cx="181938" cy="961164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C58F7C54-214F-A5FD-C2EE-7457D1B52B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1" y="4305626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02E71FF8-3CB3-F76D-257E-8ABD27EEF365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177039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12B51B06-DC7E-2610-D890-7D3D23109243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577088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5835AD2F-CC15-B933-64FF-E93DF79B06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59" y="4448501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D8D4BB0E-49DB-0142-980D-2EA79CD1DF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1" y="4850932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E802FF8E-9739-0ACA-FD2B-17827AB19BC9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722345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D3E70F83-9C00-3D38-82AE-356F16E500EB}"/>
                </a:ext>
              </a:extLst>
            </p:cNvPr>
            <p:cNvCxnSpPr>
              <a:cxnSpLocks/>
            </p:cNvCxnSpPr>
            <p:nvPr/>
          </p:nvCxnSpPr>
          <p:spPr>
            <a:xfrm>
              <a:off x="4124432" y="4032643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A2E9D452-439A-C92F-41D7-7108247B1E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59" y="4993807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E37C3D7-4F1D-9667-3B20-4C5A293291C1}"/>
              </a:ext>
            </a:extLst>
          </p:cNvPr>
          <p:cNvSpPr/>
          <p:nvPr/>
        </p:nvSpPr>
        <p:spPr>
          <a:xfrm>
            <a:off x="4320955" y="4108355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2696037-8CE1-5C2C-D7BA-10D44C699CF6}"/>
              </a:ext>
            </a:extLst>
          </p:cNvPr>
          <p:cNvSpPr/>
          <p:nvPr/>
        </p:nvSpPr>
        <p:spPr>
          <a:xfrm>
            <a:off x="4320955" y="4246432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0B33FAB-3765-2C7A-10D2-2A90702ADFE9}"/>
              </a:ext>
            </a:extLst>
          </p:cNvPr>
          <p:cNvSpPr/>
          <p:nvPr/>
        </p:nvSpPr>
        <p:spPr>
          <a:xfrm>
            <a:off x="4456661" y="4108355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219C5BD-EBCB-E4E8-B299-9803C47680CA}"/>
              </a:ext>
            </a:extLst>
          </p:cNvPr>
          <p:cNvSpPr/>
          <p:nvPr/>
        </p:nvSpPr>
        <p:spPr>
          <a:xfrm>
            <a:off x="4456661" y="4246432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8DEEEE2-E2F4-3003-26D8-B719D66C4BDB}"/>
              </a:ext>
            </a:extLst>
          </p:cNvPr>
          <p:cNvSpPr/>
          <p:nvPr/>
        </p:nvSpPr>
        <p:spPr>
          <a:xfrm>
            <a:off x="4592367" y="4108923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370314-F4C7-E6F2-97CB-27209EE75A91}"/>
              </a:ext>
            </a:extLst>
          </p:cNvPr>
          <p:cNvSpPr/>
          <p:nvPr/>
        </p:nvSpPr>
        <p:spPr>
          <a:xfrm>
            <a:off x="4592367" y="4247000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FF76DCC-96E5-6FD2-09BD-7AE668BD7432}"/>
              </a:ext>
            </a:extLst>
          </p:cNvPr>
          <p:cNvSpPr/>
          <p:nvPr/>
        </p:nvSpPr>
        <p:spPr>
          <a:xfrm>
            <a:off x="4728073" y="4108923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9574C7B-C1D1-0B96-F16C-7FFEC6605E62}"/>
              </a:ext>
            </a:extLst>
          </p:cNvPr>
          <p:cNvSpPr/>
          <p:nvPr/>
        </p:nvSpPr>
        <p:spPr>
          <a:xfrm>
            <a:off x="4728073" y="4247000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06CF6F7-1EC0-2411-3EDB-E0351DE130BB}"/>
              </a:ext>
            </a:extLst>
          </p:cNvPr>
          <p:cNvGrpSpPr/>
          <p:nvPr/>
        </p:nvGrpSpPr>
        <p:grpSpPr>
          <a:xfrm>
            <a:off x="4618689" y="4032643"/>
            <a:ext cx="181938" cy="961164"/>
            <a:chOff x="4618689" y="4032643"/>
            <a:chExt cx="181938" cy="961164"/>
          </a:xfrm>
        </p:grpSpPr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03F9F8E9-63BF-7730-0E60-916B9B811C5C}"/>
                </a:ext>
              </a:extLst>
            </p:cNvPr>
            <p:cNvCxnSpPr>
              <a:cxnSpLocks/>
            </p:cNvCxnSpPr>
            <p:nvPr/>
          </p:nvCxnSpPr>
          <p:spPr>
            <a:xfrm>
              <a:off x="4618691" y="4305626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91FB92DF-83DE-F739-1794-AA676433CCA5}"/>
                </a:ext>
              </a:extLst>
            </p:cNvPr>
            <p:cNvCxnSpPr>
              <a:cxnSpLocks/>
            </p:cNvCxnSpPr>
            <p:nvPr/>
          </p:nvCxnSpPr>
          <p:spPr>
            <a:xfrm>
              <a:off x="4618690" y="4177039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B32B11DA-5E9C-386F-298D-588FB094EDA2}"/>
                </a:ext>
              </a:extLst>
            </p:cNvPr>
            <p:cNvCxnSpPr>
              <a:cxnSpLocks/>
            </p:cNvCxnSpPr>
            <p:nvPr/>
          </p:nvCxnSpPr>
          <p:spPr>
            <a:xfrm>
              <a:off x="4618690" y="4577088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310CD1EC-499D-8F20-440C-06C1D705AC78}"/>
                </a:ext>
              </a:extLst>
            </p:cNvPr>
            <p:cNvCxnSpPr>
              <a:cxnSpLocks/>
            </p:cNvCxnSpPr>
            <p:nvPr/>
          </p:nvCxnSpPr>
          <p:spPr>
            <a:xfrm>
              <a:off x="4618689" y="4448501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99CFA46-E025-6787-DA29-CA8E224F44D3}"/>
                </a:ext>
              </a:extLst>
            </p:cNvPr>
            <p:cNvCxnSpPr>
              <a:cxnSpLocks/>
            </p:cNvCxnSpPr>
            <p:nvPr/>
          </p:nvCxnSpPr>
          <p:spPr>
            <a:xfrm>
              <a:off x="4618691" y="4850932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33A9395-C435-24E1-1D9C-E65A8549AB89}"/>
                </a:ext>
              </a:extLst>
            </p:cNvPr>
            <p:cNvCxnSpPr>
              <a:cxnSpLocks/>
            </p:cNvCxnSpPr>
            <p:nvPr/>
          </p:nvCxnSpPr>
          <p:spPr>
            <a:xfrm>
              <a:off x="4618690" y="4722345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9F53972-AC67-F332-F8C9-4BBB98079DE7}"/>
                </a:ext>
              </a:extLst>
            </p:cNvPr>
            <p:cNvCxnSpPr>
              <a:cxnSpLocks/>
            </p:cNvCxnSpPr>
            <p:nvPr/>
          </p:nvCxnSpPr>
          <p:spPr>
            <a:xfrm>
              <a:off x="4622362" y="4032643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286107A2-9E40-5F24-2434-A507E273F085}"/>
                </a:ext>
              </a:extLst>
            </p:cNvPr>
            <p:cNvCxnSpPr>
              <a:cxnSpLocks/>
            </p:cNvCxnSpPr>
            <p:nvPr/>
          </p:nvCxnSpPr>
          <p:spPr>
            <a:xfrm>
              <a:off x="4618689" y="4993807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40E61BE-B492-55F5-7564-C2E72A8465F9}"/>
              </a:ext>
            </a:extLst>
          </p:cNvPr>
          <p:cNvSpPr/>
          <p:nvPr/>
        </p:nvSpPr>
        <p:spPr>
          <a:xfrm>
            <a:off x="4862041" y="4109896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946CFF4-9D28-6992-6F61-9C03FD353E4D}"/>
              </a:ext>
            </a:extLst>
          </p:cNvPr>
          <p:cNvSpPr/>
          <p:nvPr/>
        </p:nvSpPr>
        <p:spPr>
          <a:xfrm>
            <a:off x="4862041" y="4247973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E42BC80-74D5-873F-B65E-40E8F23CC945}"/>
              </a:ext>
            </a:extLst>
          </p:cNvPr>
          <p:cNvSpPr/>
          <p:nvPr/>
        </p:nvSpPr>
        <p:spPr>
          <a:xfrm>
            <a:off x="4995070" y="4109700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08F15FA-D700-EBEE-83AB-901FC3521C83}"/>
              </a:ext>
            </a:extLst>
          </p:cNvPr>
          <p:cNvSpPr/>
          <p:nvPr/>
        </p:nvSpPr>
        <p:spPr>
          <a:xfrm>
            <a:off x="4995070" y="4247777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55AE0AE-0083-11BB-991F-93992178D2D0}"/>
              </a:ext>
            </a:extLst>
          </p:cNvPr>
          <p:cNvSpPr/>
          <p:nvPr/>
        </p:nvSpPr>
        <p:spPr>
          <a:xfrm>
            <a:off x="4991675" y="4381161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2C70C0D-030E-84A6-5836-A6A4DD61DEB1}"/>
              </a:ext>
            </a:extLst>
          </p:cNvPr>
          <p:cNvSpPr/>
          <p:nvPr/>
        </p:nvSpPr>
        <p:spPr>
          <a:xfrm>
            <a:off x="4991675" y="4519238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DF9EC1D-C692-7ECF-8746-30F42EE0451D}"/>
              </a:ext>
            </a:extLst>
          </p:cNvPr>
          <p:cNvSpPr/>
          <p:nvPr/>
        </p:nvSpPr>
        <p:spPr>
          <a:xfrm>
            <a:off x="4991573" y="4653692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ADD9C72-C81A-BCF3-2131-98CE2E10A8BE}"/>
              </a:ext>
            </a:extLst>
          </p:cNvPr>
          <p:cNvSpPr/>
          <p:nvPr/>
        </p:nvSpPr>
        <p:spPr>
          <a:xfrm>
            <a:off x="4991573" y="4791769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E7BDD6B-0D0F-1819-ABEA-81CAEE66794B}"/>
              </a:ext>
            </a:extLst>
          </p:cNvPr>
          <p:cNvSpPr/>
          <p:nvPr/>
        </p:nvSpPr>
        <p:spPr>
          <a:xfrm>
            <a:off x="4991573" y="4932112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8F543E24-7910-94F0-3BAC-E9A5CA4D1434}"/>
              </a:ext>
            </a:extLst>
          </p:cNvPr>
          <p:cNvGrpSpPr/>
          <p:nvPr/>
        </p:nvGrpSpPr>
        <p:grpSpPr>
          <a:xfrm>
            <a:off x="4943013" y="4032643"/>
            <a:ext cx="181938" cy="961164"/>
            <a:chOff x="4943013" y="4032643"/>
            <a:chExt cx="181938" cy="961164"/>
          </a:xfrm>
        </p:grpSpPr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183E9C66-7034-C6FF-3EB1-E9C0BF7F3899}"/>
                </a:ext>
              </a:extLst>
            </p:cNvPr>
            <p:cNvCxnSpPr>
              <a:cxnSpLocks/>
            </p:cNvCxnSpPr>
            <p:nvPr/>
          </p:nvCxnSpPr>
          <p:spPr>
            <a:xfrm>
              <a:off x="4943015" y="4305626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0F9CACDD-4BC8-8C3A-C9BD-39C5D0F2738D}"/>
                </a:ext>
              </a:extLst>
            </p:cNvPr>
            <p:cNvCxnSpPr>
              <a:cxnSpLocks/>
            </p:cNvCxnSpPr>
            <p:nvPr/>
          </p:nvCxnSpPr>
          <p:spPr>
            <a:xfrm>
              <a:off x="4943014" y="4177039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3C124ED-61E6-A3D8-0943-EFDE33574642}"/>
                </a:ext>
              </a:extLst>
            </p:cNvPr>
            <p:cNvCxnSpPr>
              <a:cxnSpLocks/>
            </p:cNvCxnSpPr>
            <p:nvPr/>
          </p:nvCxnSpPr>
          <p:spPr>
            <a:xfrm>
              <a:off x="4946686" y="4032643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BC64DCFB-5F4B-C75D-2203-80C64CBBA238}"/>
                </a:ext>
              </a:extLst>
            </p:cNvPr>
            <p:cNvCxnSpPr>
              <a:cxnSpLocks/>
            </p:cNvCxnSpPr>
            <p:nvPr/>
          </p:nvCxnSpPr>
          <p:spPr>
            <a:xfrm>
              <a:off x="4943014" y="4577088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8081DA51-2BB3-9646-9D2E-62AFDA054856}"/>
                </a:ext>
              </a:extLst>
            </p:cNvPr>
            <p:cNvCxnSpPr>
              <a:cxnSpLocks/>
            </p:cNvCxnSpPr>
            <p:nvPr/>
          </p:nvCxnSpPr>
          <p:spPr>
            <a:xfrm>
              <a:off x="4943013" y="4448501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7B363DE5-81FF-B437-C7F8-6CD89B478BA9}"/>
                </a:ext>
              </a:extLst>
            </p:cNvPr>
            <p:cNvCxnSpPr>
              <a:cxnSpLocks/>
            </p:cNvCxnSpPr>
            <p:nvPr/>
          </p:nvCxnSpPr>
          <p:spPr>
            <a:xfrm>
              <a:off x="4943015" y="4850932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B9F0A209-9BAB-97F4-35BC-5939040A4ACF}"/>
                </a:ext>
              </a:extLst>
            </p:cNvPr>
            <p:cNvCxnSpPr>
              <a:cxnSpLocks/>
            </p:cNvCxnSpPr>
            <p:nvPr/>
          </p:nvCxnSpPr>
          <p:spPr>
            <a:xfrm>
              <a:off x="4943014" y="4722345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B9D85A13-48B5-D782-1E7A-2C48DC3DBE86}"/>
                </a:ext>
              </a:extLst>
            </p:cNvPr>
            <p:cNvCxnSpPr>
              <a:cxnSpLocks/>
            </p:cNvCxnSpPr>
            <p:nvPr/>
          </p:nvCxnSpPr>
          <p:spPr>
            <a:xfrm>
              <a:off x="4943013" y="4993807"/>
              <a:ext cx="1782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7A6AE16E-8601-8EFE-46FE-EE413FDF40D2}"/>
              </a:ext>
            </a:extLst>
          </p:cNvPr>
          <p:cNvGrpSpPr/>
          <p:nvPr/>
        </p:nvGrpSpPr>
        <p:grpSpPr>
          <a:xfrm rot="5400000">
            <a:off x="4771072" y="4886691"/>
            <a:ext cx="181938" cy="961164"/>
            <a:chOff x="4120759" y="4032643"/>
            <a:chExt cx="181938" cy="961164"/>
          </a:xfrm>
        </p:grpSpPr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4FFC5BBE-C597-9C43-A325-5A18E24DB06A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1" y="4305626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7A08C29D-C37C-4E32-0ED4-7507555548BB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177039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0880DD94-994B-44C4-67E6-AB2945DF9357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577088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0D89438E-B21D-B3B1-831B-E070002571BD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59" y="4448501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D0A51171-C9F3-4A0F-AE1A-8D544EBF3F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1" y="4850932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1DB441F6-A762-3081-643F-0DFFE09B8042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722345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30BE552D-4C17-6663-5960-CD4144D1824B}"/>
                </a:ext>
              </a:extLst>
            </p:cNvPr>
            <p:cNvCxnSpPr>
              <a:cxnSpLocks/>
            </p:cNvCxnSpPr>
            <p:nvPr/>
          </p:nvCxnSpPr>
          <p:spPr>
            <a:xfrm>
              <a:off x="4124432" y="4032643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72C47954-AFEE-ECD3-D852-1D6F41A3F2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59" y="4993807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1B1100A-2978-3D6D-ED9C-3D7D61B5D952}"/>
              </a:ext>
            </a:extLst>
          </p:cNvPr>
          <p:cNvSpPr/>
          <p:nvPr/>
        </p:nvSpPr>
        <p:spPr>
          <a:xfrm>
            <a:off x="4320955" y="5451785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4B697F9-FFCE-7F86-E7F3-9E5FDD0FB9AF}"/>
              </a:ext>
            </a:extLst>
          </p:cNvPr>
          <p:cNvSpPr/>
          <p:nvPr/>
        </p:nvSpPr>
        <p:spPr>
          <a:xfrm>
            <a:off x="4456661" y="5451785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CE47FDC-DA70-0B24-43BD-906279B312DB}"/>
              </a:ext>
            </a:extLst>
          </p:cNvPr>
          <p:cNvSpPr/>
          <p:nvPr/>
        </p:nvSpPr>
        <p:spPr>
          <a:xfrm>
            <a:off x="4592367" y="5452353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8DE40BC-3AD9-9771-CCBF-0A5405FA1023}"/>
              </a:ext>
            </a:extLst>
          </p:cNvPr>
          <p:cNvSpPr/>
          <p:nvPr/>
        </p:nvSpPr>
        <p:spPr>
          <a:xfrm>
            <a:off x="4728073" y="5452353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4269718-5A70-EF96-AEDD-075894C77D43}"/>
              </a:ext>
            </a:extLst>
          </p:cNvPr>
          <p:cNvSpPr/>
          <p:nvPr/>
        </p:nvSpPr>
        <p:spPr>
          <a:xfrm>
            <a:off x="4862041" y="5453326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3D5F218-2BFF-23FB-0E5E-FD1261D85E5E}"/>
              </a:ext>
            </a:extLst>
          </p:cNvPr>
          <p:cNvSpPr/>
          <p:nvPr/>
        </p:nvSpPr>
        <p:spPr>
          <a:xfrm>
            <a:off x="4995467" y="5454970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D36989D-F500-80BB-5370-D9E58767A864}"/>
              </a:ext>
            </a:extLst>
          </p:cNvPr>
          <p:cNvSpPr/>
          <p:nvPr/>
        </p:nvSpPr>
        <p:spPr>
          <a:xfrm>
            <a:off x="5124165" y="5455862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CB2622F-2479-74E7-D5FC-85A8E681C6F6}"/>
              </a:ext>
            </a:extLst>
          </p:cNvPr>
          <p:cNvSpPr/>
          <p:nvPr/>
        </p:nvSpPr>
        <p:spPr>
          <a:xfrm>
            <a:off x="4994570" y="5594139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40B56AB-7D28-149A-9EE2-3E97059BAD09}"/>
              </a:ext>
            </a:extLst>
          </p:cNvPr>
          <p:cNvSpPr/>
          <p:nvPr/>
        </p:nvSpPr>
        <p:spPr>
          <a:xfrm>
            <a:off x="5125649" y="5595030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C2F48B4-C194-EEED-F154-70408C4AB75F}"/>
              </a:ext>
            </a:extLst>
          </p:cNvPr>
          <p:cNvSpPr/>
          <p:nvPr/>
        </p:nvSpPr>
        <p:spPr>
          <a:xfrm>
            <a:off x="4995967" y="5735826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1DC75CC-5B76-8F4E-8307-459C1B2C7E7B}"/>
              </a:ext>
            </a:extLst>
          </p:cNvPr>
          <p:cNvSpPr/>
          <p:nvPr/>
        </p:nvSpPr>
        <p:spPr>
          <a:xfrm>
            <a:off x="5124665" y="5736718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989A8D4-F784-6F97-A215-BC79CC672C0B}"/>
              </a:ext>
            </a:extLst>
          </p:cNvPr>
          <p:cNvSpPr/>
          <p:nvPr/>
        </p:nvSpPr>
        <p:spPr>
          <a:xfrm>
            <a:off x="4995070" y="5870233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0F685B79-04E9-92A0-658A-4A669DACC449}"/>
              </a:ext>
            </a:extLst>
          </p:cNvPr>
          <p:cNvSpPr/>
          <p:nvPr/>
        </p:nvSpPr>
        <p:spPr>
          <a:xfrm>
            <a:off x="5123768" y="5868743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82C1BEA-8CC0-3CF5-35CC-87001A85279A}"/>
              </a:ext>
            </a:extLst>
          </p:cNvPr>
          <p:cNvSpPr/>
          <p:nvPr/>
        </p:nvSpPr>
        <p:spPr>
          <a:xfrm>
            <a:off x="4993497" y="6008148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1BC4B68-E561-E028-769B-3CC32C74BE58}"/>
              </a:ext>
            </a:extLst>
          </p:cNvPr>
          <p:cNvSpPr/>
          <p:nvPr/>
        </p:nvSpPr>
        <p:spPr>
          <a:xfrm>
            <a:off x="5122195" y="6009040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7EF432E-26B4-EFA8-1D3F-CD421D8D3BA7}"/>
              </a:ext>
            </a:extLst>
          </p:cNvPr>
          <p:cNvSpPr/>
          <p:nvPr/>
        </p:nvSpPr>
        <p:spPr>
          <a:xfrm>
            <a:off x="4992600" y="6144936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CEE8D73-8047-2DFC-F524-A42D240C6FDE}"/>
              </a:ext>
            </a:extLst>
          </p:cNvPr>
          <p:cNvSpPr/>
          <p:nvPr/>
        </p:nvSpPr>
        <p:spPr>
          <a:xfrm>
            <a:off x="5123679" y="6145827"/>
            <a:ext cx="127219" cy="123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B03CA847-B2D3-462F-3CC2-62B821468CF1}"/>
              </a:ext>
            </a:extLst>
          </p:cNvPr>
          <p:cNvGrpSpPr/>
          <p:nvPr/>
        </p:nvGrpSpPr>
        <p:grpSpPr>
          <a:xfrm rot="5400000">
            <a:off x="4764323" y="5652728"/>
            <a:ext cx="181938" cy="961164"/>
            <a:chOff x="4120759" y="4032643"/>
            <a:chExt cx="181938" cy="961164"/>
          </a:xfrm>
        </p:grpSpPr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155E16A4-B6FD-D1B1-6D91-6BC670880547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1" y="4305626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DB4EC71D-1E51-77A9-A002-7F36B8114E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177039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897B2D94-EF38-FF8E-A7D8-2892A6B1EE71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577088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523A78A5-0543-4B4A-FCF4-9994E1CF9D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59" y="4448501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044638F-DDF8-C2CC-6BD6-AE18878DCE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1" y="4850932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389488A-938B-1E36-9DC7-E3DFE48417A7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60" y="4722345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F4031650-7E0B-6DB2-663F-865BB11068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4432" y="4032643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11F7C00-F8A0-E682-8F74-89807470973B}"/>
                </a:ext>
              </a:extLst>
            </p:cNvPr>
            <p:cNvCxnSpPr>
              <a:cxnSpLocks/>
            </p:cNvCxnSpPr>
            <p:nvPr/>
          </p:nvCxnSpPr>
          <p:spPr>
            <a:xfrm>
              <a:off x="4120759" y="4993807"/>
              <a:ext cx="17826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C559B261-9C72-5511-35A4-73BE61A5A8DC}"/>
              </a:ext>
            </a:extLst>
          </p:cNvPr>
          <p:cNvSpPr txBox="1"/>
          <p:nvPr/>
        </p:nvSpPr>
        <p:spPr>
          <a:xfrm>
            <a:off x="6971720" y="5471034"/>
            <a:ext cx="289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line object | start, end </a:t>
            </a:r>
          </a:p>
          <a:p>
            <a:r>
              <a:rPr lang="en-US" altLang="ko-KR" sz="1050" b="1" dirty="0"/>
              <a:t> </a:t>
            </a:r>
          </a:p>
          <a:p>
            <a:r>
              <a:rPr lang="en-US" altLang="ko-KR" sz="1050" b="1" dirty="0">
                <a:latin typeface="Consolas" panose="020B0609020204030204" pitchFamily="49" charset="0"/>
              </a:rPr>
              <a:t>vertical    | (6,1), (6,n)</a:t>
            </a:r>
          </a:p>
          <a:p>
            <a:r>
              <a:rPr lang="en-US" altLang="ko-KR" sz="1050" b="1" dirty="0">
                <a:latin typeface="Consolas" panose="020B0609020204030204" pitchFamily="49" charset="0"/>
              </a:rPr>
              <a:t>horizon     | (0,3), (5,3)</a:t>
            </a:r>
          </a:p>
          <a:p>
            <a:r>
              <a:rPr lang="en-US" altLang="ko-KR" sz="1050" b="1" dirty="0">
                <a:latin typeface="Consolas" panose="020B0609020204030204" pitchFamily="49" charset="0"/>
              </a:rPr>
              <a:t>horizon     | (5,n), (6,n)</a:t>
            </a:r>
            <a:endParaRPr lang="ko-KR" altLang="en-US" sz="1050" b="1" dirty="0">
              <a:latin typeface="Consolas" panose="020B0609020204030204" pitchFamily="49" charset="0"/>
            </a:endParaRPr>
          </a:p>
          <a:p>
            <a:endParaRPr lang="ko-KR" altLang="en-US" sz="1050" b="1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046AFFF-FE5C-67CB-ADBA-8749D657F381}"/>
              </a:ext>
            </a:extLst>
          </p:cNvPr>
          <p:cNvSpPr/>
          <p:nvPr/>
        </p:nvSpPr>
        <p:spPr>
          <a:xfrm>
            <a:off x="7027708" y="5842157"/>
            <a:ext cx="1941501" cy="16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2E926FE2-335E-6736-171F-C1B273BE91F8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6553668" y="4737045"/>
            <a:ext cx="474040" cy="1186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71BBF68-17C9-2699-34A8-E998EE9513FD}"/>
              </a:ext>
            </a:extLst>
          </p:cNvPr>
          <p:cNvSpPr/>
          <p:nvPr/>
        </p:nvSpPr>
        <p:spPr>
          <a:xfrm rot="5400000">
            <a:off x="5974504" y="4503420"/>
            <a:ext cx="997795" cy="1595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50DC611-5B5A-E17C-2A3D-683CCC85690B}"/>
              </a:ext>
            </a:extLst>
          </p:cNvPr>
          <p:cNvSpPr/>
          <p:nvPr/>
        </p:nvSpPr>
        <p:spPr>
          <a:xfrm>
            <a:off x="7027708" y="6016851"/>
            <a:ext cx="1941501" cy="13215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B18132B-F524-E1AD-45FD-B6F9ECE8F196}"/>
              </a:ext>
            </a:extLst>
          </p:cNvPr>
          <p:cNvSpPr/>
          <p:nvPr/>
        </p:nvSpPr>
        <p:spPr>
          <a:xfrm>
            <a:off x="7025627" y="6172463"/>
            <a:ext cx="1941501" cy="1619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CB0943D8-5BA4-88F2-81B0-C58659023AAC}"/>
              </a:ext>
            </a:extLst>
          </p:cNvPr>
          <p:cNvCxnSpPr>
            <a:cxnSpLocks/>
            <a:stCxn id="229" idx="3"/>
            <a:endCxn id="218" idx="1"/>
          </p:cNvCxnSpPr>
          <p:nvPr/>
        </p:nvCxnSpPr>
        <p:spPr>
          <a:xfrm>
            <a:off x="6293424" y="5655873"/>
            <a:ext cx="734284" cy="42705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6EA24D7-3850-85C3-3F7F-81101DFCEE7D}"/>
              </a:ext>
            </a:extLst>
          </p:cNvPr>
          <p:cNvCxnSpPr>
            <a:cxnSpLocks/>
            <a:stCxn id="228" idx="3"/>
            <a:endCxn id="220" idx="1"/>
          </p:cNvCxnSpPr>
          <p:nvPr/>
        </p:nvCxnSpPr>
        <p:spPr>
          <a:xfrm flipV="1">
            <a:off x="6553200" y="6253425"/>
            <a:ext cx="472427" cy="9191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857B83E-DB68-E8BC-EA80-F33CE42AD21B}"/>
              </a:ext>
            </a:extLst>
          </p:cNvPr>
          <p:cNvSpPr/>
          <p:nvPr/>
        </p:nvSpPr>
        <p:spPr>
          <a:xfrm>
            <a:off x="6275542" y="6264381"/>
            <a:ext cx="277658" cy="1619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CE515C82-40B7-B56D-CD47-1F22E8A128F3}"/>
              </a:ext>
            </a:extLst>
          </p:cNvPr>
          <p:cNvSpPr/>
          <p:nvPr/>
        </p:nvSpPr>
        <p:spPr>
          <a:xfrm>
            <a:off x="5599595" y="5574911"/>
            <a:ext cx="693829" cy="1619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3904681-D497-EE8E-B7E0-A6E79B10D32C}"/>
              </a:ext>
            </a:extLst>
          </p:cNvPr>
          <p:cNvSpPr/>
          <p:nvPr/>
        </p:nvSpPr>
        <p:spPr>
          <a:xfrm>
            <a:off x="6935094" y="3910804"/>
            <a:ext cx="2898551" cy="139698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A4B589D-2512-895F-3B7E-03EE7C6CDBBB}"/>
              </a:ext>
            </a:extLst>
          </p:cNvPr>
          <p:cNvSpPr txBox="1"/>
          <p:nvPr/>
        </p:nvSpPr>
        <p:spPr>
          <a:xfrm>
            <a:off x="10355212" y="3766181"/>
            <a:ext cx="2957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if Gap &lt; 3</a:t>
            </a:r>
            <a:r>
              <a:rPr lang="ko-KR" altLang="en-US" sz="1050" b="1" dirty="0">
                <a:latin typeface="Consolas" panose="020B0609020204030204" pitchFamily="49" charset="0"/>
              </a:rPr>
              <a:t>*</a:t>
            </a:r>
            <a:r>
              <a:rPr lang="en-US" altLang="ko-KR" sz="1050" b="1" dirty="0">
                <a:latin typeface="Consolas" panose="020B0609020204030204" pitchFamily="49" charset="0"/>
              </a:rPr>
              <a:t>thickness(2):</a:t>
            </a:r>
          </a:p>
          <a:p>
            <a:r>
              <a:rPr lang="en-US" altLang="ko-KR" sz="1050" b="1" dirty="0">
                <a:latin typeface="Consolas" panose="020B0609020204030204" pitchFamily="49" charset="0"/>
              </a:rPr>
              <a:t>   merge 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B8310B0C-9EC3-AF2B-09A6-A359955813D3}"/>
              </a:ext>
            </a:extLst>
          </p:cNvPr>
          <p:cNvGrpSpPr/>
          <p:nvPr/>
        </p:nvGrpSpPr>
        <p:grpSpPr>
          <a:xfrm>
            <a:off x="8285080" y="3489961"/>
            <a:ext cx="2170429" cy="1972820"/>
            <a:chOff x="8523691" y="3469462"/>
            <a:chExt cx="2170429" cy="1972820"/>
          </a:xfrm>
        </p:grpSpPr>
        <p:pic>
          <p:nvPicPr>
            <p:cNvPr id="231" name="그림 230">
              <a:extLst>
                <a:ext uri="{FF2B5EF4-FFF2-40B4-BE49-F238E27FC236}">
                  <a16:creationId xmlns:a16="http://schemas.microsoft.com/office/drawing/2014/main" id="{1DD236E2-98CB-87CC-040F-0D368A659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00" r="54001" b="67158"/>
            <a:stretch/>
          </p:blipFill>
          <p:spPr>
            <a:xfrm>
              <a:off x="8764610" y="3689248"/>
              <a:ext cx="1929510" cy="1732245"/>
            </a:xfrm>
            <a:prstGeom prst="rect">
              <a:avLst/>
            </a:prstGeom>
          </p:spPr>
        </p:pic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B480E63B-2005-0AFC-C011-F1A11E085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784" t="9306" r="13412" b="87108"/>
            <a:stretch/>
          </p:blipFill>
          <p:spPr>
            <a:xfrm>
              <a:off x="8830668" y="4171835"/>
              <a:ext cx="1028099" cy="190414"/>
            </a:xfrm>
            <a:prstGeom prst="rect">
              <a:avLst/>
            </a:prstGeom>
          </p:spPr>
        </p:pic>
        <p:pic>
          <p:nvPicPr>
            <p:cNvPr id="234" name="그림 233">
              <a:extLst>
                <a:ext uri="{FF2B5EF4-FFF2-40B4-BE49-F238E27FC236}">
                  <a16:creationId xmlns:a16="http://schemas.microsoft.com/office/drawing/2014/main" id="{2773A7A9-9D05-83D8-4856-BB229BDB3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784" t="9306" r="13412" b="87108"/>
            <a:stretch/>
          </p:blipFill>
          <p:spPr>
            <a:xfrm>
              <a:off x="9841729" y="5179372"/>
              <a:ext cx="418410" cy="190414"/>
            </a:xfrm>
            <a:prstGeom prst="rect">
              <a:avLst/>
            </a:prstGeom>
          </p:spPr>
        </p:pic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F884938-DE3A-F5E2-57B4-7D2EF119FF3E}"/>
                </a:ext>
              </a:extLst>
            </p:cNvPr>
            <p:cNvSpPr txBox="1"/>
            <p:nvPr/>
          </p:nvSpPr>
          <p:spPr>
            <a:xfrm>
              <a:off x="8593828" y="3480801"/>
              <a:ext cx="348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342E354-2204-D0D7-CBE3-0A5FB544DDF9}"/>
                </a:ext>
              </a:extLst>
            </p:cNvPr>
            <p:cNvSpPr txBox="1"/>
            <p:nvPr/>
          </p:nvSpPr>
          <p:spPr>
            <a:xfrm>
              <a:off x="10260139" y="3469462"/>
              <a:ext cx="348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n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52737F7-0B63-D9BE-28D2-75E397A67762}"/>
                </a:ext>
              </a:extLst>
            </p:cNvPr>
            <p:cNvSpPr txBox="1"/>
            <p:nvPr/>
          </p:nvSpPr>
          <p:spPr>
            <a:xfrm>
              <a:off x="8523691" y="5134505"/>
              <a:ext cx="348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2">
                      <a:lumMod val="10000"/>
                    </a:schemeClr>
                  </a:solidFill>
                </a:rPr>
                <a:t>n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8875290-D9ED-6E38-3CDB-ACE790BD37D9}"/>
                </a:ext>
              </a:extLst>
            </p:cNvPr>
            <p:cNvSpPr/>
            <p:nvPr/>
          </p:nvSpPr>
          <p:spPr>
            <a:xfrm>
              <a:off x="8911106" y="4229379"/>
              <a:ext cx="54473" cy="52659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C9E0E75-37D7-2848-2E96-09D75E594239}"/>
                </a:ext>
              </a:extLst>
            </p:cNvPr>
            <p:cNvSpPr/>
            <p:nvPr/>
          </p:nvSpPr>
          <p:spPr>
            <a:xfrm>
              <a:off x="9729365" y="4229379"/>
              <a:ext cx="54473" cy="526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FBEFB63-237E-ACF0-D734-B626AAF1C555}"/>
                </a:ext>
              </a:extLst>
            </p:cNvPr>
            <p:cNvSpPr/>
            <p:nvPr/>
          </p:nvSpPr>
          <p:spPr>
            <a:xfrm>
              <a:off x="9924791" y="5236684"/>
              <a:ext cx="54473" cy="52659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BB0741F-6F35-AB4D-095D-A1F134ED605A}"/>
                </a:ext>
              </a:extLst>
            </p:cNvPr>
            <p:cNvSpPr/>
            <p:nvPr/>
          </p:nvSpPr>
          <p:spPr>
            <a:xfrm>
              <a:off x="10140063" y="5242080"/>
              <a:ext cx="54473" cy="526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98671831-B431-2D56-5EED-3DED525EDAF2}"/>
                </a:ext>
              </a:extLst>
            </p:cNvPr>
            <p:cNvSpPr/>
            <p:nvPr/>
          </p:nvSpPr>
          <p:spPr>
            <a:xfrm>
              <a:off x="10140063" y="4036464"/>
              <a:ext cx="54473" cy="52659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6EAC6A9F-33D4-B155-6E92-45BB19AC975C}"/>
                </a:ext>
              </a:extLst>
            </p:cNvPr>
            <p:cNvSpPr/>
            <p:nvPr/>
          </p:nvSpPr>
          <p:spPr>
            <a:xfrm>
              <a:off x="9848251" y="5172499"/>
              <a:ext cx="415925" cy="20197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ED87AADC-ED8C-E470-BAF1-D010EDD8682C}"/>
                </a:ext>
              </a:extLst>
            </p:cNvPr>
            <p:cNvSpPr/>
            <p:nvPr/>
          </p:nvSpPr>
          <p:spPr>
            <a:xfrm>
              <a:off x="8835426" y="4162849"/>
              <a:ext cx="1025525" cy="20197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7412426C-334A-D1E3-AB4C-EDB4E45503FE}"/>
                </a:ext>
              </a:extLst>
            </p:cNvPr>
            <p:cNvSpPr/>
            <p:nvPr/>
          </p:nvSpPr>
          <p:spPr>
            <a:xfrm rot="5400000">
              <a:off x="9444375" y="4554025"/>
              <a:ext cx="1418690" cy="212836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2" name="그림 281">
            <a:extLst>
              <a:ext uri="{FF2B5EF4-FFF2-40B4-BE49-F238E27FC236}">
                <a16:creationId xmlns:a16="http://schemas.microsoft.com/office/drawing/2014/main" id="{CAB6B73D-0EFD-9B4D-8E1B-096A3AE5F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84" t="9306" r="22678" b="86947"/>
          <a:stretch/>
        </p:blipFill>
        <p:spPr>
          <a:xfrm>
            <a:off x="9626844" y="4190463"/>
            <a:ext cx="177809" cy="198967"/>
          </a:xfrm>
          <a:prstGeom prst="rect">
            <a:avLst/>
          </a:prstGeom>
        </p:spPr>
      </p:pic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99F37AD0-8F0E-8FFB-3CF0-6AD6FFF95275}"/>
              </a:ext>
            </a:extLst>
          </p:cNvPr>
          <p:cNvCxnSpPr>
            <a:cxnSpLocks/>
          </p:cNvCxnSpPr>
          <p:nvPr/>
        </p:nvCxnSpPr>
        <p:spPr>
          <a:xfrm flipV="1">
            <a:off x="8731730" y="4272459"/>
            <a:ext cx="775639" cy="3749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2AA7FD0-2C93-7270-8E41-BE9D27FE8BDD}"/>
              </a:ext>
            </a:extLst>
          </p:cNvPr>
          <p:cNvCxnSpPr>
            <a:cxnSpLocks/>
          </p:cNvCxnSpPr>
          <p:nvPr/>
        </p:nvCxnSpPr>
        <p:spPr>
          <a:xfrm>
            <a:off x="8697628" y="4310284"/>
            <a:ext cx="0" cy="20197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795AD211-374A-5366-8CA3-16AA162AA204}"/>
              </a:ext>
            </a:extLst>
          </p:cNvPr>
          <p:cNvCxnSpPr>
            <a:cxnSpLocks/>
          </p:cNvCxnSpPr>
          <p:nvPr/>
        </p:nvCxnSpPr>
        <p:spPr>
          <a:xfrm>
            <a:off x="8724587" y="4299419"/>
            <a:ext cx="149248" cy="15468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046FDD43-6D9E-F541-0CED-FCF98433D15C}"/>
              </a:ext>
            </a:extLst>
          </p:cNvPr>
          <p:cNvCxnSpPr>
            <a:cxnSpLocks/>
          </p:cNvCxnSpPr>
          <p:nvPr/>
        </p:nvCxnSpPr>
        <p:spPr>
          <a:xfrm>
            <a:off x="9509973" y="4303279"/>
            <a:ext cx="0" cy="20197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31062B88-92B1-332B-81DF-C64EDD9B7FD7}"/>
              </a:ext>
            </a:extLst>
          </p:cNvPr>
          <p:cNvCxnSpPr>
            <a:cxnSpLocks/>
          </p:cNvCxnSpPr>
          <p:nvPr/>
        </p:nvCxnSpPr>
        <p:spPr>
          <a:xfrm>
            <a:off x="9928688" y="4118418"/>
            <a:ext cx="0" cy="1036586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0494E41-AA7D-D4DA-ACE1-942F4DBD0836}"/>
              </a:ext>
            </a:extLst>
          </p:cNvPr>
          <p:cNvCxnSpPr>
            <a:cxnSpLocks/>
          </p:cNvCxnSpPr>
          <p:nvPr/>
        </p:nvCxnSpPr>
        <p:spPr>
          <a:xfrm>
            <a:off x="9955925" y="4097418"/>
            <a:ext cx="146867" cy="161999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B86DA747-EC5E-E4B5-42D7-23831E999191}"/>
              </a:ext>
            </a:extLst>
          </p:cNvPr>
          <p:cNvCxnSpPr>
            <a:cxnSpLocks/>
          </p:cNvCxnSpPr>
          <p:nvPr/>
        </p:nvCxnSpPr>
        <p:spPr>
          <a:xfrm flipV="1">
            <a:off x="9545227" y="4278174"/>
            <a:ext cx="403150" cy="283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00A00B3D-DF97-1900-FF30-9793196CD355}"/>
              </a:ext>
            </a:extLst>
          </p:cNvPr>
          <p:cNvCxnSpPr>
            <a:cxnSpLocks/>
          </p:cNvCxnSpPr>
          <p:nvPr/>
        </p:nvCxnSpPr>
        <p:spPr>
          <a:xfrm>
            <a:off x="9967364" y="4090750"/>
            <a:ext cx="270855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8CC12B36-46B8-74B8-8DBD-E3AA5095B250}"/>
              </a:ext>
            </a:extLst>
          </p:cNvPr>
          <p:cNvCxnSpPr>
            <a:cxnSpLocks/>
            <a:endCxn id="234" idx="3"/>
          </p:cNvCxnSpPr>
          <p:nvPr/>
        </p:nvCxnSpPr>
        <p:spPr>
          <a:xfrm>
            <a:off x="9753650" y="5292755"/>
            <a:ext cx="267878" cy="232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A53EC830-5DB6-1267-E03C-043B2C8501AD}"/>
              </a:ext>
            </a:extLst>
          </p:cNvPr>
          <p:cNvCxnSpPr>
            <a:cxnSpLocks/>
          </p:cNvCxnSpPr>
          <p:nvPr/>
        </p:nvCxnSpPr>
        <p:spPr>
          <a:xfrm>
            <a:off x="9719548" y="5326831"/>
            <a:ext cx="0" cy="20197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AC245407-F44E-AA86-90DF-39F92CB2BDE7}"/>
              </a:ext>
            </a:extLst>
          </p:cNvPr>
          <p:cNvCxnSpPr>
            <a:cxnSpLocks/>
          </p:cNvCxnSpPr>
          <p:nvPr/>
        </p:nvCxnSpPr>
        <p:spPr>
          <a:xfrm>
            <a:off x="9746507" y="5315966"/>
            <a:ext cx="149248" cy="15468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0781F675-7C5A-3B7E-8D15-986F41C39215}"/>
              </a:ext>
            </a:extLst>
          </p:cNvPr>
          <p:cNvSpPr/>
          <p:nvPr/>
        </p:nvSpPr>
        <p:spPr>
          <a:xfrm>
            <a:off x="8268425" y="3501300"/>
            <a:ext cx="3955711" cy="19820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729528CB-6B8E-2CC4-F079-0CFE72876317}"/>
              </a:ext>
            </a:extLst>
          </p:cNvPr>
          <p:cNvGrpSpPr/>
          <p:nvPr/>
        </p:nvGrpSpPr>
        <p:grpSpPr>
          <a:xfrm>
            <a:off x="9165722" y="3655188"/>
            <a:ext cx="3565123" cy="2292231"/>
            <a:chOff x="9292453" y="4218557"/>
            <a:chExt cx="3361987" cy="1972820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21A2793C-8138-AF56-1F89-86569A3ABA50}"/>
                </a:ext>
              </a:extLst>
            </p:cNvPr>
            <p:cNvGrpSpPr/>
            <p:nvPr/>
          </p:nvGrpSpPr>
          <p:grpSpPr>
            <a:xfrm>
              <a:off x="9292453" y="4218557"/>
              <a:ext cx="2170429" cy="1972820"/>
              <a:chOff x="9386156" y="4148734"/>
              <a:chExt cx="2170429" cy="1972820"/>
            </a:xfrm>
          </p:grpSpPr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7399B936-AB34-FCB9-FE7D-3584CABF20F8}"/>
                  </a:ext>
                </a:extLst>
              </p:cNvPr>
              <p:cNvGrpSpPr/>
              <p:nvPr/>
            </p:nvGrpSpPr>
            <p:grpSpPr>
              <a:xfrm>
                <a:off x="9386156" y="4148734"/>
                <a:ext cx="2170429" cy="1972820"/>
                <a:chOff x="9957418" y="3808419"/>
                <a:chExt cx="1434395" cy="1348715"/>
              </a:xfrm>
            </p:grpSpPr>
            <p:pic>
              <p:nvPicPr>
                <p:cNvPr id="284" name="그림 283">
                  <a:extLst>
                    <a:ext uri="{FF2B5EF4-FFF2-40B4-BE49-F238E27FC236}">
                      <a16:creationId xmlns:a16="http://schemas.microsoft.com/office/drawing/2014/main" id="{409ADF78-27B6-0324-C80D-52C0A6F01F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700" r="54001" b="67158"/>
                <a:stretch/>
              </p:blipFill>
              <p:spPr>
                <a:xfrm>
                  <a:off x="10116637" y="3958675"/>
                  <a:ext cx="1275176" cy="1184246"/>
                </a:xfrm>
                <a:prstGeom prst="rect">
                  <a:avLst/>
                </a:prstGeom>
              </p:spPr>
            </p:pic>
            <p:pic>
              <p:nvPicPr>
                <p:cNvPr id="285" name="그림 284">
                  <a:extLst>
                    <a:ext uri="{FF2B5EF4-FFF2-40B4-BE49-F238E27FC236}">
                      <a16:creationId xmlns:a16="http://schemas.microsoft.com/office/drawing/2014/main" id="{9C653821-D97B-328C-C776-ACEDF84322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4784" t="9306" r="13412" b="87108"/>
                <a:stretch/>
              </p:blipFill>
              <p:spPr>
                <a:xfrm>
                  <a:off x="10160293" y="4288595"/>
                  <a:ext cx="679451" cy="130176"/>
                </a:xfrm>
                <a:prstGeom prst="rect">
                  <a:avLst/>
                </a:prstGeom>
              </p:spPr>
            </p:pic>
            <p:pic>
              <p:nvPicPr>
                <p:cNvPr id="286" name="그림 285">
                  <a:extLst>
                    <a:ext uri="{FF2B5EF4-FFF2-40B4-BE49-F238E27FC236}">
                      <a16:creationId xmlns:a16="http://schemas.microsoft.com/office/drawing/2014/main" id="{DDE02779-BC54-640F-FB73-1B60D65C5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81784" t="9306" r="13412" b="87108"/>
                <a:stretch/>
              </p:blipFill>
              <p:spPr>
                <a:xfrm>
                  <a:off x="10828484" y="4977396"/>
                  <a:ext cx="276519" cy="130176"/>
                </a:xfrm>
                <a:prstGeom prst="rect">
                  <a:avLst/>
                </a:prstGeom>
              </p:spPr>
            </p:pic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A16CFA24-6D7B-6D9C-94A8-0330BB5C566F}"/>
                    </a:ext>
                  </a:extLst>
                </p:cNvPr>
                <p:cNvSpPr txBox="1"/>
                <p:nvPr/>
              </p:nvSpPr>
              <p:spPr>
                <a:xfrm>
                  <a:off x="10003770" y="3816171"/>
                  <a:ext cx="230505" cy="210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0</a:t>
                  </a:r>
                  <a:endParaRPr lang="ko-KR" altLang="en-US" sz="16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6DF1B48D-E245-7EDF-4BD7-C0FE733A137B}"/>
                    </a:ext>
                  </a:extLst>
                </p:cNvPr>
                <p:cNvSpPr txBox="1"/>
                <p:nvPr/>
              </p:nvSpPr>
              <p:spPr>
                <a:xfrm>
                  <a:off x="11105003" y="3808419"/>
                  <a:ext cx="230505" cy="210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n</a:t>
                  </a:r>
                  <a:endParaRPr lang="ko-KR" altLang="en-US" sz="16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C9F88031-9FED-A863-83BE-AF9DB0603266}"/>
                    </a:ext>
                  </a:extLst>
                </p:cNvPr>
                <p:cNvSpPr txBox="1"/>
                <p:nvPr/>
              </p:nvSpPr>
              <p:spPr>
                <a:xfrm>
                  <a:off x="9957418" y="4946723"/>
                  <a:ext cx="230505" cy="210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n</a:t>
                  </a:r>
                  <a:endParaRPr lang="ko-KR" altLang="en-US" sz="16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pic>
            <p:nvPicPr>
              <p:cNvPr id="295" name="그림 294">
                <a:extLst>
                  <a:ext uri="{FF2B5EF4-FFF2-40B4-BE49-F238E27FC236}">
                    <a16:creationId xmlns:a16="http://schemas.microsoft.com/office/drawing/2014/main" id="{0F12E8A0-10F1-4A37-C861-29AF621BC0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4784" t="9306" r="22678" b="86947"/>
              <a:stretch/>
            </p:blipFill>
            <p:spPr>
              <a:xfrm>
                <a:off x="10718140" y="4850932"/>
                <a:ext cx="202143" cy="198967"/>
              </a:xfrm>
              <a:prstGeom prst="rect">
                <a:avLst/>
              </a:prstGeom>
            </p:spPr>
          </p:pic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08881E3-F1B5-92CD-C251-C0C172F29B4A}"/>
                </a:ext>
              </a:extLst>
            </p:cNvPr>
            <p:cNvSpPr txBox="1"/>
            <p:nvPr/>
          </p:nvSpPr>
          <p:spPr>
            <a:xfrm>
              <a:off x="9697151" y="4260513"/>
              <a:ext cx="2957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/>
                <a:t>Line detection result</a:t>
              </a:r>
              <a:endParaRPr lang="ko-KR" altLang="en-US" sz="1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9" grpId="0"/>
      <p:bldP spid="21" grpId="0"/>
      <p:bldP spid="23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61" grpId="0" animBg="1"/>
      <p:bldP spid="63" grpId="0"/>
      <p:bldP spid="65" grpId="0"/>
      <p:bldP spid="67" grpId="0"/>
      <p:bldP spid="68" grpId="0"/>
      <p:bldP spid="66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9" grpId="0" animBg="1"/>
      <p:bldP spid="170" grpId="0" animBg="1"/>
      <p:bldP spid="180" grpId="0" animBg="1"/>
      <p:bldP spid="181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206" grpId="0"/>
      <p:bldP spid="213" grpId="0" animBg="1"/>
      <p:bldP spid="216" grpId="0" animBg="1"/>
      <p:bldP spid="218" grpId="0" animBg="1"/>
      <p:bldP spid="220" grpId="0" animBg="1"/>
      <p:bldP spid="228" grpId="0" animBg="1"/>
      <p:bldP spid="229" grpId="0" animBg="1"/>
      <p:bldP spid="245" grpId="0" animBg="1"/>
      <p:bldP spid="268" grpId="0"/>
      <p:bldP spid="3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Text &amp; Line D</a:t>
            </a:r>
            <a:r>
              <a:rPr kumimoji="1" lang="en-US" altLang="en-US" dirty="0"/>
              <a:t>etection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Line detection result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Several lines pertaining to the symbol object were recognized line object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Detection accuracy can be improved by removing symbol area</a:t>
            </a: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073E0C-0F1D-CD05-BD24-ED7C5E0E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517" y="3582973"/>
            <a:ext cx="650648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Table Detection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Some P&amp;ID contain tables listing details of equipment included in the diagram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Identify the line combinations that form a table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Check the connection of horizontal line and vertical line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Detect rectangular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Generate rectangular kernel with the identified line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Check if the kernel is connected to other element</a:t>
            </a: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If not, that kernel defined as a table 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49DB79-469E-5E1D-2EA2-90D1F9FFE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730" y="3309725"/>
            <a:ext cx="443927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Two test P&amp;IDs are prepared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P&amp;ID provided by ‘S’ engineering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Resolution: 1460x840, 1360x780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Sliding window size for symbol recognition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Instrument: 70x70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Diagram reference: 40x200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Pump: 120x120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Valve: 25x40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IOU*  threshold : 0.8 </a:t>
            </a: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17EAE4E-321A-0535-8E8C-53F3DEE7435A}"/>
              </a:ext>
            </a:extLst>
          </p:cNvPr>
          <p:cNvGraphicFramePr>
            <a:graphicFrameLocks noGrp="1"/>
          </p:cNvGraphicFramePr>
          <p:nvPr/>
        </p:nvGraphicFramePr>
        <p:xfrm>
          <a:off x="7293718" y="1338559"/>
          <a:ext cx="4790332" cy="224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328">
                  <a:extLst>
                    <a:ext uri="{9D8B030D-6E8A-4147-A177-3AD203B41FA5}">
                      <a16:colId xmlns:a16="http://schemas.microsoft.com/office/drawing/2014/main" val="3295575779"/>
                    </a:ext>
                  </a:extLst>
                </a:gridCol>
                <a:gridCol w="3409004">
                  <a:extLst>
                    <a:ext uri="{9D8B030D-6E8A-4147-A177-3AD203B41FA5}">
                      <a16:colId xmlns:a16="http://schemas.microsoft.com/office/drawing/2014/main" val="448719763"/>
                    </a:ext>
                  </a:extLst>
                </a:gridCol>
              </a:tblGrid>
              <a:tr h="127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CPU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AMD Ryzen7 2700x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09814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Memory</a:t>
                      </a:r>
                      <a:endParaRPr lang="ko-KR" altLang="en-US" sz="1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64GB</a:t>
                      </a:r>
                      <a:endParaRPr lang="ko-KR" altLang="en-US" sz="18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31601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GPU</a:t>
                      </a:r>
                      <a:endParaRPr lang="ko-KR" altLang="en-US" sz="1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NVidia GeForce RTX 2080Ti</a:t>
                      </a:r>
                      <a:endParaRPr lang="ko-KR" altLang="en-US" sz="18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88041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OS</a:t>
                      </a:r>
                      <a:endParaRPr lang="ko-KR" altLang="en-US" sz="1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Window10</a:t>
                      </a:r>
                      <a:endParaRPr lang="ko-KR" altLang="en-US" sz="18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89522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Language</a:t>
                      </a:r>
                      <a:endParaRPr lang="ko-KR" altLang="en-US" sz="1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Python3.7</a:t>
                      </a:r>
                      <a:endParaRPr lang="ko-KR" altLang="en-US" sz="18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67624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Framework</a:t>
                      </a:r>
                      <a:endParaRPr lang="ko-KR" altLang="en-US" sz="1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TensorFlow 1.1.4.0</a:t>
                      </a:r>
                      <a:endParaRPr lang="ko-KR" altLang="en-US" sz="18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9224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0DE7848-9E38-2559-CF41-4F618B9B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064" y="3707753"/>
            <a:ext cx="7098936" cy="2561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0B90A-F481-6B53-1D7C-C158632AE1E9}"/>
              </a:ext>
            </a:extLst>
          </p:cNvPr>
          <p:cNvSpPr txBox="1"/>
          <p:nvPr/>
        </p:nvSpPr>
        <p:spPr>
          <a:xfrm>
            <a:off x="466928" y="5810935"/>
            <a:ext cx="507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* Intersection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Over Union.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  Degree of overlap, IOU = 1; fully overlapped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Symbol recognition model training time: 12 min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Preprocessing stage execution time:  less than 1 min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Average recognition time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Symbol recognition time: </a:t>
            </a:r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36.5 min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Text recognition time: 5.53 sec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Line detection time: 3.25 sec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Accuracy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614263-908E-11AA-55EB-36D8423F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911" y="4287923"/>
            <a:ext cx="7581089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Error case(symbol recognition)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Symbol recognition result revealed that specific type were identified as incorrect type(case 2)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This problem can be solved by increasing recognition type and training data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C54CEF-1CD5-9020-FFC5-0D7EE459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9830"/>
            <a:ext cx="6067615" cy="37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Error case(character detection)</a:t>
            </a:r>
          </a:p>
          <a:p>
            <a:pPr marL="347400" lvl="1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C113AE-B115-EEF3-B4D3-7DCE85FF9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22" y="2821306"/>
            <a:ext cx="6450278" cy="36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Error case(Line detection)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B7A714-5995-373B-6850-F6140905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962" y="2821305"/>
            <a:ext cx="6268653" cy="3644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681B42-D888-50F3-2431-385D4316E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5" y="2821305"/>
            <a:ext cx="5540959" cy="34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Piping and Instrumentation diagram(P&amp;ID) is a key drawing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Includes detailed schematic of each plant process flow and working fluid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P&amp;ID  provides the basic design and serves as a basic resource for detail design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Power plant, Ship building, Construction</a:t>
            </a:r>
          </a:p>
          <a:p>
            <a:pPr marL="347400" lvl="1" indent="0">
              <a:buNone/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This paper proposed a method to detect and extract object in image P&amp;ID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Symbol, Text, Line, Table 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The method consist of the preprocessing and recognition stage 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For symbol recognition, deep learning model is defined based on </a:t>
            </a:r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</a:rPr>
              <a:t>AlexNet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Also employed the CPTN model for text recognition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Table also can be detected by traditional image processing techniques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This study expected to contributes to the digitization of tons of paper-based P</a:t>
            </a:r>
            <a:r>
              <a:rPr kumimoji="1" lang="en-US" altLang="ko-KR">
                <a:solidFill>
                  <a:schemeClr val="bg2">
                    <a:lumMod val="10000"/>
                  </a:schemeClr>
                </a:solidFill>
              </a:rPr>
              <a:t>&amp;ID in energy industry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1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Digital P&amp;ID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All objects are made amenable to computerized data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Digital P&amp;ID can be linked to the project database including 3D design models.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Assigned tag ID to each symbol which is mapped with 3D model by networking </a:t>
            </a: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15C7-0CBF-D3F8-7F8D-437761C00B5E}"/>
              </a:ext>
            </a:extLst>
          </p:cNvPr>
          <p:cNvSpPr txBox="1"/>
          <p:nvPr/>
        </p:nvSpPr>
        <p:spPr>
          <a:xfrm>
            <a:off x="7216575" y="6034174"/>
            <a:ext cx="497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https://solidedge.siemens.com/ko/solutions/products/3d-design/modular-plant-design/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60D6CD-2133-613D-3353-77A6E8F266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37" y="3500114"/>
            <a:ext cx="4712948" cy="25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6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However, plant operators use and archive them as image file of P&amp;ID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When rebuild old plant, image P&amp;ID cannot be fixed by using drawing tool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To overcome this issue, P&amp;ID converted from an image to digital format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Currently, the P&amp;ID process is mostly manual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Time-consuming and error-prone 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P&amp;ID digitization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 method to recognize and extract object from P&amp;ID should be developed 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17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Related works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Diagram recognition using traditional image recognition method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Their faced limitations when conducting robust recognition of various types of objects contained in analog diagrams(text, symbol, line, etc.)</a:t>
            </a: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83673D-B8C8-7DDE-61E5-4150A48B8D07}"/>
              </a:ext>
            </a:extLst>
          </p:cNvPr>
          <p:cNvSpPr txBox="1"/>
          <p:nvPr/>
        </p:nvSpPr>
        <p:spPr>
          <a:xfrm>
            <a:off x="7234945" y="5718509"/>
            <a:ext cx="349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Local Binary Pattern(Tan et al. (2016))</a:t>
            </a:r>
            <a:endParaRPr lang="ko-KR" altLang="en-US" sz="1600" b="1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1FA5BC-D00A-3F6D-3FF5-C9A8FDE8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4849">
            <a:off x="1039723" y="2891543"/>
            <a:ext cx="1658362" cy="1581486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74CFD41D-B076-CE7F-C3C3-E6435D01007B}"/>
              </a:ext>
            </a:extLst>
          </p:cNvPr>
          <p:cNvGrpSpPr/>
          <p:nvPr/>
        </p:nvGrpSpPr>
        <p:grpSpPr>
          <a:xfrm>
            <a:off x="4335740" y="4583071"/>
            <a:ext cx="2156675" cy="400111"/>
            <a:chOff x="4423127" y="4362549"/>
            <a:chExt cx="1961027" cy="38320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4CACF6-3217-DF83-2698-3F8343DFE53D}"/>
                </a:ext>
              </a:extLst>
            </p:cNvPr>
            <p:cNvSpPr/>
            <p:nvPr/>
          </p:nvSpPr>
          <p:spPr>
            <a:xfrm>
              <a:off x="4423127" y="4367600"/>
              <a:ext cx="17856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52783A-6106-7C0D-3F84-D9D0E6DB997A}"/>
                </a:ext>
              </a:extLst>
            </p:cNvPr>
            <p:cNvSpPr txBox="1"/>
            <p:nvPr/>
          </p:nvSpPr>
          <p:spPr>
            <a:xfrm>
              <a:off x="4477717" y="4362549"/>
              <a:ext cx="1906437" cy="38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/>
                <a:t>Edge detection</a:t>
              </a:r>
              <a:endParaRPr lang="ko-KR" altLang="en-US" sz="2000" b="1" i="1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409326F-C7FD-039E-2E3B-9A55443BF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7886"/>
                    </a14:imgEffect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19" y="3041313"/>
            <a:ext cx="1658362" cy="158148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27B131-BA8A-4870-3848-93BA5CCAE2C8}"/>
              </a:ext>
            </a:extLst>
          </p:cNvPr>
          <p:cNvCxnSpPr>
            <a:cxnSpLocks/>
          </p:cNvCxnSpPr>
          <p:nvPr/>
        </p:nvCxnSpPr>
        <p:spPr>
          <a:xfrm>
            <a:off x="7474819" y="3041313"/>
            <a:ext cx="105832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C3C163-B5C1-DBA3-B0AF-CD019D8412C4}"/>
              </a:ext>
            </a:extLst>
          </p:cNvPr>
          <p:cNvCxnSpPr>
            <a:cxnSpLocks/>
          </p:cNvCxnSpPr>
          <p:nvPr/>
        </p:nvCxnSpPr>
        <p:spPr>
          <a:xfrm>
            <a:off x="8532824" y="3031368"/>
            <a:ext cx="0" cy="81063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3A988B-D156-EC88-4118-CB9CA7E5B561}"/>
              </a:ext>
            </a:extLst>
          </p:cNvPr>
          <p:cNvCxnSpPr>
            <a:cxnSpLocks/>
          </p:cNvCxnSpPr>
          <p:nvPr/>
        </p:nvCxnSpPr>
        <p:spPr>
          <a:xfrm>
            <a:off x="8728362" y="3041313"/>
            <a:ext cx="0" cy="81063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2748FF3-D0E2-B480-F977-D1A3556843F7}"/>
              </a:ext>
            </a:extLst>
          </p:cNvPr>
          <p:cNvCxnSpPr>
            <a:cxnSpLocks/>
          </p:cNvCxnSpPr>
          <p:nvPr/>
        </p:nvCxnSpPr>
        <p:spPr>
          <a:xfrm>
            <a:off x="8513936" y="3835735"/>
            <a:ext cx="378157" cy="348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9590F0-1A96-46C2-2BB1-C0012A71E92D}"/>
              </a:ext>
            </a:extLst>
          </p:cNvPr>
          <p:cNvCxnSpPr>
            <a:cxnSpLocks/>
          </p:cNvCxnSpPr>
          <p:nvPr/>
        </p:nvCxnSpPr>
        <p:spPr>
          <a:xfrm>
            <a:off x="8678081" y="3821024"/>
            <a:ext cx="0" cy="81063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2499E8-8B6B-33F9-21F6-5B722D0A5581}"/>
              </a:ext>
            </a:extLst>
          </p:cNvPr>
          <p:cNvSpPr/>
          <p:nvPr/>
        </p:nvSpPr>
        <p:spPr>
          <a:xfrm>
            <a:off x="7492147" y="3107243"/>
            <a:ext cx="1006075" cy="167081"/>
          </a:xfrm>
          <a:prstGeom prst="rect">
            <a:avLst/>
          </a:prstGeom>
          <a:noFill/>
          <a:ln w="127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8966A5-A91A-0B2F-64EA-451AEC5068ED}"/>
              </a:ext>
            </a:extLst>
          </p:cNvPr>
          <p:cNvSpPr/>
          <p:nvPr/>
        </p:nvSpPr>
        <p:spPr>
          <a:xfrm>
            <a:off x="7491832" y="3275824"/>
            <a:ext cx="728521" cy="130969"/>
          </a:xfrm>
          <a:prstGeom prst="rect">
            <a:avLst/>
          </a:prstGeom>
          <a:noFill/>
          <a:ln w="127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630F36-4BFA-D0F4-8F27-F86D02CC10B6}"/>
              </a:ext>
            </a:extLst>
          </p:cNvPr>
          <p:cNvSpPr/>
          <p:nvPr/>
        </p:nvSpPr>
        <p:spPr>
          <a:xfrm>
            <a:off x="7568206" y="3406793"/>
            <a:ext cx="236027" cy="130969"/>
          </a:xfrm>
          <a:prstGeom prst="rect">
            <a:avLst/>
          </a:prstGeom>
          <a:noFill/>
          <a:ln w="127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537FE6-7304-D664-F584-73708B15B79E}"/>
              </a:ext>
            </a:extLst>
          </p:cNvPr>
          <p:cNvSpPr/>
          <p:nvPr/>
        </p:nvSpPr>
        <p:spPr>
          <a:xfrm>
            <a:off x="8194104" y="4008483"/>
            <a:ext cx="236027" cy="130969"/>
          </a:xfrm>
          <a:prstGeom prst="rect">
            <a:avLst/>
          </a:prstGeom>
          <a:noFill/>
          <a:ln w="127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C9804B-E4F1-E9FA-F1B6-399DE81EA1D4}"/>
              </a:ext>
            </a:extLst>
          </p:cNvPr>
          <p:cNvSpPr/>
          <p:nvPr/>
        </p:nvSpPr>
        <p:spPr>
          <a:xfrm>
            <a:off x="7947817" y="4210007"/>
            <a:ext cx="679983" cy="130969"/>
          </a:xfrm>
          <a:prstGeom prst="rect">
            <a:avLst/>
          </a:prstGeom>
          <a:noFill/>
          <a:ln w="127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C7E3FC-8561-D770-C7AF-95F4C1791D0B}"/>
              </a:ext>
            </a:extLst>
          </p:cNvPr>
          <p:cNvSpPr/>
          <p:nvPr/>
        </p:nvSpPr>
        <p:spPr>
          <a:xfrm>
            <a:off x="8090140" y="4106202"/>
            <a:ext cx="442685" cy="130969"/>
          </a:xfrm>
          <a:prstGeom prst="rect">
            <a:avLst/>
          </a:prstGeom>
          <a:noFill/>
          <a:ln w="127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232166-70A5-DC19-EFCC-6C0765406808}"/>
              </a:ext>
            </a:extLst>
          </p:cNvPr>
          <p:cNvSpPr/>
          <p:nvPr/>
        </p:nvSpPr>
        <p:spPr>
          <a:xfrm>
            <a:off x="8778609" y="3902866"/>
            <a:ext cx="404853" cy="234305"/>
          </a:xfrm>
          <a:prstGeom prst="rect">
            <a:avLst/>
          </a:prstGeom>
          <a:noFill/>
          <a:ln w="127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B94886-9777-C6E8-9EFF-361B6837A270}"/>
              </a:ext>
            </a:extLst>
          </p:cNvPr>
          <p:cNvSpPr/>
          <p:nvPr/>
        </p:nvSpPr>
        <p:spPr>
          <a:xfrm>
            <a:off x="7477379" y="3608859"/>
            <a:ext cx="399308" cy="2051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EE2E28-83B5-3CA3-6642-BE571767E917}"/>
              </a:ext>
            </a:extLst>
          </p:cNvPr>
          <p:cNvSpPr/>
          <p:nvPr/>
        </p:nvSpPr>
        <p:spPr>
          <a:xfrm>
            <a:off x="8157310" y="3682287"/>
            <a:ext cx="356076" cy="3172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BD8B3A-139F-BA42-D85B-D443A1E68742}"/>
              </a:ext>
            </a:extLst>
          </p:cNvPr>
          <p:cNvSpPr/>
          <p:nvPr/>
        </p:nvSpPr>
        <p:spPr>
          <a:xfrm>
            <a:off x="8756156" y="3335983"/>
            <a:ext cx="273688" cy="1933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C4E6C5-5F7C-F989-906B-1E8CA0B9894D}"/>
              </a:ext>
            </a:extLst>
          </p:cNvPr>
          <p:cNvSpPr/>
          <p:nvPr/>
        </p:nvSpPr>
        <p:spPr>
          <a:xfrm>
            <a:off x="8859493" y="3594127"/>
            <a:ext cx="259390" cy="2998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D18BD2-D817-0B63-A598-4FC5471C1906}"/>
              </a:ext>
            </a:extLst>
          </p:cNvPr>
          <p:cNvSpPr/>
          <p:nvPr/>
        </p:nvSpPr>
        <p:spPr>
          <a:xfrm>
            <a:off x="7280715" y="4601608"/>
            <a:ext cx="2096634" cy="38562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4F1-D398-855E-02EF-57DE5D627B20}"/>
              </a:ext>
            </a:extLst>
          </p:cNvPr>
          <p:cNvSpPr txBox="1"/>
          <p:nvPr/>
        </p:nvSpPr>
        <p:spPr>
          <a:xfrm>
            <a:off x="7329379" y="4604413"/>
            <a:ext cx="236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Feature extraction</a:t>
            </a:r>
            <a:endParaRPr lang="ko-KR" altLang="en-US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E76A3-ED15-E87D-1E19-07DA62D99ECA}"/>
              </a:ext>
            </a:extLst>
          </p:cNvPr>
          <p:cNvSpPr txBox="1"/>
          <p:nvPr/>
        </p:nvSpPr>
        <p:spPr>
          <a:xfrm>
            <a:off x="1213065" y="4616765"/>
            <a:ext cx="2096638" cy="38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Input image</a:t>
            </a:r>
            <a:endParaRPr lang="ko-KR" altLang="en-US" b="1" i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17BDA1-10E9-0203-601D-59AE0238388F}"/>
              </a:ext>
            </a:extLst>
          </p:cNvPr>
          <p:cNvGrpSpPr/>
          <p:nvPr/>
        </p:nvGrpSpPr>
        <p:grpSpPr>
          <a:xfrm>
            <a:off x="4438958" y="2953324"/>
            <a:ext cx="1739490" cy="1581486"/>
            <a:chOff x="4440544" y="2852948"/>
            <a:chExt cx="1581688" cy="151465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54F7940-84C3-0B1C-A951-6247B6E9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colorTemperature colorTemp="7886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4" y="2852948"/>
              <a:ext cx="1507920" cy="1514652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92D578-BCEB-BBAE-D6D4-41D6CE51A964}"/>
                </a:ext>
              </a:extLst>
            </p:cNvPr>
            <p:cNvSpPr/>
            <p:nvPr/>
          </p:nvSpPr>
          <p:spPr>
            <a:xfrm>
              <a:off x="4968337" y="3429000"/>
              <a:ext cx="415669" cy="45719"/>
            </a:xfrm>
            <a:prstGeom prst="rect">
              <a:avLst/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1C9AE99-15C7-7BC3-5ADB-E871AC5538B2}"/>
                </a:ext>
              </a:extLst>
            </p:cNvPr>
            <p:cNvSpPr/>
            <p:nvPr/>
          </p:nvSpPr>
          <p:spPr>
            <a:xfrm>
              <a:off x="5606563" y="3975083"/>
              <a:ext cx="415669" cy="108436"/>
            </a:xfrm>
            <a:prstGeom prst="rect">
              <a:avLst/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E2BB114-8656-78BC-E1FF-69A7DAB28C44}"/>
                </a:ext>
              </a:extLst>
            </p:cNvPr>
            <p:cNvSpPr/>
            <p:nvPr/>
          </p:nvSpPr>
          <p:spPr>
            <a:xfrm>
              <a:off x="4451405" y="3300306"/>
              <a:ext cx="415669" cy="45719"/>
            </a:xfrm>
            <a:prstGeom prst="rect">
              <a:avLst/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0466982F-E082-B01C-B8ED-03363B41412A}"/>
              </a:ext>
            </a:extLst>
          </p:cNvPr>
          <p:cNvSpPr/>
          <p:nvPr/>
        </p:nvSpPr>
        <p:spPr>
          <a:xfrm>
            <a:off x="3152971" y="3471986"/>
            <a:ext cx="839830" cy="38562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BFCC7836-B087-CF35-1800-D66A747D42E0}"/>
              </a:ext>
            </a:extLst>
          </p:cNvPr>
          <p:cNvSpPr/>
          <p:nvPr/>
        </p:nvSpPr>
        <p:spPr>
          <a:xfrm>
            <a:off x="6385628" y="3465752"/>
            <a:ext cx="839830" cy="38562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7B619E-EE79-3DFF-2C89-1CE8A8671CA7}"/>
              </a:ext>
            </a:extLst>
          </p:cNvPr>
          <p:cNvSpPr txBox="1"/>
          <p:nvPr/>
        </p:nvSpPr>
        <p:spPr>
          <a:xfrm>
            <a:off x="4335740" y="5075255"/>
            <a:ext cx="2233598" cy="35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Hough transform </a:t>
            </a:r>
            <a:endParaRPr lang="ko-KR" altLang="en-US" sz="1600" b="1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66E0AA-596E-F5D3-72A9-68D284774AC2}"/>
              </a:ext>
            </a:extLst>
          </p:cNvPr>
          <p:cNvSpPr txBox="1"/>
          <p:nvPr/>
        </p:nvSpPr>
        <p:spPr>
          <a:xfrm>
            <a:off x="4335739" y="5376740"/>
            <a:ext cx="2889718" cy="35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Morphological operation </a:t>
            </a:r>
            <a:endParaRPr lang="ko-KR" altLang="en-US" sz="1600" b="1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EA0F96-7A62-18FB-94FA-D10B732EF520}"/>
              </a:ext>
            </a:extLst>
          </p:cNvPr>
          <p:cNvSpPr txBox="1"/>
          <p:nvPr/>
        </p:nvSpPr>
        <p:spPr>
          <a:xfrm rot="5400000">
            <a:off x="5124974" y="5770385"/>
            <a:ext cx="523702" cy="37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…</a:t>
            </a:r>
            <a:endParaRPr lang="ko-KR" altLang="en-US" sz="1600" b="1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69B3F6-211F-DA94-41C1-1AD8983BF096}"/>
              </a:ext>
            </a:extLst>
          </p:cNvPr>
          <p:cNvSpPr txBox="1"/>
          <p:nvPr/>
        </p:nvSpPr>
        <p:spPr>
          <a:xfrm rot="5400000">
            <a:off x="8366290" y="6119194"/>
            <a:ext cx="523702" cy="37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…</a:t>
            </a:r>
            <a:endParaRPr lang="ko-KR" altLang="en-US" sz="1600" b="1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408CC7-82CA-D465-CD43-88082719DB18}"/>
              </a:ext>
            </a:extLst>
          </p:cNvPr>
          <p:cNvSpPr txBox="1"/>
          <p:nvPr/>
        </p:nvSpPr>
        <p:spPr>
          <a:xfrm>
            <a:off x="7173694" y="5375014"/>
            <a:ext cx="4529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1" dirty="0"/>
              <a:t> Hierarchical </a:t>
            </a:r>
            <a:r>
              <a:rPr lang="en-US" altLang="ko-KR" sz="1600" b="1" i="1" dirty="0" err="1"/>
              <a:t>Gaussianization</a:t>
            </a:r>
            <a:r>
              <a:rPr lang="en-US" altLang="ko-KR" sz="1600" b="1" i="1" dirty="0"/>
              <a:t>(Zhou et al. (2009))</a:t>
            </a:r>
            <a:endParaRPr lang="ko-KR" altLang="en-US" sz="1600" b="1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FF767D-0F56-8CC2-E105-8E1C48E247CB}"/>
              </a:ext>
            </a:extLst>
          </p:cNvPr>
          <p:cNvSpPr txBox="1"/>
          <p:nvPr/>
        </p:nvSpPr>
        <p:spPr>
          <a:xfrm>
            <a:off x="7172118" y="5019432"/>
            <a:ext cx="4529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1" dirty="0"/>
              <a:t>Difference of Gaussian(D. G. Lowe et al. (2004))</a:t>
            </a:r>
            <a:endParaRPr lang="ko-KR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02274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Related works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Recently, advanced research on recognizing complex P&amp;IDs has been conducted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Tesseract OCR engine(text recognition)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Deep Neural Network for image classification(symbol recognition)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CNN based symbol recognition </a:t>
            </a:r>
          </a:p>
          <a:p>
            <a:pPr lvl="1"/>
            <a:r>
              <a:rPr kumimoji="1" lang="en-US" altLang="ko-KR" i="1" dirty="0">
                <a:solidFill>
                  <a:schemeClr val="bg2">
                    <a:lumMod val="10000"/>
                  </a:schemeClr>
                </a:solidFill>
              </a:rPr>
              <a:t>Fu et al., 2011</a:t>
            </a:r>
          </a:p>
          <a:p>
            <a:pPr lvl="1"/>
            <a:r>
              <a:rPr kumimoji="1" lang="en-US" altLang="ko-KR" i="1" dirty="0">
                <a:solidFill>
                  <a:schemeClr val="bg2">
                    <a:lumMod val="10000"/>
                  </a:schemeClr>
                </a:solidFill>
              </a:rPr>
              <a:t>Rahul et al., 2019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Above studies are not consider diagram preprocessing and line and object relation </a:t>
            </a:r>
          </a:p>
          <a:p>
            <a:pPr lvl="1"/>
            <a:endParaRPr kumimoji="1" lang="en-US" altLang="ko-K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39C221-4DE8-7A12-4360-40C0D3D8F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4702"/>
          <a:stretch/>
        </p:blipFill>
        <p:spPr>
          <a:xfrm>
            <a:off x="5646661" y="4547769"/>
            <a:ext cx="6545339" cy="1721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06F3E4-981D-54C4-3B38-95CD4F5FA4B2}"/>
              </a:ext>
            </a:extLst>
          </p:cNvPr>
          <p:cNvSpPr txBox="1"/>
          <p:nvPr/>
        </p:nvSpPr>
        <p:spPr>
          <a:xfrm>
            <a:off x="4731657" y="6159405"/>
            <a:ext cx="940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/>
                </a:solidFill>
              </a:rPr>
              <a:t>Rahul, et al., Automatic Information Extraction from Piping and Instrumentation Diagrams,2019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Contribution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Propose the method of recognize not only symbol and line but also text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Improve the diagram recognition efficiency by providing a preprocessing stage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Also propose the training data structure for P&amp;ID recognition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1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Training Data Definition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Define symbol, texts, lines and tables as the object to be recognized</a:t>
            </a:r>
          </a:p>
          <a:p>
            <a:pPr lvl="1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Symbol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: Class, bounding box(top-left coordinate), direction</a:t>
            </a:r>
          </a:p>
          <a:p>
            <a:pPr lvl="1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Text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: Bounding box, direction</a:t>
            </a:r>
          </a:p>
          <a:p>
            <a:pPr lvl="1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Line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: Class, start point, end point, line, shape of edge, flow direction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6DE6D-3BFE-31D2-19D6-FB95E00E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85" y="3239146"/>
            <a:ext cx="5885630" cy="32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2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Preprocessing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Diagram alignment</a:t>
                </a:r>
              </a:p>
              <a:p>
                <a:pPr lvl="1"/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Select longest line </a:t>
                </a:r>
                <a:r>
                  <a:rPr kumimoji="1" lang="ko-KR" altLang="en-US" dirty="0">
                    <a:solidFill>
                      <a:schemeClr val="bg2">
                        <a:lumMod val="10000"/>
                      </a:schemeClr>
                    </a:solidFill>
                  </a:rPr>
                  <a:t>→ </a:t>
                </a:r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angle calculation </a:t>
                </a:r>
                <a:r>
                  <a:rPr kumimoji="1" lang="ko-KR" altLang="en-US" dirty="0">
                    <a:solidFill>
                      <a:schemeClr val="bg2">
                        <a:lumMod val="10000"/>
                      </a:schemeClr>
                    </a:solidFill>
                  </a:rPr>
                  <a:t>→ </a:t>
                </a:r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image rotation until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 is 0</a:t>
                </a:r>
              </a:p>
              <a:p>
                <a:pPr lvl="1"/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Tilt diagram will affect the character and table recognition process</a:t>
                </a:r>
              </a:p>
              <a:p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Remove outer borders and Boxes</a:t>
                </a:r>
              </a:p>
              <a:p>
                <a:pPr lvl="1"/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Line, symbol recognition: remove outer line and table</a:t>
                </a:r>
              </a:p>
              <a:p>
                <a:pPr lvl="1"/>
                <a:r>
                  <a:rPr kumimoji="1" lang="en-US" altLang="ko-KR" dirty="0">
                    <a:solidFill>
                      <a:schemeClr val="bg2">
                        <a:lumMod val="10000"/>
                      </a:schemeClr>
                    </a:solidFill>
                  </a:rPr>
                  <a:t>Table recognition: remove symbol and line 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4AEB69-DF8E-29FE-113C-7D9B62D02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737" y="3527528"/>
            <a:ext cx="5324878" cy="274187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A2FFDDF-7854-A008-66AE-D80B95B0FAE3}"/>
              </a:ext>
            </a:extLst>
          </p:cNvPr>
          <p:cNvGrpSpPr/>
          <p:nvPr/>
        </p:nvGrpSpPr>
        <p:grpSpPr>
          <a:xfrm>
            <a:off x="1371600" y="4318725"/>
            <a:ext cx="4724400" cy="2029218"/>
            <a:chOff x="14863561" y="170057"/>
            <a:chExt cx="5329360" cy="24396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246658F-0BEE-F410-ED9D-997A16276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80" t="31656" r="50367" b="579"/>
            <a:stretch/>
          </p:blipFill>
          <p:spPr>
            <a:xfrm>
              <a:off x="14863561" y="287911"/>
              <a:ext cx="2706345" cy="21566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9C6D295-0924-4FEB-12C2-6DDC31E5F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3196" t="14172" r="17373" b="26039"/>
            <a:stretch/>
          </p:blipFill>
          <p:spPr>
            <a:xfrm>
              <a:off x="17569906" y="170057"/>
              <a:ext cx="2623015" cy="2439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73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7E2EADF0DA1248973AAEB67F7729DF" ma:contentTypeVersion="2" ma:contentTypeDescription="새 문서를 만듭니다." ma:contentTypeScope="" ma:versionID="307d54d90d333fb67b4bc1f75bd7d16d">
  <xsd:schema xmlns:xsd="http://www.w3.org/2001/XMLSchema" xmlns:xs="http://www.w3.org/2001/XMLSchema" xmlns:p="http://schemas.microsoft.com/office/2006/metadata/properties" xmlns:ns3="66996a82-3c57-4783-9057-bbd7299d5ac2" targetNamespace="http://schemas.microsoft.com/office/2006/metadata/properties" ma:root="true" ma:fieldsID="0a1530f3cce41849c4c248a1920690ac" ns3:_="">
    <xsd:import namespace="66996a82-3c57-4783-9057-bbd7299d5a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6a82-3c57-4783-9057-bbd7299d5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5E2CDA-AA99-4483-8360-E29DE6F70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6a82-3c57-4783-9057-bbd7299d5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5290A3-2B6E-4B89-8B81-965EAF959153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66996a82-3c57-4783-9057-bbd7299d5ac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Office PowerPoint</Application>
  <PresentationFormat>와이드스크린</PresentationFormat>
  <Paragraphs>249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lato</vt:lpstr>
      <vt:lpstr>roboto</vt:lpstr>
      <vt:lpstr>맑은 고딕</vt:lpstr>
      <vt:lpstr>Wingdings</vt:lpstr>
      <vt:lpstr>Consolas</vt:lpstr>
      <vt:lpstr>Cambria Math</vt:lpstr>
      <vt:lpstr>Arial</vt:lpstr>
      <vt:lpstr>Office 테마</vt:lpstr>
      <vt:lpstr>PowerPoint 프레젠테이션</vt:lpstr>
      <vt:lpstr>Introduction</vt:lpstr>
      <vt:lpstr>Introduction</vt:lpstr>
      <vt:lpstr>Introduction</vt:lpstr>
      <vt:lpstr>Related works</vt:lpstr>
      <vt:lpstr>Related works</vt:lpstr>
      <vt:lpstr>Contribution</vt:lpstr>
      <vt:lpstr>Training Data Definition</vt:lpstr>
      <vt:lpstr>Preprocessing</vt:lpstr>
      <vt:lpstr>Symbol Detection </vt:lpstr>
      <vt:lpstr>Symbol Detection </vt:lpstr>
      <vt:lpstr>Text &amp; Line Detection </vt:lpstr>
      <vt:lpstr>Text &amp; Line Detection </vt:lpstr>
      <vt:lpstr>Table Detection</vt:lpstr>
      <vt:lpstr>Evaluation</vt:lpstr>
      <vt:lpstr>Evaluation</vt:lpstr>
      <vt:lpstr>Evaluation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2022-07-21T10:47:26Z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0x010100C37E2EADF0DA1248973AAEB67F7729DF</vt:lpwstr>
  </property>
</Properties>
</file>