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9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embeddedFontLst>
    <p:embeddedFont>
      <p:font typeface="맑은 고딕" panose="020B0503020000020004" pitchFamily="34" charset="-127"/>
      <p:regular r:id="rId30"/>
      <p:bold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0F5"/>
    <a:srgbClr val="9ED8FF"/>
    <a:srgbClr val="FF9B9B"/>
    <a:srgbClr val="A2DDFC"/>
    <a:srgbClr val="5B9BD5"/>
    <a:srgbClr val="990000"/>
    <a:srgbClr val="C00000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12901-CD23-4ACB-AE58-311DC64B5D3E}" v="214" dt="2021-12-29T04:41:12.522"/>
    <p1510:client id="{7B239667-918F-41DB-A97C-90AFAC48CFD0}" v="5240" dt="2022-08-17T04:34:08.002"/>
    <p1510:client id="{7C84B782-9653-43DF-B034-F34BC98702C7}" v="532" dt="2021-09-01T08:03:00.942"/>
    <p1510:client id="{8580104F-52DC-4164-9659-5BD177CDEFB0}" v="600" dt="2021-12-29T05:11:02.818"/>
    <p1510:client id="{A5A01795-FDFA-429E-8543-FA6105921220}" v="6" dt="2021-09-07T10:03:44.311"/>
    <p1510:client id="{DC5CA452-07BA-59FD-A83F-B52C8E3A476F}" v="16" dt="2021-09-07T01:05:5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MapReduce: Simplified Data Processing on Large Clusters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Jeffrey Dean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Sanjay Ghemawat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26922" y="517375"/>
            <a:ext cx="105028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OSDI'04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B7893-391D-930C-AAB0-23C0E5EA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974AF-2EA0-14E4-AFA5-AC807A9F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Master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data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structures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keeps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several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structures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state</a:t>
            </a:r>
            <a:r>
              <a:rPr lang="ko-KR" altLang="en-US" dirty="0">
                <a:cs typeface="lato"/>
              </a:rPr>
              <a:t>(</a:t>
            </a:r>
            <a:r>
              <a:rPr lang="ko-KR" altLang="en-US" dirty="0" err="1">
                <a:cs typeface="lato"/>
              </a:rPr>
              <a:t>idle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in-progress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completed</a:t>
            </a:r>
            <a:r>
              <a:rPr lang="ko-KR" altLang="en-US" dirty="0">
                <a:cs typeface="lato"/>
              </a:rPr>
              <a:t>),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identity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dirty="0">
                <a:cs typeface="lato"/>
              </a:rPr>
              <a:t>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each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locations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sizes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intermediate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regions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each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completed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2FE3E-198C-2E41-1B21-E0E1127E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17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5F1B4-EC65-505B-0A32-C3580E6D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3306B-14E3-3B2A-F5BC-8350EDCE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b="1" dirty="0" err="1">
                <a:cs typeface="lato"/>
              </a:rPr>
              <a:t>Worker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failure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pings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every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periodically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no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response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received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certain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amount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marks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failed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b="1" err="1">
                <a:solidFill>
                  <a:schemeClr val="accent5"/>
                </a:solidFill>
                <a:cs typeface="lato"/>
              </a:rPr>
              <a:t>Any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task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in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progress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on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a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failed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also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reset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idle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err="1">
                <a:cs typeface="lato"/>
              </a:rPr>
              <a:t>becomes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eligible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rescheduling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err="1">
                <a:cs typeface="lato"/>
              </a:rPr>
              <a:t>Completed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tasks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re-executed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failure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because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their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output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is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stored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on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the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failed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err="1">
                <a:solidFill>
                  <a:schemeClr val="accent5"/>
                </a:solidFill>
                <a:cs typeface="lato"/>
              </a:rPr>
              <a:t>machine</a:t>
            </a:r>
            <a:endParaRPr lang="ko-KR" altLang="en-US" err="1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Completed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re-executed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since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their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output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global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file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system</a:t>
            </a:r>
            <a:endParaRPr lang="ko-KR" altLang="en-US" b="1">
              <a:solidFill>
                <a:schemeClr val="accent5"/>
              </a:solidFill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b="1" dirty="0" err="1">
                <a:ea typeface="+mn-lt"/>
                <a:cs typeface="+mn-lt"/>
              </a:rPr>
              <a:t>Master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failure</a:t>
            </a: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Periodic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checkpoints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master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structures</a:t>
            </a:r>
            <a:endParaRPr lang="en-US" dirty="0">
              <a:ea typeface="+mn-lt"/>
              <a:cs typeface="+mn-lt"/>
            </a:endParaRPr>
          </a:p>
          <a:p>
            <a:pPr marL="575945" lvl="1"/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BF9CE-DECD-8A03-726C-7011EB44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6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D6B5-EC05-CBE6-933B-490587AA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5B440-F73C-DF05-CEEA-80738EE3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Locality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takes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location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information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attempts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schedule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machine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that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contains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replica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Task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granularity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Subdivide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phase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pieces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phase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pieces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75E61-ACDC-A24F-D991-4BD8B0C74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2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D6B5-EC05-CBE6-933B-490587AA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5B440-F73C-DF05-CEEA-80738EE3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</a:pPr>
            <a:r>
              <a:rPr lang="ko-KR" altLang="en-US" b="1" dirty="0" err="1">
                <a:cs typeface="lato"/>
              </a:rPr>
              <a:t>Backup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tasks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b="1" dirty="0">
                <a:cs typeface="lato"/>
              </a:rPr>
              <a:t>"</a:t>
            </a:r>
            <a:r>
              <a:rPr lang="ko-KR" altLang="en-US" b="1" dirty="0" err="1">
                <a:cs typeface="lato"/>
              </a:rPr>
              <a:t>Straggler</a:t>
            </a:r>
            <a:r>
              <a:rPr lang="ko-KR" altLang="en-US" b="1" dirty="0">
                <a:cs typeface="lato"/>
              </a:rPr>
              <a:t>":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takes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unusually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complete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</a:t>
            </a:r>
          </a:p>
          <a:p>
            <a:pPr marL="575945" lvl="1"/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operation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close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completion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schedules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backup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executions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remaining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in-progress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tasks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75E61-ACDC-A24F-D991-4BD8B0C74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0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620A-8150-3708-6D89-C90D025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Refinements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AE88D-42EB-4209-3CE1-F56899B3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Partitioning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function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users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specify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tasks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output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desire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i="1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default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partitioning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function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provided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hashing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e.g</a:t>
            </a:r>
            <a:r>
              <a:rPr lang="ko-KR" altLang="en-US" dirty="0">
                <a:cs typeface="lato"/>
              </a:rPr>
              <a:t>. "</a:t>
            </a:r>
            <a:r>
              <a:rPr lang="ko-KR" altLang="en-US" dirty="0" err="1">
                <a:cs typeface="lato"/>
              </a:rPr>
              <a:t>hash</a:t>
            </a:r>
            <a:r>
              <a:rPr lang="ko-KR" altLang="en-US" dirty="0">
                <a:cs typeface="lato"/>
              </a:rPr>
              <a:t>(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) </a:t>
            </a:r>
            <a:r>
              <a:rPr lang="ko-KR" altLang="en-US" dirty="0" err="1">
                <a:cs typeface="lato"/>
              </a:rPr>
              <a:t>mod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")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Ordering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guarantees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intermediate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pairs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increasing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key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order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Combiner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function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Partial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merging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intermediate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before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over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network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815A2-C3BF-E19F-15F4-756E1626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0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CD-4907-FB21-7F95-4B652896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Refinements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E5127-CFD3-ED8F-6B2A-54F2C8BE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Input</a:t>
            </a:r>
            <a:r>
              <a:rPr lang="ko-KR" altLang="en-US" b="1" dirty="0">
                <a:cs typeface="lato"/>
              </a:rPr>
              <a:t> and </a:t>
            </a:r>
            <a:r>
              <a:rPr lang="ko-KR" altLang="en-US" b="1" dirty="0" err="1">
                <a:cs typeface="lato"/>
              </a:rPr>
              <a:t>output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types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library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provides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support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several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different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formats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ko-KR" altLang="en-US" i="1" dirty="0">
                <a:cs typeface="lato"/>
              </a:rPr>
              <a:t>"</a:t>
            </a:r>
            <a:r>
              <a:rPr lang="ko-KR" altLang="en-US" i="1" dirty="0" err="1">
                <a:cs typeface="lato"/>
              </a:rPr>
              <a:t>text</a:t>
            </a:r>
            <a:r>
              <a:rPr lang="ko-KR" altLang="en-US" i="1" dirty="0">
                <a:cs typeface="lato"/>
              </a:rPr>
              <a:t>"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treats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each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pair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Knows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itself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meaningful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ranges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separate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tasks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Users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can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add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support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for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new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input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type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providing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implementation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simple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reader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interface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57B04-6CA2-BB50-DE89-D45BAF94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4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00C38-AF67-17FE-5DB9-64BE5B2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Refinements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E2B0-5E62-A5EF-51A2-FAC26976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Side-effects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Convenient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produce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auxiliary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files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additional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outputs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their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 and/</a:t>
            </a:r>
            <a:r>
              <a:rPr lang="ko-KR" altLang="en-US" dirty="0" err="1">
                <a:cs typeface="lato"/>
              </a:rPr>
              <a:t>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operators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Skipping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bad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records</a:t>
            </a:r>
            <a:endParaRPr lang="ko-KR" altLang="en-US" b="1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Local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execution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Sequentially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executes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operation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local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</a:t>
            </a:r>
            <a:br>
              <a:rPr lang="en-US" altLang="ko-KR" dirty="0"/>
            </a:b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help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facilitate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debugging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profiling</a:t>
            </a:r>
            <a:r>
              <a:rPr lang="ko-KR" altLang="en-US" dirty="0">
                <a:cs typeface="lato"/>
              </a:rPr>
              <a:t>, and </a:t>
            </a:r>
            <a:r>
              <a:rPr lang="ko-KR" altLang="en-US" dirty="0" err="1">
                <a:cs typeface="lato"/>
              </a:rPr>
              <a:t>small-scale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testing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6080B-0FC7-ADC7-D690-C37A147AC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3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5A0D9-7EA7-081B-EE78-78F6B7BD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Refinements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D0742-0E8F-6220-3304-6C7AF7E2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Status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Information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master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runs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internal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HTTP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server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exports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set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of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status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pages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human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consumption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Counters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Provide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counter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facility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count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occurrences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various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events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4D241-DD5A-D3ED-19DD-6192A548C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250ECE-2216-0E9E-D087-DFF7CB6D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62" y="3907010"/>
            <a:ext cx="4909850" cy="22382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CD1CC6-CE5F-42D6-900E-D76FAA2F49D4}"/>
              </a:ext>
            </a:extLst>
          </p:cNvPr>
          <p:cNvSpPr/>
          <p:nvPr/>
        </p:nvSpPr>
        <p:spPr>
          <a:xfrm>
            <a:off x="3716355" y="4189165"/>
            <a:ext cx="4608722" cy="30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CF698-C249-0843-3F18-E43E853CDB48}"/>
              </a:ext>
            </a:extLst>
          </p:cNvPr>
          <p:cNvSpPr/>
          <p:nvPr/>
        </p:nvSpPr>
        <p:spPr>
          <a:xfrm>
            <a:off x="4474683" y="5498337"/>
            <a:ext cx="2974554" cy="266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A80F-3948-54A2-9C8D-6D8F9DD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610DA-841D-D136-36BD-7D5496EC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Cluster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configuration</a:t>
            </a: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cluster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consisted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approximately</a:t>
            </a:r>
            <a:r>
              <a:rPr lang="ko-KR" altLang="en-US" dirty="0">
                <a:cs typeface="lato"/>
              </a:rPr>
              <a:t> 1800 </a:t>
            </a:r>
            <a:r>
              <a:rPr lang="ko-KR" altLang="en-US" dirty="0" err="1">
                <a:cs typeface="lato"/>
              </a:rPr>
              <a:t>machines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Two</a:t>
            </a:r>
            <a:r>
              <a:rPr lang="ko-KR" altLang="en-US" dirty="0">
                <a:cs typeface="lato"/>
              </a:rPr>
              <a:t> 2GHz Intel </a:t>
            </a:r>
            <a:r>
              <a:rPr lang="ko-KR" altLang="en-US" dirty="0" err="1">
                <a:cs typeface="lato"/>
              </a:rPr>
              <a:t>Xeon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processors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Hyper-Threading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enabled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4GB </a:t>
            </a:r>
            <a:r>
              <a:rPr lang="ko-KR" altLang="en-US" dirty="0" err="1">
                <a:cs typeface="lato"/>
              </a:rPr>
              <a:t>memory</a:t>
            </a:r>
          </a:p>
          <a:p>
            <a:pPr marL="575945" lvl="1"/>
            <a:r>
              <a:rPr lang="ko-KR" altLang="en-US" dirty="0" err="1">
                <a:cs typeface="lato"/>
              </a:rPr>
              <a:t>Two</a:t>
            </a:r>
            <a:r>
              <a:rPr lang="ko-KR" altLang="en-US" dirty="0">
                <a:cs typeface="lato"/>
              </a:rPr>
              <a:t> 160GB IDE </a:t>
            </a:r>
            <a:r>
              <a:rPr lang="ko-KR" altLang="en-US" dirty="0" err="1">
                <a:cs typeface="lato"/>
              </a:rPr>
              <a:t>disks</a:t>
            </a:r>
          </a:p>
          <a:p>
            <a:pPr marL="575945" lvl="1"/>
            <a:r>
              <a:rPr lang="ko-KR" altLang="en-US" dirty="0" err="1">
                <a:cs typeface="lato"/>
              </a:rPr>
              <a:t>Gigabit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Ethernet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link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Two-level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tree-shaped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switched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network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6DE92-91B0-CC92-9A55-A1049D784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57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0F98-ECFE-87B5-F4FF-8F55E8A3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334F-018C-E58D-4D05-06436C21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Grep</a:t>
            </a:r>
            <a:endParaRPr lang="ko-KR" altLang="en-US" b="1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grep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program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scans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through</a:t>
            </a:r>
            <a:r>
              <a:rPr lang="ko-KR" altLang="en-US" dirty="0">
                <a:cs typeface="lato"/>
              </a:rPr>
              <a:t> 10^10 100-byte </a:t>
            </a:r>
            <a:r>
              <a:rPr lang="ko-KR" altLang="en-US" dirty="0" err="1">
                <a:cs typeface="lato"/>
              </a:rPr>
              <a:t>records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searching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relatively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three-character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pattern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the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map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tasks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finish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start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dropping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hits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zero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about</a:t>
            </a:r>
            <a:r>
              <a:rPr lang="ko-KR" altLang="en-US" dirty="0">
                <a:cs typeface="lato"/>
              </a:rPr>
              <a:t> 80 </a:t>
            </a:r>
            <a:r>
              <a:rPr lang="ko-KR" altLang="en-US" dirty="0" err="1">
                <a:cs typeface="lato"/>
              </a:rPr>
              <a:t>seconds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entire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takes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approximately</a:t>
            </a:r>
            <a:r>
              <a:rPr lang="ko-KR" altLang="en-US" dirty="0">
                <a:cs typeface="lato"/>
              </a:rPr>
              <a:t> 150 </a:t>
            </a:r>
            <a:r>
              <a:rPr lang="ko-KR" altLang="en-US" dirty="0" err="1">
                <a:cs typeface="lato"/>
              </a:rPr>
              <a:t>seconds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which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includes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startup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overhead</a:t>
            </a:r>
            <a:endParaRPr lang="ko-KR" altLang="en-US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The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overhead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propagation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program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0F9E6-7000-0DFB-5901-972AB7EF9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851D2B8-6CB7-E1F8-AF69-A344EA4B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76" y="4002239"/>
            <a:ext cx="3844886" cy="24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93063-50FA-304F-6C12-9A6D08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0107B-15A9-1AE9-2A4A-FC7F8A42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Process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large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amounts</a:t>
            </a:r>
            <a:r>
              <a:rPr lang="ko-KR" altLang="en-US" b="1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raw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data</a:t>
            </a:r>
          </a:p>
          <a:p>
            <a:pPr marL="575945" lvl="1"/>
            <a:r>
              <a:rPr lang="ko-KR" altLang="en-US" dirty="0" err="1">
                <a:cs typeface="lato"/>
              </a:rPr>
              <a:t>Crawled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documents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web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request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logs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.</a:t>
            </a:r>
          </a:p>
          <a:p>
            <a:pPr marL="575945" lvl="1"/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usually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large</a:t>
            </a: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computations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distributed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across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thousands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machines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finish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reasonable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amount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of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time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A3553-E896-B440-8652-B49345A3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18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4070-29F5-9A81-3081-172C177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D66C4-3BE4-DD44-95A4-D180B7BA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Sort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sort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program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sorts</a:t>
            </a:r>
            <a:r>
              <a:rPr lang="ko-KR" altLang="en-US" dirty="0">
                <a:cs typeface="lato"/>
              </a:rPr>
              <a:t> 10^10 100-byte </a:t>
            </a:r>
            <a:r>
              <a:rPr lang="ko-KR" altLang="en-US" dirty="0" err="1">
                <a:cs typeface="lato"/>
              </a:rPr>
              <a:t>records</a:t>
            </a:r>
          </a:p>
          <a:p>
            <a:pPr marL="575945" lvl="1"/>
            <a:r>
              <a:rPr lang="ko-KR" altLang="en-US" dirty="0" err="1">
                <a:cs typeface="lato"/>
              </a:rPr>
              <a:t>TeraSort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benchmark</a:t>
            </a:r>
            <a:endParaRPr lang="ko-KR" altLang="en-US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8B0B0-9BAF-CF0E-764E-58BDFE4D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EBCB3C0-9DE4-8FDD-69D8-39FF32C2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04" y="2804146"/>
            <a:ext cx="5690211" cy="34806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16AFC6-5A3C-1888-EDBC-2CD3410498AA}"/>
              </a:ext>
            </a:extLst>
          </p:cNvPr>
          <p:cNvSpPr/>
          <p:nvPr/>
        </p:nvSpPr>
        <p:spPr>
          <a:xfrm>
            <a:off x="3284861" y="2839599"/>
            <a:ext cx="1799421" cy="2965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28E5-0326-7B13-92A8-1AB2EAE5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65EEE-FC73-5897-857B-1DF9EF54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Effect</a:t>
            </a:r>
            <a:r>
              <a:rPr lang="ko-KR" altLang="en-US" b="1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backup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tasks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Very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tail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where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hardly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activity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occurs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3A91F-D707-7977-2566-13A7457CA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0BDB4A-9D02-76CB-2A70-4819D657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04" y="2804146"/>
            <a:ext cx="5690211" cy="34806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3EBF59-8CCB-4856-2091-795CE146C5D0}"/>
              </a:ext>
            </a:extLst>
          </p:cNvPr>
          <p:cNvSpPr/>
          <p:nvPr/>
        </p:nvSpPr>
        <p:spPr>
          <a:xfrm>
            <a:off x="5203632" y="2867141"/>
            <a:ext cx="1753518" cy="2864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5941-3309-2087-2B67-34A008D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Performance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586B4-8614-D755-8053-07FBAD94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Machine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failures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worker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deaths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show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negative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rate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entire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just</a:t>
            </a:r>
            <a:r>
              <a:rPr lang="ko-KR" altLang="en-US" dirty="0">
                <a:cs typeface="lato"/>
              </a:rPr>
              <a:t> 5% </a:t>
            </a:r>
            <a:r>
              <a:rPr lang="ko-KR" altLang="en-US" dirty="0" err="1">
                <a:cs typeface="lato"/>
              </a:rPr>
              <a:t>over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normal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execution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1A32C-D696-8C5A-6E9E-08E5ED3C2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B7A92F-8FB8-C5FD-E6D1-02406A29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04" y="2804146"/>
            <a:ext cx="5690211" cy="34806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3175A5-2707-C209-3667-6DC2A1625412}"/>
              </a:ext>
            </a:extLst>
          </p:cNvPr>
          <p:cNvSpPr/>
          <p:nvPr/>
        </p:nvSpPr>
        <p:spPr>
          <a:xfrm>
            <a:off x="7149945" y="2802876"/>
            <a:ext cx="1781060" cy="3029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995CD-2594-37B7-8762-018ADC55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Experience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2942E-950D-AE9A-933A-F422394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It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has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been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used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across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wide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range</a:t>
            </a:r>
            <a:r>
              <a:rPr lang="ko-KR" altLang="en-US" b="1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domains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within</a:t>
            </a:r>
            <a:r>
              <a:rPr lang="ko-KR" altLang="en-US" b="1" dirty="0">
                <a:cs typeface="lato"/>
              </a:rPr>
              <a:t> Google</a:t>
            </a:r>
          </a:p>
          <a:p>
            <a:pPr marL="575945" lvl="1"/>
            <a:r>
              <a:rPr lang="ko-KR" altLang="en-US" dirty="0" err="1">
                <a:cs typeface="lato"/>
              </a:rPr>
              <a:t>Large-scale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learning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problems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Clustering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problems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Google News and </a:t>
            </a:r>
            <a:r>
              <a:rPr lang="ko-KR" altLang="en-US" dirty="0" err="1">
                <a:cs typeface="lato"/>
              </a:rPr>
              <a:t>Froogle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products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Extraction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reports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popular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queries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Extraction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properties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web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pages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experiments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products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Large-scale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graph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computations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6A279-504E-15CD-9059-406804752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19499FF-17D2-A261-D7E0-E979FCE2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35" y="3303477"/>
            <a:ext cx="2743200" cy="29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7869-A639-B440-D542-D8309CE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Conclusions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BE8F6-058C-040A-89D0-2C03840F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cs typeface="lato"/>
              </a:rPr>
              <a:t>The </a:t>
            </a:r>
            <a:r>
              <a:rPr lang="ko-KR" altLang="en-US" b="1" dirty="0" err="1">
                <a:cs typeface="lato"/>
              </a:rPr>
              <a:t>MapReduce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programming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model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has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been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successfully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used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at</a:t>
            </a:r>
            <a:r>
              <a:rPr lang="ko-KR" altLang="en-US" b="1" dirty="0">
                <a:cs typeface="lato"/>
              </a:rPr>
              <a:t> Google</a:t>
            </a:r>
          </a:p>
          <a:p>
            <a:r>
              <a:rPr lang="ko-KR" altLang="en-US" b="1" dirty="0">
                <a:cs typeface="lato"/>
              </a:rPr>
              <a:t>The </a:t>
            </a:r>
            <a:r>
              <a:rPr lang="ko-KR" altLang="en-US" b="1" dirty="0" err="1">
                <a:cs typeface="lato"/>
              </a:rPr>
              <a:t>reasons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for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this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success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model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easy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variety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problems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easily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expressible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Developed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implementation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MapReduce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scales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large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clusters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Learned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several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things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from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this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work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Restricting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programming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model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makes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easy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parallelize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distribute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Network </a:t>
            </a:r>
            <a:r>
              <a:rPr lang="ko-KR" altLang="en-US" dirty="0" err="1">
                <a:cs typeface="lato"/>
              </a:rPr>
              <a:t>bandwidth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scarce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resource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Redundant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execution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impact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slow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machines</a:t>
            </a:r>
            <a:r>
              <a:rPr lang="ko-KR" altLang="en-US" dirty="0">
                <a:cs typeface="lato"/>
              </a:rPr>
              <a:t>, and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handle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failures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A23DA-D227-1452-1DC8-D301C83A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02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93063-50FA-304F-6C12-9A6D08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0107B-15A9-1AE9-2A4A-FC7F8A42DDC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</a:pPr>
            <a:r>
              <a:rPr lang="ko-KR" altLang="en-US" b="1" dirty="0" err="1">
                <a:cs typeface="lato"/>
              </a:rPr>
              <a:t>A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new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abstraction</a:t>
            </a:r>
            <a:endParaRPr lang="ko-KR" b="1"/>
          </a:p>
          <a:p>
            <a:pPr marL="575945" lvl="1"/>
            <a:r>
              <a:rPr lang="ko-KR" altLang="en-US" dirty="0">
                <a:cs typeface="lato"/>
              </a:rPr>
              <a:t>Express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simple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computation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hides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messy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details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Parallelization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fault-tolerance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distribution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load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balancing</a:t>
            </a:r>
          </a:p>
          <a:p>
            <a:pPr marL="575945" lvl="1"/>
            <a:r>
              <a:rPr lang="ko-KR" altLang="en-US" dirty="0" err="1">
                <a:cs typeface="lato"/>
              </a:rPr>
              <a:t>Inspired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i="1" dirty="0" err="1">
                <a:solidFill>
                  <a:schemeClr val="accent5"/>
                </a:solidFill>
                <a:cs typeface="lato"/>
              </a:rPr>
              <a:t>map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b="1" i="1" dirty="0" err="1">
                <a:solidFill>
                  <a:schemeClr val="accent5"/>
                </a:solidFill>
                <a:cs typeface="lato"/>
              </a:rPr>
              <a:t>reduce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present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functional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languages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Map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Applying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each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logical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"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record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"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order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compute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intermediate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key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/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value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paires</a:t>
            </a:r>
            <a:endParaRPr lang="ko-KR" altLang="en-US" b="1" dirty="0">
              <a:solidFill>
                <a:schemeClr val="accent5"/>
              </a:solidFill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solidFill>
                  <a:srgbClr val="3B3B3B"/>
                </a:solidFill>
                <a:cs typeface="lato"/>
              </a:rPr>
              <a:t>Reduce</a:t>
            </a:r>
          </a:p>
          <a:p>
            <a:pPr marL="575945" lvl="1"/>
            <a:r>
              <a:rPr lang="ko-KR" altLang="en-US" dirty="0" err="1">
                <a:cs typeface="lato"/>
              </a:rPr>
              <a:t>Applying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all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the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values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that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shared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same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key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inorder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  <a:cs typeface="lato"/>
              </a:rPr>
              <a:t>combine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derived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appropriately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A3553-E896-B440-8652-B49345A3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3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8398-7139-47C1-94AE-A38EBAE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Programming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9D28-3E31-012E-97AE-DEB1352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Computation</a:t>
            </a:r>
          </a:p>
          <a:p>
            <a:pPr marL="575945" lvl="1"/>
            <a:r>
              <a:rPr lang="ko-KR" altLang="en-US" b="1" dirty="0" err="1">
                <a:cs typeface="lato"/>
              </a:rPr>
              <a:t>Input</a:t>
            </a:r>
            <a:r>
              <a:rPr lang="ko-KR" altLang="en-US" b="1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input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pairs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b="1" dirty="0" err="1">
                <a:cs typeface="lato"/>
              </a:rPr>
              <a:t>Output</a:t>
            </a:r>
            <a:r>
              <a:rPr lang="ko-KR" altLang="en-US" b="1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set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output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pairs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BF378-97DC-37BB-6430-041A2CDD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ED9702-578B-424F-86BE-D1B34BBCC21C}"/>
              </a:ext>
            </a:extLst>
          </p:cNvPr>
          <p:cNvGrpSpPr/>
          <p:nvPr/>
        </p:nvGrpSpPr>
        <p:grpSpPr>
          <a:xfrm>
            <a:off x="2357304" y="3682590"/>
            <a:ext cx="7454134" cy="2558463"/>
            <a:chOff x="1549400" y="3186832"/>
            <a:chExt cx="9079122" cy="31919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C3C47A-7382-182B-7EDF-39D3302A3329}"/>
                </a:ext>
              </a:extLst>
            </p:cNvPr>
            <p:cNvSpPr/>
            <p:nvPr/>
          </p:nvSpPr>
          <p:spPr>
            <a:xfrm>
              <a:off x="1549400" y="3804899"/>
              <a:ext cx="1193800" cy="2184399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Input</a:t>
              </a:r>
              <a:br>
                <a:rPr lang="ko-KR" altLang="en-US" sz="1400" dirty="0">
                  <a:cs typeface="lato"/>
                </a:rPr>
              </a:br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DFCD12-FE29-96A3-17FC-F7BC833C0FF0}"/>
                </a:ext>
              </a:extLst>
            </p:cNvPr>
            <p:cNvSpPr/>
            <p:nvPr/>
          </p:nvSpPr>
          <p:spPr>
            <a:xfrm>
              <a:off x="5046133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1</a:t>
              </a:r>
              <a:endParaRPr lang="ko-KR" altLang="en-US" sz="1400" dirty="0" err="1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7AE697-07D7-36C9-0A1A-14295884F1B4}"/>
                </a:ext>
              </a:extLst>
            </p:cNvPr>
            <p:cNvSpPr/>
            <p:nvPr/>
          </p:nvSpPr>
          <p:spPr>
            <a:xfrm>
              <a:off x="5046133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2</a:t>
              </a:r>
              <a:endParaRPr lang="ko-KR" altLang="en-US" sz="1400" dirty="0" err="1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5C05DB-6A83-578C-773F-FFC4E934F1CE}"/>
                </a:ext>
              </a:extLst>
            </p:cNvPr>
            <p:cNvSpPr/>
            <p:nvPr/>
          </p:nvSpPr>
          <p:spPr>
            <a:xfrm>
              <a:off x="5024088" y="5599832"/>
              <a:ext cx="1007534" cy="778932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</a:t>
              </a:r>
              <a:r>
                <a:rPr lang="ko-KR" altLang="en-US" sz="1400" dirty="0" err="1">
                  <a:cs typeface="lato"/>
                </a:rPr>
                <a:t>N</a:t>
              </a:r>
              <a:endParaRPr lang="ko-KR" altLang="en-US" sz="1400" dirty="0" err="1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693C771-F732-A051-21B9-6763C08C0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5231" y="3590151"/>
              <a:ext cx="2291978" cy="6858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E5074FF-8CA2-8178-BDB9-37D8C2F00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697" y="4521484"/>
              <a:ext cx="2291978" cy="93133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4AB58F4-1D86-6054-6D57-CFB79DE6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726763" y="5579817"/>
              <a:ext cx="2308912" cy="4402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0E09D03-EA96-1976-B099-8B019C895D4E}"/>
                </a:ext>
              </a:extLst>
            </p:cNvPr>
            <p:cNvCxnSpPr/>
            <p:nvPr/>
          </p:nvCxnSpPr>
          <p:spPr>
            <a:xfrm flipH="1">
              <a:off x="5549591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AC09ED-94B6-980D-FC45-B45BB6857133}"/>
                </a:ext>
              </a:extLst>
            </p:cNvPr>
            <p:cNvSpPr/>
            <p:nvPr/>
          </p:nvSpPr>
          <p:spPr>
            <a:xfrm>
              <a:off x="6587066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1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D15FDEF-3B6A-7FFF-E911-F813AE4C71D5}"/>
                </a:ext>
              </a:extLst>
            </p:cNvPr>
            <p:cNvSpPr/>
            <p:nvPr/>
          </p:nvSpPr>
          <p:spPr>
            <a:xfrm>
              <a:off x="6587066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2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66A52F-CFF4-4BC2-00F0-4AE2A604EB26}"/>
                </a:ext>
              </a:extLst>
            </p:cNvPr>
            <p:cNvSpPr/>
            <p:nvPr/>
          </p:nvSpPr>
          <p:spPr>
            <a:xfrm>
              <a:off x="6587066" y="5599831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N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63A236A-6DF3-227A-C05D-E054FF0FF536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3590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B856F1A-CD1E-422E-FD8E-A1B0984C54EF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4479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7BE354-3916-4E8C-1ED6-32E74B17CE8D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6020084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BCBEDB-E52F-CF1D-9BDA-F34BF34DC03C}"/>
                </a:ext>
              </a:extLst>
            </p:cNvPr>
            <p:cNvSpPr/>
            <p:nvPr/>
          </p:nvSpPr>
          <p:spPr>
            <a:xfrm>
              <a:off x="9379639" y="3804898"/>
              <a:ext cx="1248883" cy="2166038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Output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D02A987-8403-AE18-9D6D-634037692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64" y="3547818"/>
              <a:ext cx="1800911" cy="6434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7C7E07-1A85-82B5-7BF9-C0ABEE9ED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5097" y="4479150"/>
              <a:ext cx="1775511" cy="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C56C941-586B-AA8D-6BB5-0DEDABAB7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031" y="5317349"/>
              <a:ext cx="1767044" cy="66040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AAC86B6-0A9D-EE63-CBB5-651964614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0524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05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8398-7139-47C1-94AE-A38EBAE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Programming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9D28-3E31-012E-97AE-DEB1352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cs typeface="lato"/>
              </a:rPr>
              <a:t>Map</a:t>
            </a:r>
            <a:endParaRPr lang="ko-KR" altLang="en-US" b="1">
              <a:solidFill>
                <a:schemeClr val="tx2"/>
              </a:solidFill>
              <a:cs typeface="lato"/>
            </a:endParaRPr>
          </a:p>
          <a:p>
            <a:pPr marL="575945" lvl="1"/>
            <a:r>
              <a:rPr lang="en-US" altLang="ko-KR" b="1" dirty="0">
                <a:cs typeface="lato"/>
              </a:rPr>
              <a:t>Input:</a:t>
            </a:r>
            <a:r>
              <a:rPr lang="en-US" altLang="ko-KR" dirty="0">
                <a:cs typeface="lato"/>
              </a:rPr>
              <a:t> an input key/value pair</a:t>
            </a:r>
          </a:p>
          <a:p>
            <a:pPr marL="575945" lvl="1"/>
            <a:r>
              <a:rPr lang="en-US" altLang="ko-KR" b="1" dirty="0">
                <a:cs typeface="lato"/>
              </a:rPr>
              <a:t>Output:</a:t>
            </a:r>
            <a:r>
              <a:rPr lang="en-US" altLang="ko-KR" dirty="0">
                <a:cs typeface="lato"/>
              </a:rPr>
              <a:t> a set of intermediate key/value pairs</a:t>
            </a:r>
          </a:p>
          <a:p>
            <a:pPr marL="575945" lvl="1"/>
            <a:r>
              <a:rPr lang="en-US" altLang="ko-KR" dirty="0">
                <a:cs typeface="lato"/>
              </a:rPr>
              <a:t>The MapReduce library groups together all intermediate values associated with the same intermediate key</a:t>
            </a:r>
            <a:r>
              <a:rPr lang="en-US" altLang="ko-KR" b="1" i="1" dirty="0">
                <a:cs typeface="lato"/>
              </a:rPr>
              <a:t> I </a:t>
            </a:r>
            <a:r>
              <a:rPr lang="en-US" altLang="ko-KR" dirty="0">
                <a:cs typeface="lato"/>
              </a:rPr>
              <a:t>and passes them to the Reduce function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BF378-97DC-37BB-6430-041A2CDD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31F1C8C-B1C4-C705-16F1-EED1CDEB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95" y="860571"/>
            <a:ext cx="4790501" cy="688957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DBC09EE-9587-D08F-245E-0246F0BDFB8B}"/>
              </a:ext>
            </a:extLst>
          </p:cNvPr>
          <p:cNvGrpSpPr/>
          <p:nvPr/>
        </p:nvGrpSpPr>
        <p:grpSpPr>
          <a:xfrm>
            <a:off x="2357304" y="3682590"/>
            <a:ext cx="7454136" cy="2558463"/>
            <a:chOff x="1549400" y="3186832"/>
            <a:chExt cx="9079122" cy="31919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BF2322-8149-98BA-6928-CCCF1F8BE19F}"/>
                </a:ext>
              </a:extLst>
            </p:cNvPr>
            <p:cNvSpPr/>
            <p:nvPr/>
          </p:nvSpPr>
          <p:spPr>
            <a:xfrm>
              <a:off x="1549400" y="3804899"/>
              <a:ext cx="1193800" cy="2184399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Input</a:t>
              </a:r>
              <a:br>
                <a:rPr lang="ko-KR" altLang="en-US" sz="1400" dirty="0">
                  <a:cs typeface="lato"/>
                </a:rPr>
              </a:br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3EFB17-2D95-2783-1E04-05613E39AEA5}"/>
                </a:ext>
              </a:extLst>
            </p:cNvPr>
            <p:cNvSpPr/>
            <p:nvPr/>
          </p:nvSpPr>
          <p:spPr>
            <a:xfrm>
              <a:off x="5046133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1</a:t>
              </a:r>
              <a:endParaRPr lang="ko-KR" altLang="en-US" sz="1400" dirty="0" err="1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0F45673-1618-784B-B588-B8D5D13FBC69}"/>
                </a:ext>
              </a:extLst>
            </p:cNvPr>
            <p:cNvSpPr/>
            <p:nvPr/>
          </p:nvSpPr>
          <p:spPr>
            <a:xfrm>
              <a:off x="5046133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2</a:t>
              </a:r>
              <a:endParaRPr lang="ko-KR" altLang="en-US" sz="1400" dirty="0" err="1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4D62B9-FE43-1262-16CA-0E3D4899C8CD}"/>
                </a:ext>
              </a:extLst>
            </p:cNvPr>
            <p:cNvSpPr/>
            <p:nvPr/>
          </p:nvSpPr>
          <p:spPr>
            <a:xfrm>
              <a:off x="5024089" y="5599832"/>
              <a:ext cx="1007534" cy="778932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</a:t>
              </a:r>
              <a:r>
                <a:rPr lang="ko-KR" altLang="en-US" sz="1400" dirty="0" err="1">
                  <a:cs typeface="lato"/>
                </a:rPr>
                <a:t>N</a:t>
              </a:r>
              <a:endParaRPr lang="ko-KR" altLang="en-US" sz="1400" dirty="0" err="1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FE085C8-FC2D-1D78-4FB6-CF2C5B56E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5231" y="3590151"/>
              <a:ext cx="2291978" cy="6858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3AB0529-0B30-A066-7E5B-882B07E25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697" y="4521484"/>
              <a:ext cx="2291978" cy="93133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9BFFB04-081D-B797-57B8-C7C149CB1171}"/>
                </a:ext>
              </a:extLst>
            </p:cNvPr>
            <p:cNvCxnSpPr>
              <a:cxnSpLocks/>
            </p:cNvCxnSpPr>
            <p:nvPr/>
          </p:nvCxnSpPr>
          <p:spPr>
            <a:xfrm>
              <a:off x="2726763" y="5579817"/>
              <a:ext cx="2308912" cy="4402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A1C3C6D-29F9-7319-FC49-8514CB2BD6C8}"/>
                </a:ext>
              </a:extLst>
            </p:cNvPr>
            <p:cNvCxnSpPr/>
            <p:nvPr/>
          </p:nvCxnSpPr>
          <p:spPr>
            <a:xfrm flipH="1">
              <a:off x="5549591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B9428A4-8A59-F270-2CFE-283B407ED9BC}"/>
                </a:ext>
              </a:extLst>
            </p:cNvPr>
            <p:cNvSpPr/>
            <p:nvPr/>
          </p:nvSpPr>
          <p:spPr>
            <a:xfrm>
              <a:off x="6587066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1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143FCE-6983-992C-5390-04BEEEC2D679}"/>
                </a:ext>
              </a:extLst>
            </p:cNvPr>
            <p:cNvSpPr/>
            <p:nvPr/>
          </p:nvSpPr>
          <p:spPr>
            <a:xfrm>
              <a:off x="6587066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2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EB4F321-3FAF-D819-41E8-992C18FDEB2B}"/>
                </a:ext>
              </a:extLst>
            </p:cNvPr>
            <p:cNvSpPr/>
            <p:nvPr/>
          </p:nvSpPr>
          <p:spPr>
            <a:xfrm>
              <a:off x="6587066" y="5599831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N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8B2038A-9A1F-0206-00D8-222057C07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3590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63197C3-D933-A2BF-66B0-27A03A8B2977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4479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F62B28C-C11B-013B-72B8-DBDFD4A1DFE6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6020084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0FF9398-C157-A1B5-FFD4-BEABA1B17CC3}"/>
                </a:ext>
              </a:extLst>
            </p:cNvPr>
            <p:cNvSpPr/>
            <p:nvPr/>
          </p:nvSpPr>
          <p:spPr>
            <a:xfrm>
              <a:off x="9379639" y="3804898"/>
              <a:ext cx="1248883" cy="2166038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Output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00C0181-166E-4DE3-2968-763C7B622D60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64" y="3547818"/>
              <a:ext cx="1800911" cy="6434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3647266-79D3-E2F0-B4CE-494E1EDA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5097" y="4479150"/>
              <a:ext cx="1775511" cy="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01A4498-37EE-7349-3141-7BEB6BDC8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031" y="5317349"/>
              <a:ext cx="1767044" cy="66040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314E0CE-6C87-DE73-2C3F-4AA5B5D72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0524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567A74-1EC7-A648-B058-252D406DB6DF}"/>
              </a:ext>
            </a:extLst>
          </p:cNvPr>
          <p:cNvSpPr/>
          <p:nvPr/>
        </p:nvSpPr>
        <p:spPr>
          <a:xfrm>
            <a:off x="7144438" y="924499"/>
            <a:ext cx="4737252" cy="284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633DE6-778F-8951-9BAB-B7695611A1CC}"/>
              </a:ext>
            </a:extLst>
          </p:cNvPr>
          <p:cNvSpPr/>
          <p:nvPr/>
        </p:nvSpPr>
        <p:spPr>
          <a:xfrm>
            <a:off x="2214390" y="3568548"/>
            <a:ext cx="5278914" cy="277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5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8398-7139-47C1-94AE-A38EBAE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Programming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9D28-3E31-012E-97AE-DEB1352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cs typeface="lato"/>
              </a:rPr>
              <a:t>Reduce</a:t>
            </a:r>
            <a:endParaRPr lang="ko-KR" altLang="en-US" b="1">
              <a:solidFill>
                <a:schemeClr val="tx2"/>
              </a:solidFill>
              <a:cs typeface="lato"/>
            </a:endParaRPr>
          </a:p>
          <a:p>
            <a:pPr marL="575945" lvl="1"/>
            <a:r>
              <a:rPr lang="en-US" altLang="ko-KR" b="1" dirty="0">
                <a:cs typeface="lato"/>
              </a:rPr>
              <a:t>Input:</a:t>
            </a:r>
            <a:r>
              <a:rPr lang="en-US" altLang="ko-KR" dirty="0">
                <a:cs typeface="lato"/>
              </a:rPr>
              <a:t> an intermediate key </a:t>
            </a:r>
            <a:r>
              <a:rPr lang="en-US" altLang="ko-KR" i="1" dirty="0">
                <a:cs typeface="lato"/>
              </a:rPr>
              <a:t>I</a:t>
            </a:r>
            <a:r>
              <a:rPr lang="en-US" altLang="ko-KR" dirty="0">
                <a:cs typeface="lato"/>
              </a:rPr>
              <a:t> &amp; a set of values for that key</a:t>
            </a:r>
          </a:p>
          <a:p>
            <a:pPr marL="575945" lvl="1"/>
            <a:r>
              <a:rPr lang="en-US" altLang="ko-KR" dirty="0">
                <a:cs typeface="lato"/>
              </a:rPr>
              <a:t>Merges together these values to form a possibly smaller set of values</a:t>
            </a:r>
          </a:p>
          <a:p>
            <a:pPr marL="575945" lvl="1"/>
            <a:r>
              <a:rPr lang="en-US" altLang="ko-KR" b="1" dirty="0">
                <a:solidFill>
                  <a:schemeClr val="accent5"/>
                </a:solidFill>
                <a:cs typeface="lato"/>
              </a:rPr>
              <a:t>Only zero or one output value</a:t>
            </a:r>
            <a:r>
              <a:rPr lang="en-US" altLang="ko-KR" dirty="0">
                <a:cs typeface="lato"/>
              </a:rPr>
              <a:t> is produced per </a:t>
            </a:r>
            <a:r>
              <a:rPr lang="en-US" altLang="ko-KR" i="1" dirty="0">
                <a:cs typeface="lato"/>
              </a:rPr>
              <a:t>Reduce</a:t>
            </a:r>
            <a:r>
              <a:rPr lang="en-US" altLang="ko-KR" dirty="0">
                <a:cs typeface="lato"/>
              </a:rPr>
              <a:t> invocation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BF378-97DC-37BB-6430-041A2CDD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BE0F8B-AD26-9A6C-A736-AC9E96F1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95" y="860571"/>
            <a:ext cx="4790501" cy="6889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620FF4-F45A-7C43-33B8-C123A85338ED}"/>
              </a:ext>
            </a:extLst>
          </p:cNvPr>
          <p:cNvSpPr/>
          <p:nvPr/>
        </p:nvSpPr>
        <p:spPr>
          <a:xfrm>
            <a:off x="7171980" y="1181559"/>
            <a:ext cx="4287397" cy="284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789E48-438C-4854-8595-9F1E201AC468}"/>
              </a:ext>
            </a:extLst>
          </p:cNvPr>
          <p:cNvGrpSpPr/>
          <p:nvPr/>
        </p:nvGrpSpPr>
        <p:grpSpPr>
          <a:xfrm>
            <a:off x="2357304" y="3682590"/>
            <a:ext cx="7454136" cy="2558463"/>
            <a:chOff x="1549400" y="3186832"/>
            <a:chExt cx="9079122" cy="31919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78BD51-BA35-1B4B-CE63-8E5F8AC6BB95}"/>
                </a:ext>
              </a:extLst>
            </p:cNvPr>
            <p:cNvSpPr/>
            <p:nvPr/>
          </p:nvSpPr>
          <p:spPr>
            <a:xfrm>
              <a:off x="1549400" y="3804899"/>
              <a:ext cx="1193800" cy="2184399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Input</a:t>
              </a:r>
              <a:br>
                <a:rPr lang="ko-KR" altLang="en-US" sz="1400" dirty="0">
                  <a:cs typeface="lato"/>
                </a:rPr>
              </a:br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EDA343-54EC-64D9-844F-01DA36B84906}"/>
                </a:ext>
              </a:extLst>
            </p:cNvPr>
            <p:cNvSpPr/>
            <p:nvPr/>
          </p:nvSpPr>
          <p:spPr>
            <a:xfrm>
              <a:off x="5046133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1</a:t>
              </a:r>
              <a:endParaRPr lang="ko-KR" altLang="en-US" sz="1400" dirty="0" err="1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223B71-E3CE-6E3A-FFF9-BB2473F5B0D0}"/>
                </a:ext>
              </a:extLst>
            </p:cNvPr>
            <p:cNvSpPr/>
            <p:nvPr/>
          </p:nvSpPr>
          <p:spPr>
            <a:xfrm>
              <a:off x="5046133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2</a:t>
              </a:r>
              <a:endParaRPr lang="ko-KR" altLang="en-US" sz="1400" dirty="0" err="1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7E7C4F-015C-858E-9C29-82F40D5B9AD8}"/>
                </a:ext>
              </a:extLst>
            </p:cNvPr>
            <p:cNvSpPr/>
            <p:nvPr/>
          </p:nvSpPr>
          <p:spPr>
            <a:xfrm>
              <a:off x="5024089" y="5599832"/>
              <a:ext cx="1007534" cy="778932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split</a:t>
              </a:r>
              <a:r>
                <a:rPr lang="ko-KR" altLang="en-US" sz="1400" dirty="0">
                  <a:cs typeface="lato"/>
                </a:rPr>
                <a:t> </a:t>
              </a:r>
              <a:r>
                <a:rPr lang="ko-KR" altLang="en-US" sz="1400" dirty="0" err="1">
                  <a:cs typeface="lato"/>
                </a:rPr>
                <a:t>N</a:t>
              </a:r>
              <a:endParaRPr lang="ko-KR" altLang="en-US" sz="1400" dirty="0" err="1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1AE1E8-F3ED-E380-1E3B-A331139B1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5231" y="3590151"/>
              <a:ext cx="2291978" cy="6858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55326DF-3A32-BFA5-EB9B-574F00DBF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697" y="4521484"/>
              <a:ext cx="2291978" cy="93133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FDD99E-6837-CB8D-575D-634721248D84}"/>
                </a:ext>
              </a:extLst>
            </p:cNvPr>
            <p:cNvCxnSpPr>
              <a:cxnSpLocks/>
            </p:cNvCxnSpPr>
            <p:nvPr/>
          </p:nvCxnSpPr>
          <p:spPr>
            <a:xfrm>
              <a:off x="2726763" y="5579817"/>
              <a:ext cx="2308912" cy="4402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8CF0B28-3076-C71F-B141-6F1096104F9A}"/>
                </a:ext>
              </a:extLst>
            </p:cNvPr>
            <p:cNvCxnSpPr/>
            <p:nvPr/>
          </p:nvCxnSpPr>
          <p:spPr>
            <a:xfrm flipH="1">
              <a:off x="5549591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95F868-864B-BBDB-91F2-8B4B80E9F633}"/>
                </a:ext>
              </a:extLst>
            </p:cNvPr>
            <p:cNvSpPr/>
            <p:nvPr/>
          </p:nvSpPr>
          <p:spPr>
            <a:xfrm>
              <a:off x="6587066" y="3186832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1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22EC93-76AF-28F4-F328-80C85DA4E02B}"/>
                </a:ext>
              </a:extLst>
            </p:cNvPr>
            <p:cNvSpPr/>
            <p:nvPr/>
          </p:nvSpPr>
          <p:spPr>
            <a:xfrm>
              <a:off x="6587066" y="4118165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2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D048B7-537A-6F46-4E33-A63032E68A26}"/>
                </a:ext>
              </a:extLst>
            </p:cNvPr>
            <p:cNvSpPr/>
            <p:nvPr/>
          </p:nvSpPr>
          <p:spPr>
            <a:xfrm>
              <a:off x="6587066" y="5599831"/>
              <a:ext cx="1007534" cy="778933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I</a:t>
              </a:r>
              <a:r>
                <a:rPr lang="ko-KR" altLang="en-US" sz="1400" dirty="0">
                  <a:cs typeface="lato"/>
                </a:rPr>
                <a:t> N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BD163A7-78BC-EDEA-550E-7C6BD34FFB95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3590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624C81A-07E6-7598-8192-06ED6939DB6F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4479151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931DDBD-DF69-A443-E3E2-1E4E6EC49EA5}"/>
                </a:ext>
              </a:extLst>
            </p:cNvPr>
            <p:cNvCxnSpPr>
              <a:cxnSpLocks/>
            </p:cNvCxnSpPr>
            <p:nvPr/>
          </p:nvCxnSpPr>
          <p:spPr>
            <a:xfrm>
              <a:off x="6054164" y="6020084"/>
              <a:ext cx="53091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4D235C-5C6F-9A5B-98DA-60D634E1B0AC}"/>
                </a:ext>
              </a:extLst>
            </p:cNvPr>
            <p:cNvSpPr/>
            <p:nvPr/>
          </p:nvSpPr>
          <p:spPr>
            <a:xfrm>
              <a:off x="9379639" y="3804898"/>
              <a:ext cx="1248883" cy="2166038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err="1">
                  <a:cs typeface="lato"/>
                </a:rPr>
                <a:t>Output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Key</a:t>
              </a:r>
              <a:r>
                <a:rPr lang="ko-KR" altLang="en-US" sz="1400" dirty="0">
                  <a:cs typeface="lato"/>
                </a:rPr>
                <a:t>/</a:t>
              </a:r>
              <a:r>
                <a:rPr lang="ko-KR" altLang="en-US" sz="1400" dirty="0" err="1">
                  <a:cs typeface="lato"/>
                </a:rPr>
                <a:t>value</a:t>
              </a:r>
            </a:p>
            <a:p>
              <a:pPr algn="ctr"/>
              <a:r>
                <a:rPr lang="ko-KR" altLang="en-US" sz="1400" dirty="0" err="1">
                  <a:cs typeface="lato"/>
                </a:rPr>
                <a:t>pairs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8815BEE-BC76-AB6A-F674-C5D5B684DAB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64" y="3547818"/>
              <a:ext cx="1800911" cy="64346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D2B4054-3A9F-0339-B61D-FD85C1C59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5097" y="4479150"/>
              <a:ext cx="1775511" cy="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2FA261A-BD7A-382A-CBC7-C9917A693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031" y="5317349"/>
              <a:ext cx="1767044" cy="66040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08D4FE-25AA-5E1C-D433-31C6B3931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0524" y="5029447"/>
              <a:ext cx="0" cy="431801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BA5E9-81D1-79C5-B725-9CAEBE614D0B}"/>
              </a:ext>
            </a:extLst>
          </p:cNvPr>
          <p:cNvSpPr/>
          <p:nvPr/>
        </p:nvSpPr>
        <p:spPr>
          <a:xfrm>
            <a:off x="6308992" y="3577729"/>
            <a:ext cx="3681469" cy="277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A647A-55F1-A9B3-C9B2-B5C167C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Programming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62B22-2364-5E33-FB87-B8E88D03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Examples</a:t>
            </a:r>
            <a:endParaRPr lang="ko-KR" altLang="en-US" b="1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Counting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number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occurences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each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word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collection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documents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69C27-CB6D-1A22-ED54-E960A0243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341A74-13DD-6F35-A2F4-E75BD19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99" y="2535238"/>
            <a:ext cx="4340645" cy="3123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B9E62B-75A7-B0C2-E9BF-A4E74F9DEB32}"/>
              </a:ext>
            </a:extLst>
          </p:cNvPr>
          <p:cNvSpPr/>
          <p:nvPr/>
        </p:nvSpPr>
        <p:spPr>
          <a:xfrm>
            <a:off x="1323860" y="3238042"/>
            <a:ext cx="3295879" cy="504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18ADD78-A7A5-A6F5-D7CA-3817A1BA9DCB}"/>
              </a:ext>
            </a:extLst>
          </p:cNvPr>
          <p:cNvSpPr txBox="1"/>
          <p:nvPr/>
        </p:nvSpPr>
        <p:spPr>
          <a:xfrm>
            <a:off x="4830152" y="3321584"/>
            <a:ext cx="29095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각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단어에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대해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1로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A08022-1381-445F-69AF-459092C8F3F8}"/>
              </a:ext>
            </a:extLst>
          </p:cNvPr>
          <p:cNvSpPr/>
          <p:nvPr/>
        </p:nvSpPr>
        <p:spPr>
          <a:xfrm>
            <a:off x="1323859" y="4863029"/>
            <a:ext cx="2919470" cy="504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89D0321-C24C-C7A8-FEB2-D27F6AB19415}"/>
              </a:ext>
            </a:extLst>
          </p:cNvPr>
          <p:cNvSpPr txBox="1"/>
          <p:nvPr/>
        </p:nvSpPr>
        <p:spPr>
          <a:xfrm>
            <a:off x="4775068" y="4928210"/>
            <a:ext cx="45804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값을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더해서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map의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결과를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합친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결과를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8064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CDCBF-F17F-243B-4022-C3DE8EE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A5496-28AF-3EB2-0142-02D604EA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Implementation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targeted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to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the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computing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environment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in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wide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use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at</a:t>
            </a:r>
            <a:r>
              <a:rPr lang="ko-KR" altLang="en-US" b="1" dirty="0">
                <a:cs typeface="lato"/>
              </a:rPr>
              <a:t> Google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Large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clusters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commodity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PCs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connected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together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switched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Ethernet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DED67-1165-B696-5920-8D366E657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D01FCF-474B-BA6C-EE94-3F36579B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51062"/>
              </p:ext>
            </p:extLst>
          </p:nvPr>
        </p:nvGraphicFramePr>
        <p:xfrm>
          <a:off x="1580185" y="2650328"/>
          <a:ext cx="918810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6">
                  <a:extLst>
                    <a:ext uri="{9D8B030D-6E8A-4147-A177-3AD203B41FA5}">
                      <a16:colId xmlns:a16="http://schemas.microsoft.com/office/drawing/2014/main" val="3437873390"/>
                    </a:ext>
                  </a:extLst>
                </a:gridCol>
                <a:gridCol w="7625262">
                  <a:extLst>
                    <a:ext uri="{9D8B030D-6E8A-4147-A177-3AD203B41FA5}">
                      <a16:colId xmlns:a16="http://schemas.microsoft.com/office/drawing/2014/main" val="172127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Machines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Dual-processor</a:t>
                      </a:r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 x86 </a:t>
                      </a:r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processors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Linux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2-4GB of </a:t>
                      </a:r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memory</a:t>
                      </a:r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per</a:t>
                      </a:r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2"/>
                          </a:solidFill>
                        </a:rPr>
                        <a:t>machine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Network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100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megabits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sec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1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gigabit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sec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at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the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machine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level</a:t>
                      </a: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tx2"/>
                          </a:solidFill>
                        </a:rPr>
                        <a:t>Cluster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100s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1000s of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machines</a:t>
                      </a: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9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tx2"/>
                          </a:solidFill>
                        </a:rPr>
                        <a:t>Storage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Inexpensive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IDE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disks</a:t>
                      </a:r>
                      <a:endParaRPr lang="ko-KR" dirty="0" err="1"/>
                    </a:p>
                    <a:p>
                      <a:pPr lvl="0">
                        <a:buNone/>
                      </a:pP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distributed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file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system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93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tx2"/>
                          </a:solidFill>
                        </a:rPr>
                        <a:t>User</a:t>
                      </a:r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b="1" err="1">
                          <a:solidFill>
                            <a:schemeClr val="tx2"/>
                          </a:solidFill>
                        </a:rPr>
                        <a:t>jobs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Each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job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consists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of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set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of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tasks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Mapped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bythe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scheduler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to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set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of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available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machines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within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cluster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2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9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0018-4401-75E0-6602-D37769FC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Implementation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92E85-62EC-C636-E511-445EBB2A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Execution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overview</a:t>
            </a:r>
            <a:endParaRPr lang="ko-KR" altLang="en-US" b="1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DAF1E-FEBD-A8F1-4F57-CD727673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F12C1B7-DCDB-ED22-CC3D-98395C7A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09" y="1732617"/>
            <a:ext cx="6094163" cy="4347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1593EF-8585-B9E5-0A80-96B89C509180}"/>
              </a:ext>
            </a:extLst>
          </p:cNvPr>
          <p:cNvSpPr/>
          <p:nvPr/>
        </p:nvSpPr>
        <p:spPr>
          <a:xfrm>
            <a:off x="3095739" y="3724620"/>
            <a:ext cx="706916" cy="1285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3C85FC-DF00-C3A9-E56A-71CFE480D4B9}"/>
              </a:ext>
            </a:extLst>
          </p:cNvPr>
          <p:cNvSpPr/>
          <p:nvPr/>
        </p:nvSpPr>
        <p:spPr>
          <a:xfrm>
            <a:off x="5589223" y="2747791"/>
            <a:ext cx="789542" cy="459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3B4A5D-B6D9-E668-EEAF-8C44AA147C6C}"/>
              </a:ext>
            </a:extLst>
          </p:cNvPr>
          <p:cNvSpPr/>
          <p:nvPr/>
        </p:nvSpPr>
        <p:spPr>
          <a:xfrm>
            <a:off x="4147850" y="3463888"/>
            <a:ext cx="835446" cy="2001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40230E-92F3-D77A-A3C3-015ADFEEDC28}"/>
              </a:ext>
            </a:extLst>
          </p:cNvPr>
          <p:cNvSpPr/>
          <p:nvPr/>
        </p:nvSpPr>
        <p:spPr>
          <a:xfrm>
            <a:off x="5457021" y="3460216"/>
            <a:ext cx="1074144" cy="2432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3B7230-810C-FB93-B4A2-5DA34A176D3D}"/>
              </a:ext>
            </a:extLst>
          </p:cNvPr>
          <p:cNvSpPr/>
          <p:nvPr/>
        </p:nvSpPr>
        <p:spPr>
          <a:xfrm>
            <a:off x="6953479" y="3772360"/>
            <a:ext cx="890530" cy="1055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04DB9-C9C7-72CA-ACDC-6BCE7A829555}"/>
              </a:ext>
            </a:extLst>
          </p:cNvPr>
          <p:cNvSpPr/>
          <p:nvPr/>
        </p:nvSpPr>
        <p:spPr>
          <a:xfrm>
            <a:off x="8207566" y="3814591"/>
            <a:ext cx="890530" cy="1055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7AB8EE-229E-4D12-A105-503B99D35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a68e65e3-49b4-4ad0-b4f7-84dd94ef672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와이드스크린</PresentationFormat>
  <Paragraphs>111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Introduction</vt:lpstr>
      <vt:lpstr>Introduction</vt:lpstr>
      <vt:lpstr>Programming Model</vt:lpstr>
      <vt:lpstr>Programming Model</vt:lpstr>
      <vt:lpstr>Programming Model</vt:lpstr>
      <vt:lpstr>Programming Model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Refinements</vt:lpstr>
      <vt:lpstr>Refinements</vt:lpstr>
      <vt:lpstr>Refinements</vt:lpstr>
      <vt:lpstr>Refinements</vt:lpstr>
      <vt:lpstr>Performance</vt:lpstr>
      <vt:lpstr>Performance</vt:lpstr>
      <vt:lpstr>Performance</vt:lpstr>
      <vt:lpstr>Performance</vt:lpstr>
      <vt:lpstr>Performance </vt:lpstr>
      <vt:lpstr>Experience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1146</cp:revision>
  <dcterms:created xsi:type="dcterms:W3CDTF">2020-03-06T02:35:36Z</dcterms:created>
  <dcterms:modified xsi:type="dcterms:W3CDTF">2022-08-17T04:34:29Z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