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F0"/>
    <a:srgbClr val="ED7D31"/>
    <a:srgbClr val="3231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00" autoAdjust="0"/>
  </p:normalViewPr>
  <p:slideViewPr>
    <p:cSldViewPr>
      <p:cViewPr varScale="1">
        <p:scale>
          <a:sx n="114" d="100"/>
          <a:sy n="114" d="100"/>
        </p:scale>
        <p:origin x="8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E79C-10FC-4554-BE15-BA39F2628D49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D8EA-A3E4-4DC6-82EC-EE5BD0F5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5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9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쓰기는 각 방식마다 큰 차이가 발생한 결과를 알 수 있음</a:t>
            </a:r>
            <a:endParaRPr lang="en-US" altLang="ko-KR" dirty="0"/>
          </a:p>
          <a:p>
            <a:r>
              <a:rPr lang="en-US" altLang="ko-KR" dirty="0"/>
              <a:t>OMAP</a:t>
            </a:r>
            <a:r>
              <a:rPr lang="ko-KR" altLang="en-US" dirty="0"/>
              <a:t>은 처음엔 좋은 성능을 보여주지만 </a:t>
            </a:r>
            <a:r>
              <a:rPr lang="en-US" altLang="ko-KR" dirty="0"/>
              <a:t>IO</a:t>
            </a:r>
            <a:r>
              <a:rPr lang="ko-KR" altLang="en-US" dirty="0"/>
              <a:t>크기가 증가함에 따라 </a:t>
            </a:r>
            <a:r>
              <a:rPr lang="en-US" altLang="ko-KR" dirty="0"/>
              <a:t>DB</a:t>
            </a:r>
            <a:r>
              <a:rPr lang="ko-KR" altLang="en-US" dirty="0"/>
              <a:t>가 높은 성능을 제공하지 못해 나중엔 나쁜 성능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end</a:t>
            </a:r>
            <a:r>
              <a:rPr lang="ko-KR" altLang="en-US" dirty="0"/>
              <a:t>는 기존보다 </a:t>
            </a:r>
            <a:r>
              <a:rPr lang="en-US" altLang="ko-KR" dirty="0"/>
              <a:t>1%~22% </a:t>
            </a:r>
            <a:r>
              <a:rPr lang="ko-KR" altLang="en-US" dirty="0"/>
              <a:t>낮은 성능 손실 발생</a:t>
            </a:r>
            <a:endParaRPr lang="en-US" altLang="ko-KR" dirty="0"/>
          </a:p>
          <a:p>
            <a:r>
              <a:rPr lang="en-US" altLang="ko-KR" dirty="0"/>
              <a:t>IO</a:t>
            </a:r>
            <a:r>
              <a:rPr lang="ko-KR" altLang="en-US" dirty="0"/>
              <a:t>크기가 증가함에 따라 이론적으로 오버헤드 감소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4KB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/>
              <a:t>1data 1IV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개의 물리적 디스크 섹터 </a:t>
            </a:r>
            <a:r>
              <a:rPr lang="en-US" altLang="ko-KR" dirty="0"/>
              <a:t>32KB</a:t>
            </a:r>
            <a:r>
              <a:rPr lang="ko-KR" altLang="en-US" dirty="0"/>
              <a:t>는 </a:t>
            </a:r>
            <a:r>
              <a:rPr lang="en-US" altLang="ko-KR" dirty="0"/>
              <a:t>8data 1IV</a:t>
            </a:r>
            <a:r>
              <a:rPr lang="ko-KR" altLang="en-US" dirty="0"/>
              <a:t>로 총 </a:t>
            </a:r>
            <a:r>
              <a:rPr lang="en-US" altLang="ko-KR" dirty="0"/>
              <a:t>9</a:t>
            </a:r>
            <a:r>
              <a:rPr lang="ko-KR" altLang="en-US" dirty="0"/>
              <a:t>개의 물리적 섹터 </a:t>
            </a:r>
            <a:r>
              <a:rPr lang="ko-KR" altLang="en-US" dirty="0" err="1"/>
              <a:t>엑세스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Unaligned</a:t>
            </a:r>
            <a:r>
              <a:rPr lang="ko-KR" altLang="en-US" dirty="0"/>
              <a:t>는 읽고 수정하고 쓰는 트리거 과정에서 정렬되지 않은 작업으로 인해 더 나쁜 성능을 보인 것 </a:t>
            </a:r>
            <a:r>
              <a:rPr lang="ko-KR" altLang="en-US" dirty="0" err="1"/>
              <a:t>같다라고</a:t>
            </a:r>
            <a:r>
              <a:rPr lang="ko-KR" altLang="en-US" dirty="0"/>
              <a:t> </a:t>
            </a:r>
            <a:r>
              <a:rPr lang="ko-KR" altLang="en-US" dirty="0" err="1"/>
              <a:t>생각한다라고</a:t>
            </a:r>
            <a:r>
              <a:rPr lang="ko-KR" altLang="en-US" dirty="0"/>
              <a:t> 말함</a:t>
            </a:r>
            <a:r>
              <a:rPr lang="en-US" altLang="ko-KR" dirty="0"/>
              <a:t>(</a:t>
            </a:r>
            <a:r>
              <a:rPr lang="ko-KR" altLang="en-US" dirty="0" err="1"/>
              <a:t>추측성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트리거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이벤트가 발생할 때마다 관련 작업이 수행되는 절차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72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오늘날 일반적으로 사용되는 블록 스토리지 암호화에는 보안 문제점이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논문에서는 분산 스토리지 시스템 </a:t>
            </a:r>
            <a:r>
              <a:rPr lang="en-US" altLang="ko-KR" dirty="0" err="1"/>
              <a:t>Ceph</a:t>
            </a:r>
            <a:r>
              <a:rPr lang="en-US" altLang="ko-KR" dirty="0"/>
              <a:t> RBD</a:t>
            </a:r>
            <a:r>
              <a:rPr lang="ko-KR" altLang="en-US" dirty="0"/>
              <a:t>에서 약간의 오버헤드 희생으로 더 좋은 보안성을 시연했다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문제를 해결하기 위한 다른 방법도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High level</a:t>
            </a:r>
            <a:r>
              <a:rPr lang="ko-KR" altLang="en-US" dirty="0"/>
              <a:t>에서는 </a:t>
            </a:r>
            <a:r>
              <a:rPr lang="en-US" altLang="ko-KR" dirty="0"/>
              <a:t>dm-crypt</a:t>
            </a:r>
            <a:r>
              <a:rPr lang="ko-KR" altLang="en-US" dirty="0"/>
              <a:t>와 같은 다른 암호화 시스템에 확장</a:t>
            </a:r>
            <a:endParaRPr lang="en-US" altLang="ko-KR" dirty="0"/>
          </a:p>
          <a:p>
            <a:r>
              <a:rPr lang="en-US" altLang="ko-KR" dirty="0"/>
              <a:t>Low level</a:t>
            </a:r>
            <a:r>
              <a:rPr lang="ko-KR" altLang="en-US" dirty="0"/>
              <a:t>에서는 암호화를 </a:t>
            </a:r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Flash Translation Layer</a:t>
            </a:r>
            <a:r>
              <a:rPr lang="ko-KR" altLang="en-US" dirty="0"/>
              <a:t>에서 하는 방법이 있다 라고 말하고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향후로는 무시할 수 있는 오버헤드로 높은 수준의 고성능의 암호화가 이루어지는 것이라고 설명하고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2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 스토리지는 디스크를 추상화 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디스크의 입출력은 섹터 단위로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섹터라고 하면 디스크의 최소 단위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섹터의 크기는 </a:t>
            </a:r>
            <a:r>
              <a:rPr lang="en-US" altLang="ko-KR" dirty="0"/>
              <a:t>512</a:t>
            </a:r>
            <a:r>
              <a:rPr lang="ko-KR" altLang="en-US" dirty="0"/>
              <a:t>바이트이고 오늘날 </a:t>
            </a:r>
            <a:r>
              <a:rPr lang="en-US" altLang="ko-KR" dirty="0"/>
              <a:t>4KB</a:t>
            </a:r>
            <a:r>
              <a:rPr lang="ko-KR" altLang="en-US" dirty="0"/>
              <a:t>까지 지원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LBA</a:t>
            </a:r>
            <a:r>
              <a:rPr lang="ko-KR" altLang="en-US" dirty="0"/>
              <a:t>라는 논리 블록 주소를 통해 주소가 지정됨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디스크 암호화는 모든 데이터가 디스크에 도달하기 전에 암호화 되어야 한다</a:t>
            </a:r>
            <a:endParaRPr lang="en-US" altLang="ko-KR" dirty="0"/>
          </a:p>
          <a:p>
            <a:r>
              <a:rPr lang="ko-KR" altLang="en-US" dirty="0"/>
              <a:t>그래야 물리적인 도난을 당하거나 불법적으로 </a:t>
            </a:r>
            <a:r>
              <a:rPr lang="ko-KR" altLang="en-US" dirty="0" err="1"/>
              <a:t>엑세스를</a:t>
            </a:r>
            <a:r>
              <a:rPr lang="ko-KR" altLang="en-US" dirty="0"/>
              <a:t> 해도 공격자가 해당 내용을 이해 할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암호화는 섹터 단위로 수행됨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암호화 관리를 간소화 하기 위해서 </a:t>
            </a:r>
            <a:r>
              <a:rPr lang="ko-KR" altLang="en-US" dirty="0" err="1"/>
              <a:t>평문과</a:t>
            </a:r>
            <a:r>
              <a:rPr lang="ko-KR" altLang="en-US" dirty="0"/>
              <a:t> 암호문의 섹터 길이가 동일함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4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암호문과 </a:t>
            </a:r>
            <a:r>
              <a:rPr lang="ko-KR" altLang="en-US" dirty="0" err="1"/>
              <a:t>평문의</a:t>
            </a:r>
            <a:r>
              <a:rPr lang="ko-KR" altLang="en-US" dirty="0"/>
              <a:t> 길이가 동일해지면서 생기는 두가지 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번째는 암호화가 결정적임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암호화가 결정적</a:t>
            </a:r>
            <a:r>
              <a:rPr lang="en-US" altLang="ko-KR" dirty="0"/>
              <a:t>(deterministic)</a:t>
            </a:r>
            <a:r>
              <a:rPr lang="ko-KR" altLang="en-US" dirty="0"/>
              <a:t>이다라는 것은 동일한 </a:t>
            </a:r>
            <a:r>
              <a:rPr lang="ko-KR" altLang="en-US" dirty="0" err="1"/>
              <a:t>평문은</a:t>
            </a:r>
            <a:r>
              <a:rPr lang="ko-KR" altLang="en-US" dirty="0"/>
              <a:t> 항상 동일한 암호문을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문제를 피하기 위해 </a:t>
            </a:r>
            <a:r>
              <a:rPr lang="en-US" altLang="ko-KR" dirty="0"/>
              <a:t>nonce</a:t>
            </a:r>
            <a:r>
              <a:rPr lang="ko-KR" altLang="en-US" dirty="0"/>
              <a:t>를 암호화에 대한 입력으로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nonce</a:t>
            </a:r>
            <a:r>
              <a:rPr lang="ko-KR" altLang="en-US" dirty="0"/>
              <a:t>는 암호화 인스턴스 간에 반복되지 않도록 보장하는 비트문자열로 결정적 암호화를 피할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Nonce</a:t>
            </a:r>
            <a:r>
              <a:rPr lang="ko-KR" altLang="en-US" dirty="0"/>
              <a:t>라는 </a:t>
            </a:r>
            <a:r>
              <a:rPr lang="en-US" altLang="ko-KR" dirty="0"/>
              <a:t>IV(Initialization Vector)</a:t>
            </a:r>
            <a:r>
              <a:rPr lang="ko-KR" altLang="en-US" dirty="0"/>
              <a:t>는 데이터를 해독하는데 필요하므로 데이터와 함께 저장이 되어야 하는데 문제는 암호화된 섹터와 함께 </a:t>
            </a:r>
            <a:r>
              <a:rPr lang="en-US" altLang="ko-KR" dirty="0"/>
              <a:t>IV</a:t>
            </a:r>
            <a:r>
              <a:rPr lang="ko-KR" altLang="en-US" dirty="0"/>
              <a:t>를 저장할 공간이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번째는 암호화 인증이 없는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길이보존 암호화에서 암호문이 변경되게 되면 해독 할 시 새로운 </a:t>
            </a:r>
            <a:r>
              <a:rPr lang="ko-KR" altLang="en-US" dirty="0" err="1"/>
              <a:t>평문이</a:t>
            </a:r>
            <a:r>
              <a:rPr lang="ko-KR" altLang="en-US" dirty="0"/>
              <a:t> </a:t>
            </a:r>
            <a:r>
              <a:rPr lang="ko-KR" altLang="en-US" dirty="0" err="1"/>
              <a:t>나와버림</a:t>
            </a:r>
            <a:r>
              <a:rPr lang="en-US" altLang="ko-KR" dirty="0"/>
              <a:t>, </a:t>
            </a:r>
            <a:r>
              <a:rPr lang="ko-KR" altLang="en-US" dirty="0"/>
              <a:t>악의적이든 우발적이든 암호문의 변경을 감지할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암호화된 데이터 즉 섹터가 변경되지 않았음을 확인하는 </a:t>
            </a:r>
            <a:r>
              <a:rPr lang="en-US" altLang="ko-KR" dirty="0"/>
              <a:t>checksum</a:t>
            </a:r>
            <a:r>
              <a:rPr lang="ko-KR" altLang="en-US" dirty="0"/>
              <a:t>인 </a:t>
            </a:r>
            <a:r>
              <a:rPr lang="en-US" altLang="ko-KR" dirty="0"/>
              <a:t>MAC(Message Authentication Code)</a:t>
            </a:r>
            <a:r>
              <a:rPr lang="ko-KR" altLang="en-US" dirty="0"/>
              <a:t>를 사용해야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이 </a:t>
            </a:r>
            <a:r>
              <a:rPr lang="en-US" altLang="ko-KR" dirty="0"/>
              <a:t>MAC</a:t>
            </a:r>
            <a:r>
              <a:rPr lang="ko-KR" altLang="en-US" dirty="0"/>
              <a:t>또한 따로 저장할 공간이 없음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6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길이제한과 공간 부족을 감안해서 다음과 같은 방식에 의존했는데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en-US" altLang="ko-KR" dirty="0"/>
              <a:t>LBA</a:t>
            </a:r>
            <a:r>
              <a:rPr lang="ko-KR" altLang="en-US" dirty="0"/>
              <a:t>를 </a:t>
            </a:r>
            <a:r>
              <a:rPr lang="en-US" altLang="ko-KR" dirty="0"/>
              <a:t>IV</a:t>
            </a:r>
            <a:r>
              <a:rPr lang="ko-KR" altLang="en-US" dirty="0"/>
              <a:t>처럼 암호화에 대한 </a:t>
            </a:r>
            <a:r>
              <a:rPr lang="ko-KR" altLang="en-US" dirty="0" err="1"/>
              <a:t>섹터별</a:t>
            </a:r>
            <a:r>
              <a:rPr lang="ko-KR" altLang="en-US" dirty="0"/>
              <a:t> 추가 입력으로 사용함</a:t>
            </a:r>
            <a:endParaRPr lang="en-US" altLang="ko-KR" dirty="0"/>
          </a:p>
          <a:p>
            <a:r>
              <a:rPr lang="ko-KR" altLang="en-US" dirty="0"/>
              <a:t>이때 다른 주소는 절대 </a:t>
            </a:r>
            <a:r>
              <a:rPr lang="en-US" altLang="ko-KR" dirty="0"/>
              <a:t>IV</a:t>
            </a:r>
            <a:r>
              <a:rPr lang="ko-KR" altLang="en-US" dirty="0"/>
              <a:t>를 반복해서 사용하지 않는다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초기화 벡터가 같은 경우 비슷한 두 개의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평문을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암호화했을 때 앞부분의 블록들이 서로 같게 되는 등 보안 문제가 발생하기 때문이다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/>
              <a:t>따라서 덮어쓰기 할 때만 같은 </a:t>
            </a:r>
            <a:r>
              <a:rPr lang="en-US" altLang="ko-KR" dirty="0"/>
              <a:t>IV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IV</a:t>
            </a:r>
            <a:r>
              <a:rPr lang="ko-KR" altLang="en-US" dirty="0"/>
              <a:t>를 안전하게 반복해서 사용하는 방법</a:t>
            </a:r>
            <a:endParaRPr lang="en-US" altLang="ko-KR" dirty="0"/>
          </a:p>
          <a:p>
            <a:r>
              <a:rPr lang="ko-KR" altLang="en-US" dirty="0"/>
              <a:t>오늘날엔 </a:t>
            </a:r>
            <a:r>
              <a:rPr lang="en-US" altLang="ko-KR" dirty="0"/>
              <a:t>AES-XTS</a:t>
            </a:r>
            <a:r>
              <a:rPr lang="ko-KR" altLang="en-US" dirty="0"/>
              <a:t>를 일반적으로 사용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AES-XTS</a:t>
            </a:r>
            <a:r>
              <a:rPr lang="ko-KR" altLang="en-US" dirty="0"/>
              <a:t>는 동일한 데이터가 다른 섹터에 기록될 때 다른 </a:t>
            </a:r>
            <a:r>
              <a:rPr lang="en-US" altLang="ko-KR" dirty="0"/>
              <a:t>IV</a:t>
            </a:r>
            <a:r>
              <a:rPr lang="ko-KR" altLang="en-US" dirty="0"/>
              <a:t>를 사용하여 다른 암호문이 생성되도록 하여 </a:t>
            </a:r>
            <a:r>
              <a:rPr lang="en-US" altLang="ko-KR" dirty="0"/>
              <a:t>IV</a:t>
            </a:r>
            <a:r>
              <a:rPr lang="ko-KR" altLang="en-US" dirty="0"/>
              <a:t>로 데이터의 정보추론을 방지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유출된 정보는 동일한 주소에 있는 두 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하위 블록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동일한 일반 텍스트를 가지고 있는지 여부입니다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  <a:p>
            <a:r>
              <a:rPr lang="en-US" altLang="ko-KR" dirty="0"/>
              <a:t>AES-XTS</a:t>
            </a:r>
            <a:r>
              <a:rPr lang="ko-KR" altLang="en-US" dirty="0"/>
              <a:t>에서 섹터의 단일 비트를 변경하면</a:t>
            </a:r>
            <a:r>
              <a:rPr lang="en-US" altLang="ko-KR" dirty="0"/>
              <a:t>(</a:t>
            </a:r>
            <a:r>
              <a:rPr lang="ko-KR" altLang="en-US" dirty="0"/>
              <a:t>키 또는 </a:t>
            </a:r>
            <a:r>
              <a:rPr lang="en-US" altLang="ko-KR" dirty="0"/>
              <a:t>IV</a:t>
            </a:r>
            <a:r>
              <a:rPr lang="ko-KR" altLang="en-US" dirty="0"/>
              <a:t>를 변경하지 않고</a:t>
            </a:r>
            <a:r>
              <a:rPr lang="en-US" altLang="ko-KR" dirty="0"/>
              <a:t>) </a:t>
            </a:r>
            <a:r>
              <a:rPr lang="ko-KR" altLang="en-US" dirty="0"/>
              <a:t>이 비트가 속한 암호의 하위 블록에만 예상되는 </a:t>
            </a:r>
          </a:p>
          <a:p>
            <a:r>
              <a:rPr lang="ko-KR" altLang="en-US" dirty="0"/>
              <a:t>변경이 생성됩니다</a:t>
            </a:r>
            <a:r>
              <a:rPr lang="en-US" altLang="ko-KR" dirty="0"/>
              <a:t>. </a:t>
            </a:r>
            <a:r>
              <a:rPr lang="ko-KR" altLang="en-US" dirty="0"/>
              <a:t>하위 블록은 암호화 키와 크기가 동일 하며 </a:t>
            </a:r>
            <a:r>
              <a:rPr lang="en-US" altLang="ko-KR" dirty="0"/>
              <a:t>32</a:t>
            </a:r>
            <a:r>
              <a:rPr lang="ko-KR" altLang="en-US" dirty="0"/>
              <a:t>바이트</a:t>
            </a:r>
            <a:r>
              <a:rPr lang="en-US" altLang="ko-KR" dirty="0"/>
              <a:t>(AES-256) </a:t>
            </a:r>
            <a:r>
              <a:rPr lang="ko-KR" altLang="en-US" dirty="0"/>
              <a:t>또는 </a:t>
            </a:r>
            <a:r>
              <a:rPr lang="en-US" altLang="ko-KR" dirty="0"/>
              <a:t>16</a:t>
            </a:r>
            <a:r>
              <a:rPr lang="ko-KR" altLang="en-US" dirty="0"/>
              <a:t>바이트</a:t>
            </a:r>
            <a:r>
              <a:rPr lang="en-US" altLang="ko-KR" dirty="0"/>
              <a:t>(AES 128)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6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오늘날 많은 블록 스토리지 암호화 </a:t>
            </a:r>
            <a:r>
              <a:rPr lang="ko-KR" altLang="en-US" dirty="0" err="1"/>
              <a:t>매커니즘으로</a:t>
            </a:r>
            <a:r>
              <a:rPr lang="ko-KR" altLang="en-US" dirty="0"/>
              <a:t> </a:t>
            </a:r>
            <a:r>
              <a:rPr lang="en-US" altLang="ko-KR" dirty="0"/>
              <a:t>AES-XTS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안드로이드나 애플의 </a:t>
            </a:r>
            <a:r>
              <a:rPr lang="en-US" altLang="ko-KR" dirty="0" err="1"/>
              <a:t>Filevault</a:t>
            </a:r>
            <a:r>
              <a:rPr lang="en-US" altLang="ko-KR" dirty="0"/>
              <a:t>, Microsoft</a:t>
            </a:r>
            <a:r>
              <a:rPr lang="ko-KR" altLang="en-US" dirty="0"/>
              <a:t>의 </a:t>
            </a:r>
            <a:r>
              <a:rPr lang="en-US" altLang="ko-KR" dirty="0"/>
              <a:t>BitLocker</a:t>
            </a:r>
            <a:r>
              <a:rPr lang="ko-KR" altLang="en-US" dirty="0"/>
              <a:t>등에서 </a:t>
            </a:r>
            <a:r>
              <a:rPr lang="ko-KR" altLang="en-US" dirty="0" err="1"/>
              <a:t>사용되어짐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AES-XTS</a:t>
            </a:r>
            <a:r>
              <a:rPr lang="ko-KR" altLang="en-US" dirty="0"/>
              <a:t>는 다음과 같은 문제점이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변경된 위치가 누출이 됨</a:t>
            </a:r>
            <a:r>
              <a:rPr lang="en-US" altLang="ko-KR" dirty="0"/>
              <a:t>: </a:t>
            </a:r>
            <a:r>
              <a:rPr lang="ko-KR" altLang="en-US" dirty="0"/>
              <a:t>동일한 섹터에 두 버전 중 하나가 변경되면 정확히 어떤 하위 블록이 </a:t>
            </a:r>
            <a:r>
              <a:rPr lang="ko-KR" altLang="en-US" dirty="0" err="1"/>
              <a:t>변경됬는지</a:t>
            </a:r>
            <a:r>
              <a:rPr lang="ko-KR" altLang="en-US" dirty="0"/>
              <a:t>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조작</a:t>
            </a:r>
            <a:r>
              <a:rPr lang="en-US" altLang="ko-KR" dirty="0"/>
              <a:t>: </a:t>
            </a:r>
            <a:r>
              <a:rPr lang="ko-KR" altLang="en-US" dirty="0"/>
              <a:t>특정 섹터에 두가지 버전의 데이터를 사용해서 다양한 스냅샷의 데이터 조합을 임의로 포함하도록 조작할 수 있음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실제로 기록되지 않은 데이터 조합의 암호화를 생성함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9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스냅샷 지원으로 인해 동일한 섹터의 여러 버전이 동일한 디스크에 나타날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이전의 이유로 인해 데이터의 보안이 보장되지 않음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물리적 매핑은 고유합니다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피기백하여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섹터별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메타데이터를 추가할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하려는 작업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분산 블록 스토리지 시스템에서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섹터별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암호화 메타데이터를 통합하는 방법을 조사합니다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섹터당 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IV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추가하는 데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피기백</a:t>
            </a:r>
            <a:r>
              <a:rPr lang="en-US" altLang="ko-KR" dirty="0"/>
              <a:t>: </a:t>
            </a:r>
            <a:r>
              <a:rPr lang="ko-KR" altLang="en-US" dirty="0"/>
              <a:t>확인 필드를 덧 붙여 전송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2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Ceph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널리 사용되는 오픈 소스 분산 스토리지 플랫폼입니다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블록스토리지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오브젝트 스토리지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파일스토리지를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지원하는데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블록스토리지를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암호화는 </a:t>
            </a:r>
            <a:r>
              <a:rPr lang="en-US" altLang="ko-KR" dirty="0"/>
              <a:t>AES-XTS </a:t>
            </a:r>
            <a:r>
              <a:rPr lang="ko-KR" altLang="en-US" dirty="0"/>
              <a:t>알고리즘을 사용하는 </a:t>
            </a:r>
            <a:r>
              <a:rPr lang="en-US" altLang="ko-KR" dirty="0"/>
              <a:t>LUKS</a:t>
            </a:r>
            <a:r>
              <a:rPr lang="ko-KR" altLang="en-US" dirty="0"/>
              <a:t>를 기본적으로 사용한다고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0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RBD</a:t>
            </a:r>
            <a:r>
              <a:rPr lang="ko-KR" altLang="en-US" dirty="0"/>
              <a:t>를 사용하여 </a:t>
            </a:r>
            <a:r>
              <a:rPr lang="en-US" altLang="ko-KR" dirty="0"/>
              <a:t>IV</a:t>
            </a:r>
            <a:r>
              <a:rPr lang="ko-KR" altLang="en-US" dirty="0"/>
              <a:t>를 저장할 위치에 대해 </a:t>
            </a:r>
            <a:r>
              <a:rPr lang="en-US" altLang="ko-KR" dirty="0"/>
              <a:t>3</a:t>
            </a:r>
            <a:r>
              <a:rPr lang="ko-KR" altLang="en-US" dirty="0"/>
              <a:t>가지 대안을 구현하는데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번째는 정렬되지 않은 단순하게 </a:t>
            </a:r>
            <a:r>
              <a:rPr lang="ko-KR" altLang="en-US" dirty="0" err="1"/>
              <a:t>시퀀셜하게</a:t>
            </a:r>
            <a:r>
              <a:rPr lang="ko-KR" altLang="en-US" dirty="0"/>
              <a:t> 해당 데이터 뒤에 </a:t>
            </a:r>
            <a:r>
              <a:rPr lang="en-US" altLang="ko-KR" dirty="0"/>
              <a:t>IV</a:t>
            </a:r>
            <a:r>
              <a:rPr lang="ko-KR" altLang="en-US" dirty="0"/>
              <a:t>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번째는 여러 </a:t>
            </a:r>
            <a:r>
              <a:rPr lang="en-US" altLang="ko-KR" dirty="0"/>
              <a:t>IV</a:t>
            </a:r>
            <a:r>
              <a:rPr lang="ko-KR" altLang="en-US" dirty="0"/>
              <a:t>들을 패킹하고 </a:t>
            </a:r>
            <a:r>
              <a:rPr lang="en-US" altLang="ko-KR" dirty="0"/>
              <a:t>object </a:t>
            </a:r>
            <a:r>
              <a:rPr lang="ko-KR" altLang="en-US" dirty="0"/>
              <a:t>끝에 모든 </a:t>
            </a:r>
            <a:r>
              <a:rPr lang="en-US" altLang="ko-KR" dirty="0"/>
              <a:t>IV</a:t>
            </a:r>
            <a:r>
              <a:rPr lang="ko-KR" altLang="en-US" dirty="0"/>
              <a:t>들을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 번째는 </a:t>
            </a:r>
            <a:r>
              <a:rPr lang="en-US" altLang="ko-KR" dirty="0"/>
              <a:t>Rocks DB</a:t>
            </a:r>
            <a:r>
              <a:rPr lang="ko-KR" altLang="en-US" dirty="0"/>
              <a:t>를 사용하여 메타데이터를 저장하기 위한 데이터베이스를 따로 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6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Fio</a:t>
            </a:r>
            <a:r>
              <a:rPr lang="en-US" altLang="ko-KR" dirty="0"/>
              <a:t> 3.1</a:t>
            </a:r>
            <a:r>
              <a:rPr lang="ko-KR" altLang="en-US" dirty="0"/>
              <a:t>버전 사용하여 </a:t>
            </a:r>
            <a:r>
              <a:rPr lang="en-US" altLang="ko-KR" dirty="0"/>
              <a:t>4KB</a:t>
            </a:r>
            <a:r>
              <a:rPr lang="ko-KR" altLang="en-US" dirty="0"/>
              <a:t>에서 </a:t>
            </a:r>
            <a:r>
              <a:rPr lang="en-US" altLang="ko-KR" dirty="0"/>
              <a:t>4MB </a:t>
            </a:r>
            <a:r>
              <a:rPr lang="ko-KR" altLang="en-US" dirty="0"/>
              <a:t>범위의 </a:t>
            </a:r>
            <a:r>
              <a:rPr lang="en-US" altLang="ko-KR" dirty="0"/>
              <a:t>IO </a:t>
            </a:r>
            <a:r>
              <a:rPr lang="ko-KR" altLang="en-US" dirty="0"/>
              <a:t>테스트 진행하였고 횟수는 총 </a:t>
            </a:r>
            <a:r>
              <a:rPr lang="en-US" altLang="ko-KR" dirty="0"/>
              <a:t>10</a:t>
            </a:r>
            <a:r>
              <a:rPr lang="ko-KR" altLang="en-US" dirty="0"/>
              <a:t>회 진행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ko-KR" altLang="en-US" dirty="0"/>
              <a:t>의 </a:t>
            </a:r>
            <a:r>
              <a:rPr lang="en-US" altLang="ko-KR" dirty="0"/>
              <a:t>LUKS2</a:t>
            </a:r>
            <a:r>
              <a:rPr lang="ko-KR" altLang="en-US" dirty="0"/>
              <a:t>와 세 가지의 대안방식과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읽기는 모든 방식이 훌륭하게 수행</a:t>
            </a:r>
            <a:r>
              <a:rPr lang="en-US" altLang="ko-KR" dirty="0"/>
              <a:t>, </a:t>
            </a:r>
            <a:r>
              <a:rPr lang="ko-KR" altLang="en-US" dirty="0" err="1"/>
              <a:t>백엔드가</a:t>
            </a:r>
            <a:r>
              <a:rPr lang="ko-KR" altLang="en-US" dirty="0"/>
              <a:t> 데이터 </a:t>
            </a:r>
            <a:r>
              <a:rPr lang="en-US" altLang="ko-KR" dirty="0"/>
              <a:t>IO</a:t>
            </a:r>
            <a:r>
              <a:rPr lang="ko-KR" altLang="en-US" dirty="0"/>
              <a:t>와 병렬로 </a:t>
            </a:r>
            <a:r>
              <a:rPr lang="en-US" altLang="ko-KR" dirty="0"/>
              <a:t>IV </a:t>
            </a:r>
            <a:r>
              <a:rPr lang="ko-KR" altLang="en-US" dirty="0"/>
              <a:t>읽기를 수행할 수 있기 때문</a:t>
            </a:r>
            <a:endParaRPr lang="en-US" altLang="ko-KR" dirty="0"/>
          </a:p>
          <a:p>
            <a:r>
              <a:rPr lang="en-US" altLang="ko-KR" dirty="0"/>
              <a:t>OMAP</a:t>
            </a:r>
            <a:r>
              <a:rPr lang="ko-KR" altLang="en-US" dirty="0"/>
              <a:t>버전은 </a:t>
            </a:r>
            <a:r>
              <a:rPr lang="en-US" altLang="ko-KR" dirty="0"/>
              <a:t>DB </a:t>
            </a:r>
            <a:r>
              <a:rPr lang="ko-KR" altLang="en-US" dirty="0" err="1"/>
              <a:t>엑세스</a:t>
            </a:r>
            <a:r>
              <a:rPr lang="ko-KR" altLang="en-US" dirty="0"/>
              <a:t> 오버헤드로 인해 약간 더 나쁜 결과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D8EA-A3E4-4DC6-82EC-EE5BD0F5EE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4AB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4AB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4AB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712207"/>
            <a:ext cx="9144000" cy="4297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287" y="1424940"/>
            <a:ext cx="6829425" cy="955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4AB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045" y="863091"/>
            <a:ext cx="8487908" cy="2808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9514" y="4815930"/>
            <a:ext cx="153034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3810" y="4692553"/>
            <a:ext cx="521589" cy="208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392680" marR="5080" indent="-2380615">
              <a:lnSpc>
                <a:spcPts val="3479"/>
              </a:lnSpc>
              <a:spcBef>
                <a:spcPts val="515"/>
              </a:spcBef>
            </a:pPr>
            <a:r>
              <a:rPr dirty="0"/>
              <a:t>Rethinking </a:t>
            </a:r>
            <a:r>
              <a:rPr spc="-5" dirty="0"/>
              <a:t>Block Storage Encryption with  Virtual Disks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4056" y="4534043"/>
            <a:ext cx="1080653" cy="4862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18696" y="2830067"/>
            <a:ext cx="1000125" cy="40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Danny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Harnik</a:t>
            </a:r>
            <a:endParaRPr sz="14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10"/>
              </a:spcBef>
            </a:pPr>
            <a:r>
              <a:rPr sz="1100" spc="-15" dirty="0">
                <a:latin typeface="Calibri"/>
                <a:cs typeface="Calibri"/>
              </a:rPr>
              <a:t>IBM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Research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0369" y="2830067"/>
            <a:ext cx="814705" cy="40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Oded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Naor</a:t>
            </a:r>
            <a:endParaRPr sz="14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10"/>
              </a:spcBef>
            </a:pPr>
            <a:r>
              <a:rPr sz="1100" spc="-25" dirty="0">
                <a:latin typeface="Calibri"/>
                <a:cs typeface="Calibri"/>
              </a:rPr>
              <a:t>Technion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0669" y="2830067"/>
            <a:ext cx="775335" cy="39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39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Effi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Ofer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280"/>
              </a:lnSpc>
            </a:pPr>
            <a:r>
              <a:rPr sz="1100" spc="-15" dirty="0">
                <a:latin typeface="Calibri"/>
                <a:cs typeface="Calibri"/>
              </a:rPr>
              <a:t>IBM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Research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9538" y="2830067"/>
            <a:ext cx="775335" cy="40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Ozery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15" dirty="0">
                <a:latin typeface="Calibri"/>
                <a:cs typeface="Calibri"/>
              </a:rPr>
              <a:t>IBM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Research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1969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Read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762" y="892207"/>
            <a:ext cx="7459931" cy="36182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125" y="895350"/>
            <a:ext cx="7657750" cy="38203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20281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Calibri"/>
                <a:cs typeface="Calibri"/>
              </a:rPr>
              <a:t>Write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B8FB576-2B3C-DD66-5A93-CEA5139336BD}"/>
              </a:ext>
            </a:extLst>
          </p:cNvPr>
          <p:cNvGrpSpPr/>
          <p:nvPr/>
        </p:nvGrpSpPr>
        <p:grpSpPr>
          <a:xfrm>
            <a:off x="1872000" y="1404000"/>
            <a:ext cx="5985720" cy="2432670"/>
            <a:chOff x="1872000" y="1404000"/>
            <a:chExt cx="5985720" cy="243267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94A431A-8D15-E569-E213-2A472FE84A00}"/>
                </a:ext>
              </a:extLst>
            </p:cNvPr>
            <p:cNvSpPr/>
            <p:nvPr/>
          </p:nvSpPr>
          <p:spPr>
            <a:xfrm>
              <a:off x="1872000" y="379095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BC1015C-1677-0F6C-4511-736A69464E7F}"/>
                </a:ext>
              </a:extLst>
            </p:cNvPr>
            <p:cNvSpPr/>
            <p:nvPr/>
          </p:nvSpPr>
          <p:spPr>
            <a:xfrm>
              <a:off x="2471897" y="371475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AEDEB83-D9D9-BDDB-08F5-B5D09D5B62E0}"/>
                </a:ext>
              </a:extLst>
            </p:cNvPr>
            <p:cNvSpPr/>
            <p:nvPr/>
          </p:nvSpPr>
          <p:spPr>
            <a:xfrm>
              <a:off x="3060000" y="356235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61B158E-E6B9-4A52-2EC8-E9E6FD844BE2}"/>
                </a:ext>
              </a:extLst>
            </p:cNvPr>
            <p:cNvSpPr/>
            <p:nvPr/>
          </p:nvSpPr>
          <p:spPr>
            <a:xfrm>
              <a:off x="3657600" y="331200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1F6698-7033-73D6-551C-F2C811A65810}"/>
                </a:ext>
              </a:extLst>
            </p:cNvPr>
            <p:cNvSpPr/>
            <p:nvPr/>
          </p:nvSpPr>
          <p:spPr>
            <a:xfrm>
              <a:off x="4248000" y="295275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0BB7C92-E635-CA13-C4A0-6FA8530B057E}"/>
                </a:ext>
              </a:extLst>
            </p:cNvPr>
            <p:cNvSpPr/>
            <p:nvPr/>
          </p:nvSpPr>
          <p:spPr>
            <a:xfrm>
              <a:off x="4842000" y="244800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544468B-48F2-B1F1-B1C9-26297F8736E0}"/>
                </a:ext>
              </a:extLst>
            </p:cNvPr>
            <p:cNvSpPr/>
            <p:nvPr/>
          </p:nvSpPr>
          <p:spPr>
            <a:xfrm>
              <a:off x="5436000" y="180000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08B3FF6-DA9A-8A67-2CFC-F2666DEA20B8}"/>
                </a:ext>
              </a:extLst>
            </p:cNvPr>
            <p:cNvSpPr/>
            <p:nvPr/>
          </p:nvSpPr>
          <p:spPr>
            <a:xfrm>
              <a:off x="6030000" y="140400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9547DD8-0F8C-8745-AF6B-864BDB56614E}"/>
                </a:ext>
              </a:extLst>
            </p:cNvPr>
            <p:cNvSpPr/>
            <p:nvPr/>
          </p:nvSpPr>
          <p:spPr>
            <a:xfrm>
              <a:off x="6629400" y="1855245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4DE9F56-41AF-0507-F688-978DE6D438CC}"/>
                </a:ext>
              </a:extLst>
            </p:cNvPr>
            <p:cNvSpPr/>
            <p:nvPr/>
          </p:nvSpPr>
          <p:spPr>
            <a:xfrm>
              <a:off x="7218000" y="207000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9D899F9-6FDB-488B-FD5F-D946C4928977}"/>
                </a:ext>
              </a:extLst>
            </p:cNvPr>
            <p:cNvSpPr/>
            <p:nvPr/>
          </p:nvSpPr>
          <p:spPr>
            <a:xfrm>
              <a:off x="7812000" y="2196000"/>
              <a:ext cx="45720" cy="457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47112A7-A1CD-0449-5462-AB8D57A499E2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1917720" y="3737610"/>
              <a:ext cx="554177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D0D8D7E-5C93-86AF-7604-0EDB80984D40}"/>
                </a:ext>
              </a:extLst>
            </p:cNvPr>
            <p:cNvCxnSpPr>
              <a:cxnSpLocks/>
              <a:stCxn id="16" idx="6"/>
              <a:endCxn id="17" idx="3"/>
            </p:cNvCxnSpPr>
            <p:nvPr/>
          </p:nvCxnSpPr>
          <p:spPr>
            <a:xfrm flipV="1">
              <a:off x="2517617" y="3601374"/>
              <a:ext cx="549079" cy="1362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A65F59A-C088-3D5B-5B6F-4A7FCF00ED57}"/>
                </a:ext>
              </a:extLst>
            </p:cNvPr>
            <p:cNvCxnSpPr>
              <a:cxnSpLocks/>
              <a:stCxn id="18" idx="2"/>
              <a:endCxn id="17" idx="6"/>
            </p:cNvCxnSpPr>
            <p:nvPr/>
          </p:nvCxnSpPr>
          <p:spPr>
            <a:xfrm flipH="1">
              <a:off x="3105720" y="3334860"/>
              <a:ext cx="551880" cy="250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F233C86-A12F-3433-1CA8-6DF0939B430C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3696624" y="2991774"/>
              <a:ext cx="558072" cy="3269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08EBDE2-94CB-E4B9-B030-411D4124CB56}"/>
                </a:ext>
              </a:extLst>
            </p:cNvPr>
            <p:cNvCxnSpPr>
              <a:cxnSpLocks/>
              <a:stCxn id="19" idx="7"/>
              <a:endCxn id="20" idx="3"/>
            </p:cNvCxnSpPr>
            <p:nvPr/>
          </p:nvCxnSpPr>
          <p:spPr>
            <a:xfrm flipV="1">
              <a:off x="4287024" y="2487024"/>
              <a:ext cx="561672" cy="4724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0201B7A-4CD4-7F89-0B3D-EEDAB6C40BDA}"/>
                </a:ext>
              </a:extLst>
            </p:cNvPr>
            <p:cNvCxnSpPr>
              <a:cxnSpLocks/>
              <a:stCxn id="21" idx="3"/>
              <a:endCxn id="20" idx="7"/>
            </p:cNvCxnSpPr>
            <p:nvPr/>
          </p:nvCxnSpPr>
          <p:spPr>
            <a:xfrm flipH="1">
              <a:off x="4881024" y="1839024"/>
              <a:ext cx="561672" cy="615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32A5A46-A6EE-2A04-767B-F03957DF88AB}"/>
                </a:ext>
              </a:extLst>
            </p:cNvPr>
            <p:cNvCxnSpPr>
              <a:cxnSpLocks/>
              <a:stCxn id="21" idx="7"/>
              <a:endCxn id="22" idx="3"/>
            </p:cNvCxnSpPr>
            <p:nvPr/>
          </p:nvCxnSpPr>
          <p:spPr>
            <a:xfrm flipV="1">
              <a:off x="5475024" y="1443024"/>
              <a:ext cx="561672" cy="363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9D8E7C8-614F-4C62-055D-971090C721EC}"/>
                </a:ext>
              </a:extLst>
            </p:cNvPr>
            <p:cNvCxnSpPr>
              <a:cxnSpLocks/>
              <a:stCxn id="23" idx="2"/>
              <a:endCxn id="22" idx="6"/>
            </p:cNvCxnSpPr>
            <p:nvPr/>
          </p:nvCxnSpPr>
          <p:spPr>
            <a:xfrm flipH="1" flipV="1">
              <a:off x="6075720" y="1426860"/>
              <a:ext cx="553680" cy="451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9A43A68-24F4-DD4B-E371-1358F500A7CB}"/>
                </a:ext>
              </a:extLst>
            </p:cNvPr>
            <p:cNvCxnSpPr>
              <a:cxnSpLocks/>
              <a:stCxn id="24" idx="2"/>
              <a:endCxn id="23" idx="5"/>
            </p:cNvCxnSpPr>
            <p:nvPr/>
          </p:nvCxnSpPr>
          <p:spPr>
            <a:xfrm flipH="1" flipV="1">
              <a:off x="6668424" y="1894269"/>
              <a:ext cx="549576" cy="1985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1ED0311-AF4E-9126-4375-657C1C57D951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 flipV="1">
              <a:off x="7263720" y="2092860"/>
              <a:ext cx="548280" cy="12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17D8D40-2C8F-07E0-00B6-1FBE607C1480}"/>
              </a:ext>
            </a:extLst>
          </p:cNvPr>
          <p:cNvGrpSpPr/>
          <p:nvPr/>
        </p:nvGrpSpPr>
        <p:grpSpPr>
          <a:xfrm>
            <a:off x="2209800" y="3032060"/>
            <a:ext cx="5989920" cy="827470"/>
            <a:chOff x="2209800" y="3032060"/>
            <a:chExt cx="5989920" cy="82747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6D6D344-401A-0B3D-E207-FED818C39F13}"/>
                </a:ext>
              </a:extLst>
            </p:cNvPr>
            <p:cNvSpPr/>
            <p:nvPr/>
          </p:nvSpPr>
          <p:spPr>
            <a:xfrm>
              <a:off x="2209800" y="381381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24F8ED3-0E0A-C669-A4FB-EB5F50940CEC}"/>
                </a:ext>
              </a:extLst>
            </p:cNvPr>
            <p:cNvSpPr/>
            <p:nvPr/>
          </p:nvSpPr>
          <p:spPr>
            <a:xfrm>
              <a:off x="2798506" y="373761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E687514-1BE1-4DB0-422D-8C4A2DB4FCF2}"/>
                </a:ext>
              </a:extLst>
            </p:cNvPr>
            <p:cNvSpPr/>
            <p:nvPr/>
          </p:nvSpPr>
          <p:spPr>
            <a:xfrm>
              <a:off x="3398400" y="360807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20B91E8-2D9E-AEAD-7121-6DFD97A8ABE3}"/>
                </a:ext>
              </a:extLst>
            </p:cNvPr>
            <p:cNvSpPr/>
            <p:nvPr/>
          </p:nvSpPr>
          <p:spPr>
            <a:xfrm>
              <a:off x="3996000" y="342000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3D31C29-61E8-198D-E4D0-26029AA24EDC}"/>
                </a:ext>
              </a:extLst>
            </p:cNvPr>
            <p:cNvSpPr/>
            <p:nvPr/>
          </p:nvSpPr>
          <p:spPr>
            <a:xfrm>
              <a:off x="4590000" y="328914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4F4473F-9665-F273-7E92-E5A48BC77E47}"/>
                </a:ext>
              </a:extLst>
            </p:cNvPr>
            <p:cNvSpPr/>
            <p:nvPr/>
          </p:nvSpPr>
          <p:spPr>
            <a:xfrm>
              <a:off x="5181600" y="3152984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512EB12-A063-253D-188E-04C9CCA74CCC}"/>
                </a:ext>
              </a:extLst>
            </p:cNvPr>
            <p:cNvSpPr/>
            <p:nvPr/>
          </p:nvSpPr>
          <p:spPr>
            <a:xfrm>
              <a:off x="5778000" y="306000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9F1E417-A2A5-838B-A114-FE50E5E912C9}"/>
                </a:ext>
              </a:extLst>
            </p:cNvPr>
            <p:cNvSpPr/>
            <p:nvPr/>
          </p:nvSpPr>
          <p:spPr>
            <a:xfrm>
              <a:off x="6372000" y="303206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70C6DB8-00BE-487D-50A8-7475C0B6CD53}"/>
                </a:ext>
              </a:extLst>
            </p:cNvPr>
            <p:cNvSpPr/>
            <p:nvPr/>
          </p:nvSpPr>
          <p:spPr>
            <a:xfrm>
              <a:off x="6966000" y="3055721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4FCA25D-6C14-40FD-5D26-BDB329CA0540}"/>
                </a:ext>
              </a:extLst>
            </p:cNvPr>
            <p:cNvSpPr/>
            <p:nvPr/>
          </p:nvSpPr>
          <p:spPr>
            <a:xfrm>
              <a:off x="7560000" y="307778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DA0DBBA-468C-0782-CCB5-DD53F8210DEF}"/>
                </a:ext>
              </a:extLst>
            </p:cNvPr>
            <p:cNvSpPr/>
            <p:nvPr/>
          </p:nvSpPr>
          <p:spPr>
            <a:xfrm>
              <a:off x="8154000" y="307778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57BF4E8B-4A3A-26F1-8D7F-7A00E4D59F1A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 flipV="1">
              <a:off x="2255520" y="3760470"/>
              <a:ext cx="542986" cy="76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3E34D08-6DD5-3B28-DC85-737C91BD77D1}"/>
                </a:ext>
              </a:extLst>
            </p:cNvPr>
            <p:cNvCxnSpPr>
              <a:cxnSpLocks/>
              <a:stCxn id="60" idx="2"/>
              <a:endCxn id="59" idx="6"/>
            </p:cNvCxnSpPr>
            <p:nvPr/>
          </p:nvCxnSpPr>
          <p:spPr>
            <a:xfrm flipH="1">
              <a:off x="2844226" y="3630930"/>
              <a:ext cx="554174" cy="1295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BFC015F1-CFE2-DC57-B29F-2C08EC053A62}"/>
                </a:ext>
              </a:extLst>
            </p:cNvPr>
            <p:cNvCxnSpPr>
              <a:cxnSpLocks/>
              <a:stCxn id="60" idx="7"/>
              <a:endCxn id="61" idx="2"/>
            </p:cNvCxnSpPr>
            <p:nvPr/>
          </p:nvCxnSpPr>
          <p:spPr>
            <a:xfrm flipV="1">
              <a:off x="3437424" y="3442860"/>
              <a:ext cx="558576" cy="1719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A832774-F114-94C5-2D96-17DFE1120E8F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4041720" y="3312000"/>
              <a:ext cx="548280" cy="1308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D825A14-CBB3-CDD0-A3A1-B1E837195172}"/>
                </a:ext>
              </a:extLst>
            </p:cNvPr>
            <p:cNvCxnSpPr>
              <a:cxnSpLocks/>
              <a:stCxn id="62" idx="7"/>
              <a:endCxn id="63" idx="2"/>
            </p:cNvCxnSpPr>
            <p:nvPr/>
          </p:nvCxnSpPr>
          <p:spPr>
            <a:xfrm flipV="1">
              <a:off x="4629024" y="3175844"/>
              <a:ext cx="552576" cy="1199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33A3B3B-6E6A-EC7C-D380-297FBCD2F713}"/>
                </a:ext>
              </a:extLst>
            </p:cNvPr>
            <p:cNvCxnSpPr>
              <a:cxnSpLocks/>
              <a:stCxn id="63" idx="6"/>
              <a:endCxn id="64" idx="2"/>
            </p:cNvCxnSpPr>
            <p:nvPr/>
          </p:nvCxnSpPr>
          <p:spPr>
            <a:xfrm flipV="1">
              <a:off x="5227320" y="3082860"/>
              <a:ext cx="550680" cy="929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E235E38-0285-1CEB-40D4-0CB723BC7889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5823720" y="3054920"/>
              <a:ext cx="548280" cy="279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F828285-3757-DF98-250E-098CE20CCE57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>
            <a:xfrm>
              <a:off x="6417720" y="3054920"/>
              <a:ext cx="548280" cy="236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F9F5F1A-70BE-06A9-A0B4-64A546F1F83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7011720" y="3078581"/>
              <a:ext cx="548280" cy="220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0C67364-28C2-E58E-C969-7970D318EBEB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7605720" y="3100640"/>
              <a:ext cx="5482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3F392B8-6757-C92E-5BED-129E304516FE}"/>
              </a:ext>
            </a:extLst>
          </p:cNvPr>
          <p:cNvGrpSpPr/>
          <p:nvPr/>
        </p:nvGrpSpPr>
        <p:grpSpPr>
          <a:xfrm>
            <a:off x="1989474" y="2600773"/>
            <a:ext cx="5981046" cy="1285903"/>
            <a:chOff x="1989474" y="2600773"/>
            <a:chExt cx="5981046" cy="128590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0B44B520-BBB7-607B-2F5E-6E18CC880EBE}"/>
                </a:ext>
              </a:extLst>
            </p:cNvPr>
            <p:cNvSpPr/>
            <p:nvPr/>
          </p:nvSpPr>
          <p:spPr>
            <a:xfrm>
              <a:off x="1989474" y="3840956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DEE9CD9-0491-CE12-F962-4EF46C317977}"/>
                </a:ext>
              </a:extLst>
            </p:cNvPr>
            <p:cNvSpPr/>
            <p:nvPr/>
          </p:nvSpPr>
          <p:spPr>
            <a:xfrm>
              <a:off x="2589481" y="3810476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D5EA0B3-3460-4737-A328-089A72669975}"/>
                </a:ext>
              </a:extLst>
            </p:cNvPr>
            <p:cNvSpPr/>
            <p:nvPr/>
          </p:nvSpPr>
          <p:spPr>
            <a:xfrm>
              <a:off x="3177979" y="3746211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9F5F940-FC71-4553-471B-F8573F489A69}"/>
                </a:ext>
              </a:extLst>
            </p:cNvPr>
            <p:cNvSpPr/>
            <p:nvPr/>
          </p:nvSpPr>
          <p:spPr>
            <a:xfrm>
              <a:off x="3767756" y="3615583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CD64544-5B22-CBE3-6571-A02D94193AE9}"/>
                </a:ext>
              </a:extLst>
            </p:cNvPr>
            <p:cNvSpPr/>
            <p:nvPr/>
          </p:nvSpPr>
          <p:spPr>
            <a:xfrm>
              <a:off x="4357260" y="3426950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BB0005B8-1A9B-9D2B-0AE9-EF38227DA386}"/>
                </a:ext>
              </a:extLst>
            </p:cNvPr>
            <p:cNvSpPr/>
            <p:nvPr/>
          </p:nvSpPr>
          <p:spPr>
            <a:xfrm>
              <a:off x="4959014" y="3081070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37E113AD-F89E-0A68-47AA-149E1FE90B95}"/>
                </a:ext>
              </a:extLst>
            </p:cNvPr>
            <p:cNvSpPr/>
            <p:nvPr/>
          </p:nvSpPr>
          <p:spPr>
            <a:xfrm>
              <a:off x="5554800" y="2772000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14419D-4773-A059-15F1-7F1770BFDF8C}"/>
                </a:ext>
              </a:extLst>
            </p:cNvPr>
            <p:cNvSpPr/>
            <p:nvPr/>
          </p:nvSpPr>
          <p:spPr>
            <a:xfrm>
              <a:off x="6145200" y="2607469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F85B15E-735E-07A7-8111-FAE9F4382E0F}"/>
                </a:ext>
              </a:extLst>
            </p:cNvPr>
            <p:cNvSpPr/>
            <p:nvPr/>
          </p:nvSpPr>
          <p:spPr>
            <a:xfrm>
              <a:off x="6742296" y="2658076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3E532857-50F0-14B4-ED1C-816515D29F8E}"/>
                </a:ext>
              </a:extLst>
            </p:cNvPr>
            <p:cNvSpPr/>
            <p:nvPr/>
          </p:nvSpPr>
          <p:spPr>
            <a:xfrm>
              <a:off x="7332696" y="2689734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E233EA4-8C2D-F83F-363C-5D1E4B5B0A1D}"/>
                </a:ext>
              </a:extLst>
            </p:cNvPr>
            <p:cNvSpPr/>
            <p:nvPr/>
          </p:nvSpPr>
          <p:spPr>
            <a:xfrm>
              <a:off x="7924800" y="2600773"/>
              <a:ext cx="45720" cy="45720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C24E3B6-F470-76FA-EFE1-C784DD6F74FF}"/>
                </a:ext>
              </a:extLst>
            </p:cNvPr>
            <p:cNvCxnSpPr>
              <a:stCxn id="103" idx="6"/>
              <a:endCxn id="104" idx="2"/>
            </p:cNvCxnSpPr>
            <p:nvPr/>
          </p:nvCxnSpPr>
          <p:spPr>
            <a:xfrm flipV="1">
              <a:off x="2035194" y="3833336"/>
              <a:ext cx="554287" cy="3048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7CD67B5-5521-0603-74BD-D7DD6924F9D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>
            <a:xfrm flipV="1">
              <a:off x="2635201" y="3785235"/>
              <a:ext cx="549474" cy="48101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CCE231F4-510A-5748-6B05-1727B6295FB0}"/>
                </a:ext>
              </a:extLst>
            </p:cNvPr>
            <p:cNvCxnSpPr>
              <a:cxnSpLocks/>
              <a:stCxn id="106" idx="2"/>
              <a:endCxn id="105" idx="6"/>
            </p:cNvCxnSpPr>
            <p:nvPr/>
          </p:nvCxnSpPr>
          <p:spPr>
            <a:xfrm flipH="1">
              <a:off x="3223699" y="3638443"/>
              <a:ext cx="544057" cy="130628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29F00DB-6581-B70C-68E3-DE64DA5676E7}"/>
                </a:ext>
              </a:extLst>
            </p:cNvPr>
            <p:cNvCxnSpPr>
              <a:cxnSpLocks/>
              <a:stCxn id="107" idx="3"/>
              <a:endCxn id="106" idx="7"/>
            </p:cNvCxnSpPr>
            <p:nvPr/>
          </p:nvCxnSpPr>
          <p:spPr>
            <a:xfrm flipH="1">
              <a:off x="3806780" y="3465974"/>
              <a:ext cx="557176" cy="156305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CD9E8B79-F298-B4D9-0DDB-80D86394A3E8}"/>
                </a:ext>
              </a:extLst>
            </p:cNvPr>
            <p:cNvCxnSpPr>
              <a:cxnSpLocks/>
              <a:stCxn id="107" idx="7"/>
              <a:endCxn id="108" idx="3"/>
            </p:cNvCxnSpPr>
            <p:nvPr/>
          </p:nvCxnSpPr>
          <p:spPr>
            <a:xfrm flipV="1">
              <a:off x="4396284" y="3120094"/>
              <a:ext cx="569426" cy="313552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7984DCA-8A7D-BFAD-4073-717DBE22634F}"/>
                </a:ext>
              </a:extLst>
            </p:cNvPr>
            <p:cNvCxnSpPr>
              <a:cxnSpLocks/>
              <a:stCxn id="109" idx="3"/>
              <a:endCxn id="108" idx="7"/>
            </p:cNvCxnSpPr>
            <p:nvPr/>
          </p:nvCxnSpPr>
          <p:spPr>
            <a:xfrm flipH="1">
              <a:off x="4998038" y="2811024"/>
              <a:ext cx="563458" cy="276742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7721053-0610-8212-39F0-39605CA85289}"/>
                </a:ext>
              </a:extLst>
            </p:cNvPr>
            <p:cNvCxnSpPr>
              <a:cxnSpLocks/>
              <a:stCxn id="109" idx="7"/>
              <a:endCxn id="110" idx="3"/>
            </p:cNvCxnSpPr>
            <p:nvPr/>
          </p:nvCxnSpPr>
          <p:spPr>
            <a:xfrm flipV="1">
              <a:off x="5593824" y="2646493"/>
              <a:ext cx="558072" cy="132203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081F46A7-D8DA-C88B-F574-76E81D7B9692}"/>
                </a:ext>
              </a:extLst>
            </p:cNvPr>
            <p:cNvCxnSpPr>
              <a:cxnSpLocks/>
              <a:stCxn id="111" idx="2"/>
              <a:endCxn id="110" idx="6"/>
            </p:cNvCxnSpPr>
            <p:nvPr/>
          </p:nvCxnSpPr>
          <p:spPr>
            <a:xfrm flipH="1" flipV="1">
              <a:off x="6190920" y="2630329"/>
              <a:ext cx="551376" cy="50607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52DED1F-04D9-D001-2BF7-1648C6FFCFE5}"/>
                </a:ext>
              </a:extLst>
            </p:cNvPr>
            <p:cNvCxnSpPr>
              <a:cxnSpLocks/>
              <a:stCxn id="112" idx="2"/>
              <a:endCxn id="111" idx="5"/>
            </p:cNvCxnSpPr>
            <p:nvPr/>
          </p:nvCxnSpPr>
          <p:spPr>
            <a:xfrm flipH="1" flipV="1">
              <a:off x="6781320" y="2697100"/>
              <a:ext cx="551376" cy="15494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72CD915-BD88-5CF2-A92C-D8DE3DB58AF2}"/>
                </a:ext>
              </a:extLst>
            </p:cNvPr>
            <p:cNvCxnSpPr>
              <a:cxnSpLocks/>
              <a:stCxn id="113" idx="2"/>
              <a:endCxn id="112" idx="6"/>
            </p:cNvCxnSpPr>
            <p:nvPr/>
          </p:nvCxnSpPr>
          <p:spPr>
            <a:xfrm flipH="1">
              <a:off x="7378416" y="2623633"/>
              <a:ext cx="546384" cy="88961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4C92F73-8FC1-77FD-37F8-55122A04821C}"/>
              </a:ext>
            </a:extLst>
          </p:cNvPr>
          <p:cNvGrpSpPr/>
          <p:nvPr/>
        </p:nvGrpSpPr>
        <p:grpSpPr>
          <a:xfrm>
            <a:off x="2103723" y="1535430"/>
            <a:ext cx="5976044" cy="2328294"/>
            <a:chOff x="2103723" y="1535430"/>
            <a:chExt cx="5976044" cy="2328294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D385E2BD-48B3-6CD5-120A-1A5B0DCA2497}"/>
                </a:ext>
              </a:extLst>
            </p:cNvPr>
            <p:cNvSpPr/>
            <p:nvPr/>
          </p:nvSpPr>
          <p:spPr>
            <a:xfrm>
              <a:off x="2103723" y="3818004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A063FD1-A9FE-78BC-14A4-A69EE038D126}"/>
                </a:ext>
              </a:extLst>
            </p:cNvPr>
            <p:cNvSpPr/>
            <p:nvPr/>
          </p:nvSpPr>
          <p:spPr>
            <a:xfrm>
              <a:off x="2692334" y="3749993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E8A755B-1EF2-06C2-D09A-B079EF16C70E}"/>
                </a:ext>
              </a:extLst>
            </p:cNvPr>
            <p:cNvSpPr/>
            <p:nvPr/>
          </p:nvSpPr>
          <p:spPr>
            <a:xfrm>
              <a:off x="3292208" y="3638351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884F31D-A436-BCAE-8E8D-D1964A34A10A}"/>
                </a:ext>
              </a:extLst>
            </p:cNvPr>
            <p:cNvSpPr/>
            <p:nvPr/>
          </p:nvSpPr>
          <p:spPr>
            <a:xfrm>
              <a:off x="3885323" y="3401814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A4045DE-B001-05F2-C081-FCD6E600B250}"/>
                </a:ext>
              </a:extLst>
            </p:cNvPr>
            <p:cNvSpPr/>
            <p:nvPr/>
          </p:nvSpPr>
          <p:spPr>
            <a:xfrm>
              <a:off x="4477282" y="3103930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6063E85-00C3-B135-8477-11B381328817}"/>
                </a:ext>
              </a:extLst>
            </p:cNvPr>
            <p:cNvSpPr/>
            <p:nvPr/>
          </p:nvSpPr>
          <p:spPr>
            <a:xfrm>
              <a:off x="5068605" y="2577821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5DC24579-557E-6CCF-7B83-A7DDFBD9E653}"/>
                </a:ext>
              </a:extLst>
            </p:cNvPr>
            <p:cNvSpPr/>
            <p:nvPr/>
          </p:nvSpPr>
          <p:spPr>
            <a:xfrm>
              <a:off x="5672779" y="1970704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70D421F-5046-885D-0A29-0770B4F44622}"/>
                </a:ext>
              </a:extLst>
            </p:cNvPr>
            <p:cNvSpPr/>
            <p:nvPr/>
          </p:nvSpPr>
          <p:spPr>
            <a:xfrm>
              <a:off x="6259934" y="1535430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B03AA94-69D5-6CD0-AA42-4616D6F5A966}"/>
                </a:ext>
              </a:extLst>
            </p:cNvPr>
            <p:cNvSpPr/>
            <p:nvPr/>
          </p:nvSpPr>
          <p:spPr>
            <a:xfrm>
              <a:off x="6849849" y="2175133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29AFEF98-A6BB-2A42-5372-2370E944688F}"/>
                </a:ext>
              </a:extLst>
            </p:cNvPr>
            <p:cNvSpPr/>
            <p:nvPr/>
          </p:nvSpPr>
          <p:spPr>
            <a:xfrm>
              <a:off x="7446945" y="2101140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43D7C8FC-B378-4CA1-6B9E-4320574FC8FD}"/>
                </a:ext>
              </a:extLst>
            </p:cNvPr>
            <p:cNvSpPr/>
            <p:nvPr/>
          </p:nvSpPr>
          <p:spPr>
            <a:xfrm>
              <a:off x="8034047" y="2220853"/>
              <a:ext cx="45720" cy="4572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61B5CDD1-F92F-1A6F-8F68-1B619409F806}"/>
                </a:ext>
              </a:extLst>
            </p:cNvPr>
            <p:cNvCxnSpPr>
              <a:stCxn id="145" idx="6"/>
              <a:endCxn id="146" idx="2"/>
            </p:cNvCxnSpPr>
            <p:nvPr/>
          </p:nvCxnSpPr>
          <p:spPr>
            <a:xfrm flipV="1">
              <a:off x="2149443" y="3772853"/>
              <a:ext cx="542891" cy="6801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9F92BDF-28EC-4562-921B-412E2253DA9E}"/>
                </a:ext>
              </a:extLst>
            </p:cNvPr>
            <p:cNvCxnSpPr>
              <a:cxnSpLocks/>
              <a:stCxn id="146" idx="6"/>
              <a:endCxn id="147" idx="3"/>
            </p:cNvCxnSpPr>
            <p:nvPr/>
          </p:nvCxnSpPr>
          <p:spPr>
            <a:xfrm flipV="1">
              <a:off x="2738054" y="3677375"/>
              <a:ext cx="560850" cy="9547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5A5629D-83E1-DFA9-D285-BCF0B2AA104F}"/>
                </a:ext>
              </a:extLst>
            </p:cNvPr>
            <p:cNvCxnSpPr>
              <a:cxnSpLocks/>
              <a:stCxn id="148" idx="2"/>
              <a:endCxn id="147" idx="6"/>
            </p:cNvCxnSpPr>
            <p:nvPr/>
          </p:nvCxnSpPr>
          <p:spPr>
            <a:xfrm flipH="1">
              <a:off x="3337928" y="3424674"/>
              <a:ext cx="547395" cy="23653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F4B91FBE-6300-C7D4-4EA0-D785B8879B7B}"/>
                </a:ext>
              </a:extLst>
            </p:cNvPr>
            <p:cNvCxnSpPr>
              <a:cxnSpLocks/>
              <a:stCxn id="149" idx="3"/>
              <a:endCxn id="148" idx="7"/>
            </p:cNvCxnSpPr>
            <p:nvPr/>
          </p:nvCxnSpPr>
          <p:spPr>
            <a:xfrm flipH="1">
              <a:off x="3924347" y="3142954"/>
              <a:ext cx="559631" cy="2655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27BCF437-1C84-4372-E124-06579791A337}"/>
                </a:ext>
              </a:extLst>
            </p:cNvPr>
            <p:cNvCxnSpPr>
              <a:cxnSpLocks/>
              <a:stCxn id="149" idx="7"/>
              <a:endCxn id="150" idx="3"/>
            </p:cNvCxnSpPr>
            <p:nvPr/>
          </p:nvCxnSpPr>
          <p:spPr>
            <a:xfrm flipV="1">
              <a:off x="4516306" y="2616845"/>
              <a:ext cx="558995" cy="49378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18EC7771-EF02-5D96-F50B-D1571A8AB93F}"/>
                </a:ext>
              </a:extLst>
            </p:cNvPr>
            <p:cNvCxnSpPr>
              <a:cxnSpLocks/>
              <a:stCxn id="151" idx="3"/>
              <a:endCxn id="150" idx="7"/>
            </p:cNvCxnSpPr>
            <p:nvPr/>
          </p:nvCxnSpPr>
          <p:spPr>
            <a:xfrm flipH="1">
              <a:off x="5107629" y="2009728"/>
              <a:ext cx="571846" cy="57478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8852F93B-F406-F95D-903F-C7DFB458BBA3}"/>
                </a:ext>
              </a:extLst>
            </p:cNvPr>
            <p:cNvCxnSpPr>
              <a:cxnSpLocks/>
              <a:stCxn id="151" idx="7"/>
              <a:endCxn id="152" idx="3"/>
            </p:cNvCxnSpPr>
            <p:nvPr/>
          </p:nvCxnSpPr>
          <p:spPr>
            <a:xfrm flipV="1">
              <a:off x="5711803" y="1574454"/>
              <a:ext cx="554827" cy="40294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91387131-34EF-8312-0241-E33482C9A869}"/>
                </a:ext>
              </a:extLst>
            </p:cNvPr>
            <p:cNvCxnSpPr>
              <a:cxnSpLocks/>
              <a:stCxn id="153" idx="2"/>
              <a:endCxn id="152" idx="6"/>
            </p:cNvCxnSpPr>
            <p:nvPr/>
          </p:nvCxnSpPr>
          <p:spPr>
            <a:xfrm flipH="1" flipV="1">
              <a:off x="6305654" y="1558290"/>
              <a:ext cx="544195" cy="63970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BBAA037-58A4-4E0F-1AB1-8E3B0FFC4904}"/>
                </a:ext>
              </a:extLst>
            </p:cNvPr>
            <p:cNvCxnSpPr>
              <a:cxnSpLocks/>
              <a:stCxn id="154" idx="2"/>
              <a:endCxn id="153" idx="5"/>
            </p:cNvCxnSpPr>
            <p:nvPr/>
          </p:nvCxnSpPr>
          <p:spPr>
            <a:xfrm flipH="1">
              <a:off x="6888873" y="2124000"/>
              <a:ext cx="558072" cy="9015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EBC73953-47CD-F3DB-160C-B5A3201CDCE2}"/>
                </a:ext>
              </a:extLst>
            </p:cNvPr>
            <p:cNvCxnSpPr>
              <a:cxnSpLocks/>
              <a:stCxn id="155" idx="2"/>
              <a:endCxn id="154" idx="6"/>
            </p:cNvCxnSpPr>
            <p:nvPr/>
          </p:nvCxnSpPr>
          <p:spPr>
            <a:xfrm flipH="1" flipV="1">
              <a:off x="7492665" y="2124000"/>
              <a:ext cx="541382" cy="11971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2299828-69A3-E2DB-1F3A-79D58D8479DC}"/>
              </a:ext>
            </a:extLst>
          </p:cNvPr>
          <p:cNvSpPr/>
          <p:nvPr/>
        </p:nvSpPr>
        <p:spPr>
          <a:xfrm>
            <a:off x="152400" y="133350"/>
            <a:ext cx="8800148" cy="449652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A0B285F-753B-8678-F004-89D984D00386}"/>
              </a:ext>
            </a:extLst>
          </p:cNvPr>
          <p:cNvGrpSpPr/>
          <p:nvPr/>
        </p:nvGrpSpPr>
        <p:grpSpPr>
          <a:xfrm>
            <a:off x="1486430" y="1352550"/>
            <a:ext cx="1423752" cy="703874"/>
            <a:chOff x="1486430" y="1352550"/>
            <a:chExt cx="1423752" cy="703874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427F99D-4CA7-2CC2-1D39-53C4334F9793}"/>
                </a:ext>
              </a:extLst>
            </p:cNvPr>
            <p:cNvSpPr/>
            <p:nvPr/>
          </p:nvSpPr>
          <p:spPr>
            <a:xfrm>
              <a:off x="1486430" y="1352550"/>
              <a:ext cx="693360" cy="32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data</a:t>
              </a:r>
              <a:endParaRPr lang="ko-KR" altLang="en-US" i="1" dirty="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AC7EC75-B478-FF59-00FE-3494914CFAF9}"/>
                </a:ext>
              </a:extLst>
            </p:cNvPr>
            <p:cNvSpPr/>
            <p:nvPr/>
          </p:nvSpPr>
          <p:spPr>
            <a:xfrm>
              <a:off x="2216822" y="1352550"/>
              <a:ext cx="693360" cy="32692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IV</a:t>
              </a:r>
              <a:endParaRPr lang="ko-KR" altLang="en-US" i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8E96FC4-CB9D-D962-C807-BA95FC43DFEE}"/>
                </a:ext>
              </a:extLst>
            </p:cNvPr>
            <p:cNvSpPr txBox="1"/>
            <p:nvPr/>
          </p:nvSpPr>
          <p:spPr>
            <a:xfrm>
              <a:off x="1562926" y="168709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4kb</a:t>
              </a:r>
              <a:endParaRPr lang="ko-KR" altLang="en-US" b="1" dirty="0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C7E67C0F-0F24-B5AE-7EDE-D2CEB5C8E9C8}"/>
              </a:ext>
            </a:extLst>
          </p:cNvPr>
          <p:cNvGrpSpPr/>
          <p:nvPr/>
        </p:nvGrpSpPr>
        <p:grpSpPr>
          <a:xfrm>
            <a:off x="1481456" y="2463046"/>
            <a:ext cx="6543157" cy="1031918"/>
            <a:chOff x="1481456" y="2463046"/>
            <a:chExt cx="6543157" cy="1031918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5C369E6-AC3D-D035-234E-F0BA5E8A4F59}"/>
                </a:ext>
              </a:extLst>
            </p:cNvPr>
            <p:cNvSpPr/>
            <p:nvPr/>
          </p:nvSpPr>
          <p:spPr>
            <a:xfrm>
              <a:off x="1486650" y="2463046"/>
              <a:ext cx="693360" cy="32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data</a:t>
              </a:r>
              <a:endParaRPr lang="ko-KR" altLang="en-US" i="1" dirty="0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21C1755-4ED7-B74B-590D-CEB0E9F2D666}"/>
                </a:ext>
              </a:extLst>
            </p:cNvPr>
            <p:cNvSpPr/>
            <p:nvPr/>
          </p:nvSpPr>
          <p:spPr>
            <a:xfrm>
              <a:off x="2217225" y="2463046"/>
              <a:ext cx="693360" cy="32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data</a:t>
              </a:r>
              <a:endParaRPr lang="ko-KR" altLang="en-US" i="1" dirty="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8A00A396-628B-7142-849F-D20BD527E2C3}"/>
                </a:ext>
              </a:extLst>
            </p:cNvPr>
            <p:cNvSpPr/>
            <p:nvPr/>
          </p:nvSpPr>
          <p:spPr>
            <a:xfrm>
              <a:off x="2947800" y="2463046"/>
              <a:ext cx="693360" cy="32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data</a:t>
              </a:r>
              <a:endParaRPr lang="ko-KR" altLang="en-US" i="1" dirty="0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346920CB-3772-4DB5-02A1-AE37BCDA0531}"/>
                </a:ext>
              </a:extLst>
            </p:cNvPr>
            <p:cNvSpPr/>
            <p:nvPr/>
          </p:nvSpPr>
          <p:spPr>
            <a:xfrm>
              <a:off x="3678375" y="2463046"/>
              <a:ext cx="693360" cy="32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data</a:t>
              </a:r>
              <a:endParaRPr lang="ko-KR" altLang="en-US" i="1" dirty="0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515F0C11-0633-9A5E-8750-E90CD8470C14}"/>
                </a:ext>
              </a:extLst>
            </p:cNvPr>
            <p:cNvSpPr/>
            <p:nvPr/>
          </p:nvSpPr>
          <p:spPr>
            <a:xfrm>
              <a:off x="4408950" y="2463046"/>
              <a:ext cx="693360" cy="32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data</a:t>
              </a:r>
              <a:endParaRPr lang="ko-KR" altLang="en-US" i="1" dirty="0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3BE8F50-8214-9569-DDB5-F684DB5678DA}"/>
                </a:ext>
              </a:extLst>
            </p:cNvPr>
            <p:cNvSpPr/>
            <p:nvPr/>
          </p:nvSpPr>
          <p:spPr>
            <a:xfrm>
              <a:off x="5139525" y="2463046"/>
              <a:ext cx="693360" cy="32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data</a:t>
              </a:r>
              <a:endParaRPr lang="ko-KR" altLang="en-US" i="1" dirty="0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3C19A74B-CF10-A1D4-FE9B-F95BCAFE74D4}"/>
                </a:ext>
              </a:extLst>
            </p:cNvPr>
            <p:cNvSpPr/>
            <p:nvPr/>
          </p:nvSpPr>
          <p:spPr>
            <a:xfrm>
              <a:off x="5870100" y="2463046"/>
              <a:ext cx="693360" cy="32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data</a:t>
              </a:r>
              <a:endParaRPr lang="ko-KR" altLang="en-US" i="1" dirty="0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FC280C69-1562-EFBD-D82F-0FC9F70806F8}"/>
                </a:ext>
              </a:extLst>
            </p:cNvPr>
            <p:cNvSpPr/>
            <p:nvPr/>
          </p:nvSpPr>
          <p:spPr>
            <a:xfrm>
              <a:off x="6600675" y="2463046"/>
              <a:ext cx="693360" cy="32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data</a:t>
              </a:r>
              <a:endParaRPr lang="ko-KR" altLang="en-US" i="1" dirty="0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1BCC2F51-1565-F0B6-01CE-17D4D3CEEC68}"/>
                </a:ext>
              </a:extLst>
            </p:cNvPr>
            <p:cNvSpPr/>
            <p:nvPr/>
          </p:nvSpPr>
          <p:spPr>
            <a:xfrm>
              <a:off x="7331253" y="2463046"/>
              <a:ext cx="693360" cy="32692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IV</a:t>
              </a:r>
              <a:endParaRPr lang="ko-KR" altLang="en-US" i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415CD68-6DA6-AF4E-4F21-8BC6D09444A1}"/>
                </a:ext>
              </a:extLst>
            </p:cNvPr>
            <p:cNvSpPr txBox="1"/>
            <p:nvPr/>
          </p:nvSpPr>
          <p:spPr>
            <a:xfrm>
              <a:off x="4062279" y="312563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32kb</a:t>
              </a:r>
              <a:endParaRPr lang="ko-KR" altLang="en-US" b="1" dirty="0"/>
            </a:p>
          </p:txBody>
        </p:sp>
        <p:sp>
          <p:nvSpPr>
            <p:cNvPr id="204" name="오른쪽 중괄호 203">
              <a:extLst>
                <a:ext uri="{FF2B5EF4-FFF2-40B4-BE49-F238E27FC236}">
                  <a16:creationId xmlns:a16="http://schemas.microsoft.com/office/drawing/2014/main" id="{446B1554-F58E-6A1D-45B1-56D2AB44F1AF}"/>
                </a:ext>
              </a:extLst>
            </p:cNvPr>
            <p:cNvSpPr/>
            <p:nvPr/>
          </p:nvSpPr>
          <p:spPr>
            <a:xfrm rot="5400000">
              <a:off x="4234299" y="100505"/>
              <a:ext cx="306891" cy="5812578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45" y="588772"/>
            <a:ext cx="7431405" cy="308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936114" indent="-285750">
              <a:lnSpc>
                <a:spcPct val="1137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35" dirty="0">
                <a:latin typeface="Calibri"/>
                <a:cs typeface="Calibri"/>
              </a:rPr>
              <a:t>Today’s </a:t>
            </a:r>
            <a:r>
              <a:rPr sz="1600" spc="-5" dirty="0">
                <a:latin typeface="Calibri"/>
                <a:cs typeface="Calibri"/>
              </a:rPr>
              <a:t>commonly used block </a:t>
            </a:r>
            <a:r>
              <a:rPr sz="1600" spc="-15" dirty="0">
                <a:latin typeface="Calibri"/>
                <a:cs typeface="Calibri"/>
              </a:rPr>
              <a:t>storage </a:t>
            </a:r>
            <a:r>
              <a:rPr sz="1600" spc="-5" dirty="0">
                <a:latin typeface="Calibri"/>
                <a:cs typeface="Calibri"/>
              </a:rPr>
              <a:t>encryption compromises  some security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aspects</a:t>
            </a:r>
            <a:endParaRPr sz="1600" dirty="0">
              <a:latin typeface="Calibri"/>
              <a:cs typeface="Calibri"/>
            </a:endParaRPr>
          </a:p>
          <a:p>
            <a:pPr marL="298450" marR="2016760" indent="-285750">
              <a:lnSpc>
                <a:spcPct val="114999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30" dirty="0">
                <a:latin typeface="Calibri"/>
                <a:cs typeface="Calibri"/>
              </a:rPr>
              <a:t>We </a:t>
            </a:r>
            <a:r>
              <a:rPr sz="1600" spc="-10" dirty="0">
                <a:latin typeface="Calibri"/>
                <a:cs typeface="Calibri"/>
              </a:rPr>
              <a:t>demonstrated that </a:t>
            </a:r>
            <a:r>
              <a:rPr sz="1600" spc="-5" dirty="0">
                <a:latin typeface="Calibri"/>
                <a:cs typeface="Calibri"/>
              </a:rPr>
              <a:t>we </a:t>
            </a:r>
            <a:r>
              <a:rPr sz="1600" spc="-10" dirty="0">
                <a:latin typeface="Calibri"/>
                <a:cs typeface="Calibri"/>
              </a:rPr>
              <a:t>can tradeoff </a:t>
            </a:r>
            <a:r>
              <a:rPr sz="1600" dirty="0">
                <a:latin typeface="Calibri"/>
                <a:cs typeface="Calibri"/>
              </a:rPr>
              <a:t>some </a:t>
            </a:r>
            <a:r>
              <a:rPr sz="1600" spc="-5" dirty="0">
                <a:latin typeface="Calibri"/>
                <a:cs typeface="Calibri"/>
              </a:rPr>
              <a:t>performance </a:t>
            </a:r>
            <a:r>
              <a:rPr sz="1600" spc="-10" dirty="0">
                <a:latin typeface="Calibri"/>
                <a:cs typeface="Calibri"/>
              </a:rPr>
              <a:t>for  better </a:t>
            </a:r>
            <a:r>
              <a:rPr sz="1600" spc="-5" dirty="0">
                <a:latin typeface="Calibri"/>
                <a:cs typeface="Calibri"/>
              </a:rPr>
              <a:t>security in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distributed </a:t>
            </a:r>
            <a:r>
              <a:rPr sz="1600" spc="-15" dirty="0">
                <a:latin typeface="Calibri"/>
                <a:cs typeface="Calibri"/>
              </a:rPr>
              <a:t>storage system </a:t>
            </a:r>
            <a:r>
              <a:rPr sz="1600" spc="-5" dirty="0">
                <a:latin typeface="Calibri"/>
                <a:cs typeface="Calibri"/>
              </a:rPr>
              <a:t>(Ceph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RBD)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10" dirty="0">
                <a:latin typeface="Calibri"/>
                <a:cs typeface="Calibri"/>
              </a:rPr>
              <a:t>There were </a:t>
            </a:r>
            <a:r>
              <a:rPr sz="1600" dirty="0">
                <a:latin typeface="Calibri"/>
                <a:cs typeface="Calibri"/>
              </a:rPr>
              <a:t>other </a:t>
            </a:r>
            <a:r>
              <a:rPr sz="1600" spc="-10" dirty="0">
                <a:latin typeface="Calibri"/>
                <a:cs typeface="Calibri"/>
              </a:rPr>
              <a:t>attempts to tackle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this: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5" dirty="0">
                <a:latin typeface="Calibri"/>
                <a:cs typeface="Calibri"/>
              </a:rPr>
              <a:t>High level </a:t>
            </a:r>
            <a:r>
              <a:rPr sz="1600" dirty="0">
                <a:latin typeface="Calibri"/>
                <a:cs typeface="Calibri"/>
              </a:rPr>
              <a:t>-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spc="-5" dirty="0">
                <a:latin typeface="Calibri"/>
                <a:cs typeface="Calibri"/>
              </a:rPr>
              <a:t>dm-crypt using </a:t>
            </a:r>
            <a:r>
              <a:rPr sz="1600" spc="-10" dirty="0">
                <a:latin typeface="Calibri"/>
                <a:cs typeface="Calibri"/>
              </a:rPr>
              <a:t>dm-integrity </a:t>
            </a:r>
            <a:r>
              <a:rPr sz="1600" spc="-5" dirty="0">
                <a:latin typeface="Calibri"/>
                <a:cs typeface="Calibri"/>
              </a:rPr>
              <a:t>(incurred high performance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hit)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5" dirty="0">
                <a:latin typeface="Calibri"/>
                <a:cs typeface="Calibri"/>
              </a:rPr>
              <a:t>Low level </a:t>
            </a:r>
            <a:r>
              <a:rPr sz="1600" dirty="0">
                <a:latin typeface="Calibri"/>
                <a:cs typeface="Calibri"/>
              </a:rPr>
              <a:t>–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spc="-5" dirty="0">
                <a:latin typeface="Calibri"/>
                <a:cs typeface="Calibri"/>
              </a:rPr>
              <a:t>the FTL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SSD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298450" marR="5080" indent="-285750">
              <a:lnSpc>
                <a:spcPct val="113799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alibri"/>
                <a:cs typeface="Calibri"/>
              </a:rPr>
              <a:t>Looking </a:t>
            </a:r>
            <a:r>
              <a:rPr sz="1600" spc="-10" dirty="0">
                <a:latin typeface="Calibri"/>
                <a:cs typeface="Calibri"/>
              </a:rPr>
              <a:t>forward, </a:t>
            </a:r>
            <a:r>
              <a:rPr sz="1600" spc="-15" dirty="0">
                <a:latin typeface="Calibri"/>
                <a:cs typeface="Calibri"/>
              </a:rPr>
              <a:t>storage </a:t>
            </a:r>
            <a:r>
              <a:rPr sz="1600" dirty="0">
                <a:latin typeface="Calibri"/>
                <a:cs typeface="Calibri"/>
              </a:rPr>
              <a:t>with a </a:t>
            </a:r>
            <a:r>
              <a:rPr sz="1600" spc="-10" dirty="0">
                <a:latin typeface="Calibri"/>
                <a:cs typeface="Calibri"/>
              </a:rPr>
              <a:t>native per-sector meta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5" dirty="0">
                <a:latin typeface="Calibri"/>
                <a:cs typeface="Calibri"/>
              </a:rPr>
              <a:t>support and API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allow  encryption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high level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-5" dirty="0">
                <a:latin typeface="Calibri"/>
                <a:cs typeface="Calibri"/>
              </a:rPr>
              <a:t>negligible performance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overhead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1032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Su</a:t>
            </a:r>
            <a:r>
              <a:rPr sz="2000" b="1" spc="-5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2DDC3CC-8C33-D20F-F557-E91C02558633}"/>
              </a:ext>
            </a:extLst>
          </p:cNvPr>
          <p:cNvGrpSpPr/>
          <p:nvPr/>
        </p:nvGrpSpPr>
        <p:grpSpPr>
          <a:xfrm>
            <a:off x="395908" y="1031694"/>
            <a:ext cx="4938092" cy="3749856"/>
            <a:chOff x="524933" y="1200150"/>
            <a:chExt cx="4609737" cy="344691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D8F34B-636A-FF81-6E07-ECA9E8EB8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4601270" cy="3265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E0FAFB-B0D5-C1D8-EB2D-5185F4A6F1A8}"/>
                </a:ext>
              </a:extLst>
            </p:cNvPr>
            <p:cNvSpPr txBox="1"/>
            <p:nvPr/>
          </p:nvSpPr>
          <p:spPr>
            <a:xfrm>
              <a:off x="524933" y="4462395"/>
              <a:ext cx="4601270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600" dirty="0"/>
                <a:t>Source: </a:t>
              </a:r>
              <a:r>
                <a:rPr lang="ko-KR" altLang="en-US" sz="600" dirty="0"/>
                <a:t>https://www.dknyou.com/blog/?q=YToxOntzOjEyOiJrZXl3b3JkX3R5cGUiO3M6MzoiYWxsIjt9&amp;bmode=view&amp;idx=10474168&amp;t=board</a:t>
              </a:r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328045" y="588772"/>
            <a:ext cx="6514465" cy="29238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1600" spc="-5" dirty="0">
                <a:latin typeface="Calibri"/>
                <a:cs typeface="Calibri"/>
              </a:rPr>
              <a:t>Block Storage: </a:t>
            </a:r>
            <a:r>
              <a:rPr lang="ko-KR" altLang="en-US" sz="1600" spc="-5" dirty="0">
                <a:latin typeface="Calibri"/>
                <a:cs typeface="Calibri"/>
              </a:rPr>
              <a:t>데이터를 일정한 크기의 블록으로 저장</a:t>
            </a:r>
            <a:endParaRPr lang="en-US" sz="1600" spc="-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2644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Block </a:t>
            </a:r>
            <a:r>
              <a:rPr sz="2000" b="1" spc="-15" dirty="0">
                <a:latin typeface="Calibri"/>
                <a:cs typeface="Calibri"/>
              </a:rPr>
              <a:t>Storage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D0B218-1647-D8FC-FDA6-C73B87A4EF66}"/>
              </a:ext>
            </a:extLst>
          </p:cNvPr>
          <p:cNvSpPr/>
          <p:nvPr/>
        </p:nvSpPr>
        <p:spPr>
          <a:xfrm>
            <a:off x="937243" y="1013814"/>
            <a:ext cx="1424957" cy="3540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45" y="588772"/>
            <a:ext cx="6514465" cy="30829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alibri"/>
                <a:cs typeface="Calibri"/>
              </a:rPr>
              <a:t>Block </a:t>
            </a:r>
            <a:r>
              <a:rPr sz="1600" spc="-15" dirty="0">
                <a:latin typeface="Calibri"/>
                <a:cs typeface="Calibri"/>
              </a:rPr>
              <a:t>storage </a:t>
            </a:r>
            <a:r>
              <a:rPr sz="1600" spc="-5" dirty="0">
                <a:latin typeface="Calibri"/>
                <a:cs typeface="Calibri"/>
              </a:rPr>
              <a:t>is an </a:t>
            </a:r>
            <a:r>
              <a:rPr sz="1600" spc="-10" dirty="0">
                <a:latin typeface="Calibri"/>
                <a:cs typeface="Calibri"/>
              </a:rPr>
              <a:t>abstraction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disks.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alibri"/>
                <a:cs typeface="Calibri"/>
              </a:rPr>
              <a:t>Disk I/O is done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sector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granularity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15" dirty="0">
                <a:latin typeface="Calibri"/>
                <a:cs typeface="Calibri"/>
              </a:rPr>
              <a:t>Typically </a:t>
            </a:r>
            <a:r>
              <a:rPr sz="1600" dirty="0">
                <a:latin typeface="Calibri"/>
                <a:cs typeface="Calibri"/>
              </a:rPr>
              <a:t>512 </a:t>
            </a:r>
            <a:r>
              <a:rPr sz="1600" spc="-10" dirty="0">
                <a:latin typeface="Calibri"/>
                <a:cs typeface="Calibri"/>
              </a:rPr>
              <a:t>bytes, today </a:t>
            </a:r>
            <a:r>
              <a:rPr sz="1600" dirty="0">
                <a:latin typeface="Calibri"/>
                <a:cs typeface="Calibri"/>
              </a:rPr>
              <a:t>4096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bytes.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5" dirty="0">
                <a:latin typeface="Calibri"/>
                <a:cs typeface="Calibri"/>
              </a:rPr>
              <a:t>Addressed via LBA (Logical Block Address)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b="1" spc="-5" dirty="0">
                <a:latin typeface="Calibri"/>
                <a:cs typeface="Calibri"/>
              </a:rPr>
              <a:t>Disk encryption </a:t>
            </a:r>
            <a:r>
              <a:rPr sz="1600" spc="-10" dirty="0">
                <a:latin typeface="Calibri"/>
                <a:cs typeface="Calibri"/>
              </a:rPr>
              <a:t>requires </a:t>
            </a:r>
            <a:r>
              <a:rPr sz="1600" spc="-5" dirty="0">
                <a:latin typeface="Calibri"/>
                <a:cs typeface="Calibri"/>
              </a:rPr>
              <a:t>encrypting all </a:t>
            </a:r>
            <a:r>
              <a:rPr sz="1600" spc="-15" dirty="0">
                <a:latin typeface="Calibri"/>
                <a:cs typeface="Calibri"/>
              </a:rPr>
              <a:t>data before </a:t>
            </a:r>
            <a:r>
              <a:rPr sz="1600" spc="-5" dirty="0">
                <a:latin typeface="Calibri"/>
                <a:cs typeface="Calibri"/>
              </a:rPr>
              <a:t>it hits the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disk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5" dirty="0">
                <a:latin typeface="Calibri"/>
                <a:cs typeface="Calibri"/>
              </a:rPr>
              <a:t>Main goal is </a:t>
            </a:r>
            <a:r>
              <a:rPr sz="1600" spc="-15" dirty="0">
                <a:latin typeface="Calibri"/>
                <a:cs typeface="Calibri"/>
              </a:rPr>
              <a:t>Data-at-rest </a:t>
            </a:r>
            <a:r>
              <a:rPr sz="1600" spc="-5" dirty="0">
                <a:latin typeface="Calibri"/>
                <a:cs typeface="Calibri"/>
              </a:rPr>
              <a:t>security </a:t>
            </a:r>
            <a:r>
              <a:rPr sz="1600" dirty="0">
                <a:latin typeface="Calibri"/>
                <a:cs typeface="Calibri"/>
              </a:rPr>
              <a:t>- </a:t>
            </a:r>
            <a:r>
              <a:rPr sz="1600" spc="-10" dirty="0">
                <a:latin typeface="Calibri"/>
                <a:cs typeface="Calibri"/>
              </a:rPr>
              <a:t>Protect </a:t>
            </a:r>
            <a:r>
              <a:rPr sz="1600" spc="-15" dirty="0">
                <a:latin typeface="Calibri"/>
                <a:cs typeface="Calibri"/>
              </a:rPr>
              <a:t>against physical </a:t>
            </a:r>
            <a:r>
              <a:rPr sz="1600" spc="-5" dirty="0">
                <a:latin typeface="Calibri"/>
                <a:cs typeface="Calibri"/>
              </a:rPr>
              <a:t>disk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theft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5" dirty="0">
                <a:latin typeface="Calibri"/>
                <a:cs typeface="Calibri"/>
              </a:rPr>
              <a:t>Encryption is done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sector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granularity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75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keep </a:t>
            </a:r>
            <a:r>
              <a:rPr sz="1600" spc="-5" dirty="0">
                <a:latin typeface="Calibri"/>
                <a:cs typeface="Calibri"/>
              </a:rPr>
              <a:t>alignment, use </a:t>
            </a:r>
            <a:r>
              <a:rPr sz="1600" b="1" spc="-5" dirty="0">
                <a:latin typeface="Calibri"/>
                <a:cs typeface="Calibri"/>
              </a:rPr>
              <a:t>length preserving</a:t>
            </a:r>
            <a:r>
              <a:rPr sz="1600" b="1" spc="1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encryption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ciphertext </a:t>
            </a:r>
            <a:r>
              <a:rPr sz="1600" spc="-5" dirty="0">
                <a:latin typeface="Calibri"/>
                <a:cs typeface="Calibri"/>
              </a:rPr>
              <a:t>sector is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exact </a:t>
            </a:r>
            <a:r>
              <a:rPr sz="1600" spc="-5" dirty="0">
                <a:latin typeface="Calibri"/>
                <a:cs typeface="Calibri"/>
              </a:rPr>
              <a:t>same </a:t>
            </a:r>
            <a:r>
              <a:rPr sz="1600" spc="-10" dirty="0">
                <a:latin typeface="Calibri"/>
                <a:cs typeface="Calibri"/>
              </a:rPr>
              <a:t>length </a:t>
            </a:r>
            <a:r>
              <a:rPr sz="1600" spc="-5" dirty="0">
                <a:latin typeface="Calibri"/>
                <a:cs typeface="Calibri"/>
              </a:rPr>
              <a:t>as the </a:t>
            </a:r>
            <a:r>
              <a:rPr sz="1600" spc="-10" dirty="0">
                <a:latin typeface="Calibri"/>
                <a:cs typeface="Calibri"/>
              </a:rPr>
              <a:t>plaintext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sector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2644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Block </a:t>
            </a:r>
            <a:r>
              <a:rPr sz="2000" b="1" spc="-15" dirty="0">
                <a:latin typeface="Calibri"/>
                <a:cs typeface="Calibri"/>
              </a:rPr>
              <a:t>Storage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Encryption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90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45" y="588772"/>
            <a:ext cx="7152005" cy="364362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No </a:t>
            </a:r>
            <a:r>
              <a:rPr sz="1600" spc="-5" dirty="0">
                <a:latin typeface="Calibri"/>
                <a:cs typeface="Calibri"/>
              </a:rPr>
              <a:t>room </a:t>
            </a:r>
            <a:r>
              <a:rPr sz="1600" spc="-10" dirty="0">
                <a:latin typeface="Calibri"/>
                <a:cs typeface="Calibri"/>
              </a:rPr>
              <a:t>for </a:t>
            </a:r>
            <a:r>
              <a:rPr sz="1600" spc="-15" dirty="0">
                <a:latin typeface="Calibri"/>
                <a:cs typeface="Calibri"/>
              </a:rPr>
              <a:t>any </a:t>
            </a:r>
            <a:r>
              <a:rPr sz="1600" spc="-5" dirty="0">
                <a:latin typeface="Calibri"/>
                <a:cs typeface="Calibri"/>
              </a:rPr>
              <a:t>additional </a:t>
            </a:r>
            <a:r>
              <a:rPr sz="1600" spc="-10" dirty="0">
                <a:latin typeface="Calibri"/>
                <a:cs typeface="Calibri"/>
              </a:rPr>
              <a:t>per-sector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062FF"/>
                </a:solidFill>
                <a:latin typeface="Calibri"/>
                <a:cs typeface="Calibri"/>
              </a:rPr>
              <a:t>Encryption is </a:t>
            </a:r>
            <a:r>
              <a:rPr sz="1600" b="1" spc="-10" dirty="0">
                <a:solidFill>
                  <a:srgbClr val="0062FF"/>
                </a:solidFill>
                <a:latin typeface="Calibri"/>
                <a:cs typeface="Calibri"/>
              </a:rPr>
              <a:t>deterministic</a:t>
            </a:r>
            <a:r>
              <a:rPr sz="1600" b="1" spc="10" dirty="0">
                <a:solidFill>
                  <a:srgbClr val="0062FF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</a:p>
          <a:p>
            <a:pPr marL="6985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Encryption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the same </a:t>
            </a:r>
            <a:r>
              <a:rPr sz="1600" spc="-15" dirty="0">
                <a:latin typeface="Calibri"/>
                <a:cs typeface="Calibri"/>
              </a:rPr>
              <a:t>plaintext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5" dirty="0">
                <a:latin typeface="Calibri"/>
                <a:cs typeface="Calibri"/>
              </a:rPr>
              <a:t>always </a:t>
            </a:r>
            <a:r>
              <a:rPr sz="1600" spc="-10" dirty="0">
                <a:latin typeface="Calibri"/>
                <a:cs typeface="Calibri"/>
              </a:rPr>
              <a:t>result </a:t>
            </a:r>
            <a:r>
              <a:rPr sz="1600" spc="-5" dirty="0">
                <a:latin typeface="Calibri"/>
                <a:cs typeface="Calibri"/>
              </a:rPr>
              <a:t>in the same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ciphertext</a:t>
            </a:r>
            <a:endParaRPr sz="1600" dirty="0">
              <a:latin typeface="Calibri"/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Rules </a:t>
            </a:r>
            <a:r>
              <a:rPr sz="1600" dirty="0">
                <a:latin typeface="Calibri"/>
                <a:cs typeface="Calibri"/>
              </a:rPr>
              <a:t>out </a:t>
            </a:r>
            <a:r>
              <a:rPr sz="1600" b="1" i="1" spc="-5" dirty="0">
                <a:latin typeface="Calibri"/>
                <a:cs typeface="Calibri"/>
              </a:rPr>
              <a:t>Semantic</a:t>
            </a:r>
            <a:r>
              <a:rPr sz="1600" b="1" i="1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Security</a:t>
            </a:r>
            <a:endParaRPr sz="1600" dirty="0">
              <a:latin typeface="Calibri"/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Leaks </a:t>
            </a:r>
            <a:r>
              <a:rPr sz="1600" spc="-10" dirty="0">
                <a:latin typeface="Calibri"/>
                <a:cs typeface="Calibri"/>
              </a:rPr>
              <a:t>information </a:t>
            </a:r>
            <a:r>
              <a:rPr sz="1600" spc="-5" dirty="0">
                <a:latin typeface="Calibri"/>
                <a:cs typeface="Calibri"/>
              </a:rPr>
              <a:t>about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10" dirty="0">
                <a:latin typeface="Calibri"/>
                <a:cs typeface="Calibri"/>
              </a:rPr>
              <a:t>repeats at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granularity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an encryption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block</a:t>
            </a:r>
            <a:endParaRPr sz="1600" dirty="0">
              <a:latin typeface="Calibri"/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b="1" spc="-10" dirty="0">
                <a:latin typeface="Calibri"/>
                <a:cs typeface="Calibri"/>
              </a:rPr>
              <a:t>General </a:t>
            </a:r>
            <a:r>
              <a:rPr sz="1600" b="1" spc="-5" dirty="0">
                <a:latin typeface="Calibri"/>
                <a:cs typeface="Calibri"/>
              </a:rPr>
              <a:t>encryption </a:t>
            </a:r>
            <a:r>
              <a:rPr sz="1600" b="1" spc="-10" dirty="0">
                <a:latin typeface="Calibri"/>
                <a:cs typeface="Calibri"/>
              </a:rPr>
              <a:t>avoids determinism </a:t>
            </a:r>
            <a:r>
              <a:rPr sz="1600" b="1" spc="-5" dirty="0">
                <a:latin typeface="Calibri"/>
                <a:cs typeface="Calibri"/>
              </a:rPr>
              <a:t>by using </a:t>
            </a:r>
            <a:r>
              <a:rPr sz="1600" b="1" dirty="0">
                <a:latin typeface="Calibri"/>
                <a:cs typeface="Calibri"/>
              </a:rPr>
              <a:t>a </a:t>
            </a:r>
            <a:r>
              <a:rPr sz="1600" b="1" spc="-10" dirty="0">
                <a:latin typeface="Calibri"/>
                <a:cs typeface="Calibri"/>
              </a:rPr>
              <a:t>per-sector </a:t>
            </a:r>
            <a:r>
              <a:rPr sz="1600" b="1" dirty="0">
                <a:latin typeface="Calibri"/>
                <a:cs typeface="Calibri"/>
              </a:rPr>
              <a:t>nonce</a:t>
            </a:r>
            <a:r>
              <a:rPr sz="1600" b="1" spc="9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(IV)</a:t>
            </a:r>
            <a:endParaRPr sz="1600" dirty="0">
              <a:latin typeface="Calibri"/>
              <a:cs typeface="Calibri"/>
            </a:endParaRPr>
          </a:p>
          <a:p>
            <a:pPr marL="1041400" lvl="2" indent="-3435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1600" spc="-5" dirty="0">
                <a:latin typeface="Calibri"/>
                <a:cs typeface="Calibri"/>
              </a:rPr>
              <a:t>But in disk encryption no place </a:t>
            </a:r>
            <a:r>
              <a:rPr sz="1600" spc="-10" dirty="0">
                <a:latin typeface="Calibri"/>
                <a:cs typeface="Calibri"/>
              </a:rPr>
              <a:t>to store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IV</a:t>
            </a:r>
            <a:endParaRPr sz="16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062FF"/>
                </a:solidFill>
                <a:latin typeface="Calibri"/>
                <a:cs typeface="Calibri"/>
              </a:rPr>
              <a:t>No </a:t>
            </a:r>
            <a:r>
              <a:rPr sz="1600" b="1" spc="-10" dirty="0">
                <a:solidFill>
                  <a:srgbClr val="0062FF"/>
                </a:solidFill>
                <a:latin typeface="Calibri"/>
                <a:cs typeface="Calibri"/>
              </a:rPr>
              <a:t>authentication </a:t>
            </a:r>
            <a:r>
              <a:rPr sz="1600" b="1" dirty="0">
                <a:solidFill>
                  <a:srgbClr val="0062FF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0062FF"/>
                </a:solidFill>
                <a:latin typeface="Calibri"/>
                <a:cs typeface="Calibri"/>
              </a:rPr>
              <a:t>encryption</a:t>
            </a:r>
            <a:r>
              <a:rPr sz="1600" b="1" spc="20" dirty="0">
                <a:solidFill>
                  <a:srgbClr val="0062FF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</a:p>
          <a:p>
            <a:pPr marL="698500" lvl="1" indent="-3429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Encryption is </a:t>
            </a:r>
            <a:r>
              <a:rPr sz="1600" dirty="0">
                <a:latin typeface="Calibri"/>
                <a:cs typeface="Calibri"/>
              </a:rPr>
              <a:t>a 1-1 </a:t>
            </a:r>
            <a:r>
              <a:rPr sz="1600" spc="-5" dirty="0">
                <a:latin typeface="Calibri"/>
                <a:cs typeface="Calibri"/>
              </a:rPr>
              <a:t>mapping, so every cipher </a:t>
            </a:r>
            <a:r>
              <a:rPr sz="1600" spc="-10" dirty="0">
                <a:latin typeface="Calibri"/>
                <a:cs typeface="Calibri"/>
              </a:rPr>
              <a:t>maps to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legal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plaintext</a:t>
            </a:r>
            <a:endParaRPr sz="1600" dirty="0">
              <a:latin typeface="Calibri"/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libri"/>
                <a:cs typeface="Calibri"/>
              </a:rPr>
              <a:t>Changes </a:t>
            </a:r>
            <a:r>
              <a:rPr sz="1600" dirty="0">
                <a:latin typeface="Calibri"/>
                <a:cs typeface="Calibri"/>
              </a:rPr>
              <a:t>or </a:t>
            </a:r>
            <a:r>
              <a:rPr sz="1600" spc="-10" dirty="0">
                <a:latin typeface="Calibri"/>
                <a:cs typeface="Calibri"/>
              </a:rPr>
              <a:t>manipulation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ciphertext </a:t>
            </a:r>
            <a:r>
              <a:rPr sz="1600" spc="-5" dirty="0">
                <a:latin typeface="Calibri"/>
                <a:cs typeface="Calibri"/>
              </a:rPr>
              <a:t>will be unnoticed </a:t>
            </a:r>
            <a:r>
              <a:rPr sz="1600" spc="-10" dirty="0">
                <a:latin typeface="Calibri"/>
                <a:cs typeface="Calibri"/>
              </a:rPr>
              <a:t>by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owner</a:t>
            </a:r>
            <a:endParaRPr sz="1600" dirty="0">
              <a:latin typeface="Calibri"/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b="1" spc="-10" dirty="0">
                <a:latin typeface="Calibri"/>
                <a:cs typeface="Calibri"/>
              </a:rPr>
              <a:t>General </a:t>
            </a:r>
            <a:r>
              <a:rPr sz="1600" b="1" spc="-5" dirty="0">
                <a:latin typeface="Calibri"/>
                <a:cs typeface="Calibri"/>
              </a:rPr>
              <a:t>encryption </a:t>
            </a:r>
            <a:r>
              <a:rPr sz="1600" b="1" spc="-10" dirty="0">
                <a:latin typeface="Calibri"/>
                <a:cs typeface="Calibri"/>
              </a:rPr>
              <a:t>battles </a:t>
            </a:r>
            <a:r>
              <a:rPr sz="1600" b="1" spc="-5" dirty="0">
                <a:latin typeface="Calibri"/>
                <a:cs typeface="Calibri"/>
              </a:rPr>
              <a:t>this using an </a:t>
            </a:r>
            <a:r>
              <a:rPr sz="1600" b="1" spc="-10" dirty="0">
                <a:latin typeface="Calibri"/>
                <a:cs typeface="Calibri"/>
              </a:rPr>
              <a:t>integrity </a:t>
            </a:r>
            <a:r>
              <a:rPr sz="1600" b="1" spc="-5" dirty="0">
                <a:latin typeface="Calibri"/>
                <a:cs typeface="Calibri"/>
              </a:rPr>
              <a:t>checksum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(MAC)</a:t>
            </a:r>
            <a:endParaRPr sz="1600" dirty="0">
              <a:latin typeface="Calibri"/>
              <a:cs typeface="Calibri"/>
            </a:endParaRPr>
          </a:p>
          <a:p>
            <a:pPr marL="1041400" lvl="2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1600" spc="-5" dirty="0">
                <a:latin typeface="Calibri"/>
                <a:cs typeface="Calibri"/>
              </a:rPr>
              <a:t>But in disk encryption no place </a:t>
            </a:r>
            <a:r>
              <a:rPr sz="1600" spc="-10" dirty="0">
                <a:latin typeface="Calibri"/>
                <a:cs typeface="Calibri"/>
              </a:rPr>
              <a:t>to store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checksum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5173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Implications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Length Preserving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Encryption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3DAD9B-C891-A793-9391-B761B6A55D58}"/>
              </a:ext>
            </a:extLst>
          </p:cNvPr>
          <p:cNvSpPr/>
          <p:nvPr/>
        </p:nvSpPr>
        <p:spPr>
          <a:xfrm>
            <a:off x="7913428" y="1534286"/>
            <a:ext cx="1034926" cy="17526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EEC96F-9130-04C8-A1BE-92CBAB4ADDCE}"/>
              </a:ext>
            </a:extLst>
          </p:cNvPr>
          <p:cNvSpPr/>
          <p:nvPr/>
        </p:nvSpPr>
        <p:spPr>
          <a:xfrm>
            <a:off x="228600" y="895350"/>
            <a:ext cx="7251450" cy="17526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87657E-61BF-9F62-266D-39339FF63AC5}"/>
              </a:ext>
            </a:extLst>
          </p:cNvPr>
          <p:cNvSpPr/>
          <p:nvPr/>
        </p:nvSpPr>
        <p:spPr>
          <a:xfrm>
            <a:off x="228600" y="2786379"/>
            <a:ext cx="7251450" cy="17526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45" y="863091"/>
            <a:ext cx="7522209" cy="226446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062FF"/>
                </a:solidFill>
                <a:latin typeface="Calibri"/>
                <a:cs typeface="Calibri"/>
              </a:rPr>
              <a:t>Use </a:t>
            </a:r>
            <a:r>
              <a:rPr sz="1600" b="1" spc="-10" dirty="0">
                <a:solidFill>
                  <a:srgbClr val="0062FF"/>
                </a:solidFill>
                <a:latin typeface="Calibri"/>
                <a:cs typeface="Calibri"/>
              </a:rPr>
              <a:t>LBA </a:t>
            </a:r>
            <a:r>
              <a:rPr sz="1600" b="1" spc="-5" dirty="0">
                <a:solidFill>
                  <a:srgbClr val="0062FF"/>
                </a:solidFill>
                <a:latin typeface="Calibri"/>
                <a:cs typeface="Calibri"/>
              </a:rPr>
              <a:t>(sector number) </a:t>
            </a:r>
            <a:r>
              <a:rPr sz="1600" b="1" spc="-10" dirty="0">
                <a:solidFill>
                  <a:srgbClr val="0062FF"/>
                </a:solidFill>
                <a:latin typeface="Calibri"/>
                <a:cs typeface="Calibri"/>
              </a:rPr>
              <a:t>for </a:t>
            </a:r>
            <a:r>
              <a:rPr sz="1600" b="1" spc="-5" dirty="0">
                <a:solidFill>
                  <a:srgbClr val="0062FF"/>
                </a:solidFill>
                <a:latin typeface="Calibri"/>
                <a:cs typeface="Calibri"/>
              </a:rPr>
              <a:t>IV</a:t>
            </a:r>
            <a:r>
              <a:rPr sz="1600" b="1" spc="35" dirty="0">
                <a:solidFill>
                  <a:srgbClr val="0062FF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</a:p>
          <a:p>
            <a:pPr marL="6985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5" dirty="0">
                <a:latin typeface="Calibri"/>
                <a:cs typeface="Calibri"/>
              </a:rPr>
              <a:t>Different </a:t>
            </a:r>
            <a:r>
              <a:rPr sz="1600" spc="-5" dirty="0">
                <a:latin typeface="Calibri"/>
                <a:cs typeface="Calibri"/>
              </a:rPr>
              <a:t>addresses will never </a:t>
            </a:r>
            <a:r>
              <a:rPr sz="1600" spc="-10" dirty="0">
                <a:latin typeface="Calibri"/>
                <a:cs typeface="Calibri"/>
              </a:rPr>
              <a:t>repeat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IV</a:t>
            </a:r>
            <a:endParaRPr sz="1600" dirty="0">
              <a:latin typeface="Calibri"/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Only overwrites use the same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IV</a:t>
            </a:r>
            <a:endParaRPr lang="en-US" sz="1600" spc="-5" dirty="0">
              <a:latin typeface="Calibri"/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062FF"/>
                </a:solidFill>
                <a:latin typeface="Calibri"/>
                <a:cs typeface="Calibri"/>
              </a:rPr>
              <a:t>Devise schemes </a:t>
            </a:r>
            <a:r>
              <a:rPr sz="1600" b="1" spc="-10" dirty="0">
                <a:solidFill>
                  <a:srgbClr val="0062FF"/>
                </a:solidFill>
                <a:latin typeface="Calibri"/>
                <a:cs typeface="Calibri"/>
              </a:rPr>
              <a:t>that are </a:t>
            </a:r>
            <a:r>
              <a:rPr sz="1600" b="1" spc="-15" dirty="0">
                <a:solidFill>
                  <a:srgbClr val="0062FF"/>
                </a:solidFill>
                <a:latin typeface="Calibri"/>
                <a:cs typeface="Calibri"/>
              </a:rPr>
              <a:t>safe </a:t>
            </a:r>
            <a:r>
              <a:rPr sz="1600" b="1" spc="-10" dirty="0">
                <a:solidFill>
                  <a:srgbClr val="0062FF"/>
                </a:solidFill>
                <a:latin typeface="Calibri"/>
                <a:cs typeface="Calibri"/>
              </a:rPr>
              <a:t>with repeating </a:t>
            </a:r>
            <a:r>
              <a:rPr sz="1600" b="1" spc="-5" dirty="0">
                <a:solidFill>
                  <a:srgbClr val="0062FF"/>
                </a:solidFill>
                <a:latin typeface="Calibri"/>
                <a:cs typeface="Calibri"/>
              </a:rPr>
              <a:t>IV</a:t>
            </a:r>
            <a:r>
              <a:rPr sz="1600" b="1" spc="50" dirty="0">
                <a:solidFill>
                  <a:srgbClr val="0062FF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</a:p>
          <a:p>
            <a:pPr marL="6985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1600" spc="-10" dirty="0">
                <a:latin typeface="Calibri"/>
                <a:cs typeface="Calibri"/>
              </a:rPr>
              <a:t>Most </a:t>
            </a:r>
            <a:r>
              <a:rPr lang="en-US" sz="1600" spc="-5" dirty="0">
                <a:latin typeface="Calibri"/>
                <a:cs typeface="Calibri"/>
              </a:rPr>
              <a:t>popular is </a:t>
            </a:r>
            <a:r>
              <a:rPr lang="en-US" sz="1600" b="1" spc="-5" dirty="0">
                <a:latin typeface="Calibri"/>
                <a:cs typeface="Calibri"/>
              </a:rPr>
              <a:t>AES-XTS </a:t>
            </a:r>
            <a:r>
              <a:rPr lang="en-US" sz="1600" spc="-10" dirty="0">
                <a:latin typeface="Calibri"/>
                <a:cs typeface="Calibri"/>
              </a:rPr>
              <a:t>(before that</a:t>
            </a:r>
            <a:r>
              <a:rPr lang="en-US" sz="1600" spc="40" dirty="0">
                <a:latin typeface="Calibri"/>
                <a:cs typeface="Calibri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AES-CBC)</a:t>
            </a:r>
            <a:endParaRPr lang="en-US" sz="1600" dirty="0">
              <a:latin typeface="Calibri"/>
              <a:cs typeface="Calibri"/>
            </a:endParaRPr>
          </a:p>
          <a:p>
            <a:pPr marL="697865" marR="5080" lvl="1" indent="-342900">
              <a:lnSpc>
                <a:spcPct val="1137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1600" spc="-10" dirty="0">
                <a:solidFill>
                  <a:srgbClr val="000000"/>
                </a:solidFill>
                <a:latin typeface="Calibri"/>
                <a:cs typeface="Calibri"/>
              </a:rPr>
              <a:t>If the same data is written to different sectors they will result in totally different ciphertext as they will use different IVs.</a:t>
            </a:r>
            <a:endParaRPr lang="en-US"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459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Handling of Block </a:t>
            </a:r>
            <a:r>
              <a:rPr sz="2000" b="1" spc="-15" dirty="0">
                <a:latin typeface="Calibri"/>
                <a:cs typeface="Calibri"/>
              </a:rPr>
              <a:t>Storage </a:t>
            </a:r>
            <a:r>
              <a:rPr sz="2000" b="1" spc="-5" dirty="0">
                <a:latin typeface="Calibri"/>
                <a:cs typeface="Calibri"/>
              </a:rPr>
              <a:t>Encryption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Today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0F3FFF0-C614-48E6-D679-4585A13AF4C2}"/>
              </a:ext>
            </a:extLst>
          </p:cNvPr>
          <p:cNvGrpSpPr/>
          <p:nvPr/>
        </p:nvGrpSpPr>
        <p:grpSpPr>
          <a:xfrm>
            <a:off x="5857512" y="2850309"/>
            <a:ext cx="3095036" cy="1957756"/>
            <a:chOff x="4854429" y="3008459"/>
            <a:chExt cx="2613173" cy="165295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0F2B004-B79F-6FB4-EA8C-351BBC04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6800" y="3008459"/>
              <a:ext cx="2590802" cy="15432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B418BC-CC90-1F0B-A633-FC6AB91DBB29}"/>
                </a:ext>
              </a:extLst>
            </p:cNvPr>
            <p:cNvSpPr txBox="1"/>
            <p:nvPr/>
          </p:nvSpPr>
          <p:spPr>
            <a:xfrm>
              <a:off x="4854429" y="4476750"/>
              <a:ext cx="2590800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600" dirty="0"/>
                <a:t>Source: </a:t>
              </a:r>
              <a:r>
                <a:rPr lang="ko-KR" altLang="en-US" sz="600" dirty="0"/>
                <a:t>https://tech.gluesys.com/blog/2020/12/16/storage_7_intro.html</a:t>
              </a:r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328045" y="588772"/>
            <a:ext cx="8110220" cy="28187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40" dirty="0">
                <a:latin typeface="Calibri"/>
                <a:cs typeface="Calibri"/>
              </a:rPr>
              <a:t>Today </a:t>
            </a:r>
            <a:r>
              <a:rPr sz="1600" spc="-15" dirty="0">
                <a:latin typeface="Calibri"/>
                <a:cs typeface="Calibri"/>
              </a:rPr>
              <a:t>many </a:t>
            </a:r>
            <a:r>
              <a:rPr sz="1600" spc="-5" dirty="0">
                <a:latin typeface="Calibri"/>
                <a:cs typeface="Calibri"/>
              </a:rPr>
              <a:t>block </a:t>
            </a:r>
            <a:r>
              <a:rPr sz="1600" spc="-15" dirty="0">
                <a:latin typeface="Calibri"/>
                <a:cs typeface="Calibri"/>
              </a:rPr>
              <a:t>storage </a:t>
            </a:r>
            <a:r>
              <a:rPr sz="1600" spc="-5" dirty="0">
                <a:latin typeface="Calibri"/>
                <a:cs typeface="Calibri"/>
              </a:rPr>
              <a:t>encryption mechanisms use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AES-XTS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10" dirty="0">
                <a:latin typeface="Calibri"/>
                <a:cs typeface="Calibri"/>
              </a:rPr>
              <a:t>Android, </a:t>
            </a:r>
            <a:r>
              <a:rPr sz="1600" spc="-5" dirty="0">
                <a:latin typeface="Calibri"/>
                <a:cs typeface="Calibri"/>
              </a:rPr>
              <a:t>Apple </a:t>
            </a:r>
            <a:r>
              <a:rPr sz="1600" spc="-10" dirty="0">
                <a:latin typeface="Calibri"/>
                <a:cs typeface="Calibri"/>
              </a:rPr>
              <a:t>Filevault, </a:t>
            </a:r>
            <a:r>
              <a:rPr sz="1600" spc="-5" dirty="0">
                <a:latin typeface="Calibri"/>
                <a:cs typeface="Calibri"/>
              </a:rPr>
              <a:t>Microsoft </a:t>
            </a:r>
            <a:r>
              <a:rPr sz="1600" spc="-10" dirty="0">
                <a:latin typeface="Calibri"/>
                <a:cs typeface="Calibri"/>
              </a:rPr>
              <a:t>BitLocker </a:t>
            </a:r>
            <a:r>
              <a:rPr sz="1600" spc="-5" dirty="0">
                <a:latin typeface="Calibri"/>
                <a:cs typeface="Calibri"/>
              </a:rPr>
              <a:t>and Linux dm-crypt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(LUKS)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b="1" spc="-5" dirty="0">
                <a:latin typeface="Calibri"/>
                <a:cs typeface="Calibri"/>
              </a:rPr>
              <a:t>AES-XTS </a:t>
            </a:r>
            <a:r>
              <a:rPr sz="1600" spc="-5" dirty="0">
                <a:latin typeface="Calibri"/>
                <a:cs typeface="Calibri"/>
              </a:rPr>
              <a:t>has the following security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compromises:</a:t>
            </a:r>
            <a:endParaRPr sz="1600" dirty="0">
              <a:latin typeface="Calibri"/>
              <a:cs typeface="Calibri"/>
            </a:endParaRPr>
          </a:p>
          <a:p>
            <a:pPr marL="640715" marR="98425" lvl="1" indent="-285750">
              <a:lnSpc>
                <a:spcPts val="2210"/>
              </a:lnSpc>
              <a:spcBef>
                <a:spcPts val="95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b="1" spc="-5" dirty="0">
                <a:latin typeface="Calibri"/>
                <a:cs typeface="Calibri"/>
              </a:rPr>
              <a:t>Leaking change locations: </a:t>
            </a:r>
            <a:r>
              <a:rPr sz="1600" spc="-5" dirty="0">
                <a:latin typeface="Calibri"/>
                <a:cs typeface="Calibri"/>
              </a:rPr>
              <a:t>Given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two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versions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data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written to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the same sector </a:t>
            </a:r>
            <a:r>
              <a:rPr sz="1600" dirty="0">
                <a:latin typeface="Calibri"/>
                <a:cs typeface="Calibri"/>
              </a:rPr>
              <a:t>one </a:t>
            </a:r>
            <a:r>
              <a:rPr sz="1600" spc="-10" dirty="0">
                <a:latin typeface="Calibri"/>
                <a:cs typeface="Calibri"/>
              </a:rPr>
              <a:t>can  detect exactly </a:t>
            </a:r>
            <a:r>
              <a:rPr sz="1600" spc="-5" dirty="0">
                <a:latin typeface="Calibri"/>
                <a:cs typeface="Calibri"/>
              </a:rPr>
              <a:t>which sub-blocks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changed</a:t>
            </a:r>
            <a:endParaRPr sz="1600" dirty="0">
              <a:latin typeface="Calibri"/>
              <a:cs typeface="Calibri"/>
            </a:endParaRPr>
          </a:p>
          <a:p>
            <a:pPr marL="640715" marR="147955" lvl="1" indent="-285750">
              <a:lnSpc>
                <a:spcPts val="2180"/>
              </a:lnSpc>
              <a:spcBef>
                <a:spcPts val="20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b="1" spc="-15" dirty="0">
                <a:latin typeface="Calibri"/>
                <a:cs typeface="Calibri"/>
              </a:rPr>
              <a:t>Data </a:t>
            </a:r>
            <a:r>
              <a:rPr sz="1600" b="1" spc="-10" dirty="0">
                <a:latin typeface="Calibri"/>
                <a:cs typeface="Calibri"/>
              </a:rPr>
              <a:t>manipulation </a:t>
            </a:r>
            <a:r>
              <a:rPr sz="1600" b="1" spc="-15" dirty="0">
                <a:latin typeface="Calibri"/>
                <a:cs typeface="Calibri"/>
              </a:rPr>
              <a:t>attacks: </a:t>
            </a:r>
            <a:r>
              <a:rPr sz="1600" spc="-5" dirty="0">
                <a:latin typeface="Calibri"/>
                <a:cs typeface="Calibri"/>
              </a:rPr>
              <a:t>Given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two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versions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of a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specific sector </a:t>
            </a:r>
            <a:r>
              <a:rPr sz="1600" dirty="0">
                <a:latin typeface="Calibri"/>
                <a:cs typeface="Calibri"/>
              </a:rPr>
              <a:t>one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15" dirty="0">
                <a:latin typeface="Calibri"/>
                <a:cs typeface="Calibri"/>
              </a:rPr>
              <a:t>create </a:t>
            </a:r>
            <a:r>
              <a:rPr sz="1600" dirty="0">
                <a:latin typeface="Calibri"/>
                <a:cs typeface="Calibri"/>
              </a:rPr>
              <a:t>a  </a:t>
            </a:r>
            <a:r>
              <a:rPr sz="1600" spc="-5" dirty="0">
                <a:latin typeface="Calibri"/>
                <a:cs typeface="Calibri"/>
              </a:rPr>
              <a:t>combination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sub-blocks </a:t>
            </a:r>
            <a:r>
              <a:rPr sz="1600" spc="-10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two and </a:t>
            </a:r>
            <a:r>
              <a:rPr sz="1600" spc="-10" dirty="0">
                <a:latin typeface="Calibri"/>
                <a:cs typeface="Calibri"/>
              </a:rPr>
              <a:t>form </a:t>
            </a:r>
            <a:r>
              <a:rPr sz="1600" spc="-5" dirty="0">
                <a:latin typeface="Calibri"/>
                <a:cs typeface="Calibri"/>
              </a:rPr>
              <a:t>an encryption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never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really</a:t>
            </a:r>
            <a:endParaRPr sz="1600" dirty="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latin typeface="Calibri"/>
                <a:cs typeface="Calibri"/>
              </a:rPr>
              <a:t>existed.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420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Recap </a:t>
            </a:r>
            <a:r>
              <a:rPr sz="2000" b="1" dirty="0">
                <a:latin typeface="Calibri"/>
                <a:cs typeface="Calibri"/>
              </a:rPr>
              <a:t>- </a:t>
            </a:r>
            <a:r>
              <a:rPr sz="2000" b="1" spc="-5" dirty="0">
                <a:latin typeface="Calibri"/>
                <a:cs typeface="Calibri"/>
              </a:rPr>
              <a:t>Block </a:t>
            </a:r>
            <a:r>
              <a:rPr sz="2000" b="1" spc="-15" dirty="0">
                <a:latin typeface="Calibri"/>
                <a:cs typeface="Calibri"/>
              </a:rPr>
              <a:t>Storage </a:t>
            </a:r>
            <a:r>
              <a:rPr sz="2000" b="1" spc="-5" dirty="0">
                <a:latin typeface="Calibri"/>
                <a:cs typeface="Calibri"/>
              </a:rPr>
              <a:t>Encryption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Today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45" y="588772"/>
            <a:ext cx="7760970" cy="31591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Due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b="1" spc="-5" dirty="0">
                <a:latin typeface="Calibri"/>
                <a:cs typeface="Calibri"/>
              </a:rPr>
              <a:t>snapshot </a:t>
            </a:r>
            <a:r>
              <a:rPr sz="1600" spc="-5" dirty="0">
                <a:latin typeface="Calibri"/>
                <a:cs typeface="Calibri"/>
              </a:rPr>
              <a:t>support </a:t>
            </a:r>
            <a:r>
              <a:rPr sz="1600" spc="-10" dirty="0">
                <a:latin typeface="Calibri"/>
                <a:cs typeface="Calibri"/>
              </a:rPr>
              <a:t>several versions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the same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sector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appear </a:t>
            </a:r>
            <a:r>
              <a:rPr sz="1600" dirty="0">
                <a:latin typeface="Calibri"/>
                <a:cs typeface="Calibri"/>
              </a:rPr>
              <a:t>on </a:t>
            </a:r>
            <a:r>
              <a:rPr sz="1600" spc="-5" dirty="0">
                <a:latin typeface="Calibri"/>
                <a:cs typeface="Calibri"/>
              </a:rPr>
              <a:t>the same disk </a:t>
            </a:r>
            <a:r>
              <a:rPr sz="1600" dirty="0">
                <a:latin typeface="Calibri"/>
                <a:cs typeface="Calibri"/>
              </a:rPr>
              <a:t>– </a:t>
            </a:r>
            <a:r>
              <a:rPr sz="1600" spc="-15" dirty="0">
                <a:latin typeface="Calibri"/>
                <a:cs typeface="Calibri"/>
              </a:rPr>
              <a:t>data-at-rest </a:t>
            </a:r>
            <a:r>
              <a:rPr sz="1600" spc="-5" dirty="0">
                <a:latin typeface="Calibri"/>
                <a:cs typeface="Calibri"/>
              </a:rPr>
              <a:t>security no longer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guaranteed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Virtual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Physical </a:t>
            </a:r>
            <a:r>
              <a:rPr sz="1600" spc="-5" dirty="0">
                <a:latin typeface="Calibri"/>
                <a:cs typeface="Calibri"/>
              </a:rPr>
              <a:t>mapping is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inherent</a:t>
            </a:r>
            <a:endParaRPr sz="1600" dirty="0">
              <a:latin typeface="Calibri"/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Can piggyback this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add </a:t>
            </a:r>
            <a:r>
              <a:rPr sz="1600" spc="-10" dirty="0">
                <a:latin typeface="Calibri"/>
                <a:cs typeface="Calibri"/>
              </a:rPr>
              <a:t>per-sector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metadata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530AD"/>
                </a:solidFill>
                <a:latin typeface="Calibri"/>
                <a:cs typeface="Calibri"/>
              </a:rPr>
              <a:t>Our</a:t>
            </a:r>
            <a:r>
              <a:rPr sz="2000" b="1" spc="-10" dirty="0">
                <a:solidFill>
                  <a:srgbClr val="0530AD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530AD"/>
                </a:solidFill>
                <a:latin typeface="Calibri"/>
                <a:cs typeface="Calibri"/>
              </a:rPr>
              <a:t>Work</a:t>
            </a:r>
            <a:endParaRPr sz="2000" dirty="0">
              <a:latin typeface="Calibri"/>
              <a:cs typeface="Calibri"/>
            </a:endParaRPr>
          </a:p>
          <a:p>
            <a:pPr marL="298450" marR="5080" indent="-285750">
              <a:lnSpc>
                <a:spcPct val="114999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15" dirty="0">
                <a:latin typeface="Calibri"/>
                <a:cs typeface="Calibri"/>
              </a:rPr>
              <a:t>Investigate </a:t>
            </a:r>
            <a:r>
              <a:rPr sz="1600" spc="-5" dirty="0">
                <a:latin typeface="Calibri"/>
                <a:cs typeface="Calibri"/>
              </a:rPr>
              <a:t>how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integrate </a:t>
            </a:r>
            <a:r>
              <a:rPr sz="1600" spc="-10" dirty="0">
                <a:latin typeface="Calibri"/>
                <a:cs typeface="Calibri"/>
              </a:rPr>
              <a:t>per-sector </a:t>
            </a:r>
            <a:r>
              <a:rPr sz="1600" spc="-5" dirty="0">
                <a:latin typeface="Calibri"/>
                <a:cs typeface="Calibri"/>
              </a:rPr>
              <a:t>encryption </a:t>
            </a:r>
            <a:r>
              <a:rPr sz="1600" spc="-10" dirty="0">
                <a:latin typeface="Calibri"/>
                <a:cs typeface="Calibri"/>
              </a:rPr>
              <a:t>metadata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distributed </a:t>
            </a:r>
            <a:r>
              <a:rPr sz="1600" spc="-5" dirty="0">
                <a:latin typeface="Calibri"/>
                <a:cs typeface="Calibri"/>
              </a:rPr>
              <a:t>block </a:t>
            </a:r>
            <a:r>
              <a:rPr sz="1600" spc="-15" dirty="0">
                <a:latin typeface="Calibri"/>
                <a:cs typeface="Calibri"/>
              </a:rPr>
              <a:t>storage  system </a:t>
            </a:r>
            <a:r>
              <a:rPr sz="1600" dirty="0">
                <a:latin typeface="Calibri"/>
                <a:cs typeface="Calibri"/>
              </a:rPr>
              <a:t>– </a:t>
            </a:r>
            <a:r>
              <a:rPr sz="1600" spc="-5" dirty="0">
                <a:latin typeface="Calibri"/>
                <a:cs typeface="Calibri"/>
              </a:rPr>
              <a:t>Ceph</a:t>
            </a:r>
            <a:r>
              <a:rPr sz="1600" dirty="0">
                <a:latin typeface="Calibri"/>
                <a:cs typeface="Calibri"/>
              </a:rPr>
              <a:t> RBD</a:t>
            </a:r>
          </a:p>
          <a:p>
            <a:pPr marL="298450" indent="-2857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alibri"/>
                <a:cs typeface="Calibri"/>
              </a:rPr>
              <a:t>Use it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add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random </a:t>
            </a:r>
            <a:r>
              <a:rPr sz="1600" spc="-5" dirty="0">
                <a:latin typeface="Calibri"/>
                <a:cs typeface="Calibri"/>
              </a:rPr>
              <a:t>IV per sector </a:t>
            </a:r>
            <a:r>
              <a:rPr sz="1600" dirty="0">
                <a:latin typeface="Calibri"/>
                <a:cs typeface="Calibri"/>
              </a:rPr>
              <a:t>– </a:t>
            </a:r>
            <a:r>
              <a:rPr sz="1600" spc="-10" dirty="0">
                <a:latin typeface="Calibri"/>
                <a:cs typeface="Calibri"/>
              </a:rPr>
              <a:t>explore </a:t>
            </a:r>
            <a:r>
              <a:rPr sz="1600" spc="-5" dirty="0">
                <a:latin typeface="Calibri"/>
                <a:cs typeface="Calibri"/>
              </a:rPr>
              <a:t>the security vs. performance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tradeoff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40855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Rethinking </a:t>
            </a:r>
            <a:r>
              <a:rPr sz="2000" b="1" spc="-5" dirty="0">
                <a:latin typeface="Calibri"/>
                <a:cs typeface="Calibri"/>
              </a:rPr>
              <a:t>Encryption </a:t>
            </a:r>
            <a:r>
              <a:rPr sz="2000" b="1" spc="-10" dirty="0">
                <a:latin typeface="Calibri"/>
                <a:cs typeface="Calibri"/>
              </a:rPr>
              <a:t>for </a:t>
            </a:r>
            <a:r>
              <a:rPr sz="2000" b="1" spc="-5" dirty="0">
                <a:latin typeface="Calibri"/>
                <a:cs typeface="Calibri"/>
              </a:rPr>
              <a:t>Virtual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Disks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46" y="588772"/>
            <a:ext cx="4419600" cy="253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37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alibri"/>
                <a:cs typeface="Calibri"/>
              </a:rPr>
              <a:t>Ceph is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popular open-source </a:t>
            </a:r>
            <a:r>
              <a:rPr sz="1600" spc="-10" dirty="0">
                <a:latin typeface="Calibri"/>
                <a:cs typeface="Calibri"/>
              </a:rPr>
              <a:t>distributed </a:t>
            </a:r>
            <a:r>
              <a:rPr sz="1600" spc="-15" dirty="0">
                <a:latin typeface="Calibri"/>
                <a:cs typeface="Calibri"/>
              </a:rPr>
              <a:t>storage  </a:t>
            </a:r>
            <a:r>
              <a:rPr sz="1600" spc="-10" dirty="0">
                <a:latin typeface="Calibri"/>
                <a:cs typeface="Calibri"/>
              </a:rPr>
              <a:t>platform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5" dirty="0">
                <a:latin typeface="Calibri"/>
                <a:cs typeface="Calibri"/>
              </a:rPr>
              <a:t>Supports block, object and file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30" dirty="0">
                <a:latin typeface="Calibri"/>
                <a:cs typeface="Calibri"/>
              </a:rPr>
              <a:t>We </a:t>
            </a:r>
            <a:r>
              <a:rPr sz="1600" spc="-10" dirty="0">
                <a:latin typeface="Calibri"/>
                <a:cs typeface="Calibri"/>
              </a:rPr>
              <a:t>focus </a:t>
            </a:r>
            <a:r>
              <a:rPr sz="1600" dirty="0">
                <a:latin typeface="Calibri"/>
                <a:cs typeface="Calibri"/>
              </a:rPr>
              <a:t>on </a:t>
            </a:r>
            <a:r>
              <a:rPr sz="1600" spc="-5" dirty="0">
                <a:latin typeface="Calibri"/>
                <a:cs typeface="Calibri"/>
              </a:rPr>
              <a:t>block </a:t>
            </a:r>
            <a:r>
              <a:rPr sz="1600" dirty="0">
                <a:latin typeface="Calibri"/>
                <a:cs typeface="Calibri"/>
              </a:rPr>
              <a:t>– </a:t>
            </a:r>
            <a:r>
              <a:rPr sz="1600" spc="-5" dirty="0">
                <a:latin typeface="Calibri"/>
                <a:cs typeface="Calibri"/>
              </a:rPr>
              <a:t>Ceph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RBD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298450" marR="132080" indent="-285750">
              <a:lnSpc>
                <a:spcPct val="114999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-20" dirty="0">
                <a:latin typeface="Calibri"/>
                <a:cs typeface="Calibri"/>
              </a:rPr>
              <a:t>Recently, </a:t>
            </a:r>
            <a:r>
              <a:rPr sz="1600" spc="-5" dirty="0">
                <a:latin typeface="Calibri"/>
                <a:cs typeface="Calibri"/>
              </a:rPr>
              <a:t>disk encryption </a:t>
            </a:r>
            <a:r>
              <a:rPr sz="1600" spc="-10" dirty="0">
                <a:latin typeface="Calibri"/>
                <a:cs typeface="Calibri"/>
              </a:rPr>
              <a:t>was </a:t>
            </a:r>
            <a:r>
              <a:rPr sz="1600" spc="-5" dirty="0">
                <a:latin typeface="Calibri"/>
                <a:cs typeface="Calibri"/>
              </a:rPr>
              <a:t>added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spc="-5" dirty="0">
                <a:latin typeface="Calibri"/>
                <a:cs typeface="Calibri"/>
              </a:rPr>
              <a:t>the Ceph  </a:t>
            </a:r>
            <a:r>
              <a:rPr sz="1600" spc="-10" dirty="0">
                <a:latin typeface="Calibri"/>
                <a:cs typeface="Calibri"/>
              </a:rPr>
              <a:t>client</a:t>
            </a:r>
            <a:r>
              <a:rPr sz="1600" spc="-5" dirty="0">
                <a:latin typeface="Calibri"/>
                <a:cs typeface="Calibri"/>
              </a:rPr>
              <a:t> (libRBD)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10" dirty="0">
                <a:latin typeface="Calibri"/>
                <a:cs typeface="Calibri"/>
              </a:rPr>
              <a:t>Compatible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spc="-15" dirty="0">
                <a:latin typeface="Calibri"/>
                <a:cs typeface="Calibri"/>
              </a:rPr>
              <a:t>standard LUKS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encryption</a:t>
            </a:r>
            <a:endParaRPr sz="1600" dirty="0">
              <a:latin typeface="Calibri"/>
              <a:cs typeface="Calibri"/>
            </a:endParaRPr>
          </a:p>
          <a:p>
            <a:pPr marL="641350" lvl="1" indent="-2857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1600" spc="-5" dirty="0">
                <a:latin typeface="Calibri"/>
                <a:cs typeface="Calibri"/>
              </a:rPr>
              <a:t>Uses </a:t>
            </a:r>
            <a:r>
              <a:rPr sz="1600" spc="-10" dirty="0">
                <a:latin typeface="Calibri"/>
                <a:cs typeface="Calibri"/>
              </a:rPr>
              <a:t>AES-XTS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658" y="166115"/>
            <a:ext cx="2713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Ceph </a:t>
            </a:r>
            <a:r>
              <a:rPr sz="2000" b="1" spc="-5" dirty="0">
                <a:latin typeface="Calibri"/>
                <a:cs typeface="Calibri"/>
              </a:rPr>
              <a:t>RBD 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Encryption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9407" y="1528148"/>
            <a:ext cx="3309193" cy="27061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9983" y="632415"/>
            <a:ext cx="1905546" cy="5172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0" y="179323"/>
            <a:ext cx="404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Implemented </a:t>
            </a:r>
            <a:r>
              <a:rPr sz="1800" b="1" dirty="0">
                <a:latin typeface="Calibri"/>
                <a:cs typeface="Calibri"/>
              </a:rPr>
              <a:t>3 </a:t>
            </a:r>
            <a:r>
              <a:rPr sz="1800" b="1" spc="-10" dirty="0">
                <a:latin typeface="Calibri"/>
                <a:cs typeface="Calibri"/>
              </a:rPr>
              <a:t>Alternatives for Storing </a:t>
            </a:r>
            <a:r>
              <a:rPr sz="1800" b="1" spc="-30" dirty="0">
                <a:latin typeface="Calibri"/>
                <a:cs typeface="Calibri"/>
              </a:rPr>
              <a:t>IVs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7913" y="963672"/>
            <a:ext cx="3452822" cy="7539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1346" y="993139"/>
            <a:ext cx="3441065" cy="18827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11760">
              <a:lnSpc>
                <a:spcPct val="101499"/>
              </a:lnSpc>
              <a:spcBef>
                <a:spcPts val="65"/>
              </a:spcBef>
            </a:pPr>
            <a:r>
              <a:rPr sz="1800" b="1" spc="-5" dirty="0">
                <a:latin typeface="Calibri"/>
                <a:cs typeface="Calibri"/>
              </a:rPr>
              <a:t>Unaligned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600" spc="-5" dirty="0">
                <a:latin typeface="Calibri"/>
                <a:cs typeface="Calibri"/>
              </a:rPr>
              <a:t>write IV sequentially </a:t>
            </a:r>
            <a:r>
              <a:rPr sz="1600" spc="-10" dirty="0">
                <a:latin typeface="Calibri"/>
                <a:cs typeface="Calibri"/>
              </a:rPr>
              <a:t>after 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sector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5" dirty="0">
                <a:latin typeface="Calibri"/>
                <a:cs typeface="Calibri"/>
              </a:rPr>
              <a:t>Object End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600" spc="-10" dirty="0">
                <a:latin typeface="Calibri"/>
                <a:cs typeface="Calibri"/>
              </a:rPr>
              <a:t>batch </a:t>
            </a:r>
            <a:r>
              <a:rPr sz="1600" spc="-25" dirty="0">
                <a:latin typeface="Calibri"/>
                <a:cs typeface="Calibri"/>
              </a:rPr>
              <a:t>IVs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keep </a:t>
            </a:r>
            <a:r>
              <a:rPr sz="1600" spc="-5" dirty="0">
                <a:latin typeface="Calibri"/>
                <a:cs typeface="Calibri"/>
              </a:rPr>
              <a:t>sector  alignment. Use Ceph </a:t>
            </a:r>
            <a:r>
              <a:rPr sz="1600" i="1" spc="-5" dirty="0">
                <a:latin typeface="Calibri"/>
                <a:cs typeface="Calibri"/>
              </a:rPr>
              <a:t>object </a:t>
            </a:r>
            <a:r>
              <a:rPr sz="1600" spc="-10" dirty="0">
                <a:latin typeface="Calibri"/>
                <a:cs typeface="Calibri"/>
              </a:rPr>
              <a:t>granularity to  batch </a:t>
            </a:r>
            <a:r>
              <a:rPr sz="1600" spc="-5" dirty="0">
                <a:latin typeface="Calibri"/>
                <a:cs typeface="Calibri"/>
              </a:rPr>
              <a:t>all IV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an object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spc="-5" dirty="0">
                <a:latin typeface="Calibri"/>
                <a:cs typeface="Calibri"/>
              </a:rPr>
              <a:t>its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37913" y="2279970"/>
            <a:ext cx="3504437" cy="7652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7913" y="3599483"/>
            <a:ext cx="3949078" cy="7671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346" y="3541267"/>
            <a:ext cx="3406775" cy="791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Calibri"/>
                <a:cs typeface="Calibri"/>
              </a:rPr>
              <a:t>OMAP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600" spc="-10" dirty="0">
                <a:latin typeface="Calibri"/>
                <a:cs typeface="Calibri"/>
              </a:rPr>
              <a:t>Store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25" dirty="0">
                <a:latin typeface="Calibri"/>
                <a:cs typeface="Calibri"/>
              </a:rPr>
              <a:t>IVs </a:t>
            </a:r>
            <a:r>
              <a:rPr sz="1600" spc="-5" dirty="0">
                <a:latin typeface="Calibri"/>
                <a:cs typeface="Calibri"/>
              </a:rPr>
              <a:t>in an External </a:t>
            </a:r>
            <a:r>
              <a:rPr sz="1600" dirty="0">
                <a:latin typeface="Calibri"/>
                <a:cs typeface="Calibri"/>
              </a:rPr>
              <a:t>DB.  </a:t>
            </a:r>
            <a:r>
              <a:rPr sz="1600" spc="-5" dirty="0">
                <a:latin typeface="Calibri"/>
                <a:cs typeface="Calibri"/>
              </a:rPr>
              <a:t>Use Ceph OMAP </a:t>
            </a:r>
            <a:r>
              <a:rPr sz="1600" dirty="0">
                <a:latin typeface="Calibri"/>
                <a:cs typeface="Calibri"/>
              </a:rPr>
              <a:t>DB </a:t>
            </a:r>
            <a:r>
              <a:rPr sz="1600" spc="-5" dirty="0">
                <a:latin typeface="Calibri"/>
                <a:cs typeface="Calibri"/>
              </a:rPr>
              <a:t>which is based </a:t>
            </a:r>
            <a:r>
              <a:rPr sz="1600" dirty="0">
                <a:latin typeface="Calibri"/>
                <a:cs typeface="Calibri"/>
              </a:rPr>
              <a:t>on  </a:t>
            </a:r>
            <a:r>
              <a:rPr sz="1600" spc="-10" dirty="0">
                <a:latin typeface="Calibri"/>
                <a:cs typeface="Calibri"/>
              </a:rPr>
              <a:t>RocksDB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2769</TotalTime>
  <Words>1535</Words>
  <Application>Microsoft Office PowerPoint</Application>
  <PresentationFormat>화면 슬라이드 쇼(16:9)</PresentationFormat>
  <Paragraphs>230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 SD Gothic Neo</vt:lpstr>
      <vt:lpstr>noto</vt:lpstr>
      <vt:lpstr>맑은 고딕</vt:lpstr>
      <vt:lpstr>Arial</vt:lpstr>
      <vt:lpstr>Calibri</vt:lpstr>
      <vt:lpstr>Office Theme</vt:lpstr>
      <vt:lpstr>Rethinking Block Storage Encryption with  Virtual Disks</vt:lpstr>
      <vt:lpstr>Block Storage</vt:lpstr>
      <vt:lpstr>Block Storage Encryption</vt:lpstr>
      <vt:lpstr>The Implications of Length Preserving Encryption</vt:lpstr>
      <vt:lpstr>Handling of Block Storage Encryption Today</vt:lpstr>
      <vt:lpstr>Recap - Block Storage Encryption Today</vt:lpstr>
      <vt:lpstr>Rethinking Encryption for Virtual Disks</vt:lpstr>
      <vt:lpstr>Ceph RBD and Encryption</vt:lpstr>
      <vt:lpstr>Implemented 3 Alternatives for Storing IVs</vt:lpstr>
      <vt:lpstr>Read Performance</vt:lpstr>
      <vt:lpstr>Write Performance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Block Storage Encryption with  Virtual Disks</dc:title>
  <cp:lastModifiedBy>신재하</cp:lastModifiedBy>
  <cp:revision>5</cp:revision>
  <dcterms:created xsi:type="dcterms:W3CDTF">2022-08-22T04:08:50Z</dcterms:created>
  <dcterms:modified xsi:type="dcterms:W3CDTF">2022-08-24T03:42:38Z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2022-06-26T00:00:00Z</vt:filetime>
  </property>
  <property fmtid="{D5CDD505-2E9C-101B-9397-08002B2CF9AE}" pid="3" name="LastSaved">
    <vt:filetime>2022-08-22T00:00:00Z</vt:filetime>
  </property>
</Properties>
</file>