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78" r:id="rId17"/>
    <p:sldId id="279" r:id="rId18"/>
    <p:sldId id="270" r:id="rId19"/>
    <p:sldId id="269" r:id="rId20"/>
    <p:sldId id="280" r:id="rId21"/>
    <p:sldId id="281" r:id="rId22"/>
    <p:sldId id="282" r:id="rId23"/>
    <p:sldId id="272" r:id="rId24"/>
    <p:sldId id="273" r:id="rId25"/>
    <p:sldId id="274" r:id="rId26"/>
    <p:sldId id="283" r:id="rId27"/>
    <p:sldId id="275" r:id="rId2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14" y="10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704042"/>
            <a:ext cx="6768465" cy="154305"/>
          </a:xfrm>
          <a:custGeom>
            <a:avLst/>
            <a:gdLst/>
            <a:ahLst/>
            <a:cxnLst/>
            <a:rect l="l" t="t" r="r" b="b"/>
            <a:pathLst>
              <a:path w="6768465" h="154304">
                <a:moveTo>
                  <a:pt x="6768269" y="0"/>
                </a:moveTo>
                <a:lnTo>
                  <a:pt x="0" y="0"/>
                </a:lnTo>
                <a:lnTo>
                  <a:pt x="0" y="153956"/>
                </a:lnTo>
                <a:lnTo>
                  <a:pt x="6768269" y="153956"/>
                </a:lnTo>
                <a:lnTo>
                  <a:pt x="6768269" y="0"/>
                </a:lnTo>
                <a:close/>
              </a:path>
            </a:pathLst>
          </a:custGeom>
          <a:solidFill>
            <a:srgbClr val="003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68269" y="6704042"/>
            <a:ext cx="3521075" cy="154305"/>
          </a:xfrm>
          <a:custGeom>
            <a:avLst/>
            <a:gdLst/>
            <a:ahLst/>
            <a:cxnLst/>
            <a:rect l="l" t="t" r="r" b="b"/>
            <a:pathLst>
              <a:path w="3521075" h="154304">
                <a:moveTo>
                  <a:pt x="3520866" y="0"/>
                </a:moveTo>
                <a:lnTo>
                  <a:pt x="0" y="0"/>
                </a:lnTo>
                <a:lnTo>
                  <a:pt x="0" y="153956"/>
                </a:lnTo>
                <a:lnTo>
                  <a:pt x="3520866" y="153956"/>
                </a:lnTo>
                <a:lnTo>
                  <a:pt x="3520866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89134" y="6704042"/>
            <a:ext cx="1903095" cy="154305"/>
          </a:xfrm>
          <a:custGeom>
            <a:avLst/>
            <a:gdLst/>
            <a:ahLst/>
            <a:cxnLst/>
            <a:rect l="l" t="t" r="r" b="b"/>
            <a:pathLst>
              <a:path w="1903095" h="154304">
                <a:moveTo>
                  <a:pt x="1902865" y="0"/>
                </a:moveTo>
                <a:lnTo>
                  <a:pt x="0" y="0"/>
                </a:lnTo>
                <a:lnTo>
                  <a:pt x="0" y="153956"/>
                </a:lnTo>
                <a:lnTo>
                  <a:pt x="1902865" y="153956"/>
                </a:lnTo>
                <a:lnTo>
                  <a:pt x="1902865" y="0"/>
                </a:lnTo>
                <a:close/>
              </a:path>
            </a:pathLst>
          </a:custGeom>
          <a:solidFill>
            <a:srgbClr val="A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4085" y="1880108"/>
            <a:ext cx="8283829" cy="158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176" y="1458874"/>
            <a:ext cx="10915647" cy="396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5615" y="6383200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7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hyperlink" Target="mailto:yuhong.zhong@columbia.edu" TargetMode="External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hyperlink" Target="http://xrp-project.com/" TargetMode="Externa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9183" rIns="0" bIns="0" rtlCol="0">
            <a:spAutoFit/>
          </a:bodyPr>
          <a:lstStyle/>
          <a:p>
            <a:pPr marL="2004060" marR="5080" indent="-673735">
              <a:lnSpc>
                <a:spcPts val="5810"/>
              </a:lnSpc>
              <a:spcBef>
                <a:spcPts val="850"/>
              </a:spcBef>
            </a:pPr>
            <a:r>
              <a:rPr sz="5400" b="1" dirty="0">
                <a:latin typeface="Verdana"/>
                <a:cs typeface="Verdana"/>
              </a:rPr>
              <a:t>XRP</a:t>
            </a:r>
            <a:r>
              <a:rPr sz="5400" dirty="0">
                <a:latin typeface="Verdana"/>
                <a:cs typeface="Verdana"/>
              </a:rPr>
              <a:t>: </a:t>
            </a:r>
            <a:r>
              <a:rPr sz="5400" spc="-25" dirty="0">
                <a:latin typeface="Verdana"/>
                <a:cs typeface="Verdana"/>
              </a:rPr>
              <a:t>In-Kernel</a:t>
            </a:r>
            <a:r>
              <a:rPr sz="5400" spc="-80" dirty="0">
                <a:latin typeface="Verdana"/>
                <a:cs typeface="Verdana"/>
              </a:rPr>
              <a:t> </a:t>
            </a:r>
            <a:r>
              <a:rPr sz="5400" spc="-20" dirty="0">
                <a:latin typeface="Verdana"/>
                <a:cs typeface="Verdana"/>
              </a:rPr>
              <a:t>Storage  </a:t>
            </a:r>
            <a:r>
              <a:rPr sz="5400" spc="-5" dirty="0">
                <a:latin typeface="Verdana"/>
                <a:cs typeface="Verdana"/>
              </a:rPr>
              <a:t>Functions with</a:t>
            </a:r>
            <a:r>
              <a:rPr sz="5400" spc="-25" dirty="0">
                <a:latin typeface="Verdana"/>
                <a:cs typeface="Verdana"/>
              </a:rPr>
              <a:t> </a:t>
            </a:r>
            <a:r>
              <a:rPr sz="5400" spc="-5" dirty="0">
                <a:latin typeface="Verdana"/>
                <a:cs typeface="Verdana"/>
              </a:rPr>
              <a:t>eBPF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2164" y="3812539"/>
            <a:ext cx="8731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ctr">
              <a:lnSpc>
                <a:spcPct val="125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767171"/>
                </a:solidFill>
                <a:latin typeface="Arial"/>
                <a:cs typeface="Arial"/>
              </a:rPr>
              <a:t>Yuhong </a:t>
            </a:r>
            <a:r>
              <a:rPr sz="2400" b="1" spc="-5" dirty="0">
                <a:solidFill>
                  <a:srgbClr val="767171"/>
                </a:solidFill>
                <a:latin typeface="Arial"/>
                <a:cs typeface="Arial"/>
              </a:rPr>
              <a:t>Zhong</a:t>
            </a:r>
            <a:r>
              <a:rPr sz="2400" spc="-7" baseline="24305" dirty="0">
                <a:solidFill>
                  <a:srgbClr val="767171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767171"/>
                </a:solidFill>
                <a:latin typeface="Arial"/>
                <a:cs typeface="Arial"/>
              </a:rPr>
              <a:t>Haoyu 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Li</a:t>
            </a:r>
            <a:r>
              <a:rPr sz="2400" spc="-7" baseline="24305" dirty="0">
                <a:solidFill>
                  <a:srgbClr val="767171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, </a:t>
            </a:r>
            <a:r>
              <a:rPr sz="2400" spc="-70" dirty="0">
                <a:solidFill>
                  <a:srgbClr val="767171"/>
                </a:solidFill>
                <a:latin typeface="Arial"/>
                <a:cs typeface="Arial"/>
              </a:rPr>
              <a:t>Yu </a:t>
            </a:r>
            <a:r>
              <a:rPr sz="2400" dirty="0">
                <a:solidFill>
                  <a:srgbClr val="767171"/>
                </a:solidFill>
                <a:latin typeface="Arial"/>
                <a:cs typeface="Arial"/>
              </a:rPr>
              <a:t>Jian </a:t>
            </a:r>
            <a:r>
              <a:rPr sz="2400" spc="-15" dirty="0">
                <a:solidFill>
                  <a:srgbClr val="767171"/>
                </a:solidFill>
                <a:latin typeface="Arial"/>
                <a:cs typeface="Arial"/>
              </a:rPr>
              <a:t>Wu</a:t>
            </a:r>
            <a:r>
              <a:rPr sz="2400" spc="-22" baseline="24305" dirty="0">
                <a:solidFill>
                  <a:srgbClr val="767171"/>
                </a:solidFill>
                <a:latin typeface="Arial"/>
                <a:cs typeface="Arial"/>
              </a:rPr>
              <a:t>1</a:t>
            </a:r>
            <a:r>
              <a:rPr sz="2400" spc="-15" dirty="0">
                <a:solidFill>
                  <a:srgbClr val="767171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Ioannis Zarkadas</a:t>
            </a:r>
            <a:r>
              <a:rPr sz="2400" spc="-7" baseline="24305" dirty="0">
                <a:solidFill>
                  <a:srgbClr val="767171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,  </a:t>
            </a:r>
            <a:r>
              <a:rPr sz="2400" spc="-10" dirty="0">
                <a:solidFill>
                  <a:srgbClr val="767171"/>
                </a:solidFill>
                <a:latin typeface="Arial"/>
                <a:cs typeface="Arial"/>
              </a:rPr>
              <a:t>Jeffrey </a:t>
            </a:r>
            <a:r>
              <a:rPr sz="2400" spc="-55" dirty="0">
                <a:solidFill>
                  <a:srgbClr val="767171"/>
                </a:solidFill>
                <a:latin typeface="Arial"/>
                <a:cs typeface="Arial"/>
              </a:rPr>
              <a:t>Tao</a:t>
            </a:r>
            <a:r>
              <a:rPr sz="2400" spc="-82" baseline="24305" dirty="0">
                <a:solidFill>
                  <a:srgbClr val="767171"/>
                </a:solidFill>
                <a:latin typeface="Arial"/>
                <a:cs typeface="Arial"/>
              </a:rPr>
              <a:t>1</a:t>
            </a:r>
            <a:r>
              <a:rPr sz="2400" spc="-55" dirty="0">
                <a:solidFill>
                  <a:srgbClr val="767171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Evan Mesterhazy</a:t>
            </a:r>
            <a:r>
              <a:rPr sz="2400" spc="-7" baseline="24305" dirty="0">
                <a:solidFill>
                  <a:srgbClr val="767171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767171"/>
                </a:solidFill>
                <a:latin typeface="Arial"/>
                <a:cs typeface="Arial"/>
              </a:rPr>
              <a:t>Michael 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Makris</a:t>
            </a:r>
            <a:r>
              <a:rPr sz="2400" spc="-7" baseline="24305" dirty="0">
                <a:solidFill>
                  <a:srgbClr val="767171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, Junfeng </a:t>
            </a:r>
            <a:r>
              <a:rPr sz="2400" spc="-40" dirty="0">
                <a:solidFill>
                  <a:srgbClr val="767171"/>
                </a:solidFill>
                <a:latin typeface="Arial"/>
                <a:cs typeface="Arial"/>
              </a:rPr>
              <a:t>Yang</a:t>
            </a:r>
            <a:r>
              <a:rPr sz="2400" spc="-60" baseline="24305" dirty="0">
                <a:solidFill>
                  <a:srgbClr val="767171"/>
                </a:solidFill>
                <a:latin typeface="Arial"/>
                <a:cs typeface="Arial"/>
              </a:rPr>
              <a:t>1  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Amy </a:t>
            </a:r>
            <a:r>
              <a:rPr sz="2400" spc="-55" dirty="0">
                <a:solidFill>
                  <a:srgbClr val="767171"/>
                </a:solidFill>
                <a:latin typeface="Arial"/>
                <a:cs typeface="Arial"/>
              </a:rPr>
              <a:t>Tai</a:t>
            </a:r>
            <a:r>
              <a:rPr sz="2400" spc="-82" baseline="24305" dirty="0">
                <a:solidFill>
                  <a:srgbClr val="767171"/>
                </a:solidFill>
                <a:latin typeface="Arial"/>
                <a:cs typeface="Arial"/>
              </a:rPr>
              <a:t>2</a:t>
            </a:r>
            <a:r>
              <a:rPr sz="2400" spc="-55" dirty="0">
                <a:solidFill>
                  <a:srgbClr val="767171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767171"/>
                </a:solidFill>
                <a:latin typeface="Arial"/>
                <a:cs typeface="Arial"/>
              </a:rPr>
              <a:t>Ryan 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Stutsman</a:t>
            </a:r>
            <a:r>
              <a:rPr sz="2400" spc="-7" baseline="24305" dirty="0">
                <a:solidFill>
                  <a:srgbClr val="767171"/>
                </a:solidFill>
                <a:latin typeface="Arial"/>
                <a:cs typeface="Arial"/>
              </a:rPr>
              <a:t>3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767171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767171"/>
                </a:solidFill>
                <a:latin typeface="Arial"/>
                <a:cs typeface="Arial"/>
              </a:rPr>
              <a:t>Asaf</a:t>
            </a:r>
            <a:r>
              <a:rPr sz="2400" spc="-165" dirty="0">
                <a:solidFill>
                  <a:srgbClr val="76717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67171"/>
                </a:solidFill>
                <a:latin typeface="Arial"/>
                <a:cs typeface="Arial"/>
              </a:rPr>
              <a:t>Cidon</a:t>
            </a:r>
            <a:r>
              <a:rPr sz="2400" baseline="24305" dirty="0">
                <a:solidFill>
                  <a:srgbClr val="767171"/>
                </a:solidFill>
                <a:latin typeface="Arial"/>
                <a:cs typeface="Arial"/>
              </a:rPr>
              <a:t>1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08802" y="63759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131" y="5625111"/>
            <a:ext cx="3190921" cy="475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7055" y="5608162"/>
            <a:ext cx="1886778" cy="4923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7488" y="5654928"/>
            <a:ext cx="1343229" cy="4540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84315" y="55834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67171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3011" y="55834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67171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3453" y="55834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67171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838" y="5739962"/>
            <a:ext cx="11216005" cy="735965"/>
          </a:xfrm>
          <a:custGeom>
            <a:avLst/>
            <a:gdLst/>
            <a:ahLst/>
            <a:cxnLst/>
            <a:rect l="l" t="t" r="r" b="b"/>
            <a:pathLst>
              <a:path w="11216005" h="735964">
                <a:moveTo>
                  <a:pt x="0" y="735855"/>
                </a:moveTo>
                <a:lnTo>
                  <a:pt x="11215976" y="735855"/>
                </a:lnTo>
                <a:lnTo>
                  <a:pt x="11215976" y="0"/>
                </a:lnTo>
                <a:lnTo>
                  <a:pt x="0" y="0"/>
                </a:lnTo>
                <a:lnTo>
                  <a:pt x="0" y="735855"/>
                </a:lnTo>
                <a:close/>
              </a:path>
            </a:pathLst>
          </a:custGeom>
          <a:solidFill>
            <a:srgbClr val="F4D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80438" y="3302962"/>
            <a:ext cx="11266805" cy="2374900"/>
            <a:chOff x="480438" y="3302962"/>
            <a:chExt cx="11266805" cy="2374900"/>
          </a:xfrm>
        </p:grpSpPr>
        <p:sp>
          <p:nvSpPr>
            <p:cNvPr id="4" name="object 4"/>
            <p:cNvSpPr/>
            <p:nvPr/>
          </p:nvSpPr>
          <p:spPr>
            <a:xfrm>
              <a:off x="505838" y="4909779"/>
              <a:ext cx="11216005" cy="767715"/>
            </a:xfrm>
            <a:custGeom>
              <a:avLst/>
              <a:gdLst/>
              <a:ahLst/>
              <a:cxnLst/>
              <a:rect l="l" t="t" r="r" b="b"/>
              <a:pathLst>
                <a:path w="11216005" h="767714">
                  <a:moveTo>
                    <a:pt x="0" y="767537"/>
                  </a:moveTo>
                  <a:lnTo>
                    <a:pt x="11215984" y="767537"/>
                  </a:lnTo>
                  <a:lnTo>
                    <a:pt x="11215984" y="0"/>
                  </a:lnTo>
                  <a:lnTo>
                    <a:pt x="0" y="0"/>
                  </a:lnTo>
                  <a:lnTo>
                    <a:pt x="0" y="767537"/>
                  </a:lnTo>
                  <a:close/>
                </a:path>
              </a:pathLst>
            </a:custGeom>
            <a:solidFill>
              <a:srgbClr val="5F89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5838" y="4116252"/>
              <a:ext cx="11216005" cy="793750"/>
            </a:xfrm>
            <a:custGeom>
              <a:avLst/>
              <a:gdLst/>
              <a:ahLst/>
              <a:cxnLst/>
              <a:rect l="l" t="t" r="r" b="b"/>
              <a:pathLst>
                <a:path w="11216005" h="793750">
                  <a:moveTo>
                    <a:pt x="0" y="793526"/>
                  </a:moveTo>
                  <a:lnTo>
                    <a:pt x="11215984" y="793526"/>
                  </a:lnTo>
                  <a:lnTo>
                    <a:pt x="11215984" y="0"/>
                  </a:lnTo>
                  <a:lnTo>
                    <a:pt x="0" y="0"/>
                  </a:lnTo>
                  <a:lnTo>
                    <a:pt x="0" y="793526"/>
                  </a:lnTo>
                  <a:close/>
                </a:path>
              </a:pathLst>
            </a:custGeom>
            <a:solidFill>
              <a:srgbClr val="90A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38" y="3353763"/>
              <a:ext cx="11216005" cy="762635"/>
            </a:xfrm>
            <a:custGeom>
              <a:avLst/>
              <a:gdLst/>
              <a:ahLst/>
              <a:cxnLst/>
              <a:rect l="l" t="t" r="r" b="b"/>
              <a:pathLst>
                <a:path w="11216005" h="762635">
                  <a:moveTo>
                    <a:pt x="0" y="762489"/>
                  </a:moveTo>
                  <a:lnTo>
                    <a:pt x="11215986" y="762489"/>
                  </a:lnTo>
                  <a:lnTo>
                    <a:pt x="11215986" y="0"/>
                  </a:lnTo>
                  <a:lnTo>
                    <a:pt x="0" y="0"/>
                  </a:lnTo>
                  <a:lnTo>
                    <a:pt x="0" y="762489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838" y="3328362"/>
              <a:ext cx="11216005" cy="0"/>
            </a:xfrm>
            <a:custGeom>
              <a:avLst/>
              <a:gdLst/>
              <a:ahLst/>
              <a:cxnLst/>
              <a:rect l="l" t="t" r="r" b="b"/>
              <a:pathLst>
                <a:path w="11216005">
                  <a:moveTo>
                    <a:pt x="0" y="0"/>
                  </a:moveTo>
                  <a:lnTo>
                    <a:pt x="11215977" y="1"/>
                  </a:lnTo>
                </a:path>
              </a:pathLst>
            </a:custGeom>
            <a:ln w="50800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9831" y="3345179"/>
            <a:ext cx="1524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Syscall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878" y="2202179"/>
            <a:ext cx="1353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User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578" y="4119372"/>
            <a:ext cx="3231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File </a:t>
            </a:r>
            <a:r>
              <a:rPr sz="2000" spc="-5" dirty="0">
                <a:latin typeface="Arial"/>
                <a:cs typeface="Arial"/>
              </a:rPr>
              <a:t>System </a:t>
            </a:r>
            <a:r>
              <a:rPr sz="2000" dirty="0">
                <a:latin typeface="Arial"/>
                <a:cs typeface="Arial"/>
              </a:rPr>
              <a:t>and Block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578" y="4930140"/>
            <a:ext cx="1467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NVMe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5838" y="5702717"/>
            <a:ext cx="11216005" cy="12065"/>
          </a:xfrm>
          <a:custGeom>
            <a:avLst/>
            <a:gdLst/>
            <a:ahLst/>
            <a:cxnLst/>
            <a:rect l="l" t="t" r="r" b="b"/>
            <a:pathLst>
              <a:path w="11216005" h="12064">
                <a:moveTo>
                  <a:pt x="0" y="11845"/>
                </a:moveTo>
                <a:lnTo>
                  <a:pt x="11215977" y="0"/>
                </a:lnTo>
              </a:path>
            </a:pathLst>
          </a:custGeom>
          <a:ln w="50800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3578" y="5707379"/>
            <a:ext cx="1750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Storage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1162" y="2986532"/>
            <a:ext cx="260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B3838"/>
                </a:solidFill>
                <a:latin typeface="Arial"/>
                <a:cs typeface="Arial"/>
              </a:rPr>
              <a:t>Kernel Boundary</a:t>
            </a:r>
            <a:r>
              <a:rPr sz="1800" b="1" spc="-2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(5.6%)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299596" y="3372370"/>
            <a:ext cx="121285" cy="707390"/>
            <a:chOff x="11299596" y="3372370"/>
            <a:chExt cx="121285" cy="70739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9596" y="3372370"/>
              <a:ext cx="114300" cy="2352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6522" y="3844025"/>
              <a:ext cx="114300" cy="23528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137875" y="3574795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3.2%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309121" y="4163377"/>
            <a:ext cx="121285" cy="716915"/>
            <a:chOff x="11309121" y="4163377"/>
            <a:chExt cx="121285" cy="71691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9121" y="4163377"/>
              <a:ext cx="114300" cy="2352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6047" y="4644761"/>
              <a:ext cx="114300" cy="23528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045291" y="4373371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38.0%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318646" y="4953909"/>
            <a:ext cx="121285" cy="716915"/>
            <a:chOff x="11318646" y="4953909"/>
            <a:chExt cx="121285" cy="71691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8646" y="4953909"/>
              <a:ext cx="114300" cy="2352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5572" y="5435291"/>
              <a:ext cx="114300" cy="23528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56925" y="5156708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1.8%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8171" y="5745491"/>
            <a:ext cx="114300" cy="23528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5098" y="6226873"/>
            <a:ext cx="114300" cy="23528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1068499" y="5946140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51.4%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480032" y="2878020"/>
            <a:ext cx="3276600" cy="3235960"/>
            <a:chOff x="5480032" y="2878020"/>
            <a:chExt cx="3276600" cy="3235960"/>
          </a:xfrm>
        </p:grpSpPr>
        <p:sp>
          <p:nvSpPr>
            <p:cNvPr id="31" name="object 31"/>
            <p:cNvSpPr/>
            <p:nvPr/>
          </p:nvSpPr>
          <p:spPr>
            <a:xfrm>
              <a:off x="5480024" y="2878022"/>
              <a:ext cx="3276600" cy="3221355"/>
            </a:xfrm>
            <a:custGeom>
              <a:avLst/>
              <a:gdLst/>
              <a:ahLst/>
              <a:cxnLst/>
              <a:rect l="l" t="t" r="r" b="b"/>
              <a:pathLst>
                <a:path w="3276600" h="3221354">
                  <a:moveTo>
                    <a:pt x="944384" y="2724899"/>
                  </a:moveTo>
                  <a:lnTo>
                    <a:pt x="931608" y="2654820"/>
                  </a:lnTo>
                  <a:lnTo>
                    <a:pt x="930313" y="2647721"/>
                  </a:lnTo>
                  <a:lnTo>
                    <a:pt x="913828" y="2557272"/>
                  </a:lnTo>
                  <a:lnTo>
                    <a:pt x="798068" y="2682290"/>
                  </a:lnTo>
                  <a:lnTo>
                    <a:pt x="856310" y="2663977"/>
                  </a:lnTo>
                  <a:lnTo>
                    <a:pt x="738174" y="3069653"/>
                  </a:lnTo>
                  <a:lnTo>
                    <a:pt x="49517" y="71221"/>
                  </a:lnTo>
                  <a:lnTo>
                    <a:pt x="0" y="82588"/>
                  </a:lnTo>
                  <a:lnTo>
                    <a:pt x="695553" y="3110992"/>
                  </a:lnTo>
                  <a:lnTo>
                    <a:pt x="638467" y="3089351"/>
                  </a:lnTo>
                  <a:lnTo>
                    <a:pt x="707910" y="3173603"/>
                  </a:lnTo>
                  <a:lnTo>
                    <a:pt x="702030" y="3193808"/>
                  </a:lnTo>
                  <a:lnTo>
                    <a:pt x="731685" y="3202444"/>
                  </a:lnTo>
                  <a:lnTo>
                    <a:pt x="746848" y="3220834"/>
                  </a:lnTo>
                  <a:lnTo>
                    <a:pt x="750011" y="3207791"/>
                  </a:lnTo>
                  <a:lnTo>
                    <a:pt x="750798" y="3208007"/>
                  </a:lnTo>
                  <a:lnTo>
                    <a:pt x="905078" y="2678188"/>
                  </a:lnTo>
                  <a:lnTo>
                    <a:pt x="944384" y="2724899"/>
                  </a:lnTo>
                  <a:close/>
                </a:path>
                <a:path w="3276600" h="3221354">
                  <a:moveTo>
                    <a:pt x="3235718" y="121119"/>
                  </a:moveTo>
                  <a:lnTo>
                    <a:pt x="3215386" y="98348"/>
                  </a:lnTo>
                  <a:lnTo>
                    <a:pt x="3186557" y="108356"/>
                  </a:lnTo>
                  <a:lnTo>
                    <a:pt x="2539669" y="2601925"/>
                  </a:lnTo>
                  <a:lnTo>
                    <a:pt x="2588844" y="2614676"/>
                  </a:lnTo>
                  <a:lnTo>
                    <a:pt x="3235718" y="121119"/>
                  </a:lnTo>
                  <a:close/>
                </a:path>
                <a:path w="3276600" h="3221354">
                  <a:moveTo>
                    <a:pt x="3276396" y="166649"/>
                  </a:moveTo>
                  <a:lnTo>
                    <a:pt x="3261842" y="98348"/>
                  </a:lnTo>
                  <a:lnTo>
                    <a:pt x="3260483" y="91973"/>
                  </a:lnTo>
                  <a:lnTo>
                    <a:pt x="3240900" y="0"/>
                  </a:lnTo>
                  <a:lnTo>
                    <a:pt x="3128873" y="128384"/>
                  </a:lnTo>
                  <a:lnTo>
                    <a:pt x="3186557" y="108356"/>
                  </a:lnTo>
                  <a:lnTo>
                    <a:pt x="3215373" y="98348"/>
                  </a:lnTo>
                  <a:lnTo>
                    <a:pt x="3235718" y="121119"/>
                  </a:lnTo>
                  <a:lnTo>
                    <a:pt x="3276396" y="166649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89258" y="5402789"/>
              <a:ext cx="374015" cy="152400"/>
            </a:xfrm>
            <a:custGeom>
              <a:avLst/>
              <a:gdLst/>
              <a:ahLst/>
              <a:cxnLst/>
              <a:rect l="l" t="t" r="r" b="b"/>
              <a:pathLst>
                <a:path w="374015" h="152400">
                  <a:moveTo>
                    <a:pt x="271815" y="76200"/>
                  </a:moveTo>
                  <a:lnTo>
                    <a:pt x="221015" y="152400"/>
                  </a:lnTo>
                  <a:lnTo>
                    <a:pt x="322615" y="101600"/>
                  </a:lnTo>
                  <a:lnTo>
                    <a:pt x="271815" y="101600"/>
                  </a:lnTo>
                  <a:lnTo>
                    <a:pt x="271815" y="76200"/>
                  </a:lnTo>
                  <a:close/>
                </a:path>
                <a:path w="374015" h="152400">
                  <a:moveTo>
                    <a:pt x="254882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254882" y="101600"/>
                  </a:lnTo>
                  <a:lnTo>
                    <a:pt x="271815" y="76200"/>
                  </a:lnTo>
                  <a:lnTo>
                    <a:pt x="254882" y="50800"/>
                  </a:lnTo>
                  <a:close/>
                </a:path>
                <a:path w="374015" h="152400">
                  <a:moveTo>
                    <a:pt x="322615" y="50800"/>
                  </a:moveTo>
                  <a:lnTo>
                    <a:pt x="271815" y="50800"/>
                  </a:lnTo>
                  <a:lnTo>
                    <a:pt x="271815" y="101600"/>
                  </a:lnTo>
                  <a:lnTo>
                    <a:pt x="322615" y="101600"/>
                  </a:lnTo>
                  <a:lnTo>
                    <a:pt x="373415" y="76200"/>
                  </a:lnTo>
                  <a:lnTo>
                    <a:pt x="322615" y="50800"/>
                  </a:lnTo>
                  <a:close/>
                </a:path>
                <a:path w="374015" h="152400">
                  <a:moveTo>
                    <a:pt x="221015" y="0"/>
                  </a:moveTo>
                  <a:lnTo>
                    <a:pt x="271815" y="76200"/>
                  </a:lnTo>
                  <a:lnTo>
                    <a:pt x="271815" y="50800"/>
                  </a:lnTo>
                  <a:lnTo>
                    <a:pt x="322615" y="50800"/>
                  </a:lnTo>
                  <a:lnTo>
                    <a:pt x="22101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04457" y="5437212"/>
              <a:ext cx="377190" cy="661670"/>
            </a:xfrm>
            <a:custGeom>
              <a:avLst/>
              <a:gdLst/>
              <a:ahLst/>
              <a:cxnLst/>
              <a:rect l="l" t="t" r="r" b="b"/>
              <a:pathLst>
                <a:path w="377190" h="661670">
                  <a:moveTo>
                    <a:pt x="376580" y="167627"/>
                  </a:moveTo>
                  <a:lnTo>
                    <a:pt x="363804" y="97548"/>
                  </a:lnTo>
                  <a:lnTo>
                    <a:pt x="362508" y="90449"/>
                  </a:lnTo>
                  <a:lnTo>
                    <a:pt x="346024" y="0"/>
                  </a:lnTo>
                  <a:lnTo>
                    <a:pt x="230263" y="125018"/>
                  </a:lnTo>
                  <a:lnTo>
                    <a:pt x="288505" y="106705"/>
                  </a:lnTo>
                  <a:lnTo>
                    <a:pt x="162941" y="537921"/>
                  </a:lnTo>
                  <a:lnTo>
                    <a:pt x="49542" y="37680"/>
                  </a:lnTo>
                  <a:lnTo>
                    <a:pt x="0" y="48920"/>
                  </a:lnTo>
                  <a:lnTo>
                    <a:pt x="113969" y="551662"/>
                  </a:lnTo>
                  <a:lnTo>
                    <a:pt x="56934" y="529856"/>
                  </a:lnTo>
                  <a:lnTo>
                    <a:pt x="136880" y="627405"/>
                  </a:lnTo>
                  <a:lnTo>
                    <a:pt x="134226" y="636524"/>
                  </a:lnTo>
                  <a:lnTo>
                    <a:pt x="147535" y="640410"/>
                  </a:lnTo>
                  <a:lnTo>
                    <a:pt x="164947" y="661644"/>
                  </a:lnTo>
                  <a:lnTo>
                    <a:pt x="168643" y="646557"/>
                  </a:lnTo>
                  <a:lnTo>
                    <a:pt x="182994" y="650735"/>
                  </a:lnTo>
                  <a:lnTo>
                    <a:pt x="337273" y="120904"/>
                  </a:lnTo>
                  <a:lnTo>
                    <a:pt x="317614" y="97548"/>
                  </a:lnTo>
                  <a:lnTo>
                    <a:pt x="337273" y="120904"/>
                  </a:lnTo>
                  <a:lnTo>
                    <a:pt x="376580" y="167627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0473" y="5411787"/>
              <a:ext cx="374015" cy="152400"/>
            </a:xfrm>
            <a:custGeom>
              <a:avLst/>
              <a:gdLst/>
              <a:ahLst/>
              <a:cxnLst/>
              <a:rect l="l" t="t" r="r" b="b"/>
              <a:pathLst>
                <a:path w="374015" h="152400">
                  <a:moveTo>
                    <a:pt x="221014" y="0"/>
                  </a:moveTo>
                  <a:lnTo>
                    <a:pt x="271814" y="76200"/>
                  </a:lnTo>
                  <a:lnTo>
                    <a:pt x="221015" y="152400"/>
                  </a:lnTo>
                  <a:lnTo>
                    <a:pt x="322613" y="101600"/>
                  </a:lnTo>
                  <a:lnTo>
                    <a:pt x="271815" y="101600"/>
                  </a:lnTo>
                  <a:lnTo>
                    <a:pt x="271814" y="50800"/>
                  </a:lnTo>
                  <a:lnTo>
                    <a:pt x="322615" y="50800"/>
                  </a:lnTo>
                  <a:lnTo>
                    <a:pt x="221014" y="0"/>
                  </a:lnTo>
                  <a:close/>
                </a:path>
                <a:path w="374015" h="152400">
                  <a:moveTo>
                    <a:pt x="254880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254881" y="101600"/>
                  </a:lnTo>
                  <a:lnTo>
                    <a:pt x="271813" y="76198"/>
                  </a:lnTo>
                  <a:lnTo>
                    <a:pt x="254880" y="50800"/>
                  </a:lnTo>
                  <a:close/>
                </a:path>
                <a:path w="374015" h="152400">
                  <a:moveTo>
                    <a:pt x="322615" y="50800"/>
                  </a:moveTo>
                  <a:lnTo>
                    <a:pt x="271814" y="50800"/>
                  </a:lnTo>
                  <a:lnTo>
                    <a:pt x="271815" y="101600"/>
                  </a:lnTo>
                  <a:lnTo>
                    <a:pt x="322613" y="101600"/>
                  </a:lnTo>
                  <a:lnTo>
                    <a:pt x="373414" y="76198"/>
                  </a:lnTo>
                  <a:lnTo>
                    <a:pt x="322615" y="5080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59459" y="5432120"/>
              <a:ext cx="353695" cy="681355"/>
            </a:xfrm>
            <a:custGeom>
              <a:avLst/>
              <a:gdLst/>
              <a:ahLst/>
              <a:cxnLst/>
              <a:rect l="l" t="t" r="r" b="b"/>
              <a:pathLst>
                <a:path w="353695" h="681354">
                  <a:moveTo>
                    <a:pt x="353237" y="167627"/>
                  </a:moveTo>
                  <a:lnTo>
                    <a:pt x="340461" y="97548"/>
                  </a:lnTo>
                  <a:lnTo>
                    <a:pt x="339166" y="90449"/>
                  </a:lnTo>
                  <a:lnTo>
                    <a:pt x="322681" y="0"/>
                  </a:lnTo>
                  <a:lnTo>
                    <a:pt x="206908" y="125018"/>
                  </a:lnTo>
                  <a:lnTo>
                    <a:pt x="265150" y="106705"/>
                  </a:lnTo>
                  <a:lnTo>
                    <a:pt x="150202" y="501421"/>
                  </a:lnTo>
                  <a:lnTo>
                    <a:pt x="49542" y="57340"/>
                  </a:lnTo>
                  <a:lnTo>
                    <a:pt x="0" y="68567"/>
                  </a:lnTo>
                  <a:lnTo>
                    <a:pt x="113969" y="571309"/>
                  </a:lnTo>
                  <a:lnTo>
                    <a:pt x="56946" y="549503"/>
                  </a:lnTo>
                  <a:lnTo>
                    <a:pt x="115417" y="620877"/>
                  </a:lnTo>
                  <a:lnTo>
                    <a:pt x="110871" y="636524"/>
                  </a:lnTo>
                  <a:lnTo>
                    <a:pt x="133705" y="643191"/>
                  </a:lnTo>
                  <a:lnTo>
                    <a:pt x="164947" y="681291"/>
                  </a:lnTo>
                  <a:lnTo>
                    <a:pt x="187896" y="587819"/>
                  </a:lnTo>
                  <a:lnTo>
                    <a:pt x="205574" y="515810"/>
                  </a:lnTo>
                  <a:lnTo>
                    <a:pt x="195999" y="525881"/>
                  </a:lnTo>
                  <a:lnTo>
                    <a:pt x="313931" y="120904"/>
                  </a:lnTo>
                  <a:lnTo>
                    <a:pt x="353237" y="167627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916939" y="719835"/>
            <a:ext cx="97917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latin typeface="Arial"/>
                <a:cs typeface="Arial"/>
              </a:rPr>
              <a:t>XRP</a:t>
            </a:r>
            <a:r>
              <a:rPr sz="3400" spc="-10" dirty="0">
                <a:latin typeface="Arial"/>
                <a:cs typeface="Arial"/>
              </a:rPr>
              <a:t>: </a:t>
            </a:r>
            <a:r>
              <a:rPr sz="3400" dirty="0">
                <a:latin typeface="Arial"/>
                <a:cs typeface="Arial"/>
              </a:rPr>
              <a:t>A </a:t>
            </a:r>
            <a:r>
              <a:rPr sz="3400" spc="-5" dirty="0">
                <a:latin typeface="Arial"/>
                <a:cs typeface="Arial"/>
              </a:rPr>
              <a:t>Framework </a:t>
            </a:r>
            <a:r>
              <a:rPr sz="3400" dirty="0">
                <a:latin typeface="Arial"/>
                <a:cs typeface="Arial"/>
              </a:rPr>
              <a:t>for </a:t>
            </a:r>
            <a:r>
              <a:rPr sz="3400" spc="-5" dirty="0">
                <a:latin typeface="Arial"/>
                <a:cs typeface="Arial"/>
              </a:rPr>
              <a:t>In-Kernel Storage</a:t>
            </a:r>
            <a:r>
              <a:rPr sz="3400" spc="-37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Functions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97661" y="5140322"/>
            <a:ext cx="2040255" cy="30226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latin typeface="Arial"/>
                <a:cs typeface="Arial"/>
              </a:rPr>
              <a:t>Custom Function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ED7D31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51559" y="2954919"/>
            <a:ext cx="152400" cy="2185670"/>
          </a:xfrm>
          <a:custGeom>
            <a:avLst/>
            <a:gdLst/>
            <a:ahLst/>
            <a:cxnLst/>
            <a:rect l="l" t="t" r="r" b="b"/>
            <a:pathLst>
              <a:path w="152400" h="2185670">
                <a:moveTo>
                  <a:pt x="0" y="2033003"/>
                </a:moveTo>
                <a:lnTo>
                  <a:pt x="76200" y="2185403"/>
                </a:lnTo>
                <a:lnTo>
                  <a:pt x="127000" y="2083803"/>
                </a:lnTo>
                <a:lnTo>
                  <a:pt x="76198" y="2083802"/>
                </a:lnTo>
                <a:lnTo>
                  <a:pt x="50800" y="2083802"/>
                </a:lnTo>
                <a:lnTo>
                  <a:pt x="50799" y="2066869"/>
                </a:lnTo>
                <a:lnTo>
                  <a:pt x="0" y="2033003"/>
                </a:lnTo>
                <a:close/>
              </a:path>
              <a:path w="152400" h="2185670">
                <a:moveTo>
                  <a:pt x="152400" y="2033003"/>
                </a:moveTo>
                <a:lnTo>
                  <a:pt x="101600" y="2066869"/>
                </a:lnTo>
                <a:lnTo>
                  <a:pt x="101600" y="2083802"/>
                </a:lnTo>
                <a:lnTo>
                  <a:pt x="76200" y="2083803"/>
                </a:lnTo>
                <a:lnTo>
                  <a:pt x="127000" y="2083802"/>
                </a:lnTo>
                <a:lnTo>
                  <a:pt x="101600" y="2083802"/>
                </a:lnTo>
                <a:lnTo>
                  <a:pt x="101599" y="2066869"/>
                </a:lnTo>
                <a:lnTo>
                  <a:pt x="135466" y="2066869"/>
                </a:lnTo>
                <a:lnTo>
                  <a:pt x="152400" y="2033003"/>
                </a:lnTo>
                <a:close/>
              </a:path>
              <a:path w="152400" h="2185670">
                <a:moveTo>
                  <a:pt x="50799" y="2066869"/>
                </a:moveTo>
                <a:lnTo>
                  <a:pt x="50800" y="2083802"/>
                </a:lnTo>
                <a:lnTo>
                  <a:pt x="76198" y="2083802"/>
                </a:lnTo>
                <a:lnTo>
                  <a:pt x="50799" y="2066869"/>
                </a:lnTo>
                <a:close/>
              </a:path>
              <a:path w="152400" h="2185670">
                <a:moveTo>
                  <a:pt x="101598" y="0"/>
                </a:moveTo>
                <a:lnTo>
                  <a:pt x="50798" y="0"/>
                </a:lnTo>
                <a:lnTo>
                  <a:pt x="50800" y="2066869"/>
                </a:lnTo>
                <a:lnTo>
                  <a:pt x="76198" y="2083802"/>
                </a:lnTo>
                <a:lnTo>
                  <a:pt x="101599" y="2066869"/>
                </a:lnTo>
                <a:lnTo>
                  <a:pt x="101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062432" y="1977644"/>
            <a:ext cx="16389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400"/>
              </a:lnSpc>
              <a:spcBef>
                <a:spcPts val="110"/>
              </a:spcBef>
            </a:pPr>
            <a:r>
              <a:rPr sz="1800" b="1" spc="-5" dirty="0">
                <a:latin typeface="Arial"/>
                <a:cs typeface="Arial"/>
              </a:rPr>
              <a:t>Load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custom  function into 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kernel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68269" y="1986788"/>
            <a:ext cx="14484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z="1800" b="1" spc="-5" dirty="0">
                <a:latin typeface="Arial"/>
                <a:cs typeface="Arial"/>
              </a:rPr>
              <a:t>Initiate </a:t>
            </a:r>
            <a:r>
              <a:rPr sz="1800" b="1" dirty="0">
                <a:latin typeface="Arial"/>
                <a:cs typeface="Arial"/>
              </a:rPr>
              <a:t>a  </a:t>
            </a:r>
            <a:r>
              <a:rPr sz="1800" b="1" spc="-5" dirty="0">
                <a:latin typeface="Arial"/>
                <a:cs typeface="Arial"/>
              </a:rPr>
              <a:t>chain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read  requests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35262" y="5135371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61035" algn="l"/>
                <a:tab pos="1294765" algn="l"/>
              </a:tabLst>
            </a:pPr>
            <a:r>
              <a:rPr sz="1800" i="1" spc="-5" dirty="0">
                <a:solidFill>
                  <a:srgbClr val="ED7D31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ED7D31"/>
                </a:solidFill>
                <a:latin typeface="Arial"/>
                <a:cs typeface="Arial"/>
              </a:rPr>
              <a:t>()	</a:t>
            </a:r>
            <a:r>
              <a:rPr sz="1800" i="1" spc="-5" dirty="0">
                <a:solidFill>
                  <a:srgbClr val="ED7D31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ED7D31"/>
                </a:solidFill>
                <a:latin typeface="Arial"/>
                <a:cs typeface="Arial"/>
              </a:rPr>
              <a:t>()	</a:t>
            </a:r>
            <a:r>
              <a:rPr sz="1800" i="1" spc="-5" dirty="0">
                <a:solidFill>
                  <a:srgbClr val="ED7D31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ED7D31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93863" y="5411787"/>
            <a:ext cx="374015" cy="152400"/>
          </a:xfrm>
          <a:custGeom>
            <a:avLst/>
            <a:gdLst/>
            <a:ahLst/>
            <a:cxnLst/>
            <a:rect l="l" t="t" r="r" b="b"/>
            <a:pathLst>
              <a:path w="374015" h="152400">
                <a:moveTo>
                  <a:pt x="271815" y="76200"/>
                </a:moveTo>
                <a:lnTo>
                  <a:pt x="221015" y="152400"/>
                </a:lnTo>
                <a:lnTo>
                  <a:pt x="322613" y="101600"/>
                </a:lnTo>
                <a:lnTo>
                  <a:pt x="271815" y="101600"/>
                </a:lnTo>
                <a:lnTo>
                  <a:pt x="271815" y="76200"/>
                </a:lnTo>
                <a:close/>
              </a:path>
              <a:path w="374015" h="152400">
                <a:moveTo>
                  <a:pt x="254882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254882" y="101600"/>
                </a:lnTo>
                <a:lnTo>
                  <a:pt x="271814" y="76198"/>
                </a:lnTo>
                <a:lnTo>
                  <a:pt x="254882" y="50800"/>
                </a:lnTo>
                <a:close/>
              </a:path>
              <a:path w="374015" h="152400">
                <a:moveTo>
                  <a:pt x="322617" y="50800"/>
                </a:moveTo>
                <a:lnTo>
                  <a:pt x="271815" y="50800"/>
                </a:lnTo>
                <a:lnTo>
                  <a:pt x="271815" y="101600"/>
                </a:lnTo>
                <a:lnTo>
                  <a:pt x="322613" y="101600"/>
                </a:lnTo>
                <a:lnTo>
                  <a:pt x="373415" y="76198"/>
                </a:lnTo>
                <a:lnTo>
                  <a:pt x="322617" y="50800"/>
                </a:lnTo>
                <a:close/>
              </a:path>
              <a:path w="374015" h="152400">
                <a:moveTo>
                  <a:pt x="221015" y="0"/>
                </a:moveTo>
                <a:lnTo>
                  <a:pt x="271815" y="76200"/>
                </a:lnTo>
                <a:lnTo>
                  <a:pt x="271815" y="50800"/>
                </a:lnTo>
                <a:lnTo>
                  <a:pt x="322617" y="50800"/>
                </a:lnTo>
                <a:lnTo>
                  <a:pt x="221015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730756" y="6204203"/>
            <a:ext cx="4959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Req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 rot="17040000">
            <a:off x="7531939" y="4284825"/>
            <a:ext cx="197100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turn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 </a:t>
            </a:r>
            <a:r>
              <a:rPr sz="1800" b="1" spc="-5" dirty="0"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 rot="17040000">
            <a:off x="8030233" y="4348551"/>
            <a:ext cx="14920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dirty="0">
                <a:latin typeface="Arial"/>
                <a:cs typeface="Arial"/>
              </a:rPr>
              <a:t>to u</a:t>
            </a:r>
            <a:r>
              <a:rPr sz="1800" b="1" spc="-5" dirty="0">
                <a:latin typeface="Arial"/>
                <a:cs typeface="Arial"/>
              </a:rPr>
              <a:t>se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574014" y="6058308"/>
            <a:ext cx="826135" cy="200660"/>
          </a:xfrm>
          <a:custGeom>
            <a:avLst/>
            <a:gdLst/>
            <a:ahLst/>
            <a:cxnLst/>
            <a:rect l="l" t="t" r="r" b="b"/>
            <a:pathLst>
              <a:path w="826135" h="200660">
                <a:moveTo>
                  <a:pt x="825650" y="0"/>
                </a:moveTo>
                <a:lnTo>
                  <a:pt x="824339" y="38937"/>
                </a:lnTo>
                <a:lnTo>
                  <a:pt x="820767" y="70733"/>
                </a:lnTo>
                <a:lnTo>
                  <a:pt x="815468" y="92170"/>
                </a:lnTo>
                <a:lnTo>
                  <a:pt x="808979" y="100031"/>
                </a:lnTo>
                <a:lnTo>
                  <a:pt x="429496" y="100030"/>
                </a:lnTo>
                <a:lnTo>
                  <a:pt x="423006" y="107891"/>
                </a:lnTo>
                <a:lnTo>
                  <a:pt x="417707" y="129329"/>
                </a:lnTo>
                <a:lnTo>
                  <a:pt x="414135" y="161125"/>
                </a:lnTo>
                <a:lnTo>
                  <a:pt x="412825" y="200061"/>
                </a:lnTo>
                <a:lnTo>
                  <a:pt x="411514" y="161125"/>
                </a:lnTo>
                <a:lnTo>
                  <a:pt x="407942" y="129329"/>
                </a:lnTo>
                <a:lnTo>
                  <a:pt x="402643" y="107891"/>
                </a:lnTo>
                <a:lnTo>
                  <a:pt x="396154" y="100030"/>
                </a:lnTo>
                <a:lnTo>
                  <a:pt x="16671" y="100030"/>
                </a:lnTo>
                <a:lnTo>
                  <a:pt x="10181" y="92169"/>
                </a:lnTo>
                <a:lnTo>
                  <a:pt x="4882" y="70732"/>
                </a:lnTo>
                <a:lnTo>
                  <a:pt x="1310" y="38936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649764" y="6201155"/>
            <a:ext cx="4959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Req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27652" y="6065350"/>
            <a:ext cx="505459" cy="181610"/>
          </a:xfrm>
          <a:custGeom>
            <a:avLst/>
            <a:gdLst/>
            <a:ahLst/>
            <a:cxnLst/>
            <a:rect l="l" t="t" r="r" b="b"/>
            <a:pathLst>
              <a:path w="505459" h="181610">
                <a:moveTo>
                  <a:pt x="504932" y="0"/>
                </a:moveTo>
                <a:lnTo>
                  <a:pt x="503745" y="35262"/>
                </a:lnTo>
                <a:lnTo>
                  <a:pt x="500509" y="64056"/>
                </a:lnTo>
                <a:lnTo>
                  <a:pt x="495711" y="83470"/>
                </a:lnTo>
                <a:lnTo>
                  <a:pt x="489834" y="90589"/>
                </a:lnTo>
                <a:lnTo>
                  <a:pt x="267563" y="90589"/>
                </a:lnTo>
                <a:lnTo>
                  <a:pt x="261687" y="97708"/>
                </a:lnTo>
                <a:lnTo>
                  <a:pt x="256888" y="117122"/>
                </a:lnTo>
                <a:lnTo>
                  <a:pt x="253652" y="145917"/>
                </a:lnTo>
                <a:lnTo>
                  <a:pt x="252466" y="181178"/>
                </a:lnTo>
                <a:lnTo>
                  <a:pt x="251279" y="145917"/>
                </a:lnTo>
                <a:lnTo>
                  <a:pt x="248043" y="117122"/>
                </a:lnTo>
                <a:lnTo>
                  <a:pt x="243244" y="97708"/>
                </a:lnTo>
                <a:lnTo>
                  <a:pt x="237368" y="90589"/>
                </a:lnTo>
                <a:lnTo>
                  <a:pt x="15097" y="90589"/>
                </a:lnTo>
                <a:lnTo>
                  <a:pt x="9221" y="83470"/>
                </a:lnTo>
                <a:lnTo>
                  <a:pt x="4422" y="64056"/>
                </a:lnTo>
                <a:lnTo>
                  <a:pt x="1186" y="3526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704895" y="6201155"/>
            <a:ext cx="4959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Req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364144" y="6064338"/>
            <a:ext cx="1125855" cy="182245"/>
          </a:xfrm>
          <a:custGeom>
            <a:avLst/>
            <a:gdLst/>
            <a:ahLst/>
            <a:cxnLst/>
            <a:rect l="l" t="t" r="r" b="b"/>
            <a:pathLst>
              <a:path w="1125854" h="182245">
                <a:moveTo>
                  <a:pt x="1125227" y="1"/>
                </a:moveTo>
                <a:lnTo>
                  <a:pt x="1124033" y="35459"/>
                </a:lnTo>
                <a:lnTo>
                  <a:pt x="1120780" y="64415"/>
                </a:lnTo>
                <a:lnTo>
                  <a:pt x="1115954" y="83937"/>
                </a:lnTo>
                <a:lnTo>
                  <a:pt x="1110045" y="91096"/>
                </a:lnTo>
                <a:lnTo>
                  <a:pt x="577794" y="91095"/>
                </a:lnTo>
                <a:lnTo>
                  <a:pt x="571885" y="98253"/>
                </a:lnTo>
                <a:lnTo>
                  <a:pt x="567060" y="117776"/>
                </a:lnTo>
                <a:lnTo>
                  <a:pt x="563806" y="146731"/>
                </a:lnTo>
                <a:lnTo>
                  <a:pt x="562613" y="182190"/>
                </a:lnTo>
                <a:lnTo>
                  <a:pt x="561420" y="146731"/>
                </a:lnTo>
                <a:lnTo>
                  <a:pt x="558166" y="117776"/>
                </a:lnTo>
                <a:lnTo>
                  <a:pt x="553341" y="98253"/>
                </a:lnTo>
                <a:lnTo>
                  <a:pt x="547432" y="91095"/>
                </a:lnTo>
                <a:lnTo>
                  <a:pt x="15181" y="91095"/>
                </a:lnTo>
                <a:lnTo>
                  <a:pt x="9272" y="83936"/>
                </a:lnTo>
                <a:lnTo>
                  <a:pt x="4446" y="64413"/>
                </a:lnTo>
                <a:lnTo>
                  <a:pt x="1193" y="35458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83802" y="1504188"/>
            <a:ext cx="4569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XRP can </a:t>
            </a:r>
            <a:r>
              <a:rPr sz="2000" spc="-5" dirty="0">
                <a:latin typeface="Arial"/>
                <a:cs typeface="Arial"/>
              </a:rPr>
              <a:t>accelerate many types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operations </a:t>
            </a:r>
            <a:r>
              <a:rPr sz="2000" dirty="0">
                <a:latin typeface="Arial"/>
                <a:cs typeface="Arial"/>
              </a:rPr>
              <a:t>such as </a:t>
            </a:r>
            <a:r>
              <a:rPr sz="2000" spc="-5" dirty="0">
                <a:latin typeface="Arial"/>
                <a:cs typeface="Arial"/>
              </a:rPr>
              <a:t>index </a:t>
            </a:r>
            <a:r>
              <a:rPr sz="2000" dirty="0">
                <a:latin typeface="Arial"/>
                <a:cs typeface="Arial"/>
              </a:rPr>
              <a:t>lookups,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range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083802" y="2113788"/>
            <a:ext cx="2961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queries, and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aggregations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B2DE67-9251-4A70-F9AE-A8E5E72E504E}"/>
              </a:ext>
            </a:extLst>
          </p:cNvPr>
          <p:cNvSpPr txBox="1"/>
          <p:nvPr/>
        </p:nvSpPr>
        <p:spPr>
          <a:xfrm>
            <a:off x="876271" y="360926"/>
            <a:ext cx="38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Resubmission Path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838" y="5739962"/>
            <a:ext cx="11216005" cy="735965"/>
          </a:xfrm>
          <a:custGeom>
            <a:avLst/>
            <a:gdLst/>
            <a:ahLst/>
            <a:cxnLst/>
            <a:rect l="l" t="t" r="r" b="b"/>
            <a:pathLst>
              <a:path w="11216005" h="735964">
                <a:moveTo>
                  <a:pt x="0" y="735855"/>
                </a:moveTo>
                <a:lnTo>
                  <a:pt x="11215976" y="735855"/>
                </a:lnTo>
                <a:lnTo>
                  <a:pt x="11215976" y="0"/>
                </a:lnTo>
                <a:lnTo>
                  <a:pt x="0" y="0"/>
                </a:lnTo>
                <a:lnTo>
                  <a:pt x="0" y="735855"/>
                </a:lnTo>
                <a:close/>
              </a:path>
            </a:pathLst>
          </a:custGeom>
          <a:solidFill>
            <a:srgbClr val="F4D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80438" y="3302962"/>
            <a:ext cx="11266805" cy="2374900"/>
            <a:chOff x="480438" y="3302962"/>
            <a:chExt cx="11266805" cy="2374900"/>
          </a:xfrm>
        </p:grpSpPr>
        <p:sp>
          <p:nvSpPr>
            <p:cNvPr id="4" name="object 4"/>
            <p:cNvSpPr/>
            <p:nvPr/>
          </p:nvSpPr>
          <p:spPr>
            <a:xfrm>
              <a:off x="505838" y="4909779"/>
              <a:ext cx="11216005" cy="767715"/>
            </a:xfrm>
            <a:custGeom>
              <a:avLst/>
              <a:gdLst/>
              <a:ahLst/>
              <a:cxnLst/>
              <a:rect l="l" t="t" r="r" b="b"/>
              <a:pathLst>
                <a:path w="11216005" h="767714">
                  <a:moveTo>
                    <a:pt x="0" y="767537"/>
                  </a:moveTo>
                  <a:lnTo>
                    <a:pt x="11215984" y="767537"/>
                  </a:lnTo>
                  <a:lnTo>
                    <a:pt x="11215984" y="0"/>
                  </a:lnTo>
                  <a:lnTo>
                    <a:pt x="0" y="0"/>
                  </a:lnTo>
                  <a:lnTo>
                    <a:pt x="0" y="767537"/>
                  </a:lnTo>
                  <a:close/>
                </a:path>
              </a:pathLst>
            </a:custGeom>
            <a:solidFill>
              <a:srgbClr val="5F89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5838" y="4116252"/>
              <a:ext cx="11216005" cy="793750"/>
            </a:xfrm>
            <a:custGeom>
              <a:avLst/>
              <a:gdLst/>
              <a:ahLst/>
              <a:cxnLst/>
              <a:rect l="l" t="t" r="r" b="b"/>
              <a:pathLst>
                <a:path w="11216005" h="793750">
                  <a:moveTo>
                    <a:pt x="0" y="793526"/>
                  </a:moveTo>
                  <a:lnTo>
                    <a:pt x="11215984" y="793526"/>
                  </a:lnTo>
                  <a:lnTo>
                    <a:pt x="11215984" y="0"/>
                  </a:lnTo>
                  <a:lnTo>
                    <a:pt x="0" y="0"/>
                  </a:lnTo>
                  <a:lnTo>
                    <a:pt x="0" y="793526"/>
                  </a:lnTo>
                  <a:close/>
                </a:path>
              </a:pathLst>
            </a:custGeom>
            <a:solidFill>
              <a:srgbClr val="90A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38" y="3353763"/>
              <a:ext cx="11216005" cy="762635"/>
            </a:xfrm>
            <a:custGeom>
              <a:avLst/>
              <a:gdLst/>
              <a:ahLst/>
              <a:cxnLst/>
              <a:rect l="l" t="t" r="r" b="b"/>
              <a:pathLst>
                <a:path w="11216005" h="762635">
                  <a:moveTo>
                    <a:pt x="0" y="762489"/>
                  </a:moveTo>
                  <a:lnTo>
                    <a:pt x="11215986" y="762489"/>
                  </a:lnTo>
                  <a:lnTo>
                    <a:pt x="11215986" y="0"/>
                  </a:lnTo>
                  <a:lnTo>
                    <a:pt x="0" y="0"/>
                  </a:lnTo>
                  <a:lnTo>
                    <a:pt x="0" y="762489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838" y="3328362"/>
              <a:ext cx="11216005" cy="0"/>
            </a:xfrm>
            <a:custGeom>
              <a:avLst/>
              <a:gdLst/>
              <a:ahLst/>
              <a:cxnLst/>
              <a:rect l="l" t="t" r="r" b="b"/>
              <a:pathLst>
                <a:path w="11216005">
                  <a:moveTo>
                    <a:pt x="0" y="0"/>
                  </a:moveTo>
                  <a:lnTo>
                    <a:pt x="11215977" y="1"/>
                  </a:lnTo>
                </a:path>
              </a:pathLst>
            </a:custGeom>
            <a:ln w="50800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9831" y="3345179"/>
            <a:ext cx="1524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Syscall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878" y="2202179"/>
            <a:ext cx="1353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User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578" y="4119372"/>
            <a:ext cx="3231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File </a:t>
            </a:r>
            <a:r>
              <a:rPr sz="2000" spc="-5" dirty="0">
                <a:latin typeface="Arial"/>
                <a:cs typeface="Arial"/>
              </a:rPr>
              <a:t>System </a:t>
            </a:r>
            <a:r>
              <a:rPr sz="2000" dirty="0">
                <a:latin typeface="Arial"/>
                <a:cs typeface="Arial"/>
              </a:rPr>
              <a:t>and Block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578" y="4930140"/>
            <a:ext cx="1467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NVMe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5838" y="5702717"/>
            <a:ext cx="11216005" cy="12065"/>
          </a:xfrm>
          <a:custGeom>
            <a:avLst/>
            <a:gdLst/>
            <a:ahLst/>
            <a:cxnLst/>
            <a:rect l="l" t="t" r="r" b="b"/>
            <a:pathLst>
              <a:path w="11216005" h="12064">
                <a:moveTo>
                  <a:pt x="0" y="11845"/>
                </a:moveTo>
                <a:lnTo>
                  <a:pt x="11215977" y="0"/>
                </a:lnTo>
              </a:path>
            </a:pathLst>
          </a:custGeom>
          <a:ln w="50800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3578" y="5707379"/>
            <a:ext cx="1750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Storage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1162" y="2986532"/>
            <a:ext cx="260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B3838"/>
                </a:solidFill>
                <a:latin typeface="Arial"/>
                <a:cs typeface="Arial"/>
              </a:rPr>
              <a:t>Kernel Boundary</a:t>
            </a:r>
            <a:r>
              <a:rPr sz="1800" b="1" spc="-2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(5.6%)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299596" y="3372370"/>
            <a:ext cx="121285" cy="707390"/>
            <a:chOff x="11299596" y="3372370"/>
            <a:chExt cx="121285" cy="70739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9596" y="3372370"/>
              <a:ext cx="114300" cy="2352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6522" y="3844025"/>
              <a:ext cx="114300" cy="23528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137875" y="3574795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3.2%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309121" y="4163377"/>
            <a:ext cx="121285" cy="716915"/>
            <a:chOff x="11309121" y="4163377"/>
            <a:chExt cx="121285" cy="71691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9121" y="4163377"/>
              <a:ext cx="114300" cy="2352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6047" y="4644761"/>
              <a:ext cx="114300" cy="23528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045291" y="4373371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38.0%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318646" y="4953909"/>
            <a:ext cx="121285" cy="716915"/>
            <a:chOff x="11318646" y="4953909"/>
            <a:chExt cx="121285" cy="71691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8646" y="4953909"/>
              <a:ext cx="114300" cy="2352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5572" y="5435291"/>
              <a:ext cx="114300" cy="23528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56925" y="5156708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1.8%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8171" y="5745491"/>
            <a:ext cx="114300" cy="23528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5098" y="6226873"/>
            <a:ext cx="114300" cy="23528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1068499" y="5946140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51.4%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97661" y="2878020"/>
            <a:ext cx="5859145" cy="3235960"/>
            <a:chOff x="2897661" y="2878020"/>
            <a:chExt cx="5859145" cy="3235960"/>
          </a:xfrm>
        </p:grpSpPr>
        <p:sp>
          <p:nvSpPr>
            <p:cNvPr id="31" name="object 31"/>
            <p:cNvSpPr/>
            <p:nvPr/>
          </p:nvSpPr>
          <p:spPr>
            <a:xfrm>
              <a:off x="5480024" y="2878022"/>
              <a:ext cx="3276600" cy="3221355"/>
            </a:xfrm>
            <a:custGeom>
              <a:avLst/>
              <a:gdLst/>
              <a:ahLst/>
              <a:cxnLst/>
              <a:rect l="l" t="t" r="r" b="b"/>
              <a:pathLst>
                <a:path w="3276600" h="3221354">
                  <a:moveTo>
                    <a:pt x="944384" y="2724899"/>
                  </a:moveTo>
                  <a:lnTo>
                    <a:pt x="931608" y="2654820"/>
                  </a:lnTo>
                  <a:lnTo>
                    <a:pt x="930313" y="2647721"/>
                  </a:lnTo>
                  <a:lnTo>
                    <a:pt x="913828" y="2557272"/>
                  </a:lnTo>
                  <a:lnTo>
                    <a:pt x="798068" y="2682290"/>
                  </a:lnTo>
                  <a:lnTo>
                    <a:pt x="856310" y="2663977"/>
                  </a:lnTo>
                  <a:lnTo>
                    <a:pt x="738174" y="3069653"/>
                  </a:lnTo>
                  <a:lnTo>
                    <a:pt x="49517" y="71221"/>
                  </a:lnTo>
                  <a:lnTo>
                    <a:pt x="0" y="82588"/>
                  </a:lnTo>
                  <a:lnTo>
                    <a:pt x="695553" y="3110992"/>
                  </a:lnTo>
                  <a:lnTo>
                    <a:pt x="638467" y="3089351"/>
                  </a:lnTo>
                  <a:lnTo>
                    <a:pt x="707910" y="3173603"/>
                  </a:lnTo>
                  <a:lnTo>
                    <a:pt x="702030" y="3193808"/>
                  </a:lnTo>
                  <a:lnTo>
                    <a:pt x="731685" y="3202444"/>
                  </a:lnTo>
                  <a:lnTo>
                    <a:pt x="746848" y="3220834"/>
                  </a:lnTo>
                  <a:lnTo>
                    <a:pt x="750011" y="3207791"/>
                  </a:lnTo>
                  <a:lnTo>
                    <a:pt x="750798" y="3208007"/>
                  </a:lnTo>
                  <a:lnTo>
                    <a:pt x="905078" y="2678188"/>
                  </a:lnTo>
                  <a:lnTo>
                    <a:pt x="944384" y="2724899"/>
                  </a:lnTo>
                  <a:close/>
                </a:path>
                <a:path w="3276600" h="3221354">
                  <a:moveTo>
                    <a:pt x="3235718" y="121119"/>
                  </a:moveTo>
                  <a:lnTo>
                    <a:pt x="3215386" y="98348"/>
                  </a:lnTo>
                  <a:lnTo>
                    <a:pt x="3186557" y="108356"/>
                  </a:lnTo>
                  <a:lnTo>
                    <a:pt x="2539669" y="2601925"/>
                  </a:lnTo>
                  <a:lnTo>
                    <a:pt x="2588844" y="2614676"/>
                  </a:lnTo>
                  <a:lnTo>
                    <a:pt x="3235718" y="121119"/>
                  </a:lnTo>
                  <a:close/>
                </a:path>
                <a:path w="3276600" h="3221354">
                  <a:moveTo>
                    <a:pt x="3276396" y="166649"/>
                  </a:moveTo>
                  <a:lnTo>
                    <a:pt x="3261842" y="98348"/>
                  </a:lnTo>
                  <a:lnTo>
                    <a:pt x="3260483" y="91973"/>
                  </a:lnTo>
                  <a:lnTo>
                    <a:pt x="3240900" y="0"/>
                  </a:lnTo>
                  <a:lnTo>
                    <a:pt x="3128873" y="128384"/>
                  </a:lnTo>
                  <a:lnTo>
                    <a:pt x="3186557" y="108356"/>
                  </a:lnTo>
                  <a:lnTo>
                    <a:pt x="3215373" y="98348"/>
                  </a:lnTo>
                  <a:lnTo>
                    <a:pt x="3235718" y="121119"/>
                  </a:lnTo>
                  <a:lnTo>
                    <a:pt x="3276396" y="166649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89258" y="5402789"/>
              <a:ext cx="374015" cy="152400"/>
            </a:xfrm>
            <a:custGeom>
              <a:avLst/>
              <a:gdLst/>
              <a:ahLst/>
              <a:cxnLst/>
              <a:rect l="l" t="t" r="r" b="b"/>
              <a:pathLst>
                <a:path w="374015" h="152400">
                  <a:moveTo>
                    <a:pt x="271815" y="76200"/>
                  </a:moveTo>
                  <a:lnTo>
                    <a:pt x="221015" y="152400"/>
                  </a:lnTo>
                  <a:lnTo>
                    <a:pt x="322615" y="101600"/>
                  </a:lnTo>
                  <a:lnTo>
                    <a:pt x="271815" y="101600"/>
                  </a:lnTo>
                  <a:lnTo>
                    <a:pt x="271815" y="76200"/>
                  </a:lnTo>
                  <a:close/>
                </a:path>
                <a:path w="374015" h="152400">
                  <a:moveTo>
                    <a:pt x="254882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254882" y="101600"/>
                  </a:lnTo>
                  <a:lnTo>
                    <a:pt x="271815" y="76200"/>
                  </a:lnTo>
                  <a:lnTo>
                    <a:pt x="254882" y="50800"/>
                  </a:lnTo>
                  <a:close/>
                </a:path>
                <a:path w="374015" h="152400">
                  <a:moveTo>
                    <a:pt x="322615" y="50800"/>
                  </a:moveTo>
                  <a:lnTo>
                    <a:pt x="271815" y="50800"/>
                  </a:lnTo>
                  <a:lnTo>
                    <a:pt x="271815" y="101600"/>
                  </a:lnTo>
                  <a:lnTo>
                    <a:pt x="322615" y="101600"/>
                  </a:lnTo>
                  <a:lnTo>
                    <a:pt x="373415" y="76200"/>
                  </a:lnTo>
                  <a:lnTo>
                    <a:pt x="322615" y="50800"/>
                  </a:lnTo>
                  <a:close/>
                </a:path>
                <a:path w="374015" h="152400">
                  <a:moveTo>
                    <a:pt x="221015" y="0"/>
                  </a:moveTo>
                  <a:lnTo>
                    <a:pt x="271815" y="76200"/>
                  </a:lnTo>
                  <a:lnTo>
                    <a:pt x="271815" y="50800"/>
                  </a:lnTo>
                  <a:lnTo>
                    <a:pt x="322615" y="50800"/>
                  </a:lnTo>
                  <a:lnTo>
                    <a:pt x="22101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04457" y="5437212"/>
              <a:ext cx="377190" cy="661670"/>
            </a:xfrm>
            <a:custGeom>
              <a:avLst/>
              <a:gdLst/>
              <a:ahLst/>
              <a:cxnLst/>
              <a:rect l="l" t="t" r="r" b="b"/>
              <a:pathLst>
                <a:path w="377190" h="661670">
                  <a:moveTo>
                    <a:pt x="376580" y="167627"/>
                  </a:moveTo>
                  <a:lnTo>
                    <a:pt x="363804" y="97548"/>
                  </a:lnTo>
                  <a:lnTo>
                    <a:pt x="362508" y="90449"/>
                  </a:lnTo>
                  <a:lnTo>
                    <a:pt x="346024" y="0"/>
                  </a:lnTo>
                  <a:lnTo>
                    <a:pt x="230263" y="125018"/>
                  </a:lnTo>
                  <a:lnTo>
                    <a:pt x="288505" y="106705"/>
                  </a:lnTo>
                  <a:lnTo>
                    <a:pt x="162941" y="537921"/>
                  </a:lnTo>
                  <a:lnTo>
                    <a:pt x="49542" y="37680"/>
                  </a:lnTo>
                  <a:lnTo>
                    <a:pt x="0" y="48920"/>
                  </a:lnTo>
                  <a:lnTo>
                    <a:pt x="113969" y="551662"/>
                  </a:lnTo>
                  <a:lnTo>
                    <a:pt x="56934" y="529856"/>
                  </a:lnTo>
                  <a:lnTo>
                    <a:pt x="136880" y="627405"/>
                  </a:lnTo>
                  <a:lnTo>
                    <a:pt x="134226" y="636524"/>
                  </a:lnTo>
                  <a:lnTo>
                    <a:pt x="147535" y="640410"/>
                  </a:lnTo>
                  <a:lnTo>
                    <a:pt x="164947" y="661644"/>
                  </a:lnTo>
                  <a:lnTo>
                    <a:pt x="168643" y="646557"/>
                  </a:lnTo>
                  <a:lnTo>
                    <a:pt x="182994" y="650735"/>
                  </a:lnTo>
                  <a:lnTo>
                    <a:pt x="337273" y="120904"/>
                  </a:lnTo>
                  <a:lnTo>
                    <a:pt x="317614" y="97548"/>
                  </a:lnTo>
                  <a:lnTo>
                    <a:pt x="337273" y="120904"/>
                  </a:lnTo>
                  <a:lnTo>
                    <a:pt x="376580" y="167627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0473" y="5411787"/>
              <a:ext cx="374015" cy="152400"/>
            </a:xfrm>
            <a:custGeom>
              <a:avLst/>
              <a:gdLst/>
              <a:ahLst/>
              <a:cxnLst/>
              <a:rect l="l" t="t" r="r" b="b"/>
              <a:pathLst>
                <a:path w="374015" h="152400">
                  <a:moveTo>
                    <a:pt x="221014" y="0"/>
                  </a:moveTo>
                  <a:lnTo>
                    <a:pt x="271814" y="76200"/>
                  </a:lnTo>
                  <a:lnTo>
                    <a:pt x="221015" y="152400"/>
                  </a:lnTo>
                  <a:lnTo>
                    <a:pt x="322613" y="101600"/>
                  </a:lnTo>
                  <a:lnTo>
                    <a:pt x="271815" y="101600"/>
                  </a:lnTo>
                  <a:lnTo>
                    <a:pt x="271814" y="50800"/>
                  </a:lnTo>
                  <a:lnTo>
                    <a:pt x="322615" y="50800"/>
                  </a:lnTo>
                  <a:lnTo>
                    <a:pt x="221014" y="0"/>
                  </a:lnTo>
                  <a:close/>
                </a:path>
                <a:path w="374015" h="152400">
                  <a:moveTo>
                    <a:pt x="254880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254881" y="101600"/>
                  </a:lnTo>
                  <a:lnTo>
                    <a:pt x="271813" y="76198"/>
                  </a:lnTo>
                  <a:lnTo>
                    <a:pt x="254880" y="50800"/>
                  </a:lnTo>
                  <a:close/>
                </a:path>
                <a:path w="374015" h="152400">
                  <a:moveTo>
                    <a:pt x="322615" y="50800"/>
                  </a:moveTo>
                  <a:lnTo>
                    <a:pt x="271814" y="50800"/>
                  </a:lnTo>
                  <a:lnTo>
                    <a:pt x="271815" y="101600"/>
                  </a:lnTo>
                  <a:lnTo>
                    <a:pt x="322613" y="101600"/>
                  </a:lnTo>
                  <a:lnTo>
                    <a:pt x="373414" y="76198"/>
                  </a:lnTo>
                  <a:lnTo>
                    <a:pt x="322615" y="5080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59459" y="5432120"/>
              <a:ext cx="353695" cy="681355"/>
            </a:xfrm>
            <a:custGeom>
              <a:avLst/>
              <a:gdLst/>
              <a:ahLst/>
              <a:cxnLst/>
              <a:rect l="l" t="t" r="r" b="b"/>
              <a:pathLst>
                <a:path w="353695" h="681354">
                  <a:moveTo>
                    <a:pt x="353237" y="167627"/>
                  </a:moveTo>
                  <a:lnTo>
                    <a:pt x="340461" y="97548"/>
                  </a:lnTo>
                  <a:lnTo>
                    <a:pt x="339166" y="90449"/>
                  </a:lnTo>
                  <a:lnTo>
                    <a:pt x="322681" y="0"/>
                  </a:lnTo>
                  <a:lnTo>
                    <a:pt x="206908" y="125018"/>
                  </a:lnTo>
                  <a:lnTo>
                    <a:pt x="265150" y="106705"/>
                  </a:lnTo>
                  <a:lnTo>
                    <a:pt x="150202" y="501421"/>
                  </a:lnTo>
                  <a:lnTo>
                    <a:pt x="49542" y="57340"/>
                  </a:lnTo>
                  <a:lnTo>
                    <a:pt x="0" y="68567"/>
                  </a:lnTo>
                  <a:lnTo>
                    <a:pt x="113969" y="571309"/>
                  </a:lnTo>
                  <a:lnTo>
                    <a:pt x="56946" y="549503"/>
                  </a:lnTo>
                  <a:lnTo>
                    <a:pt x="115417" y="620877"/>
                  </a:lnTo>
                  <a:lnTo>
                    <a:pt x="110871" y="636524"/>
                  </a:lnTo>
                  <a:lnTo>
                    <a:pt x="133705" y="643191"/>
                  </a:lnTo>
                  <a:lnTo>
                    <a:pt x="164947" y="681291"/>
                  </a:lnTo>
                  <a:lnTo>
                    <a:pt x="187896" y="587819"/>
                  </a:lnTo>
                  <a:lnTo>
                    <a:pt x="205574" y="515810"/>
                  </a:lnTo>
                  <a:lnTo>
                    <a:pt x="195999" y="525881"/>
                  </a:lnTo>
                  <a:lnTo>
                    <a:pt x="313931" y="120904"/>
                  </a:lnTo>
                  <a:lnTo>
                    <a:pt x="353237" y="167627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97661" y="5140322"/>
              <a:ext cx="2040255" cy="302260"/>
            </a:xfrm>
            <a:custGeom>
              <a:avLst/>
              <a:gdLst/>
              <a:ahLst/>
              <a:cxnLst/>
              <a:rect l="l" t="t" r="r" b="b"/>
              <a:pathLst>
                <a:path w="2040254" h="302260">
                  <a:moveTo>
                    <a:pt x="2039903" y="0"/>
                  </a:moveTo>
                  <a:lnTo>
                    <a:pt x="0" y="0"/>
                  </a:lnTo>
                  <a:lnTo>
                    <a:pt x="0" y="301694"/>
                  </a:lnTo>
                  <a:lnTo>
                    <a:pt x="2039903" y="301694"/>
                  </a:lnTo>
                  <a:lnTo>
                    <a:pt x="2039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916939" y="678180"/>
            <a:ext cx="100431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Arial"/>
                <a:cs typeface="Arial"/>
              </a:rPr>
              <a:t>Using BPF </a:t>
            </a:r>
            <a:r>
              <a:rPr sz="3800" spc="-5" dirty="0">
                <a:latin typeface="Arial"/>
                <a:cs typeface="Arial"/>
              </a:rPr>
              <a:t>to </a:t>
            </a:r>
            <a:r>
              <a:rPr sz="3800" spc="-15" dirty="0">
                <a:latin typeface="Arial"/>
                <a:cs typeface="Arial"/>
              </a:rPr>
              <a:t>Offload </a:t>
            </a:r>
            <a:r>
              <a:rPr sz="3800" spc="-5" dirty="0">
                <a:latin typeface="Arial"/>
                <a:cs typeface="Arial"/>
              </a:rPr>
              <a:t>Custom Functions</a:t>
            </a:r>
            <a:r>
              <a:rPr sz="3800" spc="-7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Safely</a:t>
            </a:r>
            <a:endParaRPr sz="3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90513" y="5175822"/>
            <a:ext cx="7874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97661" y="5140322"/>
            <a:ext cx="2040255" cy="3022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43610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latin typeface="Arial"/>
                <a:cs typeface="Arial"/>
              </a:rPr>
              <a:t>Function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ED7D31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51559" y="2954919"/>
            <a:ext cx="152400" cy="2185670"/>
          </a:xfrm>
          <a:custGeom>
            <a:avLst/>
            <a:gdLst/>
            <a:ahLst/>
            <a:cxnLst/>
            <a:rect l="l" t="t" r="r" b="b"/>
            <a:pathLst>
              <a:path w="152400" h="2185670">
                <a:moveTo>
                  <a:pt x="0" y="2033003"/>
                </a:moveTo>
                <a:lnTo>
                  <a:pt x="76200" y="2185403"/>
                </a:lnTo>
                <a:lnTo>
                  <a:pt x="127000" y="2083803"/>
                </a:lnTo>
                <a:lnTo>
                  <a:pt x="76198" y="2083802"/>
                </a:lnTo>
                <a:lnTo>
                  <a:pt x="50800" y="2083802"/>
                </a:lnTo>
                <a:lnTo>
                  <a:pt x="50799" y="2066869"/>
                </a:lnTo>
                <a:lnTo>
                  <a:pt x="0" y="2033003"/>
                </a:lnTo>
                <a:close/>
              </a:path>
              <a:path w="152400" h="2185670">
                <a:moveTo>
                  <a:pt x="152400" y="2033003"/>
                </a:moveTo>
                <a:lnTo>
                  <a:pt x="101600" y="2066869"/>
                </a:lnTo>
                <a:lnTo>
                  <a:pt x="101600" y="2083802"/>
                </a:lnTo>
                <a:lnTo>
                  <a:pt x="76200" y="2083803"/>
                </a:lnTo>
                <a:lnTo>
                  <a:pt x="127000" y="2083802"/>
                </a:lnTo>
                <a:lnTo>
                  <a:pt x="101600" y="2083802"/>
                </a:lnTo>
                <a:lnTo>
                  <a:pt x="101599" y="2066869"/>
                </a:lnTo>
                <a:lnTo>
                  <a:pt x="135466" y="2066869"/>
                </a:lnTo>
                <a:lnTo>
                  <a:pt x="152400" y="2033003"/>
                </a:lnTo>
                <a:close/>
              </a:path>
              <a:path w="152400" h="2185670">
                <a:moveTo>
                  <a:pt x="50799" y="2066869"/>
                </a:moveTo>
                <a:lnTo>
                  <a:pt x="50800" y="2083802"/>
                </a:lnTo>
                <a:lnTo>
                  <a:pt x="76198" y="2083802"/>
                </a:lnTo>
                <a:lnTo>
                  <a:pt x="50799" y="2066869"/>
                </a:lnTo>
                <a:close/>
              </a:path>
              <a:path w="152400" h="2185670">
                <a:moveTo>
                  <a:pt x="101598" y="0"/>
                </a:moveTo>
                <a:lnTo>
                  <a:pt x="50798" y="0"/>
                </a:lnTo>
                <a:lnTo>
                  <a:pt x="50800" y="2066869"/>
                </a:lnTo>
                <a:lnTo>
                  <a:pt x="76198" y="2083802"/>
                </a:lnTo>
                <a:lnTo>
                  <a:pt x="101599" y="2066869"/>
                </a:lnTo>
                <a:lnTo>
                  <a:pt x="101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62432" y="1977644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Lo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84732" y="2011998"/>
            <a:ext cx="10039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custom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6732" y="2242820"/>
            <a:ext cx="141033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64465" marR="5080" indent="-152400">
              <a:lnSpc>
                <a:spcPct val="102200"/>
              </a:lnSpc>
              <a:spcBef>
                <a:spcPts val="50"/>
              </a:spcBef>
            </a:pPr>
            <a:r>
              <a:rPr sz="1800" b="1" spc="-5" dirty="0">
                <a:latin typeface="Arial"/>
                <a:cs typeface="Arial"/>
              </a:rPr>
              <a:t>function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into 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35262" y="5135371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61035" algn="l"/>
                <a:tab pos="1294765" algn="l"/>
              </a:tabLst>
            </a:pPr>
            <a:r>
              <a:rPr sz="1800" i="1" spc="-5" dirty="0">
                <a:solidFill>
                  <a:srgbClr val="ED7D31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ED7D31"/>
                </a:solidFill>
                <a:latin typeface="Arial"/>
                <a:cs typeface="Arial"/>
              </a:rPr>
              <a:t>()	</a:t>
            </a:r>
            <a:r>
              <a:rPr sz="1800" i="1" spc="-5" dirty="0">
                <a:solidFill>
                  <a:srgbClr val="ED7D31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ED7D31"/>
                </a:solidFill>
                <a:latin typeface="Arial"/>
                <a:cs typeface="Arial"/>
              </a:rPr>
              <a:t>()	</a:t>
            </a:r>
            <a:r>
              <a:rPr sz="1800" i="1" spc="-5" dirty="0">
                <a:solidFill>
                  <a:srgbClr val="ED7D31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ED7D31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57339" y="5134583"/>
            <a:ext cx="3810000" cy="1223010"/>
            <a:chOff x="2957339" y="5134583"/>
            <a:chExt cx="3810000" cy="1223010"/>
          </a:xfrm>
        </p:grpSpPr>
        <p:sp>
          <p:nvSpPr>
            <p:cNvPr id="46" name="object 46"/>
            <p:cNvSpPr/>
            <p:nvPr/>
          </p:nvSpPr>
          <p:spPr>
            <a:xfrm>
              <a:off x="6393863" y="5411787"/>
              <a:ext cx="374015" cy="152400"/>
            </a:xfrm>
            <a:custGeom>
              <a:avLst/>
              <a:gdLst/>
              <a:ahLst/>
              <a:cxnLst/>
              <a:rect l="l" t="t" r="r" b="b"/>
              <a:pathLst>
                <a:path w="374015" h="152400">
                  <a:moveTo>
                    <a:pt x="271815" y="76200"/>
                  </a:moveTo>
                  <a:lnTo>
                    <a:pt x="221015" y="152400"/>
                  </a:lnTo>
                  <a:lnTo>
                    <a:pt x="322613" y="101600"/>
                  </a:lnTo>
                  <a:lnTo>
                    <a:pt x="271815" y="101600"/>
                  </a:lnTo>
                  <a:lnTo>
                    <a:pt x="271815" y="76200"/>
                  </a:lnTo>
                  <a:close/>
                </a:path>
                <a:path w="374015" h="152400">
                  <a:moveTo>
                    <a:pt x="254882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254882" y="101600"/>
                  </a:lnTo>
                  <a:lnTo>
                    <a:pt x="271814" y="76198"/>
                  </a:lnTo>
                  <a:lnTo>
                    <a:pt x="254882" y="50800"/>
                  </a:lnTo>
                  <a:close/>
                </a:path>
                <a:path w="374015" h="152400">
                  <a:moveTo>
                    <a:pt x="322617" y="50800"/>
                  </a:moveTo>
                  <a:lnTo>
                    <a:pt x="271815" y="50800"/>
                  </a:lnTo>
                  <a:lnTo>
                    <a:pt x="271815" y="101600"/>
                  </a:lnTo>
                  <a:lnTo>
                    <a:pt x="322613" y="101600"/>
                  </a:lnTo>
                  <a:lnTo>
                    <a:pt x="373415" y="76198"/>
                  </a:lnTo>
                  <a:lnTo>
                    <a:pt x="322617" y="50800"/>
                  </a:lnTo>
                  <a:close/>
                </a:path>
                <a:path w="374015" h="152400">
                  <a:moveTo>
                    <a:pt x="221015" y="0"/>
                  </a:moveTo>
                  <a:lnTo>
                    <a:pt x="271815" y="76200"/>
                  </a:lnTo>
                  <a:lnTo>
                    <a:pt x="271815" y="50800"/>
                  </a:lnTo>
                  <a:lnTo>
                    <a:pt x="322617" y="50800"/>
                  </a:lnTo>
                  <a:lnTo>
                    <a:pt x="22101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7339" y="5134583"/>
              <a:ext cx="863786" cy="28689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104813" y="5499835"/>
              <a:ext cx="1625600" cy="845185"/>
            </a:xfrm>
            <a:custGeom>
              <a:avLst/>
              <a:gdLst/>
              <a:ahLst/>
              <a:cxnLst/>
              <a:rect l="l" t="t" r="r" b="b"/>
              <a:pathLst>
                <a:path w="1625600" h="845185">
                  <a:moveTo>
                    <a:pt x="812798" y="0"/>
                  </a:moveTo>
                  <a:lnTo>
                    <a:pt x="601629" y="211170"/>
                  </a:lnTo>
                  <a:lnTo>
                    <a:pt x="707214" y="211170"/>
                  </a:lnTo>
                  <a:lnTo>
                    <a:pt x="707214" y="295831"/>
                  </a:lnTo>
                  <a:lnTo>
                    <a:pt x="0" y="295831"/>
                  </a:lnTo>
                  <a:lnTo>
                    <a:pt x="0" y="844680"/>
                  </a:lnTo>
                  <a:lnTo>
                    <a:pt x="1625598" y="844680"/>
                  </a:lnTo>
                  <a:lnTo>
                    <a:pt x="1625598" y="295831"/>
                  </a:lnTo>
                  <a:lnTo>
                    <a:pt x="918385" y="295831"/>
                  </a:lnTo>
                  <a:lnTo>
                    <a:pt x="918385" y="211170"/>
                  </a:lnTo>
                  <a:lnTo>
                    <a:pt x="1023969" y="211170"/>
                  </a:lnTo>
                  <a:lnTo>
                    <a:pt x="812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04813" y="5499835"/>
              <a:ext cx="1625600" cy="845185"/>
            </a:xfrm>
            <a:custGeom>
              <a:avLst/>
              <a:gdLst/>
              <a:ahLst/>
              <a:cxnLst/>
              <a:rect l="l" t="t" r="r" b="b"/>
              <a:pathLst>
                <a:path w="1625600" h="845185">
                  <a:moveTo>
                    <a:pt x="0" y="295831"/>
                  </a:moveTo>
                  <a:lnTo>
                    <a:pt x="707215" y="295831"/>
                  </a:lnTo>
                  <a:lnTo>
                    <a:pt x="707215" y="211170"/>
                  </a:lnTo>
                  <a:lnTo>
                    <a:pt x="601629" y="211170"/>
                  </a:lnTo>
                  <a:lnTo>
                    <a:pt x="812799" y="0"/>
                  </a:lnTo>
                  <a:lnTo>
                    <a:pt x="1023969" y="211170"/>
                  </a:lnTo>
                  <a:lnTo>
                    <a:pt x="918385" y="211170"/>
                  </a:lnTo>
                  <a:lnTo>
                    <a:pt x="918385" y="295831"/>
                  </a:lnTo>
                  <a:lnTo>
                    <a:pt x="1625599" y="295831"/>
                  </a:lnTo>
                  <a:lnTo>
                    <a:pt x="1625599" y="844680"/>
                  </a:lnTo>
                  <a:lnTo>
                    <a:pt x="0" y="844680"/>
                  </a:lnTo>
                  <a:lnTo>
                    <a:pt x="0" y="29583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351157" y="1775459"/>
            <a:ext cx="4187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836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lets </a:t>
            </a:r>
            <a:r>
              <a:rPr sz="2000" dirty="0">
                <a:latin typeface="Arial"/>
                <a:cs typeface="Arial"/>
              </a:rPr>
              <a:t>application </a:t>
            </a:r>
            <a:r>
              <a:rPr sz="2000" spc="-10" dirty="0">
                <a:latin typeface="Arial"/>
                <a:cs typeface="Arial"/>
              </a:rPr>
              <a:t>offload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simple  </a:t>
            </a:r>
            <a:r>
              <a:rPr sz="2000" spc="-5" dirty="0">
                <a:latin typeface="Arial"/>
                <a:cs typeface="Arial"/>
              </a:rPr>
              <a:t>functions to the </a:t>
            </a:r>
            <a:r>
              <a:rPr sz="2000" dirty="0">
                <a:latin typeface="Arial"/>
                <a:cs typeface="Arial"/>
              </a:rPr>
              <a:t>Linux </a:t>
            </a:r>
            <a:r>
              <a:rPr sz="2000" spc="-5" dirty="0">
                <a:latin typeface="Arial"/>
                <a:cs typeface="Arial"/>
              </a:rPr>
              <a:t>kernel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safely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1570" y="1729579"/>
            <a:ext cx="1039376" cy="361947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667759" y="1926481"/>
            <a:ext cx="1093470" cy="346710"/>
            <a:chOff x="3667759" y="1926481"/>
            <a:chExt cx="1093470" cy="346710"/>
          </a:xfrm>
        </p:grpSpPr>
        <p:sp>
          <p:nvSpPr>
            <p:cNvPr id="53" name="object 53"/>
            <p:cNvSpPr/>
            <p:nvPr/>
          </p:nvSpPr>
          <p:spPr>
            <a:xfrm>
              <a:off x="3667759" y="1985886"/>
              <a:ext cx="1093470" cy="287655"/>
            </a:xfrm>
            <a:custGeom>
              <a:avLst/>
              <a:gdLst/>
              <a:ahLst/>
              <a:cxnLst/>
              <a:rect l="l" t="t" r="r" b="b"/>
              <a:pathLst>
                <a:path w="1093470" h="287655">
                  <a:moveTo>
                    <a:pt x="1092983" y="0"/>
                  </a:moveTo>
                  <a:lnTo>
                    <a:pt x="0" y="0"/>
                  </a:lnTo>
                  <a:lnTo>
                    <a:pt x="0" y="287077"/>
                  </a:lnTo>
                  <a:lnTo>
                    <a:pt x="1092983" y="287077"/>
                  </a:lnTo>
                  <a:lnTo>
                    <a:pt x="1092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1248" y="1926481"/>
              <a:ext cx="884335" cy="307956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4768269" y="1986788"/>
            <a:ext cx="14484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z="1800" b="1" spc="-5" dirty="0">
                <a:latin typeface="Arial"/>
                <a:cs typeface="Arial"/>
              </a:rPr>
              <a:t>Initiate </a:t>
            </a:r>
            <a:r>
              <a:rPr sz="1800" b="1" dirty="0">
                <a:latin typeface="Arial"/>
                <a:cs typeface="Arial"/>
              </a:rPr>
              <a:t>a  </a:t>
            </a:r>
            <a:r>
              <a:rPr sz="1800" b="1" spc="-5" dirty="0">
                <a:latin typeface="Arial"/>
                <a:cs typeface="Arial"/>
              </a:rPr>
              <a:t>chain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read  requests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96253" y="5781547"/>
            <a:ext cx="14484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/>
                <a:cs typeface="Arial"/>
              </a:rPr>
              <a:t>May be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buggy 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malicious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80343" y="1294770"/>
            <a:ext cx="4349750" cy="795655"/>
            <a:chOff x="780343" y="1294770"/>
            <a:chExt cx="4349750" cy="795655"/>
          </a:xfrm>
        </p:grpSpPr>
        <p:sp>
          <p:nvSpPr>
            <p:cNvPr id="58" name="object 58"/>
            <p:cNvSpPr/>
            <p:nvPr/>
          </p:nvSpPr>
          <p:spPr>
            <a:xfrm>
              <a:off x="793043" y="1307470"/>
              <a:ext cx="4324350" cy="770255"/>
            </a:xfrm>
            <a:custGeom>
              <a:avLst/>
              <a:gdLst/>
              <a:ahLst/>
              <a:cxnLst/>
              <a:rect l="l" t="t" r="r" b="b"/>
              <a:pathLst>
                <a:path w="4324350" h="770255">
                  <a:moveTo>
                    <a:pt x="1801571" y="620147"/>
                  </a:moveTo>
                  <a:lnTo>
                    <a:pt x="720628" y="620147"/>
                  </a:lnTo>
                  <a:lnTo>
                    <a:pt x="2152934" y="770042"/>
                  </a:lnTo>
                  <a:lnTo>
                    <a:pt x="1801571" y="620147"/>
                  </a:lnTo>
                  <a:close/>
                </a:path>
                <a:path w="4324350" h="770255">
                  <a:moveTo>
                    <a:pt x="4220410" y="0"/>
                  </a:moveTo>
                  <a:lnTo>
                    <a:pt x="103360" y="0"/>
                  </a:lnTo>
                  <a:lnTo>
                    <a:pt x="63128" y="8122"/>
                  </a:lnTo>
                  <a:lnTo>
                    <a:pt x="30273" y="30273"/>
                  </a:lnTo>
                  <a:lnTo>
                    <a:pt x="8122" y="63128"/>
                  </a:lnTo>
                  <a:lnTo>
                    <a:pt x="0" y="103361"/>
                  </a:lnTo>
                  <a:lnTo>
                    <a:pt x="0" y="516790"/>
                  </a:lnTo>
                  <a:lnTo>
                    <a:pt x="8122" y="557019"/>
                  </a:lnTo>
                  <a:lnTo>
                    <a:pt x="30273" y="589873"/>
                  </a:lnTo>
                  <a:lnTo>
                    <a:pt x="63128" y="612024"/>
                  </a:lnTo>
                  <a:lnTo>
                    <a:pt x="103360" y="620147"/>
                  </a:lnTo>
                  <a:lnTo>
                    <a:pt x="4220410" y="620147"/>
                  </a:lnTo>
                  <a:lnTo>
                    <a:pt x="4260643" y="612024"/>
                  </a:lnTo>
                  <a:lnTo>
                    <a:pt x="4293498" y="589873"/>
                  </a:lnTo>
                  <a:lnTo>
                    <a:pt x="4315649" y="557019"/>
                  </a:lnTo>
                  <a:lnTo>
                    <a:pt x="4323771" y="516790"/>
                  </a:lnTo>
                  <a:lnTo>
                    <a:pt x="4323772" y="103361"/>
                  </a:lnTo>
                  <a:lnTo>
                    <a:pt x="4315649" y="63128"/>
                  </a:lnTo>
                  <a:lnTo>
                    <a:pt x="4293498" y="30273"/>
                  </a:lnTo>
                  <a:lnTo>
                    <a:pt x="4260643" y="8122"/>
                  </a:lnTo>
                  <a:lnTo>
                    <a:pt x="4220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3043" y="1307470"/>
              <a:ext cx="4324350" cy="770255"/>
            </a:xfrm>
            <a:custGeom>
              <a:avLst/>
              <a:gdLst/>
              <a:ahLst/>
              <a:cxnLst/>
              <a:rect l="l" t="t" r="r" b="b"/>
              <a:pathLst>
                <a:path w="4324350" h="770255">
                  <a:moveTo>
                    <a:pt x="0" y="103361"/>
                  </a:moveTo>
                  <a:lnTo>
                    <a:pt x="8122" y="63128"/>
                  </a:lnTo>
                  <a:lnTo>
                    <a:pt x="30273" y="30273"/>
                  </a:lnTo>
                  <a:lnTo>
                    <a:pt x="63128" y="8122"/>
                  </a:lnTo>
                  <a:lnTo>
                    <a:pt x="103361" y="0"/>
                  </a:lnTo>
                  <a:lnTo>
                    <a:pt x="720628" y="0"/>
                  </a:lnTo>
                  <a:lnTo>
                    <a:pt x="1801572" y="0"/>
                  </a:lnTo>
                  <a:lnTo>
                    <a:pt x="4220411" y="0"/>
                  </a:lnTo>
                  <a:lnTo>
                    <a:pt x="4260643" y="8122"/>
                  </a:lnTo>
                  <a:lnTo>
                    <a:pt x="4293498" y="30273"/>
                  </a:lnTo>
                  <a:lnTo>
                    <a:pt x="4315649" y="63128"/>
                  </a:lnTo>
                  <a:lnTo>
                    <a:pt x="4323772" y="103361"/>
                  </a:lnTo>
                  <a:lnTo>
                    <a:pt x="4323772" y="361752"/>
                  </a:lnTo>
                  <a:lnTo>
                    <a:pt x="4323772" y="516791"/>
                  </a:lnTo>
                  <a:lnTo>
                    <a:pt x="4315649" y="557019"/>
                  </a:lnTo>
                  <a:lnTo>
                    <a:pt x="4293498" y="589874"/>
                  </a:lnTo>
                  <a:lnTo>
                    <a:pt x="4260643" y="612025"/>
                  </a:lnTo>
                  <a:lnTo>
                    <a:pt x="4220411" y="620148"/>
                  </a:lnTo>
                  <a:lnTo>
                    <a:pt x="1801572" y="620148"/>
                  </a:lnTo>
                  <a:lnTo>
                    <a:pt x="2152935" y="770042"/>
                  </a:lnTo>
                  <a:lnTo>
                    <a:pt x="720628" y="620148"/>
                  </a:lnTo>
                  <a:lnTo>
                    <a:pt x="103361" y="620148"/>
                  </a:lnTo>
                  <a:lnTo>
                    <a:pt x="63128" y="612025"/>
                  </a:lnTo>
                  <a:lnTo>
                    <a:pt x="30273" y="589874"/>
                  </a:lnTo>
                  <a:lnTo>
                    <a:pt x="8122" y="557019"/>
                  </a:lnTo>
                  <a:lnTo>
                    <a:pt x="0" y="516786"/>
                  </a:lnTo>
                  <a:lnTo>
                    <a:pt x="0" y="361752"/>
                  </a:lnTo>
                  <a:lnTo>
                    <a:pt x="0" y="10336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02056" y="1331467"/>
            <a:ext cx="327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How to ensure that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user-defined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02056" y="1596644"/>
            <a:ext cx="419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functions cannot compromise 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kernel?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015642" y="3395524"/>
            <a:ext cx="4718050" cy="687705"/>
            <a:chOff x="4015642" y="3395524"/>
            <a:chExt cx="4718050" cy="687705"/>
          </a:xfrm>
        </p:grpSpPr>
        <p:sp>
          <p:nvSpPr>
            <p:cNvPr id="63" name="object 63"/>
            <p:cNvSpPr/>
            <p:nvPr/>
          </p:nvSpPr>
          <p:spPr>
            <a:xfrm>
              <a:off x="4028342" y="3408224"/>
              <a:ext cx="4692650" cy="662305"/>
            </a:xfrm>
            <a:custGeom>
              <a:avLst/>
              <a:gdLst/>
              <a:ahLst/>
              <a:cxnLst/>
              <a:rect l="l" t="t" r="r" b="b"/>
              <a:pathLst>
                <a:path w="4692650" h="662304">
                  <a:moveTo>
                    <a:pt x="4692591" y="275730"/>
                  </a:moveTo>
                  <a:lnTo>
                    <a:pt x="680697" y="275730"/>
                  </a:lnTo>
                  <a:lnTo>
                    <a:pt x="680697" y="551459"/>
                  </a:lnTo>
                  <a:lnTo>
                    <a:pt x="689364" y="594391"/>
                  </a:lnTo>
                  <a:lnTo>
                    <a:pt x="713002" y="629450"/>
                  </a:lnTo>
                  <a:lnTo>
                    <a:pt x="748061" y="653088"/>
                  </a:lnTo>
                  <a:lnTo>
                    <a:pt x="790994" y="661756"/>
                  </a:lnTo>
                  <a:lnTo>
                    <a:pt x="4582294" y="661756"/>
                  </a:lnTo>
                  <a:lnTo>
                    <a:pt x="4625227" y="653088"/>
                  </a:lnTo>
                  <a:lnTo>
                    <a:pt x="4660286" y="629450"/>
                  </a:lnTo>
                  <a:lnTo>
                    <a:pt x="4683923" y="594391"/>
                  </a:lnTo>
                  <a:lnTo>
                    <a:pt x="4692591" y="551459"/>
                  </a:lnTo>
                  <a:lnTo>
                    <a:pt x="4692591" y="275730"/>
                  </a:lnTo>
                  <a:close/>
                </a:path>
                <a:path w="4692650" h="662304">
                  <a:moveTo>
                    <a:pt x="4582294" y="0"/>
                  </a:moveTo>
                  <a:lnTo>
                    <a:pt x="790994" y="0"/>
                  </a:lnTo>
                  <a:lnTo>
                    <a:pt x="748061" y="8667"/>
                  </a:lnTo>
                  <a:lnTo>
                    <a:pt x="713002" y="32305"/>
                  </a:lnTo>
                  <a:lnTo>
                    <a:pt x="689364" y="67364"/>
                  </a:lnTo>
                  <a:lnTo>
                    <a:pt x="680697" y="110296"/>
                  </a:lnTo>
                  <a:lnTo>
                    <a:pt x="0" y="328456"/>
                  </a:lnTo>
                  <a:lnTo>
                    <a:pt x="680697" y="275730"/>
                  </a:lnTo>
                  <a:lnTo>
                    <a:pt x="4692591" y="275730"/>
                  </a:lnTo>
                  <a:lnTo>
                    <a:pt x="4692590" y="110291"/>
                  </a:lnTo>
                  <a:lnTo>
                    <a:pt x="4683923" y="67364"/>
                  </a:lnTo>
                  <a:lnTo>
                    <a:pt x="4660286" y="32305"/>
                  </a:lnTo>
                  <a:lnTo>
                    <a:pt x="4625227" y="8667"/>
                  </a:lnTo>
                  <a:lnTo>
                    <a:pt x="4582294" y="0"/>
                  </a:lnTo>
                  <a:close/>
                </a:path>
                <a:path w="4692650" h="662304">
                  <a:moveTo>
                    <a:pt x="680697" y="110291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28342" y="3408224"/>
              <a:ext cx="4692650" cy="662305"/>
            </a:xfrm>
            <a:custGeom>
              <a:avLst/>
              <a:gdLst/>
              <a:ahLst/>
              <a:cxnLst/>
              <a:rect l="l" t="t" r="r" b="b"/>
              <a:pathLst>
                <a:path w="4692650" h="662304">
                  <a:moveTo>
                    <a:pt x="680697" y="110297"/>
                  </a:moveTo>
                  <a:lnTo>
                    <a:pt x="689364" y="67364"/>
                  </a:lnTo>
                  <a:lnTo>
                    <a:pt x="713002" y="32305"/>
                  </a:lnTo>
                  <a:lnTo>
                    <a:pt x="748061" y="8667"/>
                  </a:lnTo>
                  <a:lnTo>
                    <a:pt x="790993" y="0"/>
                  </a:lnTo>
                  <a:lnTo>
                    <a:pt x="1349346" y="0"/>
                  </a:lnTo>
                  <a:lnTo>
                    <a:pt x="2352320" y="0"/>
                  </a:lnTo>
                  <a:lnTo>
                    <a:pt x="4582295" y="0"/>
                  </a:lnTo>
                  <a:lnTo>
                    <a:pt x="4625227" y="8667"/>
                  </a:lnTo>
                  <a:lnTo>
                    <a:pt x="4660286" y="32305"/>
                  </a:lnTo>
                  <a:lnTo>
                    <a:pt x="4683923" y="67364"/>
                  </a:lnTo>
                  <a:lnTo>
                    <a:pt x="4692591" y="110297"/>
                  </a:lnTo>
                  <a:lnTo>
                    <a:pt x="4692591" y="275731"/>
                  </a:lnTo>
                  <a:lnTo>
                    <a:pt x="4692591" y="551459"/>
                  </a:lnTo>
                  <a:lnTo>
                    <a:pt x="4683923" y="594391"/>
                  </a:lnTo>
                  <a:lnTo>
                    <a:pt x="4660286" y="629450"/>
                  </a:lnTo>
                  <a:lnTo>
                    <a:pt x="4625227" y="653088"/>
                  </a:lnTo>
                  <a:lnTo>
                    <a:pt x="4582295" y="661756"/>
                  </a:lnTo>
                  <a:lnTo>
                    <a:pt x="2352320" y="661756"/>
                  </a:lnTo>
                  <a:lnTo>
                    <a:pt x="1349346" y="661756"/>
                  </a:lnTo>
                  <a:lnTo>
                    <a:pt x="790993" y="661756"/>
                  </a:lnTo>
                  <a:lnTo>
                    <a:pt x="748061" y="653088"/>
                  </a:lnTo>
                  <a:lnTo>
                    <a:pt x="713002" y="629450"/>
                  </a:lnTo>
                  <a:lnTo>
                    <a:pt x="689364" y="594391"/>
                  </a:lnTo>
                  <a:lnTo>
                    <a:pt x="680697" y="551459"/>
                  </a:lnTo>
                  <a:lnTo>
                    <a:pt x="680697" y="275731"/>
                  </a:lnTo>
                  <a:lnTo>
                    <a:pt x="0" y="328456"/>
                  </a:lnTo>
                  <a:lnTo>
                    <a:pt x="680697" y="1102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832784" y="3452876"/>
            <a:ext cx="37344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BPF programs are statically checked  before being loaded into 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607550" y="1926243"/>
            <a:ext cx="2416810" cy="208279"/>
          </a:xfrm>
          <a:custGeom>
            <a:avLst/>
            <a:gdLst/>
            <a:ahLst/>
            <a:cxnLst/>
            <a:rect l="l" t="t" r="r" b="b"/>
            <a:pathLst>
              <a:path w="2416809" h="208280">
                <a:moveTo>
                  <a:pt x="2340074" y="22061"/>
                </a:moveTo>
                <a:lnTo>
                  <a:pt x="2339342" y="47451"/>
                </a:lnTo>
                <a:lnTo>
                  <a:pt x="2415510" y="49648"/>
                </a:lnTo>
                <a:lnTo>
                  <a:pt x="2416242" y="24258"/>
                </a:lnTo>
                <a:lnTo>
                  <a:pt x="2340074" y="22061"/>
                </a:lnTo>
                <a:close/>
              </a:path>
              <a:path w="2416809" h="208280">
                <a:moveTo>
                  <a:pt x="2238517" y="19132"/>
                </a:moveTo>
                <a:lnTo>
                  <a:pt x="2237784" y="44521"/>
                </a:lnTo>
                <a:lnTo>
                  <a:pt x="2313952" y="46718"/>
                </a:lnTo>
                <a:lnTo>
                  <a:pt x="2314685" y="21329"/>
                </a:lnTo>
                <a:lnTo>
                  <a:pt x="2238517" y="19132"/>
                </a:lnTo>
                <a:close/>
              </a:path>
              <a:path w="2416809" h="208280">
                <a:moveTo>
                  <a:pt x="2136942" y="16245"/>
                </a:moveTo>
                <a:lnTo>
                  <a:pt x="2136240" y="41635"/>
                </a:lnTo>
                <a:lnTo>
                  <a:pt x="2212394" y="43789"/>
                </a:lnTo>
                <a:lnTo>
                  <a:pt x="2213127" y="18399"/>
                </a:lnTo>
                <a:lnTo>
                  <a:pt x="2136942" y="16245"/>
                </a:lnTo>
                <a:close/>
              </a:path>
              <a:path w="2416809" h="208280">
                <a:moveTo>
                  <a:pt x="2035362" y="13462"/>
                </a:moveTo>
                <a:lnTo>
                  <a:pt x="2034696" y="38853"/>
                </a:lnTo>
                <a:lnTo>
                  <a:pt x="2110850" y="40933"/>
                </a:lnTo>
                <a:lnTo>
                  <a:pt x="2111552" y="15543"/>
                </a:lnTo>
                <a:lnTo>
                  <a:pt x="2035362" y="13462"/>
                </a:lnTo>
                <a:close/>
              </a:path>
              <a:path w="2416809" h="208280">
                <a:moveTo>
                  <a:pt x="1933773" y="10798"/>
                </a:moveTo>
                <a:lnTo>
                  <a:pt x="1933155" y="36191"/>
                </a:lnTo>
                <a:lnTo>
                  <a:pt x="2009305" y="38186"/>
                </a:lnTo>
                <a:lnTo>
                  <a:pt x="2009971" y="12795"/>
                </a:lnTo>
                <a:lnTo>
                  <a:pt x="1933773" y="10798"/>
                </a:lnTo>
                <a:close/>
              </a:path>
              <a:path w="2416809" h="208280">
                <a:moveTo>
                  <a:pt x="1832203" y="8327"/>
                </a:moveTo>
                <a:lnTo>
                  <a:pt x="1831586" y="33719"/>
                </a:lnTo>
                <a:lnTo>
                  <a:pt x="1907763" y="35572"/>
                </a:lnTo>
                <a:lnTo>
                  <a:pt x="1908380" y="10180"/>
                </a:lnTo>
                <a:lnTo>
                  <a:pt x="1832203" y="8327"/>
                </a:lnTo>
                <a:close/>
              </a:path>
              <a:path w="2416809" h="208280">
                <a:moveTo>
                  <a:pt x="1730597" y="6075"/>
                </a:moveTo>
                <a:lnTo>
                  <a:pt x="1730042" y="31469"/>
                </a:lnTo>
                <a:lnTo>
                  <a:pt x="1806224" y="33133"/>
                </a:lnTo>
                <a:lnTo>
                  <a:pt x="1806778" y="7738"/>
                </a:lnTo>
                <a:lnTo>
                  <a:pt x="1730597" y="6075"/>
                </a:lnTo>
                <a:close/>
              </a:path>
              <a:path w="2416809" h="208280">
                <a:moveTo>
                  <a:pt x="1628976" y="4084"/>
                </a:moveTo>
                <a:lnTo>
                  <a:pt x="1628500" y="29479"/>
                </a:lnTo>
                <a:lnTo>
                  <a:pt x="1704648" y="30914"/>
                </a:lnTo>
                <a:lnTo>
                  <a:pt x="1705203" y="5520"/>
                </a:lnTo>
                <a:lnTo>
                  <a:pt x="1628976" y="4084"/>
                </a:lnTo>
                <a:close/>
              </a:path>
              <a:path w="2416809" h="208280">
                <a:moveTo>
                  <a:pt x="1603110" y="28737"/>
                </a:moveTo>
                <a:lnTo>
                  <a:pt x="1588942" y="28737"/>
                </a:lnTo>
                <a:lnTo>
                  <a:pt x="1603105" y="29002"/>
                </a:lnTo>
                <a:lnTo>
                  <a:pt x="1603110" y="28737"/>
                </a:lnTo>
                <a:close/>
              </a:path>
              <a:path w="2416809" h="208280">
                <a:moveTo>
                  <a:pt x="1527343" y="2411"/>
                </a:moveTo>
                <a:lnTo>
                  <a:pt x="1526962" y="27807"/>
                </a:lnTo>
                <a:lnTo>
                  <a:pt x="1588990" y="28738"/>
                </a:lnTo>
                <a:lnTo>
                  <a:pt x="1603110" y="28737"/>
                </a:lnTo>
                <a:lnTo>
                  <a:pt x="1603582" y="3608"/>
                </a:lnTo>
                <a:lnTo>
                  <a:pt x="1527343" y="2411"/>
                </a:lnTo>
                <a:close/>
              </a:path>
              <a:path w="2416809" h="208280">
                <a:moveTo>
                  <a:pt x="1501570" y="27073"/>
                </a:moveTo>
                <a:lnTo>
                  <a:pt x="1478001" y="27073"/>
                </a:lnTo>
                <a:lnTo>
                  <a:pt x="1501565" y="27428"/>
                </a:lnTo>
                <a:lnTo>
                  <a:pt x="1501570" y="27073"/>
                </a:lnTo>
                <a:close/>
              </a:path>
              <a:path w="2416809" h="208280">
                <a:moveTo>
                  <a:pt x="1425695" y="1123"/>
                </a:moveTo>
                <a:lnTo>
                  <a:pt x="1425427" y="26522"/>
                </a:lnTo>
                <a:lnTo>
                  <a:pt x="1478059" y="27075"/>
                </a:lnTo>
                <a:lnTo>
                  <a:pt x="1501570" y="27073"/>
                </a:lnTo>
                <a:lnTo>
                  <a:pt x="1501946" y="2030"/>
                </a:lnTo>
                <a:lnTo>
                  <a:pt x="1425695" y="1123"/>
                </a:lnTo>
                <a:close/>
              </a:path>
              <a:path w="2416809" h="208280">
                <a:moveTo>
                  <a:pt x="1324030" y="303"/>
                </a:moveTo>
                <a:lnTo>
                  <a:pt x="1323900" y="25702"/>
                </a:lnTo>
                <a:lnTo>
                  <a:pt x="1369983" y="25939"/>
                </a:lnTo>
                <a:lnTo>
                  <a:pt x="1400030" y="26255"/>
                </a:lnTo>
                <a:lnTo>
                  <a:pt x="1400296" y="857"/>
                </a:lnTo>
                <a:lnTo>
                  <a:pt x="1324030" y="303"/>
                </a:lnTo>
                <a:close/>
              </a:path>
              <a:path w="2416809" h="208280">
                <a:moveTo>
                  <a:pt x="1298500" y="25400"/>
                </a:moveTo>
                <a:lnTo>
                  <a:pt x="1265053" y="25400"/>
                </a:lnTo>
                <a:lnTo>
                  <a:pt x="1298500" y="25571"/>
                </a:lnTo>
                <a:lnTo>
                  <a:pt x="1298500" y="25400"/>
                </a:lnTo>
                <a:close/>
              </a:path>
              <a:path w="2416809" h="208280">
                <a:moveTo>
                  <a:pt x="1265128" y="0"/>
                </a:moveTo>
                <a:lnTo>
                  <a:pt x="1222350" y="50"/>
                </a:lnTo>
                <a:lnTo>
                  <a:pt x="1222381" y="25450"/>
                </a:lnTo>
                <a:lnTo>
                  <a:pt x="1265053" y="25400"/>
                </a:lnTo>
                <a:lnTo>
                  <a:pt x="1298500" y="25400"/>
                </a:lnTo>
                <a:lnTo>
                  <a:pt x="1298630" y="172"/>
                </a:lnTo>
                <a:lnTo>
                  <a:pt x="1265128" y="0"/>
                </a:lnTo>
                <a:close/>
              </a:path>
              <a:path w="2416809" h="208280">
                <a:moveTo>
                  <a:pt x="1196950" y="81"/>
                </a:moveTo>
                <a:lnTo>
                  <a:pt x="1120656" y="495"/>
                </a:lnTo>
                <a:lnTo>
                  <a:pt x="1120877" y="25895"/>
                </a:lnTo>
                <a:lnTo>
                  <a:pt x="1163825" y="25520"/>
                </a:lnTo>
                <a:lnTo>
                  <a:pt x="1196981" y="25481"/>
                </a:lnTo>
                <a:lnTo>
                  <a:pt x="1196950" y="81"/>
                </a:lnTo>
                <a:close/>
              </a:path>
              <a:path w="2416809" h="208280">
                <a:moveTo>
                  <a:pt x="1095258" y="716"/>
                </a:moveTo>
                <a:lnTo>
                  <a:pt x="1018981" y="1687"/>
                </a:lnTo>
                <a:lnTo>
                  <a:pt x="1019368" y="27085"/>
                </a:lnTo>
                <a:lnTo>
                  <a:pt x="1066429" y="26369"/>
                </a:lnTo>
                <a:lnTo>
                  <a:pt x="1095479" y="26116"/>
                </a:lnTo>
                <a:lnTo>
                  <a:pt x="1095258" y="716"/>
                </a:lnTo>
                <a:close/>
              </a:path>
              <a:path w="2416809" h="208280">
                <a:moveTo>
                  <a:pt x="993526" y="2198"/>
                </a:moveTo>
                <a:lnTo>
                  <a:pt x="917207" y="4086"/>
                </a:lnTo>
                <a:lnTo>
                  <a:pt x="918000" y="29474"/>
                </a:lnTo>
                <a:lnTo>
                  <a:pt x="928484" y="29147"/>
                </a:lnTo>
                <a:lnTo>
                  <a:pt x="973296" y="28009"/>
                </a:lnTo>
                <a:lnTo>
                  <a:pt x="994035" y="27593"/>
                </a:lnTo>
                <a:lnTo>
                  <a:pt x="993526" y="2198"/>
                </a:lnTo>
                <a:close/>
              </a:path>
              <a:path w="2416809" h="208280">
                <a:moveTo>
                  <a:pt x="891820" y="4878"/>
                </a:moveTo>
                <a:lnTo>
                  <a:pt x="815510" y="7876"/>
                </a:lnTo>
                <a:lnTo>
                  <a:pt x="816641" y="33251"/>
                </a:lnTo>
                <a:lnTo>
                  <a:pt x="842464" y="32100"/>
                </a:lnTo>
                <a:lnTo>
                  <a:pt x="884844" y="30509"/>
                </a:lnTo>
                <a:lnTo>
                  <a:pt x="892611" y="30266"/>
                </a:lnTo>
                <a:lnTo>
                  <a:pt x="891820" y="4878"/>
                </a:lnTo>
                <a:close/>
              </a:path>
              <a:path w="2416809" h="208280">
                <a:moveTo>
                  <a:pt x="790041" y="9090"/>
                </a:moveTo>
                <a:lnTo>
                  <a:pt x="760276" y="10646"/>
                </a:lnTo>
                <a:lnTo>
                  <a:pt x="713746" y="13550"/>
                </a:lnTo>
                <a:lnTo>
                  <a:pt x="715525" y="38888"/>
                </a:lnTo>
                <a:lnTo>
                  <a:pt x="723322" y="38341"/>
                </a:lnTo>
                <a:lnTo>
                  <a:pt x="761681" y="36008"/>
                </a:lnTo>
                <a:lnTo>
                  <a:pt x="791367" y="34455"/>
                </a:lnTo>
                <a:lnTo>
                  <a:pt x="790041" y="9090"/>
                </a:lnTo>
                <a:close/>
              </a:path>
              <a:path w="2416809" h="208280">
                <a:moveTo>
                  <a:pt x="688408" y="15328"/>
                </a:moveTo>
                <a:lnTo>
                  <a:pt x="648754" y="18467"/>
                </a:lnTo>
                <a:lnTo>
                  <a:pt x="614288" y="21583"/>
                </a:lnTo>
                <a:lnTo>
                  <a:pt x="612094" y="21805"/>
                </a:lnTo>
                <a:lnTo>
                  <a:pt x="614652" y="47077"/>
                </a:lnTo>
                <a:lnTo>
                  <a:pt x="616654" y="46874"/>
                </a:lnTo>
                <a:lnTo>
                  <a:pt x="650864" y="43780"/>
                </a:lnTo>
                <a:lnTo>
                  <a:pt x="686401" y="40933"/>
                </a:lnTo>
                <a:lnTo>
                  <a:pt x="690187" y="40666"/>
                </a:lnTo>
                <a:lnTo>
                  <a:pt x="688408" y="15328"/>
                </a:lnTo>
                <a:close/>
              </a:path>
              <a:path w="2416809" h="208280">
                <a:moveTo>
                  <a:pt x="586822" y="24363"/>
                </a:moveTo>
                <a:lnTo>
                  <a:pt x="581107" y="24942"/>
                </a:lnTo>
                <a:lnTo>
                  <a:pt x="549165" y="28534"/>
                </a:lnTo>
                <a:lnTo>
                  <a:pt x="518417" y="32351"/>
                </a:lnTo>
                <a:lnTo>
                  <a:pt x="510721" y="33402"/>
                </a:lnTo>
                <a:lnTo>
                  <a:pt x="514151" y="58568"/>
                </a:lnTo>
                <a:lnTo>
                  <a:pt x="521624" y="57550"/>
                </a:lnTo>
                <a:lnTo>
                  <a:pt x="552079" y="53767"/>
                </a:lnTo>
                <a:lnTo>
                  <a:pt x="583740" y="50206"/>
                </a:lnTo>
                <a:lnTo>
                  <a:pt x="589380" y="49635"/>
                </a:lnTo>
                <a:lnTo>
                  <a:pt x="586822" y="24363"/>
                </a:lnTo>
                <a:close/>
              </a:path>
              <a:path w="2416809" h="208280">
                <a:moveTo>
                  <a:pt x="485404" y="36896"/>
                </a:moveTo>
                <a:lnTo>
                  <a:pt x="460288" y="40637"/>
                </a:lnTo>
                <a:lnTo>
                  <a:pt x="409948" y="49132"/>
                </a:lnTo>
                <a:lnTo>
                  <a:pt x="414173" y="74178"/>
                </a:lnTo>
                <a:lnTo>
                  <a:pt x="464167" y="65742"/>
                </a:lnTo>
                <a:lnTo>
                  <a:pt x="489146" y="62019"/>
                </a:lnTo>
                <a:lnTo>
                  <a:pt x="485404" y="36896"/>
                </a:lnTo>
                <a:close/>
              </a:path>
              <a:path w="2416809" h="208280">
                <a:moveTo>
                  <a:pt x="384671" y="54006"/>
                </a:moveTo>
                <a:lnTo>
                  <a:pt x="356543" y="59540"/>
                </a:lnTo>
                <a:lnTo>
                  <a:pt x="310142" y="70039"/>
                </a:lnTo>
                <a:lnTo>
                  <a:pt x="309476" y="70210"/>
                </a:lnTo>
                <a:lnTo>
                  <a:pt x="315799" y="94810"/>
                </a:lnTo>
                <a:lnTo>
                  <a:pt x="315952" y="94771"/>
                </a:lnTo>
                <a:lnTo>
                  <a:pt x="361641" y="84428"/>
                </a:lnTo>
                <a:lnTo>
                  <a:pt x="389573" y="78929"/>
                </a:lnTo>
                <a:lnTo>
                  <a:pt x="384671" y="54006"/>
                </a:lnTo>
                <a:close/>
              </a:path>
              <a:path w="2416809" h="208280">
                <a:moveTo>
                  <a:pt x="284876" y="76534"/>
                </a:moveTo>
                <a:lnTo>
                  <a:pt x="266940" y="81144"/>
                </a:lnTo>
                <a:lnTo>
                  <a:pt x="226584" y="92788"/>
                </a:lnTo>
                <a:lnTo>
                  <a:pt x="210948" y="97793"/>
                </a:lnTo>
                <a:lnTo>
                  <a:pt x="218690" y="121984"/>
                </a:lnTo>
                <a:lnTo>
                  <a:pt x="233819" y="117142"/>
                </a:lnTo>
                <a:lnTo>
                  <a:pt x="273464" y="105698"/>
                </a:lnTo>
                <a:lnTo>
                  <a:pt x="291199" y="101133"/>
                </a:lnTo>
                <a:lnTo>
                  <a:pt x="284876" y="76534"/>
                </a:lnTo>
                <a:close/>
              </a:path>
              <a:path w="2416809" h="208280">
                <a:moveTo>
                  <a:pt x="76536" y="98964"/>
                </a:moveTo>
                <a:lnTo>
                  <a:pt x="68596" y="100237"/>
                </a:lnTo>
                <a:lnTo>
                  <a:pt x="0" y="195021"/>
                </a:lnTo>
                <a:lnTo>
                  <a:pt x="116271" y="208076"/>
                </a:lnTo>
                <a:lnTo>
                  <a:pt x="122556" y="203061"/>
                </a:lnTo>
                <a:lnTo>
                  <a:pt x="123427" y="195306"/>
                </a:lnTo>
                <a:lnTo>
                  <a:pt x="30763" y="195306"/>
                </a:lnTo>
                <a:lnTo>
                  <a:pt x="20492" y="172076"/>
                </a:lnTo>
                <a:lnTo>
                  <a:pt x="55452" y="156620"/>
                </a:lnTo>
                <a:lnTo>
                  <a:pt x="60780" y="154360"/>
                </a:lnTo>
                <a:lnTo>
                  <a:pt x="89173" y="115128"/>
                </a:lnTo>
                <a:lnTo>
                  <a:pt x="87900" y="107189"/>
                </a:lnTo>
                <a:lnTo>
                  <a:pt x="76536" y="98964"/>
                </a:lnTo>
                <a:close/>
              </a:path>
              <a:path w="2416809" h="208280">
                <a:moveTo>
                  <a:pt x="60780" y="154360"/>
                </a:moveTo>
                <a:lnTo>
                  <a:pt x="55452" y="156620"/>
                </a:lnTo>
                <a:lnTo>
                  <a:pt x="20492" y="172076"/>
                </a:lnTo>
                <a:lnTo>
                  <a:pt x="30763" y="195306"/>
                </a:lnTo>
                <a:lnTo>
                  <a:pt x="37620" y="192275"/>
                </a:lnTo>
                <a:lnTo>
                  <a:pt x="33341" y="192275"/>
                </a:lnTo>
                <a:lnTo>
                  <a:pt x="24469" y="172209"/>
                </a:lnTo>
                <a:lnTo>
                  <a:pt x="47863" y="172209"/>
                </a:lnTo>
                <a:lnTo>
                  <a:pt x="60780" y="154360"/>
                </a:lnTo>
                <a:close/>
              </a:path>
              <a:path w="2416809" h="208280">
                <a:moveTo>
                  <a:pt x="71340" y="177472"/>
                </a:moveTo>
                <a:lnTo>
                  <a:pt x="65462" y="179966"/>
                </a:lnTo>
                <a:lnTo>
                  <a:pt x="30763" y="195306"/>
                </a:lnTo>
                <a:lnTo>
                  <a:pt x="123427" y="195306"/>
                </a:lnTo>
                <a:lnTo>
                  <a:pt x="124122" y="189120"/>
                </a:lnTo>
                <a:lnTo>
                  <a:pt x="119105" y="182835"/>
                </a:lnTo>
                <a:lnTo>
                  <a:pt x="71340" y="177472"/>
                </a:lnTo>
                <a:close/>
              </a:path>
              <a:path w="2416809" h="208280">
                <a:moveTo>
                  <a:pt x="24469" y="172209"/>
                </a:moveTo>
                <a:lnTo>
                  <a:pt x="33341" y="192275"/>
                </a:lnTo>
                <a:lnTo>
                  <a:pt x="46104" y="174638"/>
                </a:lnTo>
                <a:lnTo>
                  <a:pt x="24469" y="172209"/>
                </a:lnTo>
                <a:close/>
              </a:path>
              <a:path w="2416809" h="208280">
                <a:moveTo>
                  <a:pt x="46104" y="174638"/>
                </a:moveTo>
                <a:lnTo>
                  <a:pt x="33341" y="192275"/>
                </a:lnTo>
                <a:lnTo>
                  <a:pt x="37620" y="192275"/>
                </a:lnTo>
                <a:lnTo>
                  <a:pt x="65462" y="179966"/>
                </a:lnTo>
                <a:lnTo>
                  <a:pt x="71340" y="177472"/>
                </a:lnTo>
                <a:lnTo>
                  <a:pt x="46104" y="174638"/>
                </a:lnTo>
                <a:close/>
              </a:path>
              <a:path w="2416809" h="208280">
                <a:moveTo>
                  <a:pt x="90821" y="141701"/>
                </a:moveTo>
                <a:lnTo>
                  <a:pt x="86753" y="143343"/>
                </a:lnTo>
                <a:lnTo>
                  <a:pt x="60780" y="154360"/>
                </a:lnTo>
                <a:lnTo>
                  <a:pt x="46104" y="174638"/>
                </a:lnTo>
                <a:lnTo>
                  <a:pt x="71340" y="177472"/>
                </a:lnTo>
                <a:lnTo>
                  <a:pt x="96373" y="166853"/>
                </a:lnTo>
                <a:lnTo>
                  <a:pt x="100335" y="165252"/>
                </a:lnTo>
                <a:lnTo>
                  <a:pt x="90821" y="141701"/>
                </a:lnTo>
                <a:close/>
              </a:path>
              <a:path w="2416809" h="208280">
                <a:moveTo>
                  <a:pt x="47863" y="172209"/>
                </a:moveTo>
                <a:lnTo>
                  <a:pt x="24469" y="172209"/>
                </a:lnTo>
                <a:lnTo>
                  <a:pt x="46104" y="174638"/>
                </a:lnTo>
                <a:lnTo>
                  <a:pt x="47863" y="172209"/>
                </a:lnTo>
                <a:close/>
              </a:path>
              <a:path w="2416809" h="208280">
                <a:moveTo>
                  <a:pt x="186446" y="105704"/>
                </a:moveTo>
                <a:lnTo>
                  <a:pt x="153040" y="117415"/>
                </a:lnTo>
                <a:lnTo>
                  <a:pt x="119161" y="130253"/>
                </a:lnTo>
                <a:lnTo>
                  <a:pt x="114373" y="132187"/>
                </a:lnTo>
                <a:lnTo>
                  <a:pt x="123885" y="155738"/>
                </a:lnTo>
                <a:lnTo>
                  <a:pt x="128298" y="153957"/>
                </a:lnTo>
                <a:lnTo>
                  <a:pt x="161603" y="141333"/>
                </a:lnTo>
                <a:lnTo>
                  <a:pt x="194849" y="129674"/>
                </a:lnTo>
                <a:lnTo>
                  <a:pt x="186446" y="105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374301" y="1441196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BP</a:t>
            </a:r>
            <a:r>
              <a:rPr sz="1800" dirty="0">
                <a:latin typeface="Arial"/>
                <a:cs typeface="Arial"/>
              </a:rPr>
              <a:t>F)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6"/>
            <a:ext cx="8505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BPF </a:t>
            </a:r>
            <a:r>
              <a:rPr sz="4400" spc="-5" dirty="0">
                <a:latin typeface="Arial"/>
                <a:cs typeface="Arial"/>
              </a:rPr>
              <a:t>is Widely Used in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Networking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083" y="3154356"/>
            <a:ext cx="1410270" cy="49110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22858" y="1695027"/>
            <a:ext cx="425450" cy="3495040"/>
          </a:xfrm>
          <a:custGeom>
            <a:avLst/>
            <a:gdLst/>
            <a:ahLst/>
            <a:cxnLst/>
            <a:rect l="l" t="t" r="r" b="b"/>
            <a:pathLst>
              <a:path w="425450" h="3495040">
                <a:moveTo>
                  <a:pt x="0" y="3494705"/>
                </a:moveTo>
                <a:lnTo>
                  <a:pt x="67206" y="3492898"/>
                </a:lnTo>
                <a:lnTo>
                  <a:pt x="125573" y="3487868"/>
                </a:lnTo>
                <a:lnTo>
                  <a:pt x="171601" y="3480197"/>
                </a:lnTo>
                <a:lnTo>
                  <a:pt x="212625" y="3459269"/>
                </a:lnTo>
                <a:lnTo>
                  <a:pt x="212625" y="1782789"/>
                </a:lnTo>
                <a:lnTo>
                  <a:pt x="223465" y="1771588"/>
                </a:lnTo>
                <a:lnTo>
                  <a:pt x="253649" y="1761860"/>
                </a:lnTo>
                <a:lnTo>
                  <a:pt x="299677" y="1754189"/>
                </a:lnTo>
                <a:lnTo>
                  <a:pt x="358044" y="1749158"/>
                </a:lnTo>
                <a:lnTo>
                  <a:pt x="425251" y="1747352"/>
                </a:lnTo>
                <a:lnTo>
                  <a:pt x="358044" y="1745545"/>
                </a:lnTo>
                <a:lnTo>
                  <a:pt x="299677" y="1740515"/>
                </a:lnTo>
                <a:lnTo>
                  <a:pt x="253649" y="1732844"/>
                </a:lnTo>
                <a:lnTo>
                  <a:pt x="223465" y="1723116"/>
                </a:lnTo>
                <a:lnTo>
                  <a:pt x="212625" y="1711916"/>
                </a:lnTo>
                <a:lnTo>
                  <a:pt x="212625" y="35436"/>
                </a:lnTo>
                <a:lnTo>
                  <a:pt x="201785" y="24235"/>
                </a:lnTo>
                <a:lnTo>
                  <a:pt x="171601" y="14508"/>
                </a:lnTo>
                <a:lnTo>
                  <a:pt x="125573" y="6837"/>
                </a:lnTo>
                <a:lnTo>
                  <a:pt x="67206" y="1806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1992" y="1710435"/>
            <a:ext cx="2479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Packet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Filtering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1992" y="2765043"/>
            <a:ext cx="2994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Packet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Forwarding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1992" y="3731259"/>
            <a:ext cx="2380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Packet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Tracing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8868" y="1944090"/>
            <a:ext cx="1354455" cy="1402715"/>
          </a:xfrm>
          <a:custGeom>
            <a:avLst/>
            <a:gdLst/>
            <a:ahLst/>
            <a:cxnLst/>
            <a:rect l="l" t="t" r="r" b="b"/>
            <a:pathLst>
              <a:path w="1354454" h="1402714">
                <a:moveTo>
                  <a:pt x="1354378" y="1062863"/>
                </a:moveTo>
                <a:lnTo>
                  <a:pt x="1350937" y="1062062"/>
                </a:lnTo>
                <a:lnTo>
                  <a:pt x="1229918" y="1033868"/>
                </a:lnTo>
                <a:lnTo>
                  <a:pt x="1263484" y="1065022"/>
                </a:lnTo>
                <a:lnTo>
                  <a:pt x="8039" y="1365313"/>
                </a:lnTo>
                <a:lnTo>
                  <a:pt x="16903" y="1402372"/>
                </a:lnTo>
                <a:lnTo>
                  <a:pt x="1272349" y="1102067"/>
                </a:lnTo>
                <a:lnTo>
                  <a:pt x="1256512" y="1145032"/>
                </a:lnTo>
                <a:lnTo>
                  <a:pt x="1354378" y="1062863"/>
                </a:lnTo>
                <a:close/>
              </a:path>
              <a:path w="1354454" h="1402714">
                <a:moveTo>
                  <a:pt x="1354378" y="0"/>
                </a:moveTo>
                <a:lnTo>
                  <a:pt x="1230528" y="31521"/>
                </a:lnTo>
                <a:lnTo>
                  <a:pt x="1274660" y="43726"/>
                </a:lnTo>
                <a:lnTo>
                  <a:pt x="0" y="1145679"/>
                </a:lnTo>
                <a:lnTo>
                  <a:pt x="24917" y="1174496"/>
                </a:lnTo>
                <a:lnTo>
                  <a:pt x="1299578" y="72555"/>
                </a:lnTo>
                <a:lnTo>
                  <a:pt x="1305280" y="117983"/>
                </a:lnTo>
                <a:lnTo>
                  <a:pt x="1339634" y="35420"/>
                </a:lnTo>
                <a:lnTo>
                  <a:pt x="1354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8855" y="3523691"/>
            <a:ext cx="1354455" cy="1438910"/>
          </a:xfrm>
          <a:custGeom>
            <a:avLst/>
            <a:gdLst/>
            <a:ahLst/>
            <a:cxnLst/>
            <a:rect l="l" t="t" r="r" b="b"/>
            <a:pathLst>
              <a:path w="1354454" h="1438910">
                <a:moveTo>
                  <a:pt x="1354391" y="1438478"/>
                </a:moveTo>
                <a:lnTo>
                  <a:pt x="1334503" y="1390472"/>
                </a:lnTo>
                <a:lnTo>
                  <a:pt x="1305483" y="1320419"/>
                </a:lnTo>
                <a:lnTo>
                  <a:pt x="1280515" y="1349209"/>
                </a:lnTo>
                <a:lnTo>
                  <a:pt x="24955" y="260413"/>
                </a:lnTo>
                <a:lnTo>
                  <a:pt x="0" y="289191"/>
                </a:lnTo>
                <a:lnTo>
                  <a:pt x="1255560" y="1377988"/>
                </a:lnTo>
                <a:lnTo>
                  <a:pt x="1230591" y="1406779"/>
                </a:lnTo>
                <a:lnTo>
                  <a:pt x="1354391" y="1438478"/>
                </a:lnTo>
                <a:close/>
              </a:path>
              <a:path w="1354454" h="1438910">
                <a:moveTo>
                  <a:pt x="1354391" y="448919"/>
                </a:moveTo>
                <a:lnTo>
                  <a:pt x="1343164" y="437946"/>
                </a:lnTo>
                <a:lnTo>
                  <a:pt x="1263027" y="359575"/>
                </a:lnTo>
                <a:lnTo>
                  <a:pt x="1251381" y="395846"/>
                </a:lnTo>
                <a:lnTo>
                  <a:pt x="18300" y="0"/>
                </a:lnTo>
                <a:lnTo>
                  <a:pt x="6654" y="36283"/>
                </a:lnTo>
                <a:lnTo>
                  <a:pt x="1239735" y="432130"/>
                </a:lnTo>
                <a:lnTo>
                  <a:pt x="1228090" y="468401"/>
                </a:lnTo>
                <a:lnTo>
                  <a:pt x="1354391" y="448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55713" y="4721859"/>
            <a:ext cx="8968740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7555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Network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Scheduling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</a:pPr>
            <a:r>
              <a:rPr sz="2800" b="1" spc="-20" dirty="0">
                <a:latin typeface="Arial"/>
                <a:cs typeface="Arial"/>
              </a:rPr>
              <a:t>However, </a:t>
            </a:r>
            <a:r>
              <a:rPr sz="2800" b="1" dirty="0">
                <a:latin typeface="Arial"/>
                <a:cs typeface="Arial"/>
              </a:rPr>
              <a:t>a storage </a:t>
            </a:r>
            <a:r>
              <a:rPr sz="2800" b="1" spc="-5" dirty="0">
                <a:latin typeface="Arial"/>
                <a:cs typeface="Arial"/>
              </a:rPr>
              <a:t>BPF program </a:t>
            </a:r>
            <a:r>
              <a:rPr sz="2800" b="1" dirty="0">
                <a:latin typeface="Arial"/>
                <a:cs typeface="Arial"/>
              </a:rPr>
              <a:t>needs to </a:t>
            </a:r>
            <a:r>
              <a:rPr sz="2800" b="1" spc="-5" dirty="0">
                <a:latin typeface="Arial"/>
                <a:cs typeface="Arial"/>
              </a:rPr>
              <a:t>traverse </a:t>
            </a:r>
            <a:r>
              <a:rPr sz="2800" b="1" dirty="0">
                <a:latin typeface="Arial"/>
                <a:cs typeface="Arial"/>
              </a:rPr>
              <a:t>a  </a:t>
            </a:r>
            <a:r>
              <a:rPr sz="2800" b="1" spc="-5" dirty="0">
                <a:latin typeface="Arial"/>
                <a:cs typeface="Arial"/>
              </a:rPr>
              <a:t>large </a:t>
            </a:r>
            <a:r>
              <a:rPr sz="2800" b="1" dirty="0">
                <a:latin typeface="Arial"/>
                <a:cs typeface="Arial"/>
              </a:rPr>
              <a:t>on-disk data structure </a:t>
            </a:r>
            <a:r>
              <a:rPr sz="2800" b="1" spc="-5" dirty="0">
                <a:latin typeface="Arial"/>
                <a:cs typeface="Arial"/>
              </a:rPr>
              <a:t>in </a:t>
            </a:r>
            <a:r>
              <a:rPr sz="2800" b="1" dirty="0">
                <a:latin typeface="Arial"/>
                <a:cs typeface="Arial"/>
              </a:rPr>
              <a:t>a stateful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752776" y="2828035"/>
            <a:ext cx="2910205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BPF </a:t>
            </a:r>
            <a:r>
              <a:rPr sz="2400" dirty="0">
                <a:latin typeface="Arial"/>
                <a:cs typeface="Arial"/>
              </a:rPr>
              <a:t>program can  </a:t>
            </a:r>
            <a:r>
              <a:rPr sz="2400" spc="-5" dirty="0">
                <a:latin typeface="Arial"/>
                <a:cs typeface="Arial"/>
              </a:rPr>
              <a:t>operate </a:t>
            </a:r>
            <a:r>
              <a:rPr sz="2400" dirty="0">
                <a:latin typeface="Arial"/>
                <a:cs typeface="Arial"/>
              </a:rPr>
              <a:t>on each  packet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independently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9848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Adopting </a:t>
            </a:r>
            <a:r>
              <a:rPr sz="4400" dirty="0">
                <a:latin typeface="Arial"/>
                <a:cs typeface="Arial"/>
              </a:rPr>
              <a:t>BPF </a:t>
            </a:r>
            <a:r>
              <a:rPr sz="4400" spc="-5" dirty="0">
                <a:latin typeface="Arial"/>
                <a:cs typeface="Arial"/>
              </a:rPr>
              <a:t>in Storage is</a:t>
            </a:r>
            <a:r>
              <a:rPr sz="4400" spc="3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Challenging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54768" y="1087640"/>
            <a:ext cx="10756901" cy="540128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080" indent="-457200">
              <a:lnSpc>
                <a:spcPct val="1014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sz="2800" b="1" spc="-5" dirty="0">
                <a:latin typeface="Arial"/>
                <a:cs typeface="Arial"/>
              </a:rPr>
              <a:t>XRP is </a:t>
            </a:r>
            <a:r>
              <a:rPr sz="2800" b="1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first </a:t>
            </a:r>
            <a:r>
              <a:rPr sz="2800" b="1" dirty="0">
                <a:latin typeface="Arial"/>
                <a:cs typeface="Arial"/>
              </a:rPr>
              <a:t>system that adopts </a:t>
            </a:r>
            <a:r>
              <a:rPr sz="2800" b="1" spc="-5" dirty="0">
                <a:latin typeface="Arial"/>
                <a:cs typeface="Arial"/>
              </a:rPr>
              <a:t>BPF </a:t>
            </a:r>
            <a:r>
              <a:rPr sz="2800" b="1" dirty="0">
                <a:latin typeface="Arial"/>
                <a:cs typeface="Arial"/>
              </a:rPr>
              <a:t>to reduce the kernel  software overhead for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storage</a:t>
            </a:r>
            <a:endParaRPr lang="en-US" sz="2800" b="1" dirty="0">
              <a:latin typeface="Arial"/>
              <a:cs typeface="Arial"/>
            </a:endParaRPr>
          </a:p>
          <a:p>
            <a:pPr marL="469900" marR="5080" indent="-457200">
              <a:lnSpc>
                <a:spcPct val="1014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"/>
                <a:cs typeface="Arial"/>
              </a:rPr>
              <a:t>XRP enables the </a:t>
            </a:r>
            <a:r>
              <a:rPr lang="en-US" sz="2800" b="1" dirty="0" err="1">
                <a:latin typeface="Arial"/>
                <a:cs typeface="Arial"/>
              </a:rPr>
              <a:t>NVMe</a:t>
            </a:r>
            <a:r>
              <a:rPr lang="en-US" sz="2800" b="1" dirty="0">
                <a:latin typeface="Arial"/>
                <a:cs typeface="Arial"/>
              </a:rPr>
              <a:t> interrupt handler to resubmit I/</a:t>
            </a:r>
            <a:r>
              <a:rPr lang="en-US" sz="2800" b="1" dirty="0" err="1">
                <a:latin typeface="Arial"/>
                <a:cs typeface="Arial"/>
              </a:rPr>
              <a:t>Os</a:t>
            </a:r>
            <a:r>
              <a:rPr lang="en-US" sz="2800" b="1" dirty="0"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lang="en-US" sz="2800" b="1" dirty="0">
                <a:latin typeface="Arial"/>
                <a:cs typeface="Arial"/>
              </a:rPr>
              <a:t>    based on user-defined BPF functions</a:t>
            </a:r>
          </a:p>
          <a:p>
            <a:pPr marL="698500" marR="5080" indent="-685800">
              <a:lnSpc>
                <a:spcPct val="1014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endParaRPr sz="455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2800" b="1" dirty="0">
                <a:latin typeface="Arial"/>
                <a:cs typeface="Arial"/>
              </a:rPr>
              <a:t>Key research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challenges:</a:t>
            </a:r>
            <a:endParaRPr lang="en-US" sz="2800" b="1" dirty="0">
              <a:latin typeface="Arial"/>
              <a:cs typeface="Arial"/>
            </a:endParaRPr>
          </a:p>
          <a:p>
            <a:pPr marL="9271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Address translation and security</a:t>
            </a:r>
          </a:p>
          <a:p>
            <a:pPr marL="469900" lvl="1"/>
            <a:r>
              <a:rPr lang="en-US" sz="2000" dirty="0">
                <a:latin typeface="Arial"/>
                <a:cs typeface="Arial"/>
              </a:rPr>
              <a:t>  - Need to translated file offset to physical block address</a:t>
            </a:r>
          </a:p>
          <a:p>
            <a:pPr marL="469900" lvl="1"/>
            <a:r>
              <a:rPr lang="en-US" sz="2000" dirty="0">
                <a:latin typeface="Arial"/>
                <a:cs typeface="Arial"/>
              </a:rPr>
              <a:t>  - </a:t>
            </a:r>
            <a:r>
              <a:rPr lang="en-US" sz="2000" dirty="0" err="1">
                <a:latin typeface="Arial"/>
                <a:cs typeface="Arial"/>
              </a:rPr>
              <a:t>NVMe</a:t>
            </a:r>
            <a:r>
              <a:rPr lang="en-US" sz="2000" dirty="0">
                <a:latin typeface="Arial"/>
                <a:cs typeface="Arial"/>
              </a:rPr>
              <a:t> driver has no access to file system metadata</a:t>
            </a:r>
          </a:p>
          <a:p>
            <a:pPr marL="9271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Concurrency and caching</a:t>
            </a:r>
          </a:p>
          <a:p>
            <a:pPr marL="469900" lvl="1"/>
            <a:r>
              <a:rPr lang="en-US" sz="2000" dirty="0">
                <a:latin typeface="Arial"/>
                <a:cs typeface="Arial"/>
              </a:rPr>
              <a:t>  - Write issued from file system will only be reflect in the page cache, </a:t>
            </a:r>
          </a:p>
          <a:p>
            <a:pPr marL="469900" lvl="1"/>
            <a:r>
              <a:rPr lang="en-US" sz="2000" dirty="0">
                <a:latin typeface="Arial"/>
                <a:cs typeface="Arial"/>
              </a:rPr>
              <a:t>    which is not visible to XRP</a:t>
            </a:r>
            <a:endParaRPr sz="2000" dirty="0">
              <a:latin typeface="Arial"/>
              <a:cs typeface="Arial"/>
            </a:endParaRPr>
          </a:p>
          <a:p>
            <a:pPr marL="469900" lvl="1">
              <a:spcBef>
                <a:spcPts val="625"/>
              </a:spcBef>
              <a:tabLst>
                <a:tab pos="241300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848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latin typeface="Arial"/>
                <a:cs typeface="Arial"/>
              </a:rPr>
              <a:t>Insights &amp; Design Principles 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1789" y="848360"/>
            <a:ext cx="11518232" cy="621836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27050" marR="5080" indent="-514350">
              <a:lnSpc>
                <a:spcPct val="150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n-US" sz="2800" b="1" dirty="0">
                <a:latin typeface="Arial"/>
                <a:cs typeface="Arial"/>
              </a:rPr>
              <a:t>Typically implemented on a small set of large files</a:t>
            </a:r>
          </a:p>
          <a:p>
            <a:pPr marL="527050" marR="5080" indent="-514350">
              <a:lnSpc>
                <a:spcPct val="150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n-US" sz="2800" b="1" dirty="0">
                <a:latin typeface="Arial"/>
                <a:cs typeface="Arial"/>
              </a:rPr>
              <a:t>Most on-disk data structures are stable</a:t>
            </a:r>
          </a:p>
          <a:p>
            <a:pPr marL="984250" marR="5080" lvl="1" indent="-5143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Files are updated orders of magnitude less frequently than they are read 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buFont typeface="Wingdings" panose="05000000000000000000" pitchFamily="2" charset="2"/>
              <a:buChar char="§"/>
            </a:pPr>
            <a:endParaRPr lang="en-US" sz="2800" b="1" dirty="0">
              <a:latin typeface="Arial"/>
              <a:cs typeface="Arial"/>
            </a:endParaRPr>
          </a:p>
          <a:p>
            <a:pPr marL="4699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"/>
                <a:cs typeface="Arial"/>
              </a:rPr>
              <a:t>One file at a time</a:t>
            </a:r>
          </a:p>
          <a:p>
            <a:pPr marL="927100" marR="0" lvl="1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Minimizes the metadata that is needed to be pushed down to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NVMe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driver</a:t>
            </a:r>
            <a:endParaRPr lang="en-US" sz="2400" b="1" dirty="0">
              <a:latin typeface="Arial"/>
              <a:cs typeface="Arial"/>
            </a:endParaRPr>
          </a:p>
          <a:p>
            <a:pPr marL="4699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"/>
                <a:cs typeface="Arial"/>
              </a:rPr>
              <a:t>Stable data structures</a:t>
            </a:r>
          </a:p>
          <a:p>
            <a:pPr marL="4699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"/>
                <a:cs typeface="Arial"/>
              </a:rPr>
              <a:t>User-managed caches</a:t>
            </a:r>
          </a:p>
          <a:p>
            <a:pPr marL="927100" lvl="1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/>
                <a:cs typeface="Arial"/>
              </a:rPr>
              <a:t>XRP cannot safely be run concurrently if blocks are buffered in page cache</a:t>
            </a:r>
          </a:p>
          <a:p>
            <a:pPr marL="9271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/>
                <a:cs typeface="Arial"/>
              </a:rPr>
              <a:t>Popular storage engines often implement their own user space cache</a:t>
            </a:r>
            <a:endParaRPr lang="en-US" sz="2400" dirty="0">
              <a:latin typeface="Arial"/>
              <a:cs typeface="Arial"/>
            </a:endParaRPr>
          </a:p>
          <a:p>
            <a:pPr marL="4699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"/>
                <a:cs typeface="Arial"/>
              </a:rPr>
              <a:t>Slow path fallback</a:t>
            </a:r>
          </a:p>
          <a:p>
            <a:pPr marL="12700"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75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848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dirty="0">
                <a:latin typeface="Arial"/>
                <a:cs typeface="Arial"/>
              </a:rPr>
              <a:t>Resubmission Logic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914079"/>
            <a:ext cx="6848442" cy="5217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27050" marR="5080" indent="-514350">
              <a:spcBef>
                <a:spcPts val="50"/>
              </a:spcBef>
              <a:buFont typeface="+mj-lt"/>
              <a:buAutoNum type="arabicPeriod"/>
            </a:pPr>
            <a:r>
              <a:rPr lang="en-US" altLang="ko-KR" sz="2800" dirty="0">
                <a:latin typeface="Arial"/>
                <a:cs typeface="Arial"/>
              </a:rPr>
              <a:t>For completed </a:t>
            </a:r>
            <a:r>
              <a:rPr lang="en-US" altLang="ko-KR" sz="2800" dirty="0" err="1">
                <a:latin typeface="Arial"/>
                <a:cs typeface="Arial"/>
              </a:rPr>
              <a:t>NVMe</a:t>
            </a:r>
            <a:r>
              <a:rPr lang="en-US" altLang="ko-KR" sz="2800" dirty="0">
                <a:latin typeface="Arial"/>
                <a:cs typeface="Arial"/>
              </a:rPr>
              <a:t> request, XRP</a:t>
            </a:r>
            <a:br>
              <a:rPr lang="en-US" altLang="ko-KR" sz="2800" dirty="0">
                <a:latin typeface="Arial"/>
                <a:cs typeface="Arial"/>
              </a:rPr>
            </a:br>
            <a:r>
              <a:rPr lang="en-US" altLang="ko-KR" sz="2800" dirty="0">
                <a:latin typeface="Arial"/>
                <a:cs typeface="Arial"/>
              </a:rPr>
              <a:t>calls its associated BPF function</a:t>
            </a:r>
          </a:p>
          <a:p>
            <a:pPr marL="527050" marR="5080" indent="-514350">
              <a:lnSpc>
                <a:spcPct val="150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n-US" altLang="ko-KR" sz="2800" dirty="0">
                <a:latin typeface="Arial"/>
                <a:cs typeface="Arial"/>
              </a:rPr>
              <a:t>XRP invokes the metadata digest</a:t>
            </a:r>
          </a:p>
          <a:p>
            <a:pPr marL="927100" marR="5080" lvl="1" indent="-45720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/>
                <a:cs typeface="Arial"/>
              </a:rPr>
              <a:t>Digest of file system that enables translation of logical address of the next resubmission </a:t>
            </a:r>
            <a:endParaRPr lang="en-US" altLang="ko-KR" sz="2400" b="1" dirty="0">
              <a:latin typeface="Arial"/>
              <a:cs typeface="Arial"/>
            </a:endParaRPr>
          </a:p>
          <a:p>
            <a:pPr marL="527050" marR="5080" indent="-514350" algn="just">
              <a:lnSpc>
                <a:spcPct val="150000"/>
              </a:lnSpc>
              <a:spcBef>
                <a:spcPts val="50"/>
              </a:spcBef>
              <a:buAutoNum type="arabicPeriod" startAt="3"/>
            </a:pPr>
            <a:r>
              <a:rPr lang="en-US" altLang="ko-KR" sz="2800" dirty="0">
                <a:latin typeface="Arial"/>
                <a:cs typeface="Arial"/>
              </a:rPr>
              <a:t>XRP prepares the next </a:t>
            </a:r>
            <a:r>
              <a:rPr lang="en-US" altLang="ko-KR" sz="2800" dirty="0" err="1">
                <a:latin typeface="Arial"/>
                <a:cs typeface="Arial"/>
              </a:rPr>
              <a:t>NVMe</a:t>
            </a:r>
            <a:r>
              <a:rPr lang="en-US" altLang="ko-KR" sz="2800" dirty="0">
                <a:latin typeface="Arial"/>
                <a:cs typeface="Arial"/>
              </a:rPr>
              <a:t> </a:t>
            </a:r>
            <a:r>
              <a:rPr lang="en-US" altLang="ko-KR" sz="2800" dirty="0" err="1">
                <a:latin typeface="Arial"/>
                <a:cs typeface="Arial"/>
              </a:rPr>
              <a:t>cmd</a:t>
            </a:r>
            <a:r>
              <a:rPr lang="en-US" altLang="ko-KR" sz="2800" dirty="0">
                <a:latin typeface="Arial"/>
                <a:cs typeface="Arial"/>
              </a:rPr>
              <a:t> </a:t>
            </a:r>
          </a:p>
          <a:p>
            <a:pPr marL="12700" marR="5080" algn="just">
              <a:spcBef>
                <a:spcPts val="50"/>
              </a:spcBef>
            </a:pPr>
            <a:r>
              <a:rPr lang="en-US" altLang="ko-KR" sz="2800" dirty="0">
                <a:latin typeface="Arial"/>
                <a:cs typeface="Arial"/>
              </a:rPr>
              <a:t>     resubmission by setting corresponding</a:t>
            </a:r>
          </a:p>
          <a:p>
            <a:pPr marL="12700" marR="5080" algn="just">
              <a:spcBef>
                <a:spcPts val="50"/>
              </a:spcBef>
            </a:pPr>
            <a:r>
              <a:rPr lang="en-US" altLang="ko-KR" sz="2800" dirty="0">
                <a:latin typeface="Arial"/>
                <a:cs typeface="Arial"/>
              </a:rPr>
              <a:t>     fields in the </a:t>
            </a:r>
            <a:r>
              <a:rPr lang="en-US" altLang="ko-KR" sz="2800" dirty="0" err="1">
                <a:latin typeface="Arial"/>
                <a:cs typeface="Arial"/>
              </a:rPr>
              <a:t>NVMe</a:t>
            </a:r>
            <a:r>
              <a:rPr lang="en-US" altLang="ko-KR" sz="2800" dirty="0">
                <a:latin typeface="Arial"/>
                <a:cs typeface="Arial"/>
              </a:rPr>
              <a:t> request &amp; submit             </a:t>
            </a:r>
          </a:p>
          <a:p>
            <a:pPr marL="12700" marR="5080" algn="just">
              <a:spcBef>
                <a:spcPts val="50"/>
              </a:spcBef>
            </a:pPr>
            <a:r>
              <a:rPr lang="en-US" altLang="ko-KR" sz="2800" dirty="0">
                <a:latin typeface="Arial"/>
                <a:cs typeface="Arial"/>
              </a:rPr>
              <a:t>     to SQ</a:t>
            </a:r>
          </a:p>
          <a:p>
            <a:pPr marL="12700" marR="5080">
              <a:lnSpc>
                <a:spcPct val="150000"/>
              </a:lnSpc>
              <a:spcBef>
                <a:spcPts val="50"/>
              </a:spcBef>
            </a:pPr>
            <a:endParaRPr lang="en-US" altLang="ko-KR" sz="2800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60DCAD-E754-2C16-BEAD-5202968DD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4" b="6923"/>
          <a:stretch/>
        </p:blipFill>
        <p:spPr>
          <a:xfrm>
            <a:off x="6981601" y="251314"/>
            <a:ext cx="5238473" cy="63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848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dirty="0">
                <a:latin typeface="Arial"/>
                <a:cs typeface="Arial"/>
              </a:rPr>
              <a:t>BPF Hook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3692" y="3165359"/>
            <a:ext cx="11524615" cy="330039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"/>
                <a:cs typeface="Arial"/>
              </a:rPr>
              <a:t>data: buffers data read from disk</a:t>
            </a:r>
          </a:p>
          <a:p>
            <a:pPr marL="927100" marR="5080" lvl="1" indent="-45720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/>
                <a:cs typeface="Arial"/>
              </a:rPr>
              <a:t>B-tree page waiting to be parsed by BPF function</a:t>
            </a:r>
          </a:p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latin typeface="Arial"/>
                <a:cs typeface="Arial"/>
              </a:rPr>
              <a:t>Next_addr</a:t>
            </a:r>
            <a:r>
              <a:rPr lang="en-US" altLang="ko-KR" sz="2400" b="1" dirty="0">
                <a:latin typeface="Arial"/>
                <a:cs typeface="Arial"/>
              </a:rPr>
              <a:t> &amp; size: arrays of logical addresses &amp; sizes that indicate next logical address for resubmission </a:t>
            </a:r>
          </a:p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"/>
                <a:cs typeface="Arial"/>
              </a:rPr>
              <a:t>scratch: pass parameters form user / store intermediate data in between I/O resubmissions  &amp; return data to the user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CDEE64-3F16-7ACA-D169-57E4A969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68046"/>
            <a:ext cx="510611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848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dirty="0">
                <a:latin typeface="Arial"/>
                <a:cs typeface="Arial"/>
              </a:rPr>
              <a:t>Metadata Digest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3692" y="1026976"/>
            <a:ext cx="11524615" cy="55676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"/>
                <a:cs typeface="Arial"/>
              </a:rPr>
              <a:t>Thin interface between file system and interrupt handler</a:t>
            </a:r>
          </a:p>
          <a:p>
            <a:pPr marL="927100" marR="5080" lvl="1" indent="-45720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/>
                <a:cs typeface="Arial"/>
              </a:rPr>
              <a:t>Let the file system share its L2P block mappings</a:t>
            </a:r>
          </a:p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endParaRPr lang="en-US" altLang="ko-KR" sz="2400" b="1" dirty="0">
              <a:latin typeface="Arial"/>
              <a:cs typeface="Arial"/>
            </a:endParaRPr>
          </a:p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"/>
                <a:cs typeface="Arial"/>
              </a:rPr>
              <a:t>Update function: called within the file system when mapping is updated</a:t>
            </a:r>
          </a:p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"/>
                <a:cs typeface="Arial"/>
              </a:rPr>
              <a:t>Lookup function: called within the interrupt handler, returns the mapping for given offset &amp; length</a:t>
            </a:r>
          </a:p>
          <a:p>
            <a:pPr marL="927100" marR="5080" lvl="1" indent="-45720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/>
                <a:cs typeface="Arial"/>
              </a:rPr>
              <a:t>Also enforces access control</a:t>
            </a:r>
          </a:p>
          <a:p>
            <a:pPr marL="927100" marR="5080" lvl="1" indent="-45720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altLang="ko-KR" sz="2400" b="1" dirty="0">
              <a:latin typeface="Arial"/>
              <a:cs typeface="Arial"/>
            </a:endParaRPr>
          </a:p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"/>
                <a:cs typeface="Arial"/>
              </a:rPr>
              <a:t>In ext4, extent status tree is cached and is accessed by the update &amp; lookup function on the interface</a:t>
            </a:r>
          </a:p>
        </p:txBody>
      </p:sp>
    </p:spTree>
    <p:extLst>
      <p:ext uri="{BB962C8B-B14F-4D97-AF65-F5344CB8AC3E}">
        <p14:creationId xmlns:p14="http://schemas.microsoft.com/office/powerpoint/2010/main" val="74507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4971"/>
            <a:ext cx="10132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Arial"/>
                <a:cs typeface="Arial"/>
              </a:rPr>
              <a:t>XRP</a:t>
            </a:r>
            <a:r>
              <a:rPr sz="4000" spc="-5" dirty="0">
                <a:latin typeface="Arial"/>
                <a:cs typeface="Arial"/>
              </a:rPr>
              <a:t>: </a:t>
            </a:r>
            <a:r>
              <a:rPr sz="4000" dirty="0">
                <a:latin typeface="Arial"/>
                <a:cs typeface="Arial"/>
              </a:rPr>
              <a:t>In-Kernel </a:t>
            </a:r>
            <a:r>
              <a:rPr sz="4000" spc="-5" dirty="0">
                <a:latin typeface="Arial"/>
                <a:cs typeface="Arial"/>
              </a:rPr>
              <a:t>Storage Functions with</a:t>
            </a:r>
            <a:r>
              <a:rPr sz="4000" spc="-3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eBPF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7847" y="3366516"/>
            <a:ext cx="1174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Arial"/>
                <a:cs typeface="Arial"/>
              </a:rPr>
              <a:t>X</a:t>
            </a:r>
            <a:r>
              <a:rPr sz="4400" b="1" spc="-5" dirty="0">
                <a:latin typeface="Arial"/>
                <a:cs typeface="Arial"/>
              </a:rPr>
              <a:t>R</a:t>
            </a:r>
            <a:r>
              <a:rPr sz="4400" b="1" dirty="0">
                <a:latin typeface="Arial"/>
                <a:cs typeface="Arial"/>
              </a:rPr>
              <a:t>P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978" y="2029053"/>
            <a:ext cx="3688715" cy="113792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4400" spc="-5" dirty="0">
                <a:latin typeface="Arial"/>
                <a:cs typeface="Arial"/>
              </a:rPr>
              <a:t>BPF-KV</a:t>
            </a:r>
            <a:endParaRPr sz="4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Arial"/>
                <a:cs typeface="Arial"/>
              </a:rPr>
              <a:t>A simple B+ </a:t>
            </a:r>
            <a:r>
              <a:rPr sz="2000" spc="-5" dirty="0">
                <a:latin typeface="Arial"/>
                <a:cs typeface="Arial"/>
              </a:rPr>
              <a:t>tree key-value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store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3238" y="4382584"/>
            <a:ext cx="3900697" cy="44835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181337" y="3723811"/>
            <a:ext cx="1946275" cy="152400"/>
          </a:xfrm>
          <a:custGeom>
            <a:avLst/>
            <a:gdLst/>
            <a:ahLst/>
            <a:cxnLst/>
            <a:rect l="l" t="t" r="r" b="b"/>
            <a:pathLst>
              <a:path w="1946275" h="152400">
                <a:moveTo>
                  <a:pt x="1844235" y="76200"/>
                </a:moveTo>
                <a:lnTo>
                  <a:pt x="1793435" y="152400"/>
                </a:lnTo>
                <a:lnTo>
                  <a:pt x="1895035" y="101600"/>
                </a:lnTo>
                <a:lnTo>
                  <a:pt x="1844235" y="101600"/>
                </a:lnTo>
                <a:lnTo>
                  <a:pt x="1844235" y="76200"/>
                </a:lnTo>
                <a:close/>
              </a:path>
              <a:path w="1946275" h="152400">
                <a:moveTo>
                  <a:pt x="1827302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1827302" y="101600"/>
                </a:lnTo>
                <a:lnTo>
                  <a:pt x="1844235" y="76200"/>
                </a:lnTo>
                <a:lnTo>
                  <a:pt x="1827302" y="50800"/>
                </a:lnTo>
                <a:close/>
              </a:path>
              <a:path w="1946275" h="152400">
                <a:moveTo>
                  <a:pt x="1895035" y="50800"/>
                </a:moveTo>
                <a:lnTo>
                  <a:pt x="1844235" y="50800"/>
                </a:lnTo>
                <a:lnTo>
                  <a:pt x="1844235" y="101600"/>
                </a:lnTo>
                <a:lnTo>
                  <a:pt x="1895035" y="101600"/>
                </a:lnTo>
                <a:lnTo>
                  <a:pt x="1945835" y="76200"/>
                </a:lnTo>
                <a:lnTo>
                  <a:pt x="1895035" y="50800"/>
                </a:lnTo>
                <a:close/>
              </a:path>
              <a:path w="1946275" h="152400">
                <a:moveTo>
                  <a:pt x="1793435" y="0"/>
                </a:moveTo>
                <a:lnTo>
                  <a:pt x="1844235" y="76200"/>
                </a:lnTo>
                <a:lnTo>
                  <a:pt x="1844235" y="50800"/>
                </a:lnTo>
                <a:lnTo>
                  <a:pt x="1895035" y="50800"/>
                </a:lnTo>
                <a:lnTo>
                  <a:pt x="1793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82817" y="3389884"/>
            <a:ext cx="11303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Integ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43085" y="2225789"/>
            <a:ext cx="323215" cy="3175635"/>
          </a:xfrm>
          <a:custGeom>
            <a:avLst/>
            <a:gdLst/>
            <a:ahLst/>
            <a:cxnLst/>
            <a:rect l="l" t="t" r="r" b="b"/>
            <a:pathLst>
              <a:path w="323214" h="3175635">
                <a:moveTo>
                  <a:pt x="322740" y="3175226"/>
                </a:moveTo>
                <a:lnTo>
                  <a:pt x="259927" y="3173112"/>
                </a:lnTo>
                <a:lnTo>
                  <a:pt x="208634" y="3167348"/>
                </a:lnTo>
                <a:lnTo>
                  <a:pt x="174051" y="3158800"/>
                </a:lnTo>
                <a:lnTo>
                  <a:pt x="161370" y="3148332"/>
                </a:lnTo>
                <a:lnTo>
                  <a:pt x="161370" y="1614507"/>
                </a:lnTo>
                <a:lnTo>
                  <a:pt x="148688" y="1604038"/>
                </a:lnTo>
                <a:lnTo>
                  <a:pt x="114105" y="1595490"/>
                </a:lnTo>
                <a:lnTo>
                  <a:pt x="62812" y="1589726"/>
                </a:lnTo>
                <a:lnTo>
                  <a:pt x="0" y="1587613"/>
                </a:lnTo>
                <a:lnTo>
                  <a:pt x="62812" y="1585499"/>
                </a:lnTo>
                <a:lnTo>
                  <a:pt x="114105" y="1579735"/>
                </a:lnTo>
                <a:lnTo>
                  <a:pt x="148688" y="1571187"/>
                </a:lnTo>
                <a:lnTo>
                  <a:pt x="161370" y="1560719"/>
                </a:lnTo>
                <a:lnTo>
                  <a:pt x="161370" y="26894"/>
                </a:lnTo>
                <a:lnTo>
                  <a:pt x="174051" y="16425"/>
                </a:lnTo>
                <a:lnTo>
                  <a:pt x="208634" y="7877"/>
                </a:lnTo>
                <a:lnTo>
                  <a:pt x="259927" y="2113"/>
                </a:lnTo>
                <a:lnTo>
                  <a:pt x="32274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1978" y="4302252"/>
            <a:ext cx="607123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844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(LSM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Tree)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000" dirty="0">
                <a:latin typeface="Arial"/>
                <a:cs typeface="Arial"/>
              </a:rPr>
              <a:t>A popular </a:t>
            </a:r>
            <a:r>
              <a:rPr sz="2000" spc="-5" dirty="0">
                <a:latin typeface="Arial"/>
                <a:cs typeface="Arial"/>
              </a:rPr>
              <a:t>production </a:t>
            </a:r>
            <a:r>
              <a:rPr sz="2000" dirty="0">
                <a:latin typeface="Arial"/>
                <a:cs typeface="Arial"/>
              </a:rPr>
              <a:t>key-value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store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6460" y="3832156"/>
            <a:ext cx="1959428" cy="52812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19835"/>
            <a:ext cx="101860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latin typeface="Arial"/>
                <a:cs typeface="Arial"/>
              </a:rPr>
              <a:t>BPF Can </a:t>
            </a:r>
            <a:r>
              <a:rPr sz="3400" spc="-20" dirty="0">
                <a:latin typeface="Arial"/>
                <a:cs typeface="Arial"/>
              </a:rPr>
              <a:t>Traverse </a:t>
            </a:r>
            <a:r>
              <a:rPr sz="3400" spc="-15" dirty="0">
                <a:latin typeface="Arial"/>
                <a:cs typeface="Arial"/>
              </a:rPr>
              <a:t>Different </a:t>
            </a:r>
            <a:r>
              <a:rPr sz="3400" spc="-40" dirty="0">
                <a:latin typeface="Arial"/>
                <a:cs typeface="Arial"/>
              </a:rPr>
              <a:t>Types </a:t>
            </a:r>
            <a:r>
              <a:rPr sz="3400" spc="-5" dirty="0">
                <a:latin typeface="Arial"/>
                <a:cs typeface="Arial"/>
              </a:rPr>
              <a:t>of Data</a:t>
            </a:r>
            <a:r>
              <a:rPr sz="3400" spc="2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Structures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3191" y="3385820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163" y="3696716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int</a:t>
            </a:r>
            <a:r>
              <a:rPr sz="1800" spc="-9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670" y="1663700"/>
            <a:ext cx="6425565" cy="18084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solidFill>
                  <a:srgbClr val="4472C4"/>
                </a:solidFill>
                <a:latin typeface="Consolas"/>
                <a:cs typeface="Consolas"/>
              </a:rPr>
              <a:t>u32 </a:t>
            </a:r>
            <a:r>
              <a:rPr sz="1800" spc="-5" dirty="0">
                <a:solidFill>
                  <a:srgbClr val="7030A0"/>
                </a:solidFill>
                <a:latin typeface="Consolas"/>
                <a:cs typeface="Consolas"/>
              </a:rPr>
              <a:t>btree_lookup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struct </a:t>
            </a:r>
            <a:r>
              <a:rPr sz="1800" spc="-5" dirty="0">
                <a:latin typeface="Consolas"/>
                <a:cs typeface="Consolas"/>
              </a:rPr>
              <a:t>bpf_xrp *context)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8159" marR="5080" algn="just">
              <a:lnSpc>
                <a:spcPct val="105600"/>
              </a:lnSpc>
              <a:spcBef>
                <a:spcPts val="70"/>
              </a:spcBef>
            </a:pP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struct </a:t>
            </a:r>
            <a:r>
              <a:rPr sz="1800" spc="-5" dirty="0">
                <a:latin typeface="Consolas"/>
                <a:cs typeface="Consolas"/>
              </a:rPr>
              <a:t>node *n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struct </a:t>
            </a:r>
            <a:r>
              <a:rPr sz="1800" spc="-5" dirty="0">
                <a:latin typeface="Consolas"/>
                <a:cs typeface="Consolas"/>
              </a:rPr>
              <a:t>node *) context-&gt;data;  </a:t>
            </a:r>
            <a:r>
              <a:rPr sz="1800" spc="-5" dirty="0">
                <a:solidFill>
                  <a:srgbClr val="4472C4"/>
                </a:solidFill>
                <a:latin typeface="Consolas"/>
                <a:cs typeface="Consolas"/>
              </a:rPr>
              <a:t>u64 </a:t>
            </a:r>
            <a:r>
              <a:rPr sz="1800" spc="-5" dirty="0">
                <a:latin typeface="Consolas"/>
                <a:cs typeface="Consolas"/>
              </a:rPr>
              <a:t>search_key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*(</a:t>
            </a:r>
            <a:r>
              <a:rPr sz="1800" spc="-5" dirty="0">
                <a:solidFill>
                  <a:srgbClr val="4472C4"/>
                </a:solidFill>
                <a:latin typeface="Consolas"/>
                <a:cs typeface="Consolas"/>
              </a:rPr>
              <a:t>u64 </a:t>
            </a:r>
            <a:r>
              <a:rPr sz="1800" spc="-5" dirty="0">
                <a:latin typeface="Consolas"/>
                <a:cs typeface="Consolas"/>
              </a:rPr>
              <a:t>*)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context-&gt;scratch;</a:t>
            </a:r>
            <a:endParaRPr sz="1800">
              <a:latin typeface="Consolas"/>
              <a:cs typeface="Consolas"/>
            </a:endParaRPr>
          </a:p>
          <a:p>
            <a:pPr marL="998219" marR="2763520" indent="-480695" algn="just">
              <a:lnSpc>
                <a:spcPct val="107800"/>
              </a:lnSpc>
              <a:spcBef>
                <a:spcPts val="75"/>
              </a:spcBef>
            </a:pP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if </a:t>
            </a:r>
            <a:r>
              <a:rPr sz="1800" spc="-5" dirty="0">
                <a:latin typeface="Consolas"/>
                <a:cs typeface="Consolas"/>
              </a:rPr>
              <a:t>(node-&gt;type == LEAF)</a:t>
            </a:r>
            <a:r>
              <a:rPr sz="1800" spc="-9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 </a:t>
            </a:r>
            <a:r>
              <a:rPr sz="1800" spc="-5" dirty="0">
                <a:latin typeface="Consolas"/>
                <a:cs typeface="Consolas"/>
              </a:rPr>
              <a:t>context-&gt;done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4472C4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latin typeface="Consolas"/>
                <a:cs typeface="Consolas"/>
              </a:rPr>
              <a:t>;  </a:t>
            </a: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return</a:t>
            </a:r>
            <a:r>
              <a:rPr sz="1800" spc="-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onsolas"/>
                <a:cs typeface="Consolas"/>
              </a:rPr>
              <a:t>0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163" y="3980180"/>
            <a:ext cx="6296660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4" marR="5080" indent="-509270">
              <a:lnSpc>
                <a:spcPct val="1089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for </a:t>
            </a:r>
            <a:r>
              <a:rPr sz="1800" spc="-5" dirty="0">
                <a:latin typeface="Consolas"/>
                <a:cs typeface="Consolas"/>
              </a:rPr>
              <a:t>(i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4472C4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latin typeface="Consolas"/>
                <a:cs typeface="Consolas"/>
              </a:rPr>
              <a:t>; </a:t>
            </a:r>
            <a:r>
              <a:rPr sz="1800" dirty="0">
                <a:latin typeface="Consolas"/>
                <a:cs typeface="Consolas"/>
              </a:rPr>
              <a:t>i &lt; </a:t>
            </a:r>
            <a:r>
              <a:rPr sz="1800" spc="-5" dirty="0">
                <a:latin typeface="Consolas"/>
                <a:cs typeface="Consolas"/>
              </a:rPr>
              <a:t>MIN(n-&gt;fanout, MAX_FANOUT); ++i) </a:t>
            </a:r>
            <a:r>
              <a:rPr sz="1800" dirty="0">
                <a:latin typeface="Consolas"/>
                <a:cs typeface="Consolas"/>
              </a:rPr>
              <a:t>{  </a:t>
            </a: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if </a:t>
            </a:r>
            <a:r>
              <a:rPr sz="1800" spc="-5" dirty="0">
                <a:latin typeface="Consolas"/>
                <a:cs typeface="Consolas"/>
              </a:rPr>
              <a:t>(search_key </a:t>
            </a:r>
            <a:r>
              <a:rPr sz="1800" dirty="0">
                <a:latin typeface="Consolas"/>
                <a:cs typeface="Consolas"/>
              </a:rPr>
              <a:t>&lt; </a:t>
            </a:r>
            <a:r>
              <a:rPr sz="1800" spc="-5" dirty="0">
                <a:latin typeface="Consolas"/>
                <a:cs typeface="Consolas"/>
              </a:rPr>
              <a:t>n-&gt;key[i])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break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065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nsolas"/>
                <a:cs typeface="Consolas"/>
              </a:rPr>
              <a:t>context-&gt;done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onsolas"/>
                <a:cs typeface="Consolas"/>
              </a:rPr>
              <a:t>false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marR="1384300">
              <a:lnSpc>
                <a:spcPts val="2039"/>
              </a:lnSpc>
              <a:spcBef>
                <a:spcPts val="285"/>
              </a:spcBef>
            </a:pPr>
            <a:r>
              <a:rPr sz="1800" spc="-5" dirty="0">
                <a:latin typeface="Consolas"/>
                <a:cs typeface="Consolas"/>
              </a:rPr>
              <a:t>context-&gt;next_addr[</a:t>
            </a:r>
            <a:r>
              <a:rPr sz="1800" spc="-5" dirty="0">
                <a:solidFill>
                  <a:srgbClr val="4472C4"/>
                </a:solidFill>
                <a:latin typeface="Consolas"/>
                <a:cs typeface="Consolas"/>
              </a:rPr>
              <a:t>0</a:t>
            </a:r>
            <a:r>
              <a:rPr sz="1800" spc="-5" dirty="0">
                <a:latin typeface="Consolas"/>
                <a:cs typeface="Consolas"/>
              </a:rPr>
              <a:t>]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n-&gt;addr[i </a:t>
            </a:r>
            <a:r>
              <a:rPr sz="1800" dirty="0">
                <a:latin typeface="Consolas"/>
                <a:cs typeface="Consolas"/>
              </a:rPr>
              <a:t>-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latin typeface="Consolas"/>
                <a:cs typeface="Consolas"/>
              </a:rPr>
              <a:t>];  </a:t>
            </a: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return</a:t>
            </a:r>
            <a:r>
              <a:rPr sz="1800" spc="-1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onsolas"/>
                <a:cs typeface="Consolas"/>
              </a:rPr>
              <a:t>0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670" y="5616955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04419" y="2374022"/>
          <a:ext cx="1806575" cy="2863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871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type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17">
                <a:tc>
                  <a:txBody>
                    <a:bodyPr/>
                    <a:lstStyle/>
                    <a:p>
                      <a:pPr marL="511175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fanout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74"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key[0]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46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54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key[1]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782">
                <a:tc>
                  <a:txBody>
                    <a:bodyPr/>
                    <a:lstStyle/>
                    <a:p>
                      <a:pPr marR="42545" algn="ctr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...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42">
                <a:tc>
                  <a:txBody>
                    <a:bodyPr/>
                    <a:lstStyle/>
                    <a:p>
                      <a:pPr marL="546100">
                        <a:lnSpc>
                          <a:spcPts val="21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key[n]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95"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addr[0]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959">
                <a:tc>
                  <a:txBody>
                    <a:bodyPr/>
                    <a:lstStyle/>
                    <a:p>
                      <a:pPr marR="49530" algn="ctr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...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322"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addr[n]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10142749" y="2370496"/>
            <a:ext cx="1831975" cy="2907030"/>
            <a:chOff x="10142749" y="2370496"/>
            <a:chExt cx="1831975" cy="2907030"/>
          </a:xfrm>
        </p:grpSpPr>
        <p:sp>
          <p:nvSpPr>
            <p:cNvPr id="10" name="object 10"/>
            <p:cNvSpPr/>
            <p:nvPr/>
          </p:nvSpPr>
          <p:spPr>
            <a:xfrm>
              <a:off x="10155449" y="2383196"/>
              <a:ext cx="1806575" cy="2881630"/>
            </a:xfrm>
            <a:custGeom>
              <a:avLst/>
              <a:gdLst/>
              <a:ahLst/>
              <a:cxnLst/>
              <a:rect l="l" t="t" r="r" b="b"/>
              <a:pathLst>
                <a:path w="1806575" h="2881629">
                  <a:moveTo>
                    <a:pt x="1806301" y="0"/>
                  </a:moveTo>
                  <a:lnTo>
                    <a:pt x="0" y="0"/>
                  </a:lnTo>
                  <a:lnTo>
                    <a:pt x="0" y="2881054"/>
                  </a:lnTo>
                  <a:lnTo>
                    <a:pt x="1806301" y="2881054"/>
                  </a:lnTo>
                  <a:lnTo>
                    <a:pt x="1806301" y="0"/>
                  </a:lnTo>
                  <a:close/>
                </a:path>
              </a:pathLst>
            </a:custGeom>
            <a:solidFill>
              <a:srgbClr val="FBE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55449" y="2383196"/>
              <a:ext cx="1806575" cy="2881630"/>
            </a:xfrm>
            <a:custGeom>
              <a:avLst/>
              <a:gdLst/>
              <a:ahLst/>
              <a:cxnLst/>
              <a:rect l="l" t="t" r="r" b="b"/>
              <a:pathLst>
                <a:path w="1806575" h="2881629">
                  <a:moveTo>
                    <a:pt x="0" y="0"/>
                  </a:moveTo>
                  <a:lnTo>
                    <a:pt x="1806302" y="0"/>
                  </a:lnTo>
                  <a:lnTo>
                    <a:pt x="1806302" y="2881055"/>
                  </a:lnTo>
                  <a:lnTo>
                    <a:pt x="0" y="288105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25267" y="2050796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Buffer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6121" y="2044700"/>
            <a:ext cx="146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Scratch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Buffer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8149" y="2395896"/>
            <a:ext cx="1781175" cy="296545"/>
          </a:xfrm>
          <a:prstGeom prst="rect">
            <a:avLst/>
          </a:prstGeom>
          <a:solidFill>
            <a:srgbClr val="FBE5D6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160"/>
              </a:lnSpc>
            </a:pPr>
            <a:r>
              <a:rPr sz="1800" spc="-5" dirty="0">
                <a:latin typeface="Consolas"/>
                <a:cs typeface="Consolas"/>
              </a:rPr>
              <a:t>search_key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55449" y="2701593"/>
            <a:ext cx="1806575" cy="0"/>
          </a:xfrm>
          <a:custGeom>
            <a:avLst/>
            <a:gdLst/>
            <a:ahLst/>
            <a:cxnLst/>
            <a:rect l="l" t="t" r="r" b="b"/>
            <a:pathLst>
              <a:path w="1806575">
                <a:moveTo>
                  <a:pt x="0" y="0"/>
                </a:moveTo>
                <a:lnTo>
                  <a:pt x="1806302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168149" y="2711119"/>
            <a:ext cx="1781175" cy="2540635"/>
          </a:xfrm>
          <a:prstGeom prst="rect">
            <a:avLst/>
          </a:prstGeom>
          <a:solidFill>
            <a:srgbClr val="FBE5D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(unused)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6285" y="3195424"/>
            <a:ext cx="3544570" cy="829310"/>
          </a:xfrm>
          <a:custGeom>
            <a:avLst/>
            <a:gdLst/>
            <a:ahLst/>
            <a:cxnLst/>
            <a:rect l="l" t="t" r="r" b="b"/>
            <a:pathLst>
              <a:path w="3544570" h="829310">
                <a:moveTo>
                  <a:pt x="0" y="120219"/>
                </a:moveTo>
                <a:lnTo>
                  <a:pt x="9447" y="73424"/>
                </a:lnTo>
                <a:lnTo>
                  <a:pt x="35211" y="35211"/>
                </a:lnTo>
                <a:lnTo>
                  <a:pt x="73424" y="9447"/>
                </a:lnTo>
                <a:lnTo>
                  <a:pt x="120218" y="0"/>
                </a:lnTo>
                <a:lnTo>
                  <a:pt x="590745" y="0"/>
                </a:lnTo>
                <a:lnTo>
                  <a:pt x="1476863" y="0"/>
                </a:lnTo>
                <a:lnTo>
                  <a:pt x="3424251" y="0"/>
                </a:lnTo>
                <a:lnTo>
                  <a:pt x="3471045" y="9447"/>
                </a:lnTo>
                <a:lnTo>
                  <a:pt x="3509258" y="35211"/>
                </a:lnTo>
                <a:lnTo>
                  <a:pt x="3535022" y="73424"/>
                </a:lnTo>
                <a:lnTo>
                  <a:pt x="3544470" y="120219"/>
                </a:lnTo>
                <a:lnTo>
                  <a:pt x="3544470" y="420760"/>
                </a:lnTo>
                <a:lnTo>
                  <a:pt x="3544470" y="601085"/>
                </a:lnTo>
                <a:lnTo>
                  <a:pt x="3535022" y="647876"/>
                </a:lnTo>
                <a:lnTo>
                  <a:pt x="3509258" y="686089"/>
                </a:lnTo>
                <a:lnTo>
                  <a:pt x="3471045" y="711853"/>
                </a:lnTo>
                <a:lnTo>
                  <a:pt x="3424251" y="721301"/>
                </a:lnTo>
                <a:lnTo>
                  <a:pt x="1476863" y="721301"/>
                </a:lnTo>
                <a:lnTo>
                  <a:pt x="27362" y="829085"/>
                </a:lnTo>
                <a:lnTo>
                  <a:pt x="590745" y="721301"/>
                </a:lnTo>
                <a:lnTo>
                  <a:pt x="120218" y="721301"/>
                </a:lnTo>
                <a:lnTo>
                  <a:pt x="73424" y="711853"/>
                </a:lnTo>
                <a:lnTo>
                  <a:pt x="35211" y="686089"/>
                </a:lnTo>
                <a:lnTo>
                  <a:pt x="9447" y="647876"/>
                </a:lnTo>
                <a:lnTo>
                  <a:pt x="0" y="601081"/>
                </a:lnTo>
                <a:lnTo>
                  <a:pt x="0" y="420760"/>
                </a:lnTo>
                <a:lnTo>
                  <a:pt x="0" y="120219"/>
                </a:lnTo>
                <a:close/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10236" y="3257803"/>
            <a:ext cx="320992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latin typeface="Consolas"/>
                <a:cs typeface="Consolas"/>
              </a:rPr>
              <a:t>MAX_FANOUT</a:t>
            </a:r>
            <a:r>
              <a:rPr sz="1800" spc="-555" dirty="0">
                <a:latin typeface="Consolas"/>
                <a:cs typeface="Consolas"/>
              </a:rPr>
              <a:t> </a:t>
            </a:r>
            <a:r>
              <a:rPr sz="1800" spc="-5" dirty="0">
                <a:latin typeface="Arial"/>
                <a:cs typeface="Arial"/>
              </a:rPr>
              <a:t>ensures for loop </a:t>
            </a:r>
            <a:r>
              <a:rPr sz="1800" dirty="0">
                <a:latin typeface="Arial"/>
                <a:cs typeface="Arial"/>
              </a:rPr>
              <a:t>is  </a:t>
            </a:r>
            <a:r>
              <a:rPr sz="1800" spc="-5" dirty="0">
                <a:latin typeface="Arial"/>
                <a:cs typeface="Arial"/>
              </a:rPr>
              <a:t>bounded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7872111" y="5259323"/>
            <a:ext cx="19170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(Data fetched from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disk)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53801" y="5271516"/>
            <a:ext cx="183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(Private scratch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space)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9451" y="2264472"/>
            <a:ext cx="4985076" cy="2937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054" y="396290"/>
            <a:ext cx="10041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Kernel Software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Becoming the Bottleneck for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Storage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08802" y="63759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9904" y="5149596"/>
            <a:ext cx="748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ND  </a:t>
            </a:r>
            <a:r>
              <a:rPr sz="2000" dirty="0">
                <a:latin typeface="Arial"/>
                <a:cs typeface="Arial"/>
              </a:rPr>
              <a:t>SSD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9134" y="5149596"/>
            <a:ext cx="1450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Optane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SSD  </a:t>
            </a:r>
            <a:r>
              <a:rPr sz="2000" spc="-5" dirty="0">
                <a:latin typeface="Arial"/>
                <a:cs typeface="Arial"/>
              </a:rPr>
              <a:t>(Gen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2504" y="1523491"/>
            <a:ext cx="5900420" cy="102552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1155"/>
              </a:spcBef>
            </a:pPr>
            <a:r>
              <a:rPr sz="2400" b="1" spc="-15" dirty="0">
                <a:latin typeface="Arial"/>
                <a:cs typeface="Arial"/>
              </a:rPr>
              <a:t>Average </a:t>
            </a:r>
            <a:r>
              <a:rPr sz="2400" b="1" dirty="0">
                <a:latin typeface="Arial"/>
                <a:cs typeface="Arial"/>
              </a:rPr>
              <a:t>Read </a:t>
            </a:r>
            <a:r>
              <a:rPr sz="2400" b="1" spc="-5" dirty="0">
                <a:latin typeface="Arial"/>
                <a:cs typeface="Arial"/>
              </a:rPr>
              <a:t>Latency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Breakdown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100%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3029" y="2821940"/>
            <a:ext cx="666115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75%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50%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9612" y="4077716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25%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2892" y="4739132"/>
            <a:ext cx="466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0%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5145" y="3124819"/>
            <a:ext cx="298490" cy="3906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20754" y="3893196"/>
            <a:ext cx="304614" cy="36319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527524" y="3116579"/>
            <a:ext cx="1127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7533" y="3750564"/>
            <a:ext cx="102679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Kernel 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ft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5226" y="4117340"/>
            <a:ext cx="8140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~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037" y="5872988"/>
            <a:ext cx="1133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Kernel software </a:t>
            </a:r>
            <a:r>
              <a:rPr sz="2400" dirty="0">
                <a:latin typeface="Arial"/>
                <a:cs typeface="Arial"/>
              </a:rPr>
              <a:t>overhead </a:t>
            </a:r>
            <a:r>
              <a:rPr sz="2400" spc="-5" dirty="0">
                <a:latin typeface="Arial"/>
                <a:cs typeface="Arial"/>
              </a:rPr>
              <a:t>accounts for ~50% </a:t>
            </a:r>
            <a:r>
              <a:rPr sz="2400" dirty="0">
                <a:latin typeface="Arial"/>
                <a:cs typeface="Arial"/>
              </a:rPr>
              <a:t>of read </a:t>
            </a:r>
            <a:r>
              <a:rPr sz="2400" spc="-5" dirty="0">
                <a:latin typeface="Arial"/>
                <a:cs typeface="Arial"/>
              </a:rPr>
              <a:t>latency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Optane SSD Gen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7857164" y="4557126"/>
            <a:ext cx="2336165" cy="1342390"/>
          </a:xfrm>
          <a:custGeom>
            <a:avLst/>
            <a:gdLst/>
            <a:ahLst/>
            <a:cxnLst/>
            <a:rect l="l" t="t" r="r" b="b"/>
            <a:pathLst>
              <a:path w="2336165" h="1342389">
                <a:moveTo>
                  <a:pt x="86673" y="27455"/>
                </a:moveTo>
                <a:lnTo>
                  <a:pt x="66208" y="37720"/>
                </a:lnTo>
                <a:lnTo>
                  <a:pt x="67813" y="60559"/>
                </a:lnTo>
                <a:lnTo>
                  <a:pt x="2317304" y="1342146"/>
                </a:lnTo>
                <a:lnTo>
                  <a:pt x="2336165" y="1309041"/>
                </a:lnTo>
                <a:lnTo>
                  <a:pt x="86673" y="27455"/>
                </a:lnTo>
                <a:close/>
              </a:path>
              <a:path w="2336165" h="1342389">
                <a:moveTo>
                  <a:pt x="0" y="0"/>
                </a:moveTo>
                <a:lnTo>
                  <a:pt x="71022" y="106238"/>
                </a:lnTo>
                <a:lnTo>
                  <a:pt x="67813" y="60559"/>
                </a:lnTo>
                <a:lnTo>
                  <a:pt x="56779" y="54273"/>
                </a:lnTo>
                <a:lnTo>
                  <a:pt x="75638" y="21168"/>
                </a:lnTo>
                <a:lnTo>
                  <a:pt x="99206" y="21168"/>
                </a:lnTo>
                <a:lnTo>
                  <a:pt x="127603" y="6924"/>
                </a:lnTo>
                <a:lnTo>
                  <a:pt x="0" y="0"/>
                </a:lnTo>
                <a:close/>
              </a:path>
              <a:path w="2336165" h="1342389">
                <a:moveTo>
                  <a:pt x="66208" y="37720"/>
                </a:moveTo>
                <a:lnTo>
                  <a:pt x="56779" y="54273"/>
                </a:lnTo>
                <a:lnTo>
                  <a:pt x="67813" y="60559"/>
                </a:lnTo>
                <a:lnTo>
                  <a:pt x="66208" y="37720"/>
                </a:lnTo>
                <a:close/>
              </a:path>
              <a:path w="2336165" h="1342389">
                <a:moveTo>
                  <a:pt x="75638" y="21168"/>
                </a:moveTo>
                <a:lnTo>
                  <a:pt x="66209" y="37720"/>
                </a:lnTo>
                <a:lnTo>
                  <a:pt x="86673" y="27455"/>
                </a:lnTo>
                <a:lnTo>
                  <a:pt x="75638" y="21168"/>
                </a:lnTo>
                <a:close/>
              </a:path>
              <a:path w="2336165" h="1342389">
                <a:moveTo>
                  <a:pt x="99206" y="21168"/>
                </a:moveTo>
                <a:lnTo>
                  <a:pt x="75638" y="21168"/>
                </a:lnTo>
                <a:lnTo>
                  <a:pt x="86673" y="27455"/>
                </a:lnTo>
                <a:lnTo>
                  <a:pt x="99206" y="2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82491" y="5149596"/>
            <a:ext cx="1450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Optane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SSD  </a:t>
            </a:r>
            <a:r>
              <a:rPr sz="2000" spc="-5" dirty="0">
                <a:latin typeface="Arial"/>
                <a:cs typeface="Arial"/>
              </a:rPr>
              <a:t>(Gen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39" y="6412484"/>
            <a:ext cx="285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Workload: </a:t>
            </a:r>
            <a:r>
              <a:rPr sz="1800" spc="-5" dirty="0">
                <a:latin typeface="Calibri"/>
                <a:cs typeface="Calibri"/>
              </a:rPr>
              <a:t>Random </a:t>
            </a:r>
            <a:r>
              <a:rPr sz="1800" dirty="0">
                <a:latin typeface="Calibri"/>
                <a:cs typeface="Calibri"/>
              </a:rPr>
              <a:t>512B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07483-EF16-6C4C-BC28-2A1214C3E08A}"/>
              </a:ext>
            </a:extLst>
          </p:cNvPr>
          <p:cNvSpPr txBox="1"/>
          <p:nvPr/>
        </p:nvSpPr>
        <p:spPr>
          <a:xfrm>
            <a:off x="1075054" y="974355"/>
            <a:ext cx="776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overhead accounts for ~50% of read latency on 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   Optane SSD Gen 2 (P6800X)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9848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dirty="0" err="1">
                <a:latin typeface="Arial"/>
                <a:cs typeface="Arial"/>
              </a:rPr>
              <a:t>WiredTiger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3692" y="1026976"/>
            <a:ext cx="11524615" cy="558050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"/>
                <a:cs typeface="Arial"/>
              </a:rPr>
              <a:t>Provides an option to use an LSM tree where </a:t>
            </a:r>
          </a:p>
          <a:p>
            <a:pPr marL="469900" marR="5080" lvl="1">
              <a:lnSpc>
                <a:spcPct val="150000"/>
              </a:lnSpc>
              <a:spcBef>
                <a:spcPts val="50"/>
              </a:spcBef>
            </a:pPr>
            <a:r>
              <a:rPr lang="en-US" altLang="ko-KR" sz="2400" b="1" dirty="0">
                <a:latin typeface="Arial"/>
                <a:cs typeface="Arial"/>
              </a:rPr>
              <a:t>each level contains a single file</a:t>
            </a:r>
          </a:p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"/>
                <a:cs typeface="Arial"/>
              </a:rPr>
              <a:t>Each file uses a B-tree index with KV pairs </a:t>
            </a:r>
          </a:p>
          <a:p>
            <a:pPr marL="12700" marR="5080">
              <a:lnSpc>
                <a:spcPct val="150000"/>
              </a:lnSpc>
              <a:spcBef>
                <a:spcPts val="50"/>
              </a:spcBef>
            </a:pPr>
            <a:r>
              <a:rPr lang="en-US" altLang="ko-KR" sz="2400" b="1" dirty="0">
                <a:latin typeface="Arial"/>
                <a:cs typeface="Arial"/>
              </a:rPr>
              <a:t>     embedded in leaf nodes</a:t>
            </a:r>
          </a:p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"/>
                <a:cs typeface="Arial"/>
              </a:rPr>
              <a:t>Where buffer is full, the data is written out</a:t>
            </a:r>
          </a:p>
          <a:p>
            <a:pPr marL="12700" marR="5080">
              <a:lnSpc>
                <a:spcPct val="150000"/>
              </a:lnSpc>
              <a:spcBef>
                <a:spcPts val="50"/>
              </a:spcBef>
            </a:pPr>
            <a:r>
              <a:rPr lang="en-US" altLang="ko-KR" sz="2400" b="1" dirty="0">
                <a:latin typeface="Arial"/>
                <a:cs typeface="Arial"/>
              </a:rPr>
              <a:t>      in a new file </a:t>
            </a:r>
          </a:p>
          <a:p>
            <a:pPr marL="927100" marR="5080" lvl="1" indent="-457200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altLang="ko-KR" sz="2400" b="1" dirty="0">
              <a:latin typeface="Arial"/>
              <a:cs typeface="Arial"/>
            </a:endParaRPr>
          </a:p>
          <a:p>
            <a:pPr marL="469900" marR="5080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latin typeface="Arial"/>
                <a:cs typeface="Arial"/>
              </a:rPr>
              <a:t>WiredTiger</a:t>
            </a:r>
            <a:r>
              <a:rPr lang="en-US" altLang="ko-KR" sz="2400" b="1" dirty="0">
                <a:latin typeface="Arial"/>
                <a:cs typeface="Arial"/>
              </a:rPr>
              <a:t> caches the entire lookup path including the leaf page</a:t>
            </a:r>
          </a:p>
          <a:p>
            <a:pPr marL="927100" marR="5080" lvl="1" indent="-457200">
              <a:lnSpc>
                <a:spcPct val="15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Arial"/>
                <a:cs typeface="Arial"/>
              </a:rPr>
              <a:t>BPF function returns all traversed pages by storing traversed pages in scratch buffer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64B875-55D5-5EA2-C02A-499C7E245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11509"/>
          <a:stretch/>
        </p:blipFill>
        <p:spPr>
          <a:xfrm>
            <a:off x="7696200" y="1819358"/>
            <a:ext cx="4513943" cy="32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2636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Evaluation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778" y="1035027"/>
            <a:ext cx="11818622" cy="6089488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altLang="ko-KR" sz="3200" dirty="0">
                <a:latin typeface="Arial"/>
                <a:cs typeface="Arial"/>
              </a:rPr>
              <a:t>6-core i5-8500 3 GHz server with 16GB memory</a:t>
            </a: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altLang="ko-KR" sz="3200" dirty="0">
                <a:latin typeface="Arial"/>
                <a:cs typeface="Arial"/>
              </a:rPr>
              <a:t>Ubuntu 20.04, Linux 5.12.0 with Intel Optane 5800X prototype</a:t>
            </a: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altLang="ko-KR" sz="3200" dirty="0">
                <a:latin typeface="Arial"/>
                <a:cs typeface="Arial"/>
              </a:rPr>
              <a:t>All experiments use O_DIRECT</a:t>
            </a: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en-US" altLang="ko-KR"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altLang="ko-KR" sz="3200" dirty="0">
                <a:latin typeface="Arial"/>
                <a:cs typeface="Arial"/>
              </a:rPr>
              <a:t>What is the performance benefit of XRP?</a:t>
            </a: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altLang="ko-KR" sz="3200" dirty="0">
                <a:latin typeface="Arial"/>
                <a:cs typeface="Arial"/>
              </a:rPr>
              <a:t>How does XRP scale to multiple threads?</a:t>
            </a: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altLang="ko-KR" sz="3200" spc="-5" dirty="0">
                <a:latin typeface="Arial"/>
                <a:cs typeface="Arial"/>
              </a:rPr>
              <a:t>Can </a:t>
            </a:r>
            <a:r>
              <a:rPr lang="en-US" altLang="ko-KR" sz="3200" dirty="0">
                <a:latin typeface="Arial"/>
                <a:cs typeface="Arial"/>
              </a:rPr>
              <a:t>XRP </a:t>
            </a:r>
            <a:r>
              <a:rPr lang="en-US" altLang="ko-KR" sz="3200" spc="-5" dirty="0">
                <a:latin typeface="Arial"/>
                <a:cs typeface="Arial"/>
              </a:rPr>
              <a:t>accelerate </a:t>
            </a:r>
            <a:r>
              <a:rPr lang="en-US" altLang="ko-KR" sz="3200" dirty="0">
                <a:latin typeface="Arial"/>
                <a:cs typeface="Arial"/>
              </a:rPr>
              <a:t>a </a:t>
            </a:r>
            <a:r>
              <a:rPr lang="en-US" altLang="ko-KR" sz="3200" spc="-5" dirty="0">
                <a:latin typeface="Arial"/>
                <a:cs typeface="Arial"/>
              </a:rPr>
              <a:t>production key-value</a:t>
            </a:r>
            <a:r>
              <a:rPr lang="en-US" altLang="ko-KR" sz="3200" spc="-120" dirty="0">
                <a:latin typeface="Arial"/>
                <a:cs typeface="Arial"/>
              </a:rPr>
              <a:t> </a:t>
            </a:r>
            <a:r>
              <a:rPr lang="en-US" altLang="ko-KR" sz="3200" spc="-5" dirty="0">
                <a:latin typeface="Arial"/>
                <a:cs typeface="Arial"/>
              </a:rPr>
              <a:t>store?</a:t>
            </a:r>
            <a:endParaRPr lang="en-US" altLang="ko-KR"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endParaRPr lang="ko-KR" altLang="en-US"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769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10591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>
                <a:latin typeface="Arial"/>
                <a:cs typeface="Arial"/>
              </a:rPr>
              <a:t>Overhead of Using BPF for Storage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0" y="1734626"/>
            <a:ext cx="6041390" cy="3388748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altLang="ko-KR" sz="2400" dirty="0">
                <a:latin typeface="Arial"/>
                <a:cs typeface="Arial"/>
              </a:rPr>
              <a:t>XRP saves one or more storage layer traversals</a:t>
            </a: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altLang="ko-KR" sz="2400" dirty="0">
                <a:latin typeface="Arial"/>
                <a:cs typeface="Arial"/>
              </a:rPr>
              <a:t>XRP’s latency increases by about 3.5~3.9us, which is close to device’s latency</a:t>
            </a:r>
          </a:p>
          <a:p>
            <a:pPr marL="469900" indent="-457200">
              <a:lnSpc>
                <a:spcPct val="100000"/>
              </a:lnSpc>
              <a:spcBef>
                <a:spcPts val="20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altLang="ko-KR" sz="2400" dirty="0">
                <a:latin typeface="Arial"/>
                <a:cs typeface="Arial"/>
              </a:rPr>
              <a:t>SPDK exhibits better latency than XRP, but need to use polling</a:t>
            </a:r>
            <a:endParaRPr lang="ko-KR" altLang="en-US"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9E2B11-F858-7D40-75D0-DE2DDC5B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4" y="1905000"/>
            <a:ext cx="563672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1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526" y="2400470"/>
            <a:ext cx="5822315" cy="3845560"/>
            <a:chOff x="599526" y="2400470"/>
            <a:chExt cx="5822315" cy="3845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526" y="2400470"/>
              <a:ext cx="5821797" cy="38453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16760" y="2841235"/>
              <a:ext cx="114300" cy="1401445"/>
            </a:xfrm>
            <a:custGeom>
              <a:avLst/>
              <a:gdLst/>
              <a:ahLst/>
              <a:cxnLst/>
              <a:rect l="l" t="t" r="r" b="b"/>
              <a:pathLst>
                <a:path w="114300" h="1401445">
                  <a:moveTo>
                    <a:pt x="57150" y="76200"/>
                  </a:moveTo>
                  <a:lnTo>
                    <a:pt x="38100" y="88900"/>
                  </a:lnTo>
                  <a:lnTo>
                    <a:pt x="38100" y="1401155"/>
                  </a:lnTo>
                  <a:lnTo>
                    <a:pt x="76200" y="1401155"/>
                  </a:lnTo>
                  <a:lnTo>
                    <a:pt x="76200" y="88900"/>
                  </a:lnTo>
                  <a:lnTo>
                    <a:pt x="57150" y="76200"/>
                  </a:lnTo>
                  <a:close/>
                </a:path>
                <a:path w="114300" h="1401445">
                  <a:moveTo>
                    <a:pt x="57150" y="0"/>
                  </a:moveTo>
                  <a:lnTo>
                    <a:pt x="0" y="114300"/>
                  </a:lnTo>
                  <a:lnTo>
                    <a:pt x="38100" y="88900"/>
                  </a:lnTo>
                  <a:lnTo>
                    <a:pt x="3810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300" h="1401445">
                  <a:moveTo>
                    <a:pt x="95250" y="76200"/>
                  </a:moveTo>
                  <a:lnTo>
                    <a:pt x="76200" y="76200"/>
                  </a:lnTo>
                  <a:lnTo>
                    <a:pt x="76200" y="889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  <a:path w="114300" h="1401445">
                  <a:moveTo>
                    <a:pt x="57150" y="76200"/>
                  </a:moveTo>
                  <a:lnTo>
                    <a:pt x="38100" y="76200"/>
                  </a:lnTo>
                  <a:lnTo>
                    <a:pt x="38100" y="88900"/>
                  </a:lnTo>
                  <a:lnTo>
                    <a:pt x="57150" y="76200"/>
                  </a:lnTo>
                  <a:close/>
                </a:path>
                <a:path w="114300" h="1401445">
                  <a:moveTo>
                    <a:pt x="76200" y="76200"/>
                  </a:moveTo>
                  <a:lnTo>
                    <a:pt x="57150" y="76200"/>
                  </a:lnTo>
                  <a:lnTo>
                    <a:pt x="76200" y="889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01812" y="4580635"/>
            <a:ext cx="255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B3838"/>
                </a:solidFill>
                <a:latin typeface="Arial"/>
                <a:cs typeface="Arial"/>
              </a:rPr>
              <a:t>Increase </a:t>
            </a:r>
            <a:r>
              <a:rPr sz="1800" b="1" dirty="0">
                <a:solidFill>
                  <a:srgbClr val="3B3838"/>
                </a:solidFill>
                <a:latin typeface="Arial"/>
                <a:cs typeface="Arial"/>
              </a:rPr>
              <a:t>by up to</a:t>
            </a:r>
            <a:r>
              <a:rPr sz="1800" b="1" spc="-10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B3838"/>
                </a:solidFill>
                <a:latin typeface="Arial"/>
                <a:cs typeface="Arial"/>
              </a:rPr>
              <a:t>120%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910" y="1122384"/>
            <a:ext cx="10812290" cy="1633139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Font typeface="Wingdings" panose="05000000000000000000" pitchFamily="2" charset="2"/>
              <a:buChar char="§"/>
            </a:pPr>
            <a:r>
              <a:rPr lang="en-US" sz="2400" b="1" spc="-5" dirty="0">
                <a:latin typeface="Arial"/>
                <a:cs typeface="Arial"/>
              </a:rPr>
              <a:t>Multi-threaded throughput </a:t>
            </a:r>
            <a:r>
              <a:rPr lang="en-US" sz="2400" b="1" dirty="0">
                <a:latin typeface="Arial"/>
                <a:cs typeface="Arial"/>
              </a:rPr>
              <a:t>in </a:t>
            </a:r>
            <a:r>
              <a:rPr lang="en-US" sz="2400" b="1" spc="-5" dirty="0">
                <a:latin typeface="Arial"/>
                <a:cs typeface="Arial"/>
              </a:rPr>
              <a:t>BPF-KV with </a:t>
            </a:r>
            <a:r>
              <a:rPr lang="en-US" sz="2400" b="1" dirty="0">
                <a:latin typeface="Arial"/>
                <a:cs typeface="Arial"/>
              </a:rPr>
              <a:t>uniform random 512B</a:t>
            </a:r>
            <a:r>
              <a:rPr lang="en-US" sz="2400" b="1" spc="-1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read</a:t>
            </a:r>
          </a:p>
          <a:p>
            <a:pPr marL="2393950">
              <a:lnSpc>
                <a:spcPct val="100000"/>
              </a:lnSpc>
              <a:spcBef>
                <a:spcPts val="710"/>
              </a:spcBef>
            </a:pPr>
            <a:endParaRPr lang="en-US" sz="2000" b="1" spc="-5" dirty="0">
              <a:latin typeface="Arial"/>
              <a:cs typeface="Arial"/>
            </a:endParaRPr>
          </a:p>
          <a:p>
            <a:pPr marL="2393950">
              <a:lnSpc>
                <a:spcPct val="100000"/>
              </a:lnSpc>
              <a:spcBef>
                <a:spcPts val="710"/>
              </a:spcBef>
            </a:pPr>
            <a:r>
              <a:rPr sz="2000" b="1" spc="-5" dirty="0">
                <a:latin typeface="Arial"/>
                <a:cs typeface="Arial"/>
              </a:rPr>
              <a:t>Throughput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87539" y="2412319"/>
            <a:ext cx="3399154" cy="3275329"/>
            <a:chOff x="1587539" y="2412319"/>
            <a:chExt cx="3399154" cy="3275329"/>
          </a:xfrm>
        </p:grpSpPr>
        <p:sp>
          <p:nvSpPr>
            <p:cNvPr id="8" name="object 8"/>
            <p:cNvSpPr/>
            <p:nvPr/>
          </p:nvSpPr>
          <p:spPr>
            <a:xfrm>
              <a:off x="3729243" y="2412319"/>
              <a:ext cx="0" cy="3234055"/>
            </a:xfrm>
            <a:custGeom>
              <a:avLst/>
              <a:gdLst/>
              <a:ahLst/>
              <a:cxnLst/>
              <a:rect l="l" t="t" r="r" b="b"/>
              <a:pathLst>
                <a:path h="3234054">
                  <a:moveTo>
                    <a:pt x="0" y="0"/>
                  </a:moveTo>
                  <a:lnTo>
                    <a:pt x="1" y="3233568"/>
                  </a:lnTo>
                </a:path>
              </a:pathLst>
            </a:custGeom>
            <a:ln w="50800">
              <a:solidFill>
                <a:srgbClr val="18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7539" y="2898003"/>
              <a:ext cx="1341119" cy="390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888" y="2592454"/>
              <a:ext cx="1298345" cy="33778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8935" y="4928616"/>
              <a:ext cx="1060703" cy="4907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7991" y="4928616"/>
              <a:ext cx="478536" cy="4907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8935" y="5193791"/>
              <a:ext cx="807720" cy="49377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1000" y="239127"/>
            <a:ext cx="103079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400" dirty="0">
                <a:latin typeface="Arial"/>
                <a:cs typeface="Arial"/>
              </a:rPr>
              <a:t>Kernel </a:t>
            </a:r>
            <a:r>
              <a:rPr lang="en-US" altLang="ko-KR" sz="3400">
                <a:latin typeface="Arial"/>
                <a:cs typeface="Arial"/>
              </a:rPr>
              <a:t>Software Overhead &amp; Thread Scaling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847637" y="4099052"/>
            <a:ext cx="506095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Arial"/>
                <a:cs typeface="Arial"/>
              </a:rPr>
              <a:t>This is because </a:t>
            </a:r>
            <a:r>
              <a:rPr sz="2400" spc="-5" dirty="0">
                <a:latin typeface="Arial"/>
                <a:cs typeface="Arial"/>
              </a:rPr>
              <a:t>XRP alleviates the  CPU contention </a:t>
            </a:r>
            <a:r>
              <a:rPr sz="2400" dirty="0">
                <a:latin typeface="Arial"/>
                <a:cs typeface="Arial"/>
              </a:rPr>
              <a:t>by reducing </a:t>
            </a:r>
            <a:r>
              <a:rPr sz="2400" spc="-5" dirty="0">
                <a:latin typeface="Arial"/>
                <a:cs typeface="Arial"/>
              </a:rPr>
              <a:t>the CPU  </a:t>
            </a:r>
            <a:r>
              <a:rPr sz="2400" dirty="0">
                <a:latin typeface="Arial"/>
                <a:cs typeface="Arial"/>
              </a:rPr>
              <a:t>overhead per </a:t>
            </a:r>
            <a:r>
              <a:rPr sz="2400" spc="-5" dirty="0">
                <a:latin typeface="Arial"/>
                <a:cs typeface="Arial"/>
              </a:rPr>
              <a:t>IO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request</a:t>
            </a: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595DBA47-6F37-0519-9FCF-80EBF4A3F23E}"/>
              </a:ext>
            </a:extLst>
          </p:cNvPr>
          <p:cNvSpPr txBox="1"/>
          <p:nvPr/>
        </p:nvSpPr>
        <p:spPr>
          <a:xfrm>
            <a:off x="6858961" y="2419493"/>
            <a:ext cx="5060950" cy="73250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altLang="ko-KR" sz="2400" dirty="0">
                <a:latin typeface="Arial"/>
                <a:cs typeface="Arial"/>
              </a:rPr>
              <a:t>XRP can scale well even if the # of threads exceeds the # of cores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9749" y="2377550"/>
            <a:ext cx="5928360" cy="3933190"/>
            <a:chOff x="549749" y="2377550"/>
            <a:chExt cx="5928360" cy="3933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526" y="2400470"/>
              <a:ext cx="5821797" cy="38453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749" y="2377550"/>
              <a:ext cx="5927806" cy="393276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178280"/>
            <a:ext cx="98729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400" dirty="0">
                <a:latin typeface="Arial"/>
                <a:cs typeface="Arial"/>
              </a:rPr>
              <a:t>XRP vs. SPDK - Throughput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31015" y="637590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924" y="6278371"/>
            <a:ext cx="706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thread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20" dirty="0">
                <a:latin typeface="Calibri"/>
                <a:cs typeface="Calibri"/>
              </a:rPr>
              <a:t>storage </a:t>
            </a:r>
            <a:r>
              <a:rPr sz="1800" spc="-5" dirty="0">
                <a:latin typeface="Calibri"/>
                <a:cs typeface="Calibri"/>
              </a:rPr>
              <a:t>application </a:t>
            </a:r>
            <a:r>
              <a:rPr sz="1800" dirty="0">
                <a:latin typeface="Calibri"/>
                <a:cs typeface="Calibri"/>
              </a:rPr>
              <a:t>on the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1451558"/>
            <a:ext cx="10592435" cy="4186531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393950">
              <a:lnSpc>
                <a:spcPct val="100000"/>
              </a:lnSpc>
              <a:spcBef>
                <a:spcPts val="710"/>
              </a:spcBef>
            </a:pPr>
            <a:endParaRPr lang="en-US" sz="2000" b="1" spc="-5" dirty="0">
              <a:latin typeface="Arial"/>
              <a:cs typeface="Arial"/>
            </a:endParaRPr>
          </a:p>
          <a:p>
            <a:pPr marL="2393950">
              <a:lnSpc>
                <a:spcPct val="100000"/>
              </a:lnSpc>
              <a:spcBef>
                <a:spcPts val="710"/>
              </a:spcBef>
            </a:pPr>
            <a:r>
              <a:rPr sz="2000" b="1" spc="-5" dirty="0">
                <a:latin typeface="Arial"/>
                <a:cs typeface="Arial"/>
              </a:rPr>
              <a:t>Throughput</a:t>
            </a:r>
            <a:endParaRPr sz="2000" dirty="0">
              <a:latin typeface="Arial"/>
              <a:cs typeface="Arial"/>
            </a:endParaRPr>
          </a:p>
          <a:p>
            <a:pPr marL="5932805" marR="5080">
              <a:lnSpc>
                <a:spcPct val="100600"/>
              </a:lnSpc>
              <a:spcBef>
                <a:spcPts val="710"/>
              </a:spcBef>
            </a:pPr>
            <a:r>
              <a:rPr sz="2400" spc="-5" dirty="0">
                <a:latin typeface="Arial"/>
                <a:cs typeface="Arial"/>
              </a:rPr>
              <a:t>SPDK fails to </a:t>
            </a:r>
            <a:r>
              <a:rPr sz="2400" dirty="0">
                <a:latin typeface="Arial"/>
                <a:cs typeface="Arial"/>
              </a:rPr>
              <a:t>scale beyond 6  </a:t>
            </a:r>
            <a:r>
              <a:rPr sz="2400" spc="-5" dirty="0">
                <a:latin typeface="Arial"/>
                <a:cs typeface="Arial"/>
              </a:rPr>
              <a:t>threads </a:t>
            </a:r>
            <a:r>
              <a:rPr sz="2400" dirty="0">
                <a:latin typeface="Arial"/>
                <a:cs typeface="Arial"/>
              </a:rPr>
              <a:t>because </a:t>
            </a:r>
            <a:r>
              <a:rPr sz="2400" spc="-5" dirty="0">
                <a:latin typeface="Arial"/>
                <a:cs typeface="Arial"/>
              </a:rPr>
              <a:t>SPDK threads  </a:t>
            </a:r>
            <a:r>
              <a:rPr sz="2400" dirty="0">
                <a:latin typeface="Arial"/>
                <a:cs typeface="Arial"/>
              </a:rPr>
              <a:t>cannot yield </a:t>
            </a:r>
            <a:r>
              <a:rPr sz="2400" spc="-5" dirty="0">
                <a:latin typeface="Arial"/>
                <a:cs typeface="Arial"/>
              </a:rPr>
              <a:t>CPU </a:t>
            </a:r>
            <a:r>
              <a:rPr sz="2400" dirty="0">
                <a:latin typeface="Arial"/>
                <a:cs typeface="Arial"/>
              </a:rPr>
              <a:t>when </a:t>
            </a:r>
            <a:r>
              <a:rPr sz="2400" spc="-5" dirty="0">
                <a:latin typeface="Arial"/>
                <a:cs typeface="Arial"/>
              </a:rPr>
              <a:t>waiting for  I/O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complete</a:t>
            </a:r>
            <a:endParaRPr sz="2400" dirty="0">
              <a:latin typeface="Arial"/>
              <a:cs typeface="Arial"/>
            </a:endParaRPr>
          </a:p>
          <a:p>
            <a:pPr marL="5932805" marR="100965">
              <a:lnSpc>
                <a:spcPct val="100800"/>
              </a:lnSpc>
              <a:spcBef>
                <a:spcPts val="2380"/>
              </a:spcBef>
            </a:pPr>
            <a:r>
              <a:rPr sz="2400" b="1" spc="-5" dirty="0">
                <a:latin typeface="Arial"/>
                <a:cs typeface="Arial"/>
              </a:rPr>
              <a:t>XRP provides performance that  is close to/better than SPDK  without sacrificing isolation  and CPU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efficiency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12191" y="2412319"/>
            <a:ext cx="3474720" cy="3275329"/>
            <a:chOff x="1512191" y="2412319"/>
            <a:chExt cx="3474720" cy="3275329"/>
          </a:xfrm>
        </p:grpSpPr>
        <p:sp>
          <p:nvSpPr>
            <p:cNvPr id="10" name="object 10"/>
            <p:cNvSpPr/>
            <p:nvPr/>
          </p:nvSpPr>
          <p:spPr>
            <a:xfrm>
              <a:off x="3729243" y="2412319"/>
              <a:ext cx="0" cy="3234055"/>
            </a:xfrm>
            <a:custGeom>
              <a:avLst/>
              <a:gdLst/>
              <a:ahLst/>
              <a:cxnLst/>
              <a:rect l="l" t="t" r="r" b="b"/>
              <a:pathLst>
                <a:path h="3234054">
                  <a:moveTo>
                    <a:pt x="0" y="0"/>
                  </a:moveTo>
                  <a:lnTo>
                    <a:pt x="1" y="3233568"/>
                  </a:lnTo>
                </a:path>
              </a:pathLst>
            </a:custGeom>
            <a:ln w="50800">
              <a:solidFill>
                <a:srgbClr val="18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8936" y="4928616"/>
              <a:ext cx="1060703" cy="4907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7991" y="4928616"/>
              <a:ext cx="478536" cy="4907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8936" y="5193791"/>
              <a:ext cx="807720" cy="4937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2712" y="3277229"/>
              <a:ext cx="1417187" cy="3548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2412" y="2618050"/>
              <a:ext cx="1462887" cy="32074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2191" y="2485696"/>
              <a:ext cx="1578338" cy="1215747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B33A599-AA17-E867-A290-AEEFE8340F7F}"/>
              </a:ext>
            </a:extLst>
          </p:cNvPr>
          <p:cNvSpPr txBox="1"/>
          <p:nvPr/>
        </p:nvSpPr>
        <p:spPr>
          <a:xfrm>
            <a:off x="578778" y="997665"/>
            <a:ext cx="1160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Font typeface="Wingdings" panose="05000000000000000000" pitchFamily="2" charset="2"/>
              <a:buChar char="§"/>
            </a:pPr>
            <a:r>
              <a:rPr lang="en-US" altLang="ko-KR" sz="2400" b="1" spc="-5" dirty="0">
                <a:latin typeface="Arial"/>
                <a:cs typeface="Arial"/>
              </a:rPr>
              <a:t>Multi-threaded throughput in BPF-KV with uniform random 512B read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405" y="2398776"/>
            <a:ext cx="5766435" cy="3806190"/>
            <a:chOff x="647405" y="2398776"/>
            <a:chExt cx="5766435" cy="3806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405" y="2411350"/>
              <a:ext cx="5765967" cy="37935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35165" y="2430366"/>
              <a:ext cx="0" cy="3227070"/>
            </a:xfrm>
            <a:custGeom>
              <a:avLst/>
              <a:gdLst/>
              <a:ahLst/>
              <a:cxnLst/>
              <a:rect l="l" t="t" r="r" b="b"/>
              <a:pathLst>
                <a:path h="3227070">
                  <a:moveTo>
                    <a:pt x="0" y="0"/>
                  </a:moveTo>
                  <a:lnTo>
                    <a:pt x="1" y="3226848"/>
                  </a:lnTo>
                </a:path>
              </a:pathLst>
            </a:custGeom>
            <a:ln w="50800">
              <a:solidFill>
                <a:srgbClr val="18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5031" y="2398776"/>
              <a:ext cx="1057656" cy="4937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4087" y="2398776"/>
              <a:ext cx="478536" cy="4937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5031" y="2667000"/>
              <a:ext cx="807720" cy="49072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38176" y="1458874"/>
            <a:ext cx="10915647" cy="395851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665730">
              <a:lnSpc>
                <a:spcPct val="100000"/>
              </a:lnSpc>
              <a:spcBef>
                <a:spcPts val="665"/>
              </a:spcBef>
            </a:pPr>
            <a:endParaRPr lang="en-US" sz="2000" b="1" spc="-40" dirty="0">
              <a:latin typeface="Arial"/>
              <a:cs typeface="Arial"/>
            </a:endParaRPr>
          </a:p>
          <a:p>
            <a:pPr marL="2665730">
              <a:lnSpc>
                <a:spcPct val="100000"/>
              </a:lnSpc>
              <a:spcBef>
                <a:spcPts val="665"/>
              </a:spcBef>
            </a:pPr>
            <a:r>
              <a:rPr sz="2000" b="1" spc="-40" dirty="0">
                <a:latin typeface="Arial"/>
                <a:cs typeface="Arial"/>
              </a:rPr>
              <a:t>Tail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Latency</a:t>
            </a:r>
            <a:endParaRPr sz="2000" dirty="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  <a:p>
            <a:pPr marL="6251575" marR="83820">
              <a:lnSpc>
                <a:spcPct val="100800"/>
              </a:lnSpc>
            </a:pPr>
            <a:r>
              <a:rPr dirty="0"/>
              <a:t>Compared </a:t>
            </a:r>
            <a:r>
              <a:rPr spc="-5" dirty="0"/>
              <a:t>to </a:t>
            </a:r>
            <a:r>
              <a:rPr dirty="0"/>
              <a:t>read, </a:t>
            </a:r>
            <a:r>
              <a:rPr spc="-5" dirty="0"/>
              <a:t>XRP</a:t>
            </a:r>
            <a:r>
              <a:rPr spc="-145" dirty="0"/>
              <a:t> </a:t>
            </a:r>
            <a:r>
              <a:rPr dirty="0"/>
              <a:t>improves  </a:t>
            </a:r>
            <a:r>
              <a:rPr spc="-5" dirty="0"/>
              <a:t>tail latency </a:t>
            </a:r>
            <a:r>
              <a:rPr dirty="0"/>
              <a:t>by up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dirty="0"/>
              <a:t>45%</a:t>
            </a:r>
          </a:p>
          <a:p>
            <a:pPr marL="278130">
              <a:lnSpc>
                <a:spcPct val="100000"/>
              </a:lnSpc>
              <a:spcBef>
                <a:spcPts val="5"/>
              </a:spcBef>
            </a:pPr>
            <a:endParaRPr sz="3550" dirty="0"/>
          </a:p>
          <a:p>
            <a:pPr marL="6251575" marR="5080">
              <a:lnSpc>
                <a:spcPct val="100600"/>
              </a:lnSpc>
            </a:pPr>
            <a:r>
              <a:rPr spc="-70" dirty="0"/>
              <a:t>Tail </a:t>
            </a:r>
            <a:r>
              <a:rPr spc="-5" dirty="0"/>
              <a:t>latency </a:t>
            </a:r>
            <a:r>
              <a:rPr dirty="0"/>
              <a:t>of </a:t>
            </a:r>
            <a:r>
              <a:rPr spc="-5" dirty="0"/>
              <a:t>SPDK </a:t>
            </a:r>
            <a:r>
              <a:rPr dirty="0"/>
              <a:t>spikes </a:t>
            </a:r>
            <a:r>
              <a:rPr spc="-5" dirty="0"/>
              <a:t>to ~10  </a:t>
            </a:r>
            <a:r>
              <a:rPr dirty="0"/>
              <a:t>ms when </a:t>
            </a:r>
            <a:r>
              <a:rPr spc="-5" dirty="0"/>
              <a:t>the </a:t>
            </a:r>
            <a:r>
              <a:rPr dirty="0"/>
              <a:t>number of </a:t>
            </a:r>
            <a:r>
              <a:rPr spc="-5" dirty="0"/>
              <a:t>threads </a:t>
            </a:r>
            <a:r>
              <a:rPr dirty="0"/>
              <a:t>is  </a:t>
            </a:r>
            <a:r>
              <a:rPr spc="-5" dirty="0"/>
              <a:t>greater than the </a:t>
            </a:r>
            <a:r>
              <a:rPr dirty="0"/>
              <a:t>number of cores  by more </a:t>
            </a:r>
            <a:r>
              <a:rPr spc="-5" dirty="0"/>
              <a:t>than</a:t>
            </a:r>
            <a:r>
              <a:rPr spc="-25" dirty="0"/>
              <a:t> </a:t>
            </a:r>
            <a:r>
              <a:rPr dirty="0"/>
              <a:t>50%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000" y="244653"/>
            <a:ext cx="98729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400" dirty="0">
                <a:latin typeface="Arial"/>
                <a:cs typeface="Arial"/>
              </a:rPr>
              <a:t>XRP vs. SPDK – Tail Latency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3FD0C-8D61-DCB7-1AA7-26495606C902}"/>
              </a:ext>
            </a:extLst>
          </p:cNvPr>
          <p:cNvSpPr txBox="1"/>
          <p:nvPr/>
        </p:nvSpPr>
        <p:spPr>
          <a:xfrm>
            <a:off x="638176" y="1050262"/>
            <a:ext cx="11858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580" indent="-285750">
              <a:lnSpc>
                <a:spcPct val="100000"/>
              </a:lnSpc>
              <a:spcBef>
                <a:spcPts val="894"/>
              </a:spcBef>
              <a:buFont typeface="Wingdings" panose="05000000000000000000" pitchFamily="2" charset="2"/>
              <a:buChar char="§"/>
            </a:pPr>
            <a:r>
              <a:rPr lang="en-US" altLang="ko-KR" sz="2800" b="1" spc="-5" dirty="0"/>
              <a:t>Multi-threaded tail latency </a:t>
            </a:r>
            <a:r>
              <a:rPr lang="en-US" altLang="ko-KR" sz="2800" b="1" dirty="0"/>
              <a:t>in </a:t>
            </a:r>
            <a:r>
              <a:rPr lang="en-US" altLang="ko-KR" sz="2800" b="1" spc="-5" dirty="0"/>
              <a:t>BPF-KV with </a:t>
            </a:r>
            <a:r>
              <a:rPr lang="en-US" altLang="ko-KR" sz="2800" b="1" dirty="0"/>
              <a:t>uniform random 512B</a:t>
            </a:r>
            <a:r>
              <a:rPr lang="en-US" altLang="ko-KR" sz="2800" b="1" spc="-15" dirty="0"/>
              <a:t> </a:t>
            </a:r>
            <a:r>
              <a:rPr lang="en-US" altLang="ko-KR" sz="2800" b="1" dirty="0"/>
              <a:t>read: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000" y="244653"/>
            <a:ext cx="98729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400" dirty="0" err="1">
                <a:latin typeface="Arial"/>
                <a:cs typeface="Arial"/>
              </a:rPr>
              <a:t>WiredTiger</a:t>
            </a:r>
            <a:r>
              <a:rPr lang="en-US" altLang="ko-KR" sz="3400" dirty="0">
                <a:latin typeface="Arial"/>
                <a:cs typeface="Arial"/>
              </a:rPr>
              <a:t> YCSB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3FD0C-8D61-DCB7-1AA7-26495606C902}"/>
              </a:ext>
            </a:extLst>
          </p:cNvPr>
          <p:cNvSpPr txBox="1"/>
          <p:nvPr/>
        </p:nvSpPr>
        <p:spPr>
          <a:xfrm>
            <a:off x="638176" y="1050262"/>
            <a:ext cx="11858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580" indent="-285750">
              <a:lnSpc>
                <a:spcPct val="100000"/>
              </a:lnSpc>
              <a:spcBef>
                <a:spcPts val="894"/>
              </a:spcBef>
              <a:buFont typeface="Wingdings" panose="05000000000000000000" pitchFamily="2" charset="2"/>
              <a:buChar char="§"/>
            </a:pPr>
            <a:r>
              <a:rPr lang="en-US" altLang="ko-KR" sz="2800" b="1" dirty="0"/>
              <a:t>Populate DB with IB KV pairs (K:16B, V:16B)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6C43C3-8DEB-1BD2-0AC2-CC240267D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90" b="59132"/>
          <a:stretch/>
        </p:blipFill>
        <p:spPr>
          <a:xfrm>
            <a:off x="1143000" y="4215916"/>
            <a:ext cx="4848224" cy="23787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A87967-5A9A-3B95-818D-6CBF3F0AE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41" t="55160" b="3971"/>
          <a:stretch/>
        </p:blipFill>
        <p:spPr>
          <a:xfrm>
            <a:off x="6400802" y="1888461"/>
            <a:ext cx="4935383" cy="23787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3301DF-181A-58DC-A103-9AF020FF5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41" b="59132"/>
          <a:stretch/>
        </p:blipFill>
        <p:spPr>
          <a:xfrm>
            <a:off x="381000" y="1705330"/>
            <a:ext cx="5397500" cy="23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0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6"/>
            <a:ext cx="3070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Conclusions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7971"/>
            <a:ext cx="9893300" cy="4667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1341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XRP </a:t>
            </a:r>
            <a:r>
              <a:rPr sz="2800" dirty="0">
                <a:latin typeface="Arial"/>
                <a:cs typeface="Arial"/>
              </a:rPr>
              <a:t>is the first system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BPF to </a:t>
            </a:r>
            <a:r>
              <a:rPr sz="2800" dirty="0">
                <a:latin typeface="Arial"/>
                <a:cs typeface="Arial"/>
              </a:rPr>
              <a:t>accelerate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common  storage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100"/>
              </a:lnSpc>
              <a:spcBef>
                <a:spcPts val="92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XRP </a:t>
            </a:r>
            <a:r>
              <a:rPr sz="2800" dirty="0">
                <a:latin typeface="Arial"/>
                <a:cs typeface="Arial"/>
              </a:rPr>
              <a:t>captures most of the performance benefit of kernel  bypass, without sacrificing </a:t>
            </a:r>
            <a:r>
              <a:rPr sz="2800" spc="-5" dirty="0">
                <a:latin typeface="Arial"/>
                <a:cs typeface="Arial"/>
              </a:rPr>
              <a:t>CPU </a:t>
            </a:r>
            <a:r>
              <a:rPr sz="2800" dirty="0">
                <a:latin typeface="Arial"/>
                <a:cs typeface="Arial"/>
              </a:rPr>
              <a:t>utilization and access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control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00">
              <a:latin typeface="Arial"/>
              <a:cs typeface="Arial"/>
            </a:endParaRPr>
          </a:p>
          <a:p>
            <a:pPr marL="12700" marR="303530">
              <a:lnSpc>
                <a:spcPts val="3000"/>
              </a:lnSpc>
            </a:pPr>
            <a:r>
              <a:rPr sz="2800" spc="-30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are actively integrating </a:t>
            </a:r>
            <a:r>
              <a:rPr sz="2800" spc="-5" dirty="0">
                <a:latin typeface="Arial"/>
                <a:cs typeface="Arial"/>
              </a:rPr>
              <a:t>XRP with </a:t>
            </a:r>
            <a:r>
              <a:rPr sz="2800" dirty="0">
                <a:latin typeface="Arial"/>
                <a:cs typeface="Arial"/>
              </a:rPr>
              <a:t>other popular key-value  stores including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RocksDB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Arial"/>
              <a:cs typeface="Arial"/>
            </a:endParaRPr>
          </a:p>
          <a:p>
            <a:pPr marL="12700" marR="4860925">
              <a:lnSpc>
                <a:spcPct val="118600"/>
              </a:lnSpc>
            </a:pPr>
            <a:r>
              <a:rPr sz="2800" spc="-35" dirty="0">
                <a:latin typeface="Arial"/>
                <a:cs typeface="Arial"/>
              </a:rPr>
              <a:t>Try </a:t>
            </a:r>
            <a:r>
              <a:rPr sz="2800" dirty="0">
                <a:latin typeface="Arial"/>
                <a:cs typeface="Arial"/>
              </a:rPr>
              <a:t>it out: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http://xrp-project.com/ </a:t>
            </a:r>
            <a:r>
              <a:rPr sz="2800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  <a:hlinkClick r:id="rId3"/>
              </a:rPr>
              <a:t>yuhong.zhong@columbia.edu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73507" y="364490"/>
            <a:ext cx="1089025" cy="1089025"/>
            <a:chOff x="8373507" y="364490"/>
            <a:chExt cx="1089025" cy="1089025"/>
          </a:xfrm>
        </p:grpSpPr>
        <p:sp>
          <p:nvSpPr>
            <p:cNvPr id="5" name="object 5"/>
            <p:cNvSpPr/>
            <p:nvPr/>
          </p:nvSpPr>
          <p:spPr>
            <a:xfrm>
              <a:off x="8376846" y="1217901"/>
              <a:ext cx="1078865" cy="235585"/>
            </a:xfrm>
            <a:custGeom>
              <a:avLst/>
              <a:gdLst/>
              <a:ahLst/>
              <a:cxnLst/>
              <a:rect l="l" t="t" r="r" b="b"/>
              <a:pathLst>
                <a:path w="1078865" h="235584">
                  <a:moveTo>
                    <a:pt x="1078577" y="0"/>
                  </a:moveTo>
                  <a:lnTo>
                    <a:pt x="0" y="0"/>
                  </a:lnTo>
                  <a:lnTo>
                    <a:pt x="0" y="235358"/>
                  </a:lnTo>
                  <a:lnTo>
                    <a:pt x="1078577" y="235358"/>
                  </a:lnTo>
                  <a:lnTo>
                    <a:pt x="1078577" y="0"/>
                  </a:lnTo>
                  <a:close/>
                </a:path>
              </a:pathLst>
            </a:custGeom>
            <a:solidFill>
              <a:srgbClr val="F15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9854" y="1285105"/>
              <a:ext cx="332398" cy="984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2890" y="1285106"/>
              <a:ext cx="394181" cy="984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73504" y="364489"/>
              <a:ext cx="1089025" cy="1088390"/>
            </a:xfrm>
            <a:custGeom>
              <a:avLst/>
              <a:gdLst/>
              <a:ahLst/>
              <a:cxnLst/>
              <a:rect l="l" t="t" r="r" b="b"/>
              <a:pathLst>
                <a:path w="1089025" h="1088390">
                  <a:moveTo>
                    <a:pt x="1088453" y="0"/>
                  </a:moveTo>
                  <a:lnTo>
                    <a:pt x="1077544" y="0"/>
                  </a:lnTo>
                  <a:lnTo>
                    <a:pt x="1077544" y="11430"/>
                  </a:lnTo>
                  <a:lnTo>
                    <a:pt x="1077544" y="1078230"/>
                  </a:lnTo>
                  <a:lnTo>
                    <a:pt x="478599" y="1078230"/>
                  </a:lnTo>
                  <a:lnTo>
                    <a:pt x="478599" y="1076960"/>
                  </a:lnTo>
                  <a:lnTo>
                    <a:pt x="10883" y="1076960"/>
                  </a:lnTo>
                  <a:lnTo>
                    <a:pt x="10883" y="10160"/>
                  </a:lnTo>
                  <a:lnTo>
                    <a:pt x="228828" y="10160"/>
                  </a:lnTo>
                  <a:lnTo>
                    <a:pt x="228828" y="11430"/>
                  </a:lnTo>
                  <a:lnTo>
                    <a:pt x="1077544" y="11430"/>
                  </a:lnTo>
                  <a:lnTo>
                    <a:pt x="107754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1076960"/>
                  </a:lnTo>
                  <a:lnTo>
                    <a:pt x="0" y="1078230"/>
                  </a:lnTo>
                  <a:lnTo>
                    <a:pt x="0" y="1088390"/>
                  </a:lnTo>
                  <a:lnTo>
                    <a:pt x="1088453" y="1088390"/>
                  </a:lnTo>
                  <a:lnTo>
                    <a:pt x="1088453" y="1078230"/>
                  </a:lnTo>
                  <a:lnTo>
                    <a:pt x="1088453" y="11430"/>
                  </a:lnTo>
                  <a:lnTo>
                    <a:pt x="1088453" y="10160"/>
                  </a:lnTo>
                  <a:lnTo>
                    <a:pt x="1088453" y="0"/>
                  </a:lnTo>
                  <a:close/>
                </a:path>
              </a:pathLst>
            </a:custGeom>
            <a:solidFill>
              <a:srgbClr val="0102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487702" y="835904"/>
            <a:ext cx="855980" cy="273050"/>
            <a:chOff x="8487702" y="835904"/>
            <a:chExt cx="855980" cy="2730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0362" y="838186"/>
              <a:ext cx="373038" cy="760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7702" y="835904"/>
              <a:ext cx="251532" cy="2727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9382" y="959291"/>
              <a:ext cx="543873" cy="495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113774" y="842200"/>
              <a:ext cx="119380" cy="68580"/>
            </a:xfrm>
            <a:custGeom>
              <a:avLst/>
              <a:gdLst/>
              <a:ahLst/>
              <a:cxnLst/>
              <a:rect l="l" t="t" r="r" b="b"/>
              <a:pathLst>
                <a:path w="119379" h="68580">
                  <a:moveTo>
                    <a:pt x="11290" y="0"/>
                  </a:moveTo>
                  <a:lnTo>
                    <a:pt x="0" y="0"/>
                  </a:lnTo>
                  <a:lnTo>
                    <a:pt x="0" y="68046"/>
                  </a:lnTo>
                  <a:lnTo>
                    <a:pt x="11290" y="68046"/>
                  </a:lnTo>
                  <a:lnTo>
                    <a:pt x="11290" y="0"/>
                  </a:lnTo>
                  <a:close/>
                </a:path>
                <a:path w="119379" h="68580">
                  <a:moveTo>
                    <a:pt x="119253" y="0"/>
                  </a:moveTo>
                  <a:lnTo>
                    <a:pt x="107213" y="0"/>
                  </a:lnTo>
                  <a:lnTo>
                    <a:pt x="88684" y="26987"/>
                  </a:lnTo>
                  <a:lnTo>
                    <a:pt x="69469" y="0"/>
                  </a:lnTo>
                  <a:lnTo>
                    <a:pt x="56375" y="0"/>
                  </a:lnTo>
                  <a:lnTo>
                    <a:pt x="81038" y="34645"/>
                  </a:lnTo>
                  <a:lnTo>
                    <a:pt x="57213" y="68046"/>
                  </a:lnTo>
                  <a:lnTo>
                    <a:pt x="69265" y="68046"/>
                  </a:lnTo>
                  <a:lnTo>
                    <a:pt x="86614" y="42494"/>
                  </a:lnTo>
                  <a:lnTo>
                    <a:pt x="104863" y="68046"/>
                  </a:lnTo>
                  <a:lnTo>
                    <a:pt x="117957" y="68046"/>
                  </a:lnTo>
                  <a:lnTo>
                    <a:pt x="94195" y="34709"/>
                  </a:lnTo>
                  <a:lnTo>
                    <a:pt x="11925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70158" y="842192"/>
              <a:ext cx="63500" cy="68580"/>
            </a:xfrm>
            <a:custGeom>
              <a:avLst/>
              <a:gdLst/>
              <a:ahLst/>
              <a:cxnLst/>
              <a:rect l="l" t="t" r="r" b="b"/>
              <a:pathLst>
                <a:path w="63500" h="68580">
                  <a:moveTo>
                    <a:pt x="0" y="0"/>
                  </a:moveTo>
                  <a:lnTo>
                    <a:pt x="13093" y="0"/>
                  </a:lnTo>
                  <a:lnTo>
                    <a:pt x="32309" y="26987"/>
                  </a:lnTo>
                  <a:lnTo>
                    <a:pt x="50830" y="0"/>
                  </a:lnTo>
                  <a:lnTo>
                    <a:pt x="62880" y="0"/>
                  </a:lnTo>
                  <a:lnTo>
                    <a:pt x="37812" y="34713"/>
                  </a:lnTo>
                  <a:lnTo>
                    <a:pt x="61579" y="68050"/>
                  </a:lnTo>
                  <a:lnTo>
                    <a:pt x="48486" y="68050"/>
                  </a:lnTo>
                  <a:lnTo>
                    <a:pt x="30238" y="42499"/>
                  </a:lnTo>
                  <a:lnTo>
                    <a:pt x="12881" y="68050"/>
                  </a:lnTo>
                  <a:lnTo>
                    <a:pt x="831" y="68050"/>
                  </a:lnTo>
                  <a:lnTo>
                    <a:pt x="24659" y="34652"/>
                  </a:lnTo>
                  <a:lnTo>
                    <a:pt x="0" y="0"/>
                  </a:lnTo>
                  <a:close/>
                </a:path>
              </a:pathLst>
            </a:custGeom>
            <a:ln w="526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40641" y="838736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5">
                  <a:moveTo>
                    <a:pt x="10279" y="13359"/>
                  </a:moveTo>
                  <a:lnTo>
                    <a:pt x="4003" y="13359"/>
                  </a:lnTo>
                  <a:lnTo>
                    <a:pt x="7674" y="14547"/>
                  </a:lnTo>
                  <a:lnTo>
                    <a:pt x="10279" y="13359"/>
                  </a:lnTo>
                  <a:close/>
                </a:path>
                <a:path w="14604" h="14605">
                  <a:moveTo>
                    <a:pt x="3705" y="13262"/>
                  </a:moveTo>
                  <a:lnTo>
                    <a:pt x="4003" y="13359"/>
                  </a:lnTo>
                  <a:lnTo>
                    <a:pt x="3705" y="13262"/>
                  </a:lnTo>
                  <a:close/>
                </a:path>
                <a:path w="14604" h="14605">
                  <a:moveTo>
                    <a:pt x="10759" y="13140"/>
                  </a:moveTo>
                  <a:lnTo>
                    <a:pt x="10279" y="13359"/>
                  </a:lnTo>
                  <a:lnTo>
                    <a:pt x="10544" y="13359"/>
                  </a:lnTo>
                  <a:lnTo>
                    <a:pt x="10759" y="13140"/>
                  </a:lnTo>
                  <a:close/>
                </a:path>
                <a:path w="14604" h="14605">
                  <a:moveTo>
                    <a:pt x="1169" y="10682"/>
                  </a:moveTo>
                  <a:lnTo>
                    <a:pt x="1805" y="12647"/>
                  </a:lnTo>
                  <a:lnTo>
                    <a:pt x="3705" y="13262"/>
                  </a:lnTo>
                  <a:lnTo>
                    <a:pt x="1169" y="10682"/>
                  </a:lnTo>
                  <a:close/>
                </a:path>
                <a:path w="14604" h="14605">
                  <a:moveTo>
                    <a:pt x="13094" y="10765"/>
                  </a:moveTo>
                  <a:lnTo>
                    <a:pt x="10759" y="13140"/>
                  </a:lnTo>
                  <a:lnTo>
                    <a:pt x="12363" y="12408"/>
                  </a:lnTo>
                  <a:lnTo>
                    <a:pt x="13094" y="10765"/>
                  </a:lnTo>
                  <a:close/>
                </a:path>
                <a:path w="14604" h="14605">
                  <a:moveTo>
                    <a:pt x="9168" y="3122"/>
                  </a:moveTo>
                  <a:lnTo>
                    <a:pt x="4360" y="3122"/>
                  </a:lnTo>
                  <a:lnTo>
                    <a:pt x="4360" y="11469"/>
                  </a:lnTo>
                  <a:lnTo>
                    <a:pt x="5630" y="11469"/>
                  </a:lnTo>
                  <a:lnTo>
                    <a:pt x="5630" y="8172"/>
                  </a:lnTo>
                  <a:lnTo>
                    <a:pt x="8461" y="8172"/>
                  </a:lnTo>
                  <a:lnTo>
                    <a:pt x="8926" y="8143"/>
                  </a:lnTo>
                  <a:lnTo>
                    <a:pt x="10574" y="7522"/>
                  </a:lnTo>
                  <a:lnTo>
                    <a:pt x="10574" y="7068"/>
                  </a:lnTo>
                  <a:lnTo>
                    <a:pt x="5630" y="7068"/>
                  </a:lnTo>
                  <a:lnTo>
                    <a:pt x="5630" y="4182"/>
                  </a:lnTo>
                  <a:lnTo>
                    <a:pt x="10574" y="4182"/>
                  </a:lnTo>
                  <a:lnTo>
                    <a:pt x="9168" y="3122"/>
                  </a:lnTo>
                  <a:close/>
                </a:path>
                <a:path w="14604" h="14605">
                  <a:moveTo>
                    <a:pt x="8461" y="8172"/>
                  </a:moveTo>
                  <a:lnTo>
                    <a:pt x="6975" y="8172"/>
                  </a:lnTo>
                  <a:lnTo>
                    <a:pt x="9138" y="11469"/>
                  </a:lnTo>
                  <a:lnTo>
                    <a:pt x="10679" y="11469"/>
                  </a:lnTo>
                  <a:lnTo>
                    <a:pt x="8461" y="8172"/>
                  </a:lnTo>
                  <a:close/>
                </a:path>
                <a:path w="14604" h="14605">
                  <a:moveTo>
                    <a:pt x="13250" y="10414"/>
                  </a:moveTo>
                  <a:lnTo>
                    <a:pt x="13094" y="10765"/>
                  </a:lnTo>
                  <a:lnTo>
                    <a:pt x="13250" y="10414"/>
                  </a:lnTo>
                  <a:close/>
                </a:path>
                <a:path w="14604" h="14605">
                  <a:moveTo>
                    <a:pt x="1095" y="4171"/>
                  </a:moveTo>
                  <a:lnTo>
                    <a:pt x="21" y="6525"/>
                  </a:lnTo>
                  <a:lnTo>
                    <a:pt x="0" y="7068"/>
                  </a:lnTo>
                  <a:lnTo>
                    <a:pt x="1095" y="10453"/>
                  </a:lnTo>
                  <a:lnTo>
                    <a:pt x="1095" y="4171"/>
                  </a:lnTo>
                  <a:close/>
                </a:path>
                <a:path w="14604" h="14605">
                  <a:moveTo>
                    <a:pt x="13250" y="4102"/>
                  </a:moveTo>
                  <a:lnTo>
                    <a:pt x="13250" y="10414"/>
                  </a:lnTo>
                  <a:lnTo>
                    <a:pt x="14453" y="7709"/>
                  </a:lnTo>
                  <a:lnTo>
                    <a:pt x="13250" y="4102"/>
                  </a:lnTo>
                  <a:close/>
                </a:path>
                <a:path w="14604" h="14605">
                  <a:moveTo>
                    <a:pt x="10574" y="4182"/>
                  </a:moveTo>
                  <a:lnTo>
                    <a:pt x="8472" y="4182"/>
                  </a:lnTo>
                  <a:lnTo>
                    <a:pt x="9274" y="4740"/>
                  </a:lnTo>
                  <a:lnTo>
                    <a:pt x="9274" y="6525"/>
                  </a:lnTo>
                  <a:lnTo>
                    <a:pt x="8472" y="7068"/>
                  </a:lnTo>
                  <a:lnTo>
                    <a:pt x="10574" y="7068"/>
                  </a:lnTo>
                  <a:lnTo>
                    <a:pt x="10574" y="4182"/>
                  </a:lnTo>
                  <a:close/>
                </a:path>
                <a:path w="14604" h="14605">
                  <a:moveTo>
                    <a:pt x="1350" y="3612"/>
                  </a:moveTo>
                  <a:lnTo>
                    <a:pt x="1213" y="3747"/>
                  </a:lnTo>
                  <a:lnTo>
                    <a:pt x="1095" y="4171"/>
                  </a:lnTo>
                  <a:lnTo>
                    <a:pt x="1350" y="3612"/>
                  </a:lnTo>
                  <a:close/>
                </a:path>
                <a:path w="14604" h="14605">
                  <a:moveTo>
                    <a:pt x="10666" y="1308"/>
                  </a:moveTo>
                  <a:lnTo>
                    <a:pt x="13131" y="3747"/>
                  </a:lnTo>
                  <a:lnTo>
                    <a:pt x="12525" y="1929"/>
                  </a:lnTo>
                  <a:lnTo>
                    <a:pt x="10666" y="1308"/>
                  </a:lnTo>
                  <a:close/>
                </a:path>
                <a:path w="14604" h="14605">
                  <a:moveTo>
                    <a:pt x="3577" y="1407"/>
                  </a:moveTo>
                  <a:lnTo>
                    <a:pt x="2045" y="2089"/>
                  </a:lnTo>
                  <a:lnTo>
                    <a:pt x="1350" y="3612"/>
                  </a:lnTo>
                  <a:lnTo>
                    <a:pt x="3577" y="1407"/>
                  </a:lnTo>
                  <a:close/>
                </a:path>
                <a:path w="14604" h="14605">
                  <a:moveTo>
                    <a:pt x="4073" y="1187"/>
                  </a:moveTo>
                  <a:lnTo>
                    <a:pt x="3800" y="1187"/>
                  </a:lnTo>
                  <a:lnTo>
                    <a:pt x="3577" y="1407"/>
                  </a:lnTo>
                  <a:lnTo>
                    <a:pt x="4073" y="1187"/>
                  </a:lnTo>
                  <a:close/>
                </a:path>
                <a:path w="14604" h="14605">
                  <a:moveTo>
                    <a:pt x="10544" y="1187"/>
                  </a:moveTo>
                  <a:lnTo>
                    <a:pt x="10302" y="1187"/>
                  </a:lnTo>
                  <a:lnTo>
                    <a:pt x="10666" y="1308"/>
                  </a:lnTo>
                  <a:close/>
                </a:path>
                <a:path w="14604" h="14605">
                  <a:moveTo>
                    <a:pt x="6744" y="0"/>
                  </a:moveTo>
                  <a:lnTo>
                    <a:pt x="4073" y="1187"/>
                  </a:lnTo>
                  <a:lnTo>
                    <a:pt x="10302" y="1187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581035" y="438290"/>
            <a:ext cx="664845" cy="108585"/>
            <a:chOff x="8581035" y="438290"/>
            <a:chExt cx="664845" cy="10858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81035" y="441149"/>
              <a:ext cx="315240" cy="10273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7794" y="438290"/>
              <a:ext cx="327787" cy="10844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510659" y="611442"/>
            <a:ext cx="810260" cy="106045"/>
            <a:chOff x="8510659" y="611442"/>
            <a:chExt cx="810260" cy="106045"/>
          </a:xfrm>
        </p:grpSpPr>
        <p:sp>
          <p:nvSpPr>
            <p:cNvPr id="20" name="object 20"/>
            <p:cNvSpPr/>
            <p:nvPr/>
          </p:nvSpPr>
          <p:spPr>
            <a:xfrm>
              <a:off x="8510651" y="611453"/>
              <a:ext cx="701040" cy="106045"/>
            </a:xfrm>
            <a:custGeom>
              <a:avLst/>
              <a:gdLst/>
              <a:ahLst/>
              <a:cxnLst/>
              <a:rect l="l" t="t" r="r" b="b"/>
              <a:pathLst>
                <a:path w="701040" h="106045">
                  <a:moveTo>
                    <a:pt x="58458" y="0"/>
                  </a:moveTo>
                  <a:lnTo>
                    <a:pt x="0" y="0"/>
                  </a:lnTo>
                  <a:lnTo>
                    <a:pt x="0" y="102717"/>
                  </a:lnTo>
                  <a:lnTo>
                    <a:pt x="58458" y="102717"/>
                  </a:lnTo>
                  <a:lnTo>
                    <a:pt x="58458" y="80098"/>
                  </a:lnTo>
                  <a:lnTo>
                    <a:pt x="26708" y="80098"/>
                  </a:lnTo>
                  <a:lnTo>
                    <a:pt x="26708" y="62395"/>
                  </a:lnTo>
                  <a:lnTo>
                    <a:pt x="56680" y="62395"/>
                  </a:lnTo>
                  <a:lnTo>
                    <a:pt x="56680" y="39776"/>
                  </a:lnTo>
                  <a:lnTo>
                    <a:pt x="26708" y="39776"/>
                  </a:lnTo>
                  <a:lnTo>
                    <a:pt x="26708" y="22618"/>
                  </a:lnTo>
                  <a:lnTo>
                    <a:pt x="58458" y="22618"/>
                  </a:lnTo>
                  <a:lnTo>
                    <a:pt x="58458" y="0"/>
                  </a:lnTo>
                  <a:close/>
                </a:path>
                <a:path w="701040" h="106045">
                  <a:moveTo>
                    <a:pt x="174663" y="0"/>
                  </a:moveTo>
                  <a:lnTo>
                    <a:pt x="145643" y="0"/>
                  </a:lnTo>
                  <a:lnTo>
                    <a:pt x="120713" y="62522"/>
                  </a:lnTo>
                  <a:lnTo>
                    <a:pt x="95923" y="0"/>
                  </a:lnTo>
                  <a:lnTo>
                    <a:pt x="66903" y="0"/>
                  </a:lnTo>
                  <a:lnTo>
                    <a:pt x="110083" y="102717"/>
                  </a:lnTo>
                  <a:lnTo>
                    <a:pt x="131343" y="102717"/>
                  </a:lnTo>
                  <a:lnTo>
                    <a:pt x="174663" y="0"/>
                  </a:lnTo>
                  <a:close/>
                </a:path>
                <a:path w="701040" h="106045">
                  <a:moveTo>
                    <a:pt x="274789" y="102717"/>
                  </a:moveTo>
                  <a:lnTo>
                    <a:pt x="267995" y="84861"/>
                  </a:lnTo>
                  <a:lnTo>
                    <a:pt x="260273" y="64579"/>
                  </a:lnTo>
                  <a:lnTo>
                    <a:pt x="247256" y="30378"/>
                  </a:lnTo>
                  <a:lnTo>
                    <a:pt x="235686" y="0"/>
                  </a:lnTo>
                  <a:lnTo>
                    <a:pt x="233108" y="0"/>
                  </a:lnTo>
                  <a:lnTo>
                    <a:pt x="233108" y="64579"/>
                  </a:lnTo>
                  <a:lnTo>
                    <a:pt x="209130" y="64579"/>
                  </a:lnTo>
                  <a:lnTo>
                    <a:pt x="221119" y="30378"/>
                  </a:lnTo>
                  <a:lnTo>
                    <a:pt x="233108" y="64579"/>
                  </a:lnTo>
                  <a:lnTo>
                    <a:pt x="233108" y="0"/>
                  </a:lnTo>
                  <a:lnTo>
                    <a:pt x="206540" y="0"/>
                  </a:lnTo>
                  <a:lnTo>
                    <a:pt x="167436" y="102717"/>
                  </a:lnTo>
                  <a:lnTo>
                    <a:pt x="195910" y="102717"/>
                  </a:lnTo>
                  <a:lnTo>
                    <a:pt x="202044" y="84861"/>
                  </a:lnTo>
                  <a:lnTo>
                    <a:pt x="240195" y="84861"/>
                  </a:lnTo>
                  <a:lnTo>
                    <a:pt x="246316" y="102717"/>
                  </a:lnTo>
                  <a:lnTo>
                    <a:pt x="274789" y="102717"/>
                  </a:lnTo>
                  <a:close/>
                </a:path>
                <a:path w="701040" h="106045">
                  <a:moveTo>
                    <a:pt x="345236" y="80098"/>
                  </a:moveTo>
                  <a:lnTo>
                    <a:pt x="313207" y="80098"/>
                  </a:lnTo>
                  <a:lnTo>
                    <a:pt x="313207" y="0"/>
                  </a:lnTo>
                  <a:lnTo>
                    <a:pt x="286512" y="0"/>
                  </a:lnTo>
                  <a:lnTo>
                    <a:pt x="286512" y="102717"/>
                  </a:lnTo>
                  <a:lnTo>
                    <a:pt x="345236" y="102717"/>
                  </a:lnTo>
                  <a:lnTo>
                    <a:pt x="345236" y="80098"/>
                  </a:lnTo>
                  <a:close/>
                </a:path>
                <a:path w="701040" h="106045">
                  <a:moveTo>
                    <a:pt x="446582" y="0"/>
                  </a:moveTo>
                  <a:lnTo>
                    <a:pt x="420014" y="0"/>
                  </a:lnTo>
                  <a:lnTo>
                    <a:pt x="420014" y="58851"/>
                  </a:lnTo>
                  <a:lnTo>
                    <a:pt x="419442" y="68186"/>
                  </a:lnTo>
                  <a:lnTo>
                    <a:pt x="406349" y="82156"/>
                  </a:lnTo>
                  <a:lnTo>
                    <a:pt x="397446" y="82156"/>
                  </a:lnTo>
                  <a:lnTo>
                    <a:pt x="383781" y="0"/>
                  </a:lnTo>
                  <a:lnTo>
                    <a:pt x="357073" y="0"/>
                  </a:lnTo>
                  <a:lnTo>
                    <a:pt x="357073" y="59537"/>
                  </a:lnTo>
                  <a:lnTo>
                    <a:pt x="357771" y="70713"/>
                  </a:lnTo>
                  <a:lnTo>
                    <a:pt x="382079" y="102819"/>
                  </a:lnTo>
                  <a:lnTo>
                    <a:pt x="401904" y="105575"/>
                  </a:lnTo>
                  <a:lnTo>
                    <a:pt x="412546" y="104876"/>
                  </a:lnTo>
                  <a:lnTo>
                    <a:pt x="443839" y="80276"/>
                  </a:lnTo>
                  <a:lnTo>
                    <a:pt x="446582" y="59537"/>
                  </a:lnTo>
                  <a:lnTo>
                    <a:pt x="446582" y="0"/>
                  </a:lnTo>
                  <a:close/>
                </a:path>
                <a:path w="701040" h="106045">
                  <a:moveTo>
                    <a:pt x="562241" y="102717"/>
                  </a:moveTo>
                  <a:lnTo>
                    <a:pt x="555447" y="84861"/>
                  </a:lnTo>
                  <a:lnTo>
                    <a:pt x="547725" y="64579"/>
                  </a:lnTo>
                  <a:lnTo>
                    <a:pt x="534708" y="30378"/>
                  </a:lnTo>
                  <a:lnTo>
                    <a:pt x="523138" y="0"/>
                  </a:lnTo>
                  <a:lnTo>
                    <a:pt x="520560" y="0"/>
                  </a:lnTo>
                  <a:lnTo>
                    <a:pt x="520560" y="64579"/>
                  </a:lnTo>
                  <a:lnTo>
                    <a:pt x="496582" y="64579"/>
                  </a:lnTo>
                  <a:lnTo>
                    <a:pt x="508571" y="30378"/>
                  </a:lnTo>
                  <a:lnTo>
                    <a:pt x="520560" y="64579"/>
                  </a:lnTo>
                  <a:lnTo>
                    <a:pt x="520560" y="0"/>
                  </a:lnTo>
                  <a:lnTo>
                    <a:pt x="493991" y="0"/>
                  </a:lnTo>
                  <a:lnTo>
                    <a:pt x="454901" y="102717"/>
                  </a:lnTo>
                  <a:lnTo>
                    <a:pt x="483362" y="102717"/>
                  </a:lnTo>
                  <a:lnTo>
                    <a:pt x="489508" y="84861"/>
                  </a:lnTo>
                  <a:lnTo>
                    <a:pt x="527646" y="84861"/>
                  </a:lnTo>
                  <a:lnTo>
                    <a:pt x="533768" y="102717"/>
                  </a:lnTo>
                  <a:lnTo>
                    <a:pt x="562241" y="102717"/>
                  </a:lnTo>
                  <a:close/>
                </a:path>
                <a:path w="701040" h="106045">
                  <a:moveTo>
                    <a:pt x="630364" y="0"/>
                  </a:moveTo>
                  <a:lnTo>
                    <a:pt x="559790" y="0"/>
                  </a:lnTo>
                  <a:lnTo>
                    <a:pt x="559790" y="22618"/>
                  </a:lnTo>
                  <a:lnTo>
                    <a:pt x="581736" y="22618"/>
                  </a:lnTo>
                  <a:lnTo>
                    <a:pt x="581736" y="102717"/>
                  </a:lnTo>
                  <a:lnTo>
                    <a:pt x="608431" y="102717"/>
                  </a:lnTo>
                  <a:lnTo>
                    <a:pt x="608431" y="22618"/>
                  </a:lnTo>
                  <a:lnTo>
                    <a:pt x="630364" y="22618"/>
                  </a:lnTo>
                  <a:lnTo>
                    <a:pt x="630364" y="0"/>
                  </a:lnTo>
                  <a:close/>
                </a:path>
                <a:path w="701040" h="106045">
                  <a:moveTo>
                    <a:pt x="700659" y="0"/>
                  </a:moveTo>
                  <a:lnTo>
                    <a:pt x="642213" y="0"/>
                  </a:lnTo>
                  <a:lnTo>
                    <a:pt x="642213" y="102717"/>
                  </a:lnTo>
                  <a:lnTo>
                    <a:pt x="700659" y="102717"/>
                  </a:lnTo>
                  <a:lnTo>
                    <a:pt x="700659" y="80098"/>
                  </a:lnTo>
                  <a:lnTo>
                    <a:pt x="668909" y="80098"/>
                  </a:lnTo>
                  <a:lnTo>
                    <a:pt x="668909" y="62395"/>
                  </a:lnTo>
                  <a:lnTo>
                    <a:pt x="698893" y="62395"/>
                  </a:lnTo>
                  <a:lnTo>
                    <a:pt x="698893" y="39776"/>
                  </a:lnTo>
                  <a:lnTo>
                    <a:pt x="668909" y="39776"/>
                  </a:lnTo>
                  <a:lnTo>
                    <a:pt x="668909" y="22618"/>
                  </a:lnTo>
                  <a:lnTo>
                    <a:pt x="700659" y="22618"/>
                  </a:lnTo>
                  <a:lnTo>
                    <a:pt x="70065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0524" y="611449"/>
              <a:ext cx="90049" cy="10271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9549164" y="363220"/>
            <a:ext cx="1090295" cy="1090930"/>
            <a:chOff x="9549164" y="363220"/>
            <a:chExt cx="1090295" cy="1090930"/>
          </a:xfrm>
        </p:grpSpPr>
        <p:sp>
          <p:nvSpPr>
            <p:cNvPr id="23" name="object 23"/>
            <p:cNvSpPr/>
            <p:nvPr/>
          </p:nvSpPr>
          <p:spPr>
            <a:xfrm>
              <a:off x="9555664" y="1217960"/>
              <a:ext cx="1075690" cy="227965"/>
            </a:xfrm>
            <a:custGeom>
              <a:avLst/>
              <a:gdLst/>
              <a:ahLst/>
              <a:cxnLst/>
              <a:rect l="l" t="t" r="r" b="b"/>
              <a:pathLst>
                <a:path w="1075690" h="227965">
                  <a:moveTo>
                    <a:pt x="1075266" y="0"/>
                  </a:moveTo>
                  <a:lnTo>
                    <a:pt x="0" y="0"/>
                  </a:lnTo>
                  <a:lnTo>
                    <a:pt x="0" y="227526"/>
                  </a:lnTo>
                  <a:lnTo>
                    <a:pt x="1075266" y="227526"/>
                  </a:lnTo>
                  <a:lnTo>
                    <a:pt x="1075266" y="0"/>
                  </a:lnTo>
                  <a:close/>
                </a:path>
              </a:pathLst>
            </a:custGeom>
            <a:solidFill>
              <a:srgbClr val="1B7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23516" y="1281845"/>
              <a:ext cx="165654" cy="10645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810877" y="1278978"/>
              <a:ext cx="762000" cy="109855"/>
            </a:xfrm>
            <a:custGeom>
              <a:avLst/>
              <a:gdLst/>
              <a:ahLst/>
              <a:cxnLst/>
              <a:rect l="l" t="t" r="r" b="b"/>
              <a:pathLst>
                <a:path w="762000" h="109855">
                  <a:moveTo>
                    <a:pt x="103428" y="2870"/>
                  </a:moveTo>
                  <a:lnTo>
                    <a:pt x="76631" y="2870"/>
                  </a:lnTo>
                  <a:lnTo>
                    <a:pt x="76631" y="66205"/>
                  </a:lnTo>
                  <a:lnTo>
                    <a:pt x="26924" y="2870"/>
                  </a:lnTo>
                  <a:lnTo>
                    <a:pt x="0" y="2870"/>
                  </a:lnTo>
                  <a:lnTo>
                    <a:pt x="0" y="106451"/>
                  </a:lnTo>
                  <a:lnTo>
                    <a:pt x="26924" y="106451"/>
                  </a:lnTo>
                  <a:lnTo>
                    <a:pt x="26924" y="43129"/>
                  </a:lnTo>
                  <a:lnTo>
                    <a:pt x="76631" y="106451"/>
                  </a:lnTo>
                  <a:lnTo>
                    <a:pt x="103428" y="106451"/>
                  </a:lnTo>
                  <a:lnTo>
                    <a:pt x="103428" y="2870"/>
                  </a:lnTo>
                  <a:close/>
                </a:path>
                <a:path w="762000" h="109855">
                  <a:moveTo>
                    <a:pt x="201079" y="5359"/>
                  </a:moveTo>
                  <a:lnTo>
                    <a:pt x="196684" y="3530"/>
                  </a:lnTo>
                  <a:lnTo>
                    <a:pt x="192493" y="2171"/>
                  </a:lnTo>
                  <a:lnTo>
                    <a:pt x="184531" y="444"/>
                  </a:lnTo>
                  <a:lnTo>
                    <a:pt x="180479" y="0"/>
                  </a:lnTo>
                  <a:lnTo>
                    <a:pt x="169125" y="0"/>
                  </a:lnTo>
                  <a:lnTo>
                    <a:pt x="133261" y="20129"/>
                  </a:lnTo>
                  <a:lnTo>
                    <a:pt x="121831" y="46431"/>
                  </a:lnTo>
                  <a:lnTo>
                    <a:pt x="121831" y="62369"/>
                  </a:lnTo>
                  <a:lnTo>
                    <a:pt x="143370" y="98793"/>
                  </a:lnTo>
                  <a:lnTo>
                    <a:pt x="169075" y="109334"/>
                  </a:lnTo>
                  <a:lnTo>
                    <a:pt x="179705" y="109334"/>
                  </a:lnTo>
                  <a:lnTo>
                    <a:pt x="183222" y="108991"/>
                  </a:lnTo>
                  <a:lnTo>
                    <a:pt x="190373" y="107619"/>
                  </a:lnTo>
                  <a:lnTo>
                    <a:pt x="194221" y="106527"/>
                  </a:lnTo>
                  <a:lnTo>
                    <a:pt x="201079" y="104114"/>
                  </a:lnTo>
                  <a:lnTo>
                    <a:pt x="201079" y="72263"/>
                  </a:lnTo>
                  <a:lnTo>
                    <a:pt x="195770" y="77063"/>
                  </a:lnTo>
                  <a:lnTo>
                    <a:pt x="190131" y="80492"/>
                  </a:lnTo>
                  <a:lnTo>
                    <a:pt x="184162" y="82550"/>
                  </a:lnTo>
                  <a:lnTo>
                    <a:pt x="177876" y="83235"/>
                  </a:lnTo>
                  <a:lnTo>
                    <a:pt x="173926" y="83235"/>
                  </a:lnTo>
                  <a:lnTo>
                    <a:pt x="149999" y="58635"/>
                  </a:lnTo>
                  <a:lnTo>
                    <a:pt x="149999" y="50495"/>
                  </a:lnTo>
                  <a:lnTo>
                    <a:pt x="173977" y="26098"/>
                  </a:lnTo>
                  <a:lnTo>
                    <a:pt x="178015" y="26098"/>
                  </a:lnTo>
                  <a:lnTo>
                    <a:pt x="184607" y="26809"/>
                  </a:lnTo>
                  <a:lnTo>
                    <a:pt x="190639" y="28943"/>
                  </a:lnTo>
                  <a:lnTo>
                    <a:pt x="196138" y="32512"/>
                  </a:lnTo>
                  <a:lnTo>
                    <a:pt x="201079" y="37503"/>
                  </a:lnTo>
                  <a:lnTo>
                    <a:pt x="201079" y="5359"/>
                  </a:lnTo>
                  <a:close/>
                </a:path>
                <a:path w="762000" h="109855">
                  <a:moveTo>
                    <a:pt x="279514" y="2870"/>
                  </a:moveTo>
                  <a:lnTo>
                    <a:pt x="208368" y="2870"/>
                  </a:lnTo>
                  <a:lnTo>
                    <a:pt x="208368" y="25692"/>
                  </a:lnTo>
                  <a:lnTo>
                    <a:pt x="230466" y="25692"/>
                  </a:lnTo>
                  <a:lnTo>
                    <a:pt x="230466" y="106451"/>
                  </a:lnTo>
                  <a:lnTo>
                    <a:pt x="257390" y="106451"/>
                  </a:lnTo>
                  <a:lnTo>
                    <a:pt x="257390" y="25692"/>
                  </a:lnTo>
                  <a:lnTo>
                    <a:pt x="279514" y="25692"/>
                  </a:lnTo>
                  <a:lnTo>
                    <a:pt x="279514" y="2870"/>
                  </a:lnTo>
                  <a:close/>
                </a:path>
                <a:path w="762000" h="109855">
                  <a:moveTo>
                    <a:pt x="318376" y="2870"/>
                  </a:moveTo>
                  <a:lnTo>
                    <a:pt x="291452" y="2870"/>
                  </a:lnTo>
                  <a:lnTo>
                    <a:pt x="291452" y="106451"/>
                  </a:lnTo>
                  <a:lnTo>
                    <a:pt x="318376" y="106451"/>
                  </a:lnTo>
                  <a:lnTo>
                    <a:pt x="318376" y="2870"/>
                  </a:lnTo>
                  <a:close/>
                </a:path>
                <a:path w="762000" h="109855">
                  <a:moveTo>
                    <a:pt x="450075" y="46748"/>
                  </a:moveTo>
                  <a:lnTo>
                    <a:pt x="448665" y="39789"/>
                  </a:lnTo>
                  <a:lnTo>
                    <a:pt x="443014" y="26530"/>
                  </a:lnTo>
                  <a:lnTo>
                    <a:pt x="442709" y="26098"/>
                  </a:lnTo>
                  <a:lnTo>
                    <a:pt x="439051" y="20739"/>
                  </a:lnTo>
                  <a:lnTo>
                    <a:pt x="428891" y="10858"/>
                  </a:lnTo>
                  <a:lnTo>
                    <a:pt x="422808" y="6985"/>
                  </a:lnTo>
                  <a:lnTo>
                    <a:pt x="421944" y="6654"/>
                  </a:lnTo>
                  <a:lnTo>
                    <a:pt x="421944" y="50558"/>
                  </a:lnTo>
                  <a:lnTo>
                    <a:pt x="421944" y="58775"/>
                  </a:lnTo>
                  <a:lnTo>
                    <a:pt x="396621" y="83248"/>
                  </a:lnTo>
                  <a:lnTo>
                    <a:pt x="388759" y="83248"/>
                  </a:lnTo>
                  <a:lnTo>
                    <a:pt x="363575" y="58775"/>
                  </a:lnTo>
                  <a:lnTo>
                    <a:pt x="363575" y="50558"/>
                  </a:lnTo>
                  <a:lnTo>
                    <a:pt x="388759" y="26098"/>
                  </a:lnTo>
                  <a:lnTo>
                    <a:pt x="396621" y="26098"/>
                  </a:lnTo>
                  <a:lnTo>
                    <a:pt x="421944" y="50558"/>
                  </a:lnTo>
                  <a:lnTo>
                    <a:pt x="421944" y="6654"/>
                  </a:lnTo>
                  <a:lnTo>
                    <a:pt x="408724" y="1409"/>
                  </a:lnTo>
                  <a:lnTo>
                    <a:pt x="401027" y="0"/>
                  </a:lnTo>
                  <a:lnTo>
                    <a:pt x="384276" y="0"/>
                  </a:lnTo>
                  <a:lnTo>
                    <a:pt x="346443" y="20739"/>
                  </a:lnTo>
                  <a:lnTo>
                    <a:pt x="335445" y="46748"/>
                  </a:lnTo>
                  <a:lnTo>
                    <a:pt x="335445" y="62572"/>
                  </a:lnTo>
                  <a:lnTo>
                    <a:pt x="356514" y="98463"/>
                  </a:lnTo>
                  <a:lnTo>
                    <a:pt x="384276" y="109321"/>
                  </a:lnTo>
                  <a:lnTo>
                    <a:pt x="401027" y="109321"/>
                  </a:lnTo>
                  <a:lnTo>
                    <a:pt x="439051" y="88595"/>
                  </a:lnTo>
                  <a:lnTo>
                    <a:pt x="442696" y="83248"/>
                  </a:lnTo>
                  <a:lnTo>
                    <a:pt x="443014" y="82791"/>
                  </a:lnTo>
                  <a:lnTo>
                    <a:pt x="448678" y="69519"/>
                  </a:lnTo>
                  <a:lnTo>
                    <a:pt x="450075" y="62572"/>
                  </a:lnTo>
                  <a:lnTo>
                    <a:pt x="450075" y="46748"/>
                  </a:lnTo>
                  <a:close/>
                </a:path>
                <a:path w="762000" h="109855">
                  <a:moveTo>
                    <a:pt x="570572" y="2870"/>
                  </a:moveTo>
                  <a:lnTo>
                    <a:pt x="543775" y="2870"/>
                  </a:lnTo>
                  <a:lnTo>
                    <a:pt x="543775" y="66205"/>
                  </a:lnTo>
                  <a:lnTo>
                    <a:pt x="494068" y="2870"/>
                  </a:lnTo>
                  <a:lnTo>
                    <a:pt x="467144" y="2870"/>
                  </a:lnTo>
                  <a:lnTo>
                    <a:pt x="467144" y="106451"/>
                  </a:lnTo>
                  <a:lnTo>
                    <a:pt x="494068" y="106451"/>
                  </a:lnTo>
                  <a:lnTo>
                    <a:pt x="494068" y="43129"/>
                  </a:lnTo>
                  <a:lnTo>
                    <a:pt x="543775" y="106451"/>
                  </a:lnTo>
                  <a:lnTo>
                    <a:pt x="570572" y="106451"/>
                  </a:lnTo>
                  <a:lnTo>
                    <a:pt x="570572" y="2870"/>
                  </a:lnTo>
                  <a:close/>
                </a:path>
                <a:path w="762000" h="109855">
                  <a:moveTo>
                    <a:pt x="690892" y="106451"/>
                  </a:moveTo>
                  <a:lnTo>
                    <a:pt x="684047" y="88455"/>
                  </a:lnTo>
                  <a:lnTo>
                    <a:pt x="676249" y="67983"/>
                  </a:lnTo>
                  <a:lnTo>
                    <a:pt x="663130" y="33515"/>
                  </a:lnTo>
                  <a:lnTo>
                    <a:pt x="651471" y="2870"/>
                  </a:lnTo>
                  <a:lnTo>
                    <a:pt x="648855" y="2870"/>
                  </a:lnTo>
                  <a:lnTo>
                    <a:pt x="648855" y="67983"/>
                  </a:lnTo>
                  <a:lnTo>
                    <a:pt x="624687" y="67983"/>
                  </a:lnTo>
                  <a:lnTo>
                    <a:pt x="636778" y="33515"/>
                  </a:lnTo>
                  <a:lnTo>
                    <a:pt x="648855" y="67983"/>
                  </a:lnTo>
                  <a:lnTo>
                    <a:pt x="648855" y="2870"/>
                  </a:lnTo>
                  <a:lnTo>
                    <a:pt x="622084" y="2870"/>
                  </a:lnTo>
                  <a:lnTo>
                    <a:pt x="582650" y="106451"/>
                  </a:lnTo>
                  <a:lnTo>
                    <a:pt x="611365" y="106451"/>
                  </a:lnTo>
                  <a:lnTo>
                    <a:pt x="617550" y="88455"/>
                  </a:lnTo>
                  <a:lnTo>
                    <a:pt x="656005" y="88455"/>
                  </a:lnTo>
                  <a:lnTo>
                    <a:pt x="662178" y="106451"/>
                  </a:lnTo>
                  <a:lnTo>
                    <a:pt x="690892" y="106451"/>
                  </a:lnTo>
                  <a:close/>
                </a:path>
                <a:path w="762000" h="109855">
                  <a:moveTo>
                    <a:pt x="761911" y="83654"/>
                  </a:moveTo>
                  <a:lnTo>
                    <a:pt x="729627" y="83654"/>
                  </a:lnTo>
                  <a:lnTo>
                    <a:pt x="729627" y="2870"/>
                  </a:lnTo>
                  <a:lnTo>
                    <a:pt x="702703" y="2870"/>
                  </a:lnTo>
                  <a:lnTo>
                    <a:pt x="702703" y="106451"/>
                  </a:lnTo>
                  <a:lnTo>
                    <a:pt x="761911" y="106451"/>
                  </a:lnTo>
                  <a:lnTo>
                    <a:pt x="761911" y="836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49155" y="363219"/>
              <a:ext cx="1090295" cy="1090930"/>
            </a:xfrm>
            <a:custGeom>
              <a:avLst/>
              <a:gdLst/>
              <a:ahLst/>
              <a:cxnLst/>
              <a:rect l="l" t="t" r="r" b="b"/>
              <a:pathLst>
                <a:path w="1090295" h="1090930">
                  <a:moveTo>
                    <a:pt x="1090142" y="0"/>
                  </a:moveTo>
                  <a:lnTo>
                    <a:pt x="1079246" y="0"/>
                  </a:lnTo>
                  <a:lnTo>
                    <a:pt x="1079246" y="11430"/>
                  </a:lnTo>
                  <a:lnTo>
                    <a:pt x="1079246" y="1079500"/>
                  </a:lnTo>
                  <a:lnTo>
                    <a:pt x="10909" y="1079500"/>
                  </a:lnTo>
                  <a:lnTo>
                    <a:pt x="10909" y="10160"/>
                  </a:lnTo>
                  <a:lnTo>
                    <a:pt x="200939" y="10160"/>
                  </a:lnTo>
                  <a:lnTo>
                    <a:pt x="200939" y="11430"/>
                  </a:lnTo>
                  <a:lnTo>
                    <a:pt x="1079246" y="11430"/>
                  </a:lnTo>
                  <a:lnTo>
                    <a:pt x="107924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1079500"/>
                  </a:lnTo>
                  <a:lnTo>
                    <a:pt x="0" y="1089660"/>
                  </a:lnTo>
                  <a:lnTo>
                    <a:pt x="724154" y="1089660"/>
                  </a:lnTo>
                  <a:lnTo>
                    <a:pt x="724154" y="1090930"/>
                  </a:lnTo>
                  <a:lnTo>
                    <a:pt x="1090142" y="1090930"/>
                  </a:lnTo>
                  <a:lnTo>
                    <a:pt x="1090142" y="1089660"/>
                  </a:lnTo>
                  <a:lnTo>
                    <a:pt x="1090142" y="1079500"/>
                  </a:lnTo>
                  <a:lnTo>
                    <a:pt x="1090142" y="11430"/>
                  </a:lnTo>
                  <a:lnTo>
                    <a:pt x="1090142" y="10160"/>
                  </a:lnTo>
                  <a:lnTo>
                    <a:pt x="1090142" y="0"/>
                  </a:lnTo>
                  <a:close/>
                </a:path>
              </a:pathLst>
            </a:custGeom>
            <a:solidFill>
              <a:srgbClr val="0102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663538" y="835373"/>
            <a:ext cx="857250" cy="273685"/>
            <a:chOff x="9663538" y="835373"/>
            <a:chExt cx="857250" cy="273685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66527" y="837663"/>
              <a:ext cx="373617" cy="7617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63538" y="835373"/>
              <a:ext cx="251928" cy="2731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75710" y="958940"/>
              <a:ext cx="544709" cy="4958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290594" y="841666"/>
              <a:ext cx="120014" cy="68580"/>
            </a:xfrm>
            <a:custGeom>
              <a:avLst/>
              <a:gdLst/>
              <a:ahLst/>
              <a:cxnLst/>
              <a:rect l="l" t="t" r="r" b="b"/>
              <a:pathLst>
                <a:path w="120015" h="68580">
                  <a:moveTo>
                    <a:pt x="11328" y="0"/>
                  </a:moveTo>
                  <a:lnTo>
                    <a:pt x="0" y="0"/>
                  </a:lnTo>
                  <a:lnTo>
                    <a:pt x="0" y="68160"/>
                  </a:lnTo>
                  <a:lnTo>
                    <a:pt x="11328" y="68160"/>
                  </a:lnTo>
                  <a:lnTo>
                    <a:pt x="11328" y="0"/>
                  </a:lnTo>
                  <a:close/>
                </a:path>
                <a:path w="120015" h="68580">
                  <a:moveTo>
                    <a:pt x="119443" y="12"/>
                  </a:moveTo>
                  <a:lnTo>
                    <a:pt x="107365" y="12"/>
                  </a:lnTo>
                  <a:lnTo>
                    <a:pt x="88823" y="27038"/>
                  </a:lnTo>
                  <a:lnTo>
                    <a:pt x="69583" y="12"/>
                  </a:lnTo>
                  <a:lnTo>
                    <a:pt x="56464" y="12"/>
                  </a:lnTo>
                  <a:lnTo>
                    <a:pt x="81165" y="34709"/>
                  </a:lnTo>
                  <a:lnTo>
                    <a:pt x="57289" y="68160"/>
                  </a:lnTo>
                  <a:lnTo>
                    <a:pt x="69354" y="68160"/>
                  </a:lnTo>
                  <a:lnTo>
                    <a:pt x="86741" y="42570"/>
                  </a:lnTo>
                  <a:lnTo>
                    <a:pt x="105029" y="68160"/>
                  </a:lnTo>
                  <a:lnTo>
                    <a:pt x="118148" y="68160"/>
                  </a:lnTo>
                  <a:lnTo>
                    <a:pt x="94335" y="34772"/>
                  </a:lnTo>
                  <a:lnTo>
                    <a:pt x="119443" y="1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347062" y="841669"/>
              <a:ext cx="63500" cy="68580"/>
            </a:xfrm>
            <a:custGeom>
              <a:avLst/>
              <a:gdLst/>
              <a:ahLst/>
              <a:cxnLst/>
              <a:rect l="l" t="t" r="r" b="b"/>
              <a:pathLst>
                <a:path w="63500" h="68580">
                  <a:moveTo>
                    <a:pt x="0" y="0"/>
                  </a:moveTo>
                  <a:lnTo>
                    <a:pt x="13123" y="0"/>
                  </a:lnTo>
                  <a:lnTo>
                    <a:pt x="32354" y="27032"/>
                  </a:lnTo>
                  <a:lnTo>
                    <a:pt x="50905" y="0"/>
                  </a:lnTo>
                  <a:lnTo>
                    <a:pt x="62985" y="0"/>
                  </a:lnTo>
                  <a:lnTo>
                    <a:pt x="37873" y="34758"/>
                  </a:lnTo>
                  <a:lnTo>
                    <a:pt x="61685" y="68156"/>
                  </a:lnTo>
                  <a:lnTo>
                    <a:pt x="48562" y="68156"/>
                  </a:lnTo>
                  <a:lnTo>
                    <a:pt x="30283" y="42560"/>
                  </a:lnTo>
                  <a:lnTo>
                    <a:pt x="12896" y="68156"/>
                  </a:lnTo>
                  <a:lnTo>
                    <a:pt x="831" y="68156"/>
                  </a:lnTo>
                  <a:lnTo>
                    <a:pt x="24704" y="34698"/>
                  </a:lnTo>
                  <a:lnTo>
                    <a:pt x="0" y="0"/>
                  </a:lnTo>
                  <a:close/>
                </a:path>
              </a:pathLst>
            </a:custGeom>
            <a:ln w="526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17650" y="838204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5">
                  <a:moveTo>
                    <a:pt x="10282" y="13380"/>
                  </a:moveTo>
                  <a:lnTo>
                    <a:pt x="4009" y="13380"/>
                  </a:lnTo>
                  <a:lnTo>
                    <a:pt x="7684" y="14565"/>
                  </a:lnTo>
                  <a:lnTo>
                    <a:pt x="10282" y="13380"/>
                  </a:lnTo>
                  <a:close/>
                </a:path>
                <a:path w="14604" h="14605">
                  <a:moveTo>
                    <a:pt x="3723" y="13288"/>
                  </a:moveTo>
                  <a:lnTo>
                    <a:pt x="4009" y="13380"/>
                  </a:lnTo>
                  <a:lnTo>
                    <a:pt x="3723" y="13288"/>
                  </a:lnTo>
                  <a:close/>
                </a:path>
                <a:path w="14604" h="14605">
                  <a:moveTo>
                    <a:pt x="10809" y="13139"/>
                  </a:moveTo>
                  <a:lnTo>
                    <a:pt x="10282" y="13380"/>
                  </a:lnTo>
                  <a:lnTo>
                    <a:pt x="10572" y="13380"/>
                  </a:lnTo>
                  <a:lnTo>
                    <a:pt x="10809" y="13139"/>
                  </a:lnTo>
                  <a:close/>
                </a:path>
                <a:path w="14604" h="14605">
                  <a:moveTo>
                    <a:pt x="1171" y="10707"/>
                  </a:moveTo>
                  <a:lnTo>
                    <a:pt x="1804" y="12669"/>
                  </a:lnTo>
                  <a:lnTo>
                    <a:pt x="3723" y="13288"/>
                  </a:lnTo>
                  <a:lnTo>
                    <a:pt x="1171" y="10707"/>
                  </a:lnTo>
                  <a:close/>
                </a:path>
                <a:path w="14604" h="14605">
                  <a:moveTo>
                    <a:pt x="13097" y="10813"/>
                  </a:moveTo>
                  <a:lnTo>
                    <a:pt x="10809" y="13139"/>
                  </a:lnTo>
                  <a:lnTo>
                    <a:pt x="12381" y="12421"/>
                  </a:lnTo>
                  <a:lnTo>
                    <a:pt x="13097" y="10813"/>
                  </a:lnTo>
                  <a:close/>
                </a:path>
                <a:path w="14604" h="14605">
                  <a:moveTo>
                    <a:pt x="9182" y="3113"/>
                  </a:moveTo>
                  <a:lnTo>
                    <a:pt x="4359" y="3113"/>
                  </a:lnTo>
                  <a:lnTo>
                    <a:pt x="4359" y="11475"/>
                  </a:lnTo>
                  <a:lnTo>
                    <a:pt x="5643" y="11475"/>
                  </a:lnTo>
                  <a:lnTo>
                    <a:pt x="5643" y="8178"/>
                  </a:lnTo>
                  <a:lnTo>
                    <a:pt x="8476" y="8178"/>
                  </a:lnTo>
                  <a:lnTo>
                    <a:pt x="8955" y="8149"/>
                  </a:lnTo>
                  <a:lnTo>
                    <a:pt x="10603" y="7529"/>
                  </a:lnTo>
                  <a:lnTo>
                    <a:pt x="10603" y="7074"/>
                  </a:lnTo>
                  <a:lnTo>
                    <a:pt x="5643" y="7074"/>
                  </a:lnTo>
                  <a:lnTo>
                    <a:pt x="5643" y="4188"/>
                  </a:lnTo>
                  <a:lnTo>
                    <a:pt x="10603" y="4188"/>
                  </a:lnTo>
                  <a:lnTo>
                    <a:pt x="9182" y="3113"/>
                  </a:lnTo>
                  <a:close/>
                </a:path>
                <a:path w="14604" h="14605">
                  <a:moveTo>
                    <a:pt x="8476" y="8178"/>
                  </a:moveTo>
                  <a:lnTo>
                    <a:pt x="6990" y="8178"/>
                  </a:lnTo>
                  <a:lnTo>
                    <a:pt x="9151" y="11475"/>
                  </a:lnTo>
                  <a:lnTo>
                    <a:pt x="10694" y="11475"/>
                  </a:lnTo>
                  <a:lnTo>
                    <a:pt x="8476" y="8178"/>
                  </a:lnTo>
                  <a:close/>
                </a:path>
                <a:path w="14604" h="14605">
                  <a:moveTo>
                    <a:pt x="13279" y="10404"/>
                  </a:moveTo>
                  <a:lnTo>
                    <a:pt x="13097" y="10813"/>
                  </a:lnTo>
                  <a:lnTo>
                    <a:pt x="13279" y="10404"/>
                  </a:lnTo>
                  <a:close/>
                </a:path>
                <a:path w="14604" h="14605">
                  <a:moveTo>
                    <a:pt x="1093" y="4191"/>
                  </a:moveTo>
                  <a:lnTo>
                    <a:pt x="25" y="6531"/>
                  </a:lnTo>
                  <a:lnTo>
                    <a:pt x="0" y="7074"/>
                  </a:lnTo>
                  <a:lnTo>
                    <a:pt x="1093" y="10464"/>
                  </a:lnTo>
                  <a:lnTo>
                    <a:pt x="1093" y="4191"/>
                  </a:lnTo>
                  <a:close/>
                </a:path>
                <a:path w="14604" h="14605">
                  <a:moveTo>
                    <a:pt x="13279" y="4147"/>
                  </a:moveTo>
                  <a:lnTo>
                    <a:pt x="13279" y="10404"/>
                  </a:lnTo>
                  <a:lnTo>
                    <a:pt x="14473" y="7717"/>
                  </a:lnTo>
                  <a:lnTo>
                    <a:pt x="13279" y="4147"/>
                  </a:lnTo>
                  <a:close/>
                </a:path>
                <a:path w="14604" h="14605">
                  <a:moveTo>
                    <a:pt x="10603" y="4188"/>
                  </a:moveTo>
                  <a:lnTo>
                    <a:pt x="8501" y="4188"/>
                  </a:lnTo>
                  <a:lnTo>
                    <a:pt x="9287" y="4746"/>
                  </a:lnTo>
                  <a:lnTo>
                    <a:pt x="9287" y="6531"/>
                  </a:lnTo>
                  <a:lnTo>
                    <a:pt x="8501" y="7074"/>
                  </a:lnTo>
                  <a:lnTo>
                    <a:pt x="10603" y="7074"/>
                  </a:lnTo>
                  <a:lnTo>
                    <a:pt x="10603" y="4188"/>
                  </a:lnTo>
                  <a:close/>
                </a:path>
                <a:path w="14604" h="14605">
                  <a:moveTo>
                    <a:pt x="1359" y="3608"/>
                  </a:moveTo>
                  <a:lnTo>
                    <a:pt x="1093" y="3870"/>
                  </a:lnTo>
                  <a:lnTo>
                    <a:pt x="1093" y="4191"/>
                  </a:lnTo>
                  <a:lnTo>
                    <a:pt x="1359" y="3608"/>
                  </a:lnTo>
                  <a:close/>
                </a:path>
                <a:path w="14604" h="14605">
                  <a:moveTo>
                    <a:pt x="13140" y="3733"/>
                  </a:moveTo>
                  <a:lnTo>
                    <a:pt x="13279" y="4147"/>
                  </a:lnTo>
                  <a:lnTo>
                    <a:pt x="13279" y="3870"/>
                  </a:lnTo>
                  <a:lnTo>
                    <a:pt x="13140" y="3733"/>
                  </a:lnTo>
                  <a:close/>
                </a:path>
                <a:path w="14604" h="14605">
                  <a:moveTo>
                    <a:pt x="10700" y="1320"/>
                  </a:moveTo>
                  <a:lnTo>
                    <a:pt x="13140" y="3733"/>
                  </a:lnTo>
                  <a:lnTo>
                    <a:pt x="12538" y="1935"/>
                  </a:lnTo>
                  <a:lnTo>
                    <a:pt x="10700" y="1320"/>
                  </a:lnTo>
                  <a:close/>
                </a:path>
                <a:path w="14604" h="14605">
                  <a:moveTo>
                    <a:pt x="3602" y="1402"/>
                  </a:moveTo>
                  <a:lnTo>
                    <a:pt x="2051" y="2091"/>
                  </a:lnTo>
                  <a:lnTo>
                    <a:pt x="1359" y="3608"/>
                  </a:lnTo>
                  <a:lnTo>
                    <a:pt x="3602" y="1402"/>
                  </a:lnTo>
                  <a:close/>
                </a:path>
                <a:path w="14604" h="14605">
                  <a:moveTo>
                    <a:pt x="4072" y="1193"/>
                  </a:moveTo>
                  <a:lnTo>
                    <a:pt x="3815" y="1193"/>
                  </a:lnTo>
                  <a:lnTo>
                    <a:pt x="3602" y="1402"/>
                  </a:lnTo>
                  <a:lnTo>
                    <a:pt x="4072" y="1193"/>
                  </a:lnTo>
                  <a:close/>
                </a:path>
                <a:path w="14604" h="14605">
                  <a:moveTo>
                    <a:pt x="10572" y="1193"/>
                  </a:moveTo>
                  <a:lnTo>
                    <a:pt x="10322" y="1193"/>
                  </a:lnTo>
                  <a:lnTo>
                    <a:pt x="10700" y="1320"/>
                  </a:lnTo>
                  <a:lnTo>
                    <a:pt x="10572" y="1193"/>
                  </a:lnTo>
                  <a:close/>
                </a:path>
                <a:path w="14604" h="14605">
                  <a:moveTo>
                    <a:pt x="6755" y="0"/>
                  </a:moveTo>
                  <a:lnTo>
                    <a:pt x="4072" y="1193"/>
                  </a:lnTo>
                  <a:lnTo>
                    <a:pt x="10322" y="1193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9757016" y="437128"/>
            <a:ext cx="666115" cy="109220"/>
            <a:chOff x="9757016" y="437128"/>
            <a:chExt cx="666115" cy="109220"/>
          </a:xfrm>
        </p:grpSpPr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57016" y="439987"/>
              <a:ext cx="315734" cy="10289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94305" y="437128"/>
              <a:ext cx="328292" cy="108615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9686536" y="610552"/>
            <a:ext cx="811530" cy="106045"/>
            <a:chOff x="9686536" y="610552"/>
            <a:chExt cx="811530" cy="106045"/>
          </a:xfrm>
        </p:grpSpPr>
        <p:sp>
          <p:nvSpPr>
            <p:cNvPr id="38" name="object 38"/>
            <p:cNvSpPr/>
            <p:nvPr/>
          </p:nvSpPr>
          <p:spPr>
            <a:xfrm>
              <a:off x="9686532" y="610564"/>
              <a:ext cx="702310" cy="106045"/>
            </a:xfrm>
            <a:custGeom>
              <a:avLst/>
              <a:gdLst/>
              <a:ahLst/>
              <a:cxnLst/>
              <a:rect l="l" t="t" r="r" b="b"/>
              <a:pathLst>
                <a:path w="702309" h="106045">
                  <a:moveTo>
                    <a:pt x="58534" y="0"/>
                  </a:moveTo>
                  <a:lnTo>
                    <a:pt x="0" y="0"/>
                  </a:lnTo>
                  <a:lnTo>
                    <a:pt x="0" y="102882"/>
                  </a:lnTo>
                  <a:lnTo>
                    <a:pt x="58534" y="102882"/>
                  </a:lnTo>
                  <a:lnTo>
                    <a:pt x="58534" y="80238"/>
                  </a:lnTo>
                  <a:lnTo>
                    <a:pt x="26746" y="80238"/>
                  </a:lnTo>
                  <a:lnTo>
                    <a:pt x="26746" y="62484"/>
                  </a:lnTo>
                  <a:lnTo>
                    <a:pt x="56756" y="62484"/>
                  </a:lnTo>
                  <a:lnTo>
                    <a:pt x="56756" y="39839"/>
                  </a:lnTo>
                  <a:lnTo>
                    <a:pt x="26746" y="39839"/>
                  </a:lnTo>
                  <a:lnTo>
                    <a:pt x="26746" y="22644"/>
                  </a:lnTo>
                  <a:lnTo>
                    <a:pt x="58534" y="22644"/>
                  </a:lnTo>
                  <a:lnTo>
                    <a:pt x="58534" y="0"/>
                  </a:lnTo>
                  <a:close/>
                </a:path>
                <a:path w="702309" h="106045">
                  <a:moveTo>
                    <a:pt x="174929" y="0"/>
                  </a:moveTo>
                  <a:lnTo>
                    <a:pt x="145859" y="0"/>
                  </a:lnTo>
                  <a:lnTo>
                    <a:pt x="120904" y="62636"/>
                  </a:lnTo>
                  <a:lnTo>
                    <a:pt x="96062" y="0"/>
                  </a:lnTo>
                  <a:lnTo>
                    <a:pt x="67005" y="0"/>
                  </a:lnTo>
                  <a:lnTo>
                    <a:pt x="110248" y="102882"/>
                  </a:lnTo>
                  <a:lnTo>
                    <a:pt x="131546" y="102882"/>
                  </a:lnTo>
                  <a:lnTo>
                    <a:pt x="174929" y="0"/>
                  </a:lnTo>
                  <a:close/>
                </a:path>
                <a:path w="702309" h="106045">
                  <a:moveTo>
                    <a:pt x="275209" y="102882"/>
                  </a:moveTo>
                  <a:lnTo>
                    <a:pt x="268401" y="85013"/>
                  </a:lnTo>
                  <a:lnTo>
                    <a:pt x="260667" y="64668"/>
                  </a:lnTo>
                  <a:lnTo>
                    <a:pt x="247637" y="30429"/>
                  </a:lnTo>
                  <a:lnTo>
                    <a:pt x="236054" y="0"/>
                  </a:lnTo>
                  <a:lnTo>
                    <a:pt x="233464" y="0"/>
                  </a:lnTo>
                  <a:lnTo>
                    <a:pt x="233464" y="64668"/>
                  </a:lnTo>
                  <a:lnTo>
                    <a:pt x="209461" y="64668"/>
                  </a:lnTo>
                  <a:lnTo>
                    <a:pt x="221462" y="30429"/>
                  </a:lnTo>
                  <a:lnTo>
                    <a:pt x="233464" y="64668"/>
                  </a:lnTo>
                  <a:lnTo>
                    <a:pt x="233464" y="0"/>
                  </a:lnTo>
                  <a:lnTo>
                    <a:pt x="206857" y="0"/>
                  </a:lnTo>
                  <a:lnTo>
                    <a:pt x="167690" y="102882"/>
                  </a:lnTo>
                  <a:lnTo>
                    <a:pt x="196215" y="102882"/>
                  </a:lnTo>
                  <a:lnTo>
                    <a:pt x="202349" y="85013"/>
                  </a:lnTo>
                  <a:lnTo>
                    <a:pt x="240550" y="85013"/>
                  </a:lnTo>
                  <a:lnTo>
                    <a:pt x="246697" y="102882"/>
                  </a:lnTo>
                  <a:lnTo>
                    <a:pt x="275209" y="102882"/>
                  </a:lnTo>
                  <a:close/>
                </a:path>
                <a:path w="702309" h="106045">
                  <a:moveTo>
                    <a:pt x="345757" y="80238"/>
                  </a:moveTo>
                  <a:lnTo>
                    <a:pt x="313690" y="80238"/>
                  </a:lnTo>
                  <a:lnTo>
                    <a:pt x="313690" y="0"/>
                  </a:lnTo>
                  <a:lnTo>
                    <a:pt x="286943" y="0"/>
                  </a:lnTo>
                  <a:lnTo>
                    <a:pt x="286943" y="102882"/>
                  </a:lnTo>
                  <a:lnTo>
                    <a:pt x="345757" y="102882"/>
                  </a:lnTo>
                  <a:lnTo>
                    <a:pt x="345757" y="80238"/>
                  </a:lnTo>
                  <a:close/>
                </a:path>
                <a:path w="702309" h="106045">
                  <a:moveTo>
                    <a:pt x="447281" y="0"/>
                  </a:moveTo>
                  <a:lnTo>
                    <a:pt x="420662" y="0"/>
                  </a:lnTo>
                  <a:lnTo>
                    <a:pt x="420662" y="58940"/>
                  </a:lnTo>
                  <a:lnTo>
                    <a:pt x="420090" y="68287"/>
                  </a:lnTo>
                  <a:lnTo>
                    <a:pt x="406971" y="82270"/>
                  </a:lnTo>
                  <a:lnTo>
                    <a:pt x="398068" y="82270"/>
                  </a:lnTo>
                  <a:lnTo>
                    <a:pt x="384365" y="58940"/>
                  </a:lnTo>
                  <a:lnTo>
                    <a:pt x="384365" y="0"/>
                  </a:lnTo>
                  <a:lnTo>
                    <a:pt x="357619" y="0"/>
                  </a:lnTo>
                  <a:lnTo>
                    <a:pt x="357619" y="59626"/>
                  </a:lnTo>
                  <a:lnTo>
                    <a:pt x="358317" y="70827"/>
                  </a:lnTo>
                  <a:lnTo>
                    <a:pt x="382663" y="102971"/>
                  </a:lnTo>
                  <a:lnTo>
                    <a:pt x="402526" y="105740"/>
                  </a:lnTo>
                  <a:lnTo>
                    <a:pt x="413181" y="105054"/>
                  </a:lnTo>
                  <a:lnTo>
                    <a:pt x="444525" y="80403"/>
                  </a:lnTo>
                  <a:lnTo>
                    <a:pt x="447281" y="59626"/>
                  </a:lnTo>
                  <a:lnTo>
                    <a:pt x="447281" y="0"/>
                  </a:lnTo>
                  <a:close/>
                </a:path>
                <a:path w="702309" h="106045">
                  <a:moveTo>
                    <a:pt x="563118" y="102882"/>
                  </a:moveTo>
                  <a:lnTo>
                    <a:pt x="556323" y="85013"/>
                  </a:lnTo>
                  <a:lnTo>
                    <a:pt x="548576" y="64668"/>
                  </a:lnTo>
                  <a:lnTo>
                    <a:pt x="535546" y="30429"/>
                  </a:lnTo>
                  <a:lnTo>
                    <a:pt x="523963" y="0"/>
                  </a:lnTo>
                  <a:lnTo>
                    <a:pt x="521360" y="0"/>
                  </a:lnTo>
                  <a:lnTo>
                    <a:pt x="521360" y="64668"/>
                  </a:lnTo>
                  <a:lnTo>
                    <a:pt x="497357" y="64668"/>
                  </a:lnTo>
                  <a:lnTo>
                    <a:pt x="509358" y="30429"/>
                  </a:lnTo>
                  <a:lnTo>
                    <a:pt x="521360" y="64668"/>
                  </a:lnTo>
                  <a:lnTo>
                    <a:pt x="521360" y="0"/>
                  </a:lnTo>
                  <a:lnTo>
                    <a:pt x="494753" y="0"/>
                  </a:lnTo>
                  <a:lnTo>
                    <a:pt x="455587" y="102882"/>
                  </a:lnTo>
                  <a:lnTo>
                    <a:pt x="484111" y="102882"/>
                  </a:lnTo>
                  <a:lnTo>
                    <a:pt x="490245" y="85013"/>
                  </a:lnTo>
                  <a:lnTo>
                    <a:pt x="528447" y="85013"/>
                  </a:lnTo>
                  <a:lnTo>
                    <a:pt x="534593" y="102882"/>
                  </a:lnTo>
                  <a:lnTo>
                    <a:pt x="563118" y="102882"/>
                  </a:lnTo>
                  <a:close/>
                </a:path>
                <a:path w="702309" h="106045">
                  <a:moveTo>
                    <a:pt x="631342" y="0"/>
                  </a:moveTo>
                  <a:lnTo>
                    <a:pt x="560654" y="0"/>
                  </a:lnTo>
                  <a:lnTo>
                    <a:pt x="560654" y="22644"/>
                  </a:lnTo>
                  <a:lnTo>
                    <a:pt x="582625" y="22644"/>
                  </a:lnTo>
                  <a:lnTo>
                    <a:pt x="582625" y="102882"/>
                  </a:lnTo>
                  <a:lnTo>
                    <a:pt x="609371" y="102882"/>
                  </a:lnTo>
                  <a:lnTo>
                    <a:pt x="609371" y="22644"/>
                  </a:lnTo>
                  <a:lnTo>
                    <a:pt x="631342" y="22644"/>
                  </a:lnTo>
                  <a:lnTo>
                    <a:pt x="631342" y="0"/>
                  </a:lnTo>
                  <a:close/>
                </a:path>
                <a:path w="702309" h="106045">
                  <a:moveTo>
                    <a:pt x="701751" y="0"/>
                  </a:moveTo>
                  <a:lnTo>
                    <a:pt x="643204" y="0"/>
                  </a:lnTo>
                  <a:lnTo>
                    <a:pt x="643204" y="102882"/>
                  </a:lnTo>
                  <a:lnTo>
                    <a:pt x="701751" y="102882"/>
                  </a:lnTo>
                  <a:lnTo>
                    <a:pt x="701751" y="80238"/>
                  </a:lnTo>
                  <a:lnTo>
                    <a:pt x="669950" y="80238"/>
                  </a:lnTo>
                  <a:lnTo>
                    <a:pt x="669950" y="62484"/>
                  </a:lnTo>
                  <a:lnTo>
                    <a:pt x="699960" y="62484"/>
                  </a:lnTo>
                  <a:lnTo>
                    <a:pt x="699960" y="39839"/>
                  </a:lnTo>
                  <a:lnTo>
                    <a:pt x="669950" y="39839"/>
                  </a:lnTo>
                  <a:lnTo>
                    <a:pt x="669950" y="22644"/>
                  </a:lnTo>
                  <a:lnTo>
                    <a:pt x="701751" y="22644"/>
                  </a:lnTo>
                  <a:lnTo>
                    <a:pt x="701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07518" y="610552"/>
              <a:ext cx="90200" cy="102883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10724819" y="364490"/>
            <a:ext cx="1089025" cy="1089660"/>
            <a:chOff x="10724819" y="364490"/>
            <a:chExt cx="1089025" cy="1089660"/>
          </a:xfrm>
        </p:grpSpPr>
        <p:sp>
          <p:nvSpPr>
            <p:cNvPr id="41" name="object 41"/>
            <p:cNvSpPr/>
            <p:nvPr/>
          </p:nvSpPr>
          <p:spPr>
            <a:xfrm>
              <a:off x="10731304" y="1218564"/>
              <a:ext cx="1073785" cy="227329"/>
            </a:xfrm>
            <a:custGeom>
              <a:avLst/>
              <a:gdLst/>
              <a:ahLst/>
              <a:cxnLst/>
              <a:rect l="l" t="t" r="r" b="b"/>
              <a:pathLst>
                <a:path w="1073784" h="227330">
                  <a:moveTo>
                    <a:pt x="1073709" y="0"/>
                  </a:moveTo>
                  <a:lnTo>
                    <a:pt x="0" y="0"/>
                  </a:lnTo>
                  <a:lnTo>
                    <a:pt x="0" y="227208"/>
                  </a:lnTo>
                  <a:lnTo>
                    <a:pt x="1073709" y="227208"/>
                  </a:lnTo>
                  <a:lnTo>
                    <a:pt x="1073709" y="0"/>
                  </a:lnTo>
                  <a:close/>
                </a:path>
              </a:pathLst>
            </a:custGeom>
            <a:solidFill>
              <a:srgbClr val="6E4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86098" y="1282329"/>
              <a:ext cx="156088" cy="10343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961522" y="1279448"/>
              <a:ext cx="685165" cy="109220"/>
            </a:xfrm>
            <a:custGeom>
              <a:avLst/>
              <a:gdLst/>
              <a:ahLst/>
              <a:cxnLst/>
              <a:rect l="l" t="t" r="r" b="b"/>
              <a:pathLst>
                <a:path w="685165" h="109219">
                  <a:moveTo>
                    <a:pt x="78740" y="37465"/>
                  </a:moveTo>
                  <a:lnTo>
                    <a:pt x="78155" y="29692"/>
                  </a:lnTo>
                  <a:lnTo>
                    <a:pt x="76847" y="24561"/>
                  </a:lnTo>
                  <a:lnTo>
                    <a:pt x="76415" y="22847"/>
                  </a:lnTo>
                  <a:lnTo>
                    <a:pt x="50609" y="3429"/>
                  </a:lnTo>
                  <a:lnTo>
                    <a:pt x="50609" y="28854"/>
                  </a:lnTo>
                  <a:lnTo>
                    <a:pt x="50609" y="46062"/>
                  </a:lnTo>
                  <a:lnTo>
                    <a:pt x="45669" y="50355"/>
                  </a:lnTo>
                  <a:lnTo>
                    <a:pt x="26873" y="50355"/>
                  </a:lnTo>
                  <a:lnTo>
                    <a:pt x="26873" y="24561"/>
                  </a:lnTo>
                  <a:lnTo>
                    <a:pt x="45669" y="24561"/>
                  </a:lnTo>
                  <a:lnTo>
                    <a:pt x="50609" y="28854"/>
                  </a:lnTo>
                  <a:lnTo>
                    <a:pt x="50609" y="3429"/>
                  </a:lnTo>
                  <a:lnTo>
                    <a:pt x="42799" y="2882"/>
                  </a:lnTo>
                  <a:lnTo>
                    <a:pt x="0" y="2882"/>
                  </a:lnTo>
                  <a:lnTo>
                    <a:pt x="0" y="106311"/>
                  </a:lnTo>
                  <a:lnTo>
                    <a:pt x="26873" y="106311"/>
                  </a:lnTo>
                  <a:lnTo>
                    <a:pt x="26873" y="72034"/>
                  </a:lnTo>
                  <a:lnTo>
                    <a:pt x="42799" y="72034"/>
                  </a:lnTo>
                  <a:lnTo>
                    <a:pt x="76415" y="52070"/>
                  </a:lnTo>
                  <a:lnTo>
                    <a:pt x="76847" y="50355"/>
                  </a:lnTo>
                  <a:lnTo>
                    <a:pt x="78155" y="45237"/>
                  </a:lnTo>
                  <a:lnTo>
                    <a:pt x="78740" y="37465"/>
                  </a:lnTo>
                  <a:close/>
                </a:path>
                <a:path w="685165" h="109219">
                  <a:moveTo>
                    <a:pt x="178993" y="106311"/>
                  </a:moveTo>
                  <a:lnTo>
                    <a:pt x="148488" y="66535"/>
                  </a:lnTo>
                  <a:lnTo>
                    <a:pt x="146481" y="63919"/>
                  </a:lnTo>
                  <a:lnTo>
                    <a:pt x="153898" y="62191"/>
                  </a:lnTo>
                  <a:lnTo>
                    <a:pt x="159499" y="58889"/>
                  </a:lnTo>
                  <a:lnTo>
                    <a:pt x="167068" y="49123"/>
                  </a:lnTo>
                  <a:lnTo>
                    <a:pt x="168986" y="42722"/>
                  </a:lnTo>
                  <a:lnTo>
                    <a:pt x="168986" y="30480"/>
                  </a:lnTo>
                  <a:lnTo>
                    <a:pt x="168275" y="26352"/>
                  </a:lnTo>
                  <a:lnTo>
                    <a:pt x="167259" y="23609"/>
                  </a:lnTo>
                  <a:lnTo>
                    <a:pt x="165430" y="18669"/>
                  </a:lnTo>
                  <a:lnTo>
                    <a:pt x="141401" y="3022"/>
                  </a:lnTo>
                  <a:lnTo>
                    <a:pt x="141401" y="32245"/>
                  </a:lnTo>
                  <a:lnTo>
                    <a:pt x="141401" y="40487"/>
                  </a:lnTo>
                  <a:lnTo>
                    <a:pt x="139992" y="43649"/>
                  </a:lnTo>
                  <a:lnTo>
                    <a:pt x="137160" y="45821"/>
                  </a:lnTo>
                  <a:lnTo>
                    <a:pt x="134327" y="48031"/>
                  </a:lnTo>
                  <a:lnTo>
                    <a:pt x="130263" y="49123"/>
                  </a:lnTo>
                  <a:lnTo>
                    <a:pt x="119875" y="49123"/>
                  </a:lnTo>
                  <a:lnTo>
                    <a:pt x="119875" y="23609"/>
                  </a:lnTo>
                  <a:lnTo>
                    <a:pt x="130263" y="23609"/>
                  </a:lnTo>
                  <a:lnTo>
                    <a:pt x="134327" y="24714"/>
                  </a:lnTo>
                  <a:lnTo>
                    <a:pt x="139992" y="29108"/>
                  </a:lnTo>
                  <a:lnTo>
                    <a:pt x="141401" y="32245"/>
                  </a:lnTo>
                  <a:lnTo>
                    <a:pt x="141401" y="3022"/>
                  </a:lnTo>
                  <a:lnTo>
                    <a:pt x="140589" y="2882"/>
                  </a:lnTo>
                  <a:lnTo>
                    <a:pt x="92989" y="2882"/>
                  </a:lnTo>
                  <a:lnTo>
                    <a:pt x="92989" y="106311"/>
                  </a:lnTo>
                  <a:lnTo>
                    <a:pt x="119875" y="106311"/>
                  </a:lnTo>
                  <a:lnTo>
                    <a:pt x="119875" y="66535"/>
                  </a:lnTo>
                  <a:lnTo>
                    <a:pt x="145529" y="106311"/>
                  </a:lnTo>
                  <a:lnTo>
                    <a:pt x="178993" y="106311"/>
                  </a:lnTo>
                  <a:close/>
                </a:path>
                <a:path w="685165" h="109219">
                  <a:moveTo>
                    <a:pt x="298132" y="46710"/>
                  </a:moveTo>
                  <a:lnTo>
                    <a:pt x="296760" y="39751"/>
                  </a:lnTo>
                  <a:lnTo>
                    <a:pt x="291096" y="26517"/>
                  </a:lnTo>
                  <a:lnTo>
                    <a:pt x="290791" y="26073"/>
                  </a:lnTo>
                  <a:lnTo>
                    <a:pt x="287134" y="20726"/>
                  </a:lnTo>
                  <a:lnTo>
                    <a:pt x="276987" y="10845"/>
                  </a:lnTo>
                  <a:lnTo>
                    <a:pt x="270929" y="6997"/>
                  </a:lnTo>
                  <a:lnTo>
                    <a:pt x="270052" y="6654"/>
                  </a:lnTo>
                  <a:lnTo>
                    <a:pt x="270052" y="50495"/>
                  </a:lnTo>
                  <a:lnTo>
                    <a:pt x="270052" y="58712"/>
                  </a:lnTo>
                  <a:lnTo>
                    <a:pt x="244779" y="83146"/>
                  </a:lnTo>
                  <a:lnTo>
                    <a:pt x="236918" y="83146"/>
                  </a:lnTo>
                  <a:lnTo>
                    <a:pt x="211772" y="58712"/>
                  </a:lnTo>
                  <a:lnTo>
                    <a:pt x="211772" y="50495"/>
                  </a:lnTo>
                  <a:lnTo>
                    <a:pt x="236918" y="26073"/>
                  </a:lnTo>
                  <a:lnTo>
                    <a:pt x="244779" y="26073"/>
                  </a:lnTo>
                  <a:lnTo>
                    <a:pt x="270052" y="50495"/>
                  </a:lnTo>
                  <a:lnTo>
                    <a:pt x="270052" y="6654"/>
                  </a:lnTo>
                  <a:lnTo>
                    <a:pt x="256844" y="1409"/>
                  </a:lnTo>
                  <a:lnTo>
                    <a:pt x="249174" y="12"/>
                  </a:lnTo>
                  <a:lnTo>
                    <a:pt x="232435" y="12"/>
                  </a:lnTo>
                  <a:lnTo>
                    <a:pt x="194665" y="20726"/>
                  </a:lnTo>
                  <a:lnTo>
                    <a:pt x="183692" y="46710"/>
                  </a:lnTo>
                  <a:lnTo>
                    <a:pt x="183692" y="62509"/>
                  </a:lnTo>
                  <a:lnTo>
                    <a:pt x="204724" y="98361"/>
                  </a:lnTo>
                  <a:lnTo>
                    <a:pt x="232435" y="109194"/>
                  </a:lnTo>
                  <a:lnTo>
                    <a:pt x="249174" y="109194"/>
                  </a:lnTo>
                  <a:lnTo>
                    <a:pt x="287134" y="88480"/>
                  </a:lnTo>
                  <a:lnTo>
                    <a:pt x="298132" y="62509"/>
                  </a:lnTo>
                  <a:lnTo>
                    <a:pt x="298132" y="46710"/>
                  </a:lnTo>
                  <a:close/>
                </a:path>
                <a:path w="685165" h="109219">
                  <a:moveTo>
                    <a:pt x="405853" y="47752"/>
                  </a:moveTo>
                  <a:lnTo>
                    <a:pt x="404520" y="41186"/>
                  </a:lnTo>
                  <a:lnTo>
                    <a:pt x="399224" y="28663"/>
                  </a:lnTo>
                  <a:lnTo>
                    <a:pt x="397243" y="25679"/>
                  </a:lnTo>
                  <a:lnTo>
                    <a:pt x="395592" y="23177"/>
                  </a:lnTo>
                  <a:lnTo>
                    <a:pt x="386346" y="13766"/>
                  </a:lnTo>
                  <a:lnTo>
                    <a:pt x="380949" y="9982"/>
                  </a:lnTo>
                  <a:lnTo>
                    <a:pt x="377736" y="8521"/>
                  </a:lnTo>
                  <a:lnTo>
                    <a:pt x="377736" y="50482"/>
                  </a:lnTo>
                  <a:lnTo>
                    <a:pt x="377736" y="58813"/>
                  </a:lnTo>
                  <a:lnTo>
                    <a:pt x="352907" y="83553"/>
                  </a:lnTo>
                  <a:lnTo>
                    <a:pt x="342074" y="83553"/>
                  </a:lnTo>
                  <a:lnTo>
                    <a:pt x="342074" y="25679"/>
                  </a:lnTo>
                  <a:lnTo>
                    <a:pt x="352818" y="25679"/>
                  </a:lnTo>
                  <a:lnTo>
                    <a:pt x="377736" y="50482"/>
                  </a:lnTo>
                  <a:lnTo>
                    <a:pt x="377736" y="8521"/>
                  </a:lnTo>
                  <a:lnTo>
                    <a:pt x="368617" y="4330"/>
                  </a:lnTo>
                  <a:lnTo>
                    <a:pt x="362013" y="2895"/>
                  </a:lnTo>
                  <a:lnTo>
                    <a:pt x="315188" y="2895"/>
                  </a:lnTo>
                  <a:lnTo>
                    <a:pt x="315188" y="106324"/>
                  </a:lnTo>
                  <a:lnTo>
                    <a:pt x="362102" y="106324"/>
                  </a:lnTo>
                  <a:lnTo>
                    <a:pt x="395732" y="85928"/>
                  </a:lnTo>
                  <a:lnTo>
                    <a:pt x="397281" y="83553"/>
                  </a:lnTo>
                  <a:lnTo>
                    <a:pt x="399338" y="80416"/>
                  </a:lnTo>
                  <a:lnTo>
                    <a:pt x="404545" y="67881"/>
                  </a:lnTo>
                  <a:lnTo>
                    <a:pt x="405853" y="61366"/>
                  </a:lnTo>
                  <a:lnTo>
                    <a:pt x="405853" y="47752"/>
                  </a:lnTo>
                  <a:close/>
                </a:path>
                <a:path w="685165" h="109219">
                  <a:moveTo>
                    <a:pt x="513118" y="2895"/>
                  </a:moveTo>
                  <a:lnTo>
                    <a:pt x="486371" y="2895"/>
                  </a:lnTo>
                  <a:lnTo>
                    <a:pt x="486371" y="62153"/>
                  </a:lnTo>
                  <a:lnTo>
                    <a:pt x="485775" y="71551"/>
                  </a:lnTo>
                  <a:lnTo>
                    <a:pt x="472592" y="85610"/>
                  </a:lnTo>
                  <a:lnTo>
                    <a:pt x="463626" y="85610"/>
                  </a:lnTo>
                  <a:lnTo>
                    <a:pt x="449872" y="62153"/>
                  </a:lnTo>
                  <a:lnTo>
                    <a:pt x="449872" y="2895"/>
                  </a:lnTo>
                  <a:lnTo>
                    <a:pt x="422986" y="2895"/>
                  </a:lnTo>
                  <a:lnTo>
                    <a:pt x="422986" y="62839"/>
                  </a:lnTo>
                  <a:lnTo>
                    <a:pt x="423684" y="74091"/>
                  </a:lnTo>
                  <a:lnTo>
                    <a:pt x="448157" y="106413"/>
                  </a:lnTo>
                  <a:lnTo>
                    <a:pt x="468122" y="109194"/>
                  </a:lnTo>
                  <a:lnTo>
                    <a:pt x="478828" y="108496"/>
                  </a:lnTo>
                  <a:lnTo>
                    <a:pt x="510349" y="83718"/>
                  </a:lnTo>
                  <a:lnTo>
                    <a:pt x="513118" y="62839"/>
                  </a:lnTo>
                  <a:lnTo>
                    <a:pt x="513118" y="2895"/>
                  </a:lnTo>
                  <a:close/>
                </a:path>
                <a:path w="685165" h="109219">
                  <a:moveTo>
                    <a:pt x="609257" y="5372"/>
                  </a:moveTo>
                  <a:lnTo>
                    <a:pt x="604862" y="3543"/>
                  </a:lnTo>
                  <a:lnTo>
                    <a:pt x="600684" y="2197"/>
                  </a:lnTo>
                  <a:lnTo>
                    <a:pt x="592734" y="457"/>
                  </a:lnTo>
                  <a:lnTo>
                    <a:pt x="588683" y="0"/>
                  </a:lnTo>
                  <a:lnTo>
                    <a:pt x="577342" y="0"/>
                  </a:lnTo>
                  <a:lnTo>
                    <a:pt x="541528" y="20116"/>
                  </a:lnTo>
                  <a:lnTo>
                    <a:pt x="530110" y="46380"/>
                  </a:lnTo>
                  <a:lnTo>
                    <a:pt x="530110" y="62293"/>
                  </a:lnTo>
                  <a:lnTo>
                    <a:pt x="551624" y="98653"/>
                  </a:lnTo>
                  <a:lnTo>
                    <a:pt x="577291" y="109194"/>
                  </a:lnTo>
                  <a:lnTo>
                    <a:pt x="587895" y="109194"/>
                  </a:lnTo>
                  <a:lnTo>
                    <a:pt x="591413" y="108864"/>
                  </a:lnTo>
                  <a:lnTo>
                    <a:pt x="598551" y="107492"/>
                  </a:lnTo>
                  <a:lnTo>
                    <a:pt x="602399" y="106413"/>
                  </a:lnTo>
                  <a:lnTo>
                    <a:pt x="609257" y="103974"/>
                  </a:lnTo>
                  <a:lnTo>
                    <a:pt x="609257" y="72174"/>
                  </a:lnTo>
                  <a:lnTo>
                    <a:pt x="603948" y="76962"/>
                  </a:lnTo>
                  <a:lnTo>
                    <a:pt x="598309" y="80391"/>
                  </a:lnTo>
                  <a:lnTo>
                    <a:pt x="592353" y="82461"/>
                  </a:lnTo>
                  <a:lnTo>
                    <a:pt x="586079" y="83146"/>
                  </a:lnTo>
                  <a:lnTo>
                    <a:pt x="582142" y="83146"/>
                  </a:lnTo>
                  <a:lnTo>
                    <a:pt x="558228" y="58572"/>
                  </a:lnTo>
                  <a:lnTo>
                    <a:pt x="558228" y="50444"/>
                  </a:lnTo>
                  <a:lnTo>
                    <a:pt x="582180" y="26073"/>
                  </a:lnTo>
                  <a:lnTo>
                    <a:pt x="586219" y="26073"/>
                  </a:lnTo>
                  <a:lnTo>
                    <a:pt x="592797" y="26784"/>
                  </a:lnTo>
                  <a:lnTo>
                    <a:pt x="598830" y="28930"/>
                  </a:lnTo>
                  <a:lnTo>
                    <a:pt x="604316" y="32486"/>
                  </a:lnTo>
                  <a:lnTo>
                    <a:pt x="609257" y="37465"/>
                  </a:lnTo>
                  <a:lnTo>
                    <a:pt x="609257" y="5372"/>
                  </a:lnTo>
                  <a:close/>
                </a:path>
                <a:path w="685165" h="109219">
                  <a:moveTo>
                    <a:pt x="685101" y="2882"/>
                  </a:moveTo>
                  <a:lnTo>
                    <a:pt x="626249" y="2882"/>
                  </a:lnTo>
                  <a:lnTo>
                    <a:pt x="626249" y="106324"/>
                  </a:lnTo>
                  <a:lnTo>
                    <a:pt x="685101" y="106324"/>
                  </a:lnTo>
                  <a:lnTo>
                    <a:pt x="685101" y="83553"/>
                  </a:lnTo>
                  <a:lnTo>
                    <a:pt x="653135" y="83553"/>
                  </a:lnTo>
                  <a:lnTo>
                    <a:pt x="653135" y="65709"/>
                  </a:lnTo>
                  <a:lnTo>
                    <a:pt x="683310" y="65709"/>
                  </a:lnTo>
                  <a:lnTo>
                    <a:pt x="683310" y="42951"/>
                  </a:lnTo>
                  <a:lnTo>
                    <a:pt x="653135" y="42951"/>
                  </a:lnTo>
                  <a:lnTo>
                    <a:pt x="653135" y="25679"/>
                  </a:lnTo>
                  <a:lnTo>
                    <a:pt x="685101" y="25679"/>
                  </a:lnTo>
                  <a:lnTo>
                    <a:pt x="685101" y="28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65963" y="1282334"/>
              <a:ext cx="90669" cy="10342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724820" y="364489"/>
              <a:ext cx="1089025" cy="1089660"/>
            </a:xfrm>
            <a:custGeom>
              <a:avLst/>
              <a:gdLst/>
              <a:ahLst/>
              <a:cxnLst/>
              <a:rect l="l" t="t" r="r" b="b"/>
              <a:pathLst>
                <a:path w="1089025" h="1089660">
                  <a:moveTo>
                    <a:pt x="1088567" y="1270"/>
                  </a:moveTo>
                  <a:lnTo>
                    <a:pt x="1077683" y="1270"/>
                  </a:lnTo>
                  <a:lnTo>
                    <a:pt x="1077683" y="11430"/>
                  </a:lnTo>
                  <a:lnTo>
                    <a:pt x="1077683" y="1078230"/>
                  </a:lnTo>
                  <a:lnTo>
                    <a:pt x="10883" y="1078230"/>
                  </a:lnTo>
                  <a:lnTo>
                    <a:pt x="10883" y="11430"/>
                  </a:lnTo>
                  <a:lnTo>
                    <a:pt x="1077683" y="11430"/>
                  </a:lnTo>
                  <a:lnTo>
                    <a:pt x="1077683" y="1270"/>
                  </a:lnTo>
                  <a:lnTo>
                    <a:pt x="566470" y="1270"/>
                  </a:lnTo>
                  <a:lnTo>
                    <a:pt x="566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078230"/>
                  </a:lnTo>
                  <a:lnTo>
                    <a:pt x="0" y="1088390"/>
                  </a:lnTo>
                  <a:lnTo>
                    <a:pt x="157683" y="1088390"/>
                  </a:lnTo>
                  <a:lnTo>
                    <a:pt x="157683" y="1089660"/>
                  </a:lnTo>
                  <a:lnTo>
                    <a:pt x="1088567" y="1089660"/>
                  </a:lnTo>
                  <a:lnTo>
                    <a:pt x="1088567" y="1088390"/>
                  </a:lnTo>
                  <a:lnTo>
                    <a:pt x="1088567" y="1078230"/>
                  </a:lnTo>
                  <a:lnTo>
                    <a:pt x="1088567" y="11430"/>
                  </a:lnTo>
                  <a:lnTo>
                    <a:pt x="1088567" y="1270"/>
                  </a:lnTo>
                  <a:close/>
                </a:path>
              </a:pathLst>
            </a:custGeom>
            <a:solidFill>
              <a:srgbClr val="0102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0839030" y="836536"/>
            <a:ext cx="855980" cy="273050"/>
            <a:chOff x="10839030" y="836536"/>
            <a:chExt cx="855980" cy="273050"/>
          </a:xfrm>
        </p:grpSpPr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41714" y="838806"/>
              <a:ext cx="373088" cy="7607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39030" y="836536"/>
              <a:ext cx="251563" cy="27270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50746" y="959924"/>
              <a:ext cx="543934" cy="4950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465179" y="842822"/>
              <a:ext cx="119380" cy="68580"/>
            </a:xfrm>
            <a:custGeom>
              <a:avLst/>
              <a:gdLst/>
              <a:ahLst/>
              <a:cxnLst/>
              <a:rect l="l" t="t" r="r" b="b"/>
              <a:pathLst>
                <a:path w="119379" h="68580">
                  <a:moveTo>
                    <a:pt x="11290" y="0"/>
                  </a:moveTo>
                  <a:lnTo>
                    <a:pt x="0" y="0"/>
                  </a:lnTo>
                  <a:lnTo>
                    <a:pt x="0" y="68046"/>
                  </a:lnTo>
                  <a:lnTo>
                    <a:pt x="11290" y="68046"/>
                  </a:lnTo>
                  <a:lnTo>
                    <a:pt x="11290" y="0"/>
                  </a:lnTo>
                  <a:close/>
                </a:path>
                <a:path w="119379" h="68580">
                  <a:moveTo>
                    <a:pt x="119278" y="0"/>
                  </a:moveTo>
                  <a:lnTo>
                    <a:pt x="107213" y="0"/>
                  </a:lnTo>
                  <a:lnTo>
                    <a:pt x="88696" y="27000"/>
                  </a:lnTo>
                  <a:lnTo>
                    <a:pt x="69469" y="0"/>
                  </a:lnTo>
                  <a:lnTo>
                    <a:pt x="56388" y="0"/>
                  </a:lnTo>
                  <a:lnTo>
                    <a:pt x="81038" y="34645"/>
                  </a:lnTo>
                  <a:lnTo>
                    <a:pt x="57213" y="68046"/>
                  </a:lnTo>
                  <a:lnTo>
                    <a:pt x="69265" y="68046"/>
                  </a:lnTo>
                  <a:lnTo>
                    <a:pt x="86614" y="42506"/>
                  </a:lnTo>
                  <a:lnTo>
                    <a:pt x="104863" y="68046"/>
                  </a:lnTo>
                  <a:lnTo>
                    <a:pt x="117983" y="68046"/>
                  </a:lnTo>
                  <a:lnTo>
                    <a:pt x="94195" y="34709"/>
                  </a:lnTo>
                  <a:lnTo>
                    <a:pt x="11927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521567" y="842812"/>
              <a:ext cx="63500" cy="68580"/>
            </a:xfrm>
            <a:custGeom>
              <a:avLst/>
              <a:gdLst/>
              <a:ahLst/>
              <a:cxnLst/>
              <a:rect l="l" t="t" r="r" b="b"/>
              <a:pathLst>
                <a:path w="63500" h="68580">
                  <a:moveTo>
                    <a:pt x="0" y="0"/>
                  </a:moveTo>
                  <a:lnTo>
                    <a:pt x="13093" y="0"/>
                  </a:lnTo>
                  <a:lnTo>
                    <a:pt x="32309" y="27002"/>
                  </a:lnTo>
                  <a:lnTo>
                    <a:pt x="50830" y="0"/>
                  </a:lnTo>
                  <a:lnTo>
                    <a:pt x="62895" y="0"/>
                  </a:lnTo>
                  <a:lnTo>
                    <a:pt x="37812" y="34713"/>
                  </a:lnTo>
                  <a:lnTo>
                    <a:pt x="61594" y="68050"/>
                  </a:lnTo>
                  <a:lnTo>
                    <a:pt x="48486" y="68050"/>
                  </a:lnTo>
                  <a:lnTo>
                    <a:pt x="30238" y="42514"/>
                  </a:lnTo>
                  <a:lnTo>
                    <a:pt x="12881" y="68050"/>
                  </a:lnTo>
                  <a:lnTo>
                    <a:pt x="831" y="68050"/>
                  </a:lnTo>
                  <a:lnTo>
                    <a:pt x="24659" y="34652"/>
                  </a:lnTo>
                  <a:lnTo>
                    <a:pt x="0" y="0"/>
                  </a:lnTo>
                  <a:close/>
                </a:path>
              </a:pathLst>
            </a:custGeom>
            <a:ln w="526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592050" y="839361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5">
                  <a:moveTo>
                    <a:pt x="10304" y="13343"/>
                  </a:moveTo>
                  <a:lnTo>
                    <a:pt x="3954" y="13343"/>
                  </a:lnTo>
                  <a:lnTo>
                    <a:pt x="7674" y="14545"/>
                  </a:lnTo>
                  <a:lnTo>
                    <a:pt x="10304" y="13343"/>
                  </a:lnTo>
                  <a:close/>
                </a:path>
                <a:path w="14604" h="14605">
                  <a:moveTo>
                    <a:pt x="3749" y="13277"/>
                  </a:moveTo>
                  <a:lnTo>
                    <a:pt x="3954" y="13343"/>
                  </a:lnTo>
                  <a:lnTo>
                    <a:pt x="3749" y="13277"/>
                  </a:lnTo>
                  <a:close/>
                </a:path>
                <a:path w="14604" h="14605">
                  <a:moveTo>
                    <a:pt x="10743" y="13143"/>
                  </a:moveTo>
                  <a:lnTo>
                    <a:pt x="10304" y="13343"/>
                  </a:lnTo>
                  <a:lnTo>
                    <a:pt x="10543" y="13343"/>
                  </a:lnTo>
                  <a:lnTo>
                    <a:pt x="10743" y="13143"/>
                  </a:lnTo>
                  <a:close/>
                </a:path>
                <a:path w="14604" h="14605">
                  <a:moveTo>
                    <a:pt x="1169" y="10683"/>
                  </a:moveTo>
                  <a:lnTo>
                    <a:pt x="1805" y="12648"/>
                  </a:lnTo>
                  <a:lnTo>
                    <a:pt x="3749" y="13277"/>
                  </a:lnTo>
                  <a:lnTo>
                    <a:pt x="1169" y="10683"/>
                  </a:lnTo>
                  <a:close/>
                </a:path>
                <a:path w="14604" h="14605">
                  <a:moveTo>
                    <a:pt x="13076" y="10797"/>
                  </a:moveTo>
                  <a:lnTo>
                    <a:pt x="10743" y="13143"/>
                  </a:lnTo>
                  <a:lnTo>
                    <a:pt x="12363" y="12402"/>
                  </a:lnTo>
                  <a:lnTo>
                    <a:pt x="13076" y="10797"/>
                  </a:lnTo>
                  <a:close/>
                </a:path>
                <a:path w="14604" h="14605">
                  <a:moveTo>
                    <a:pt x="9167" y="3108"/>
                  </a:moveTo>
                  <a:lnTo>
                    <a:pt x="4360" y="3108"/>
                  </a:lnTo>
                  <a:lnTo>
                    <a:pt x="4360" y="11453"/>
                  </a:lnTo>
                  <a:lnTo>
                    <a:pt x="5630" y="11453"/>
                  </a:lnTo>
                  <a:lnTo>
                    <a:pt x="5630" y="8158"/>
                  </a:lnTo>
                  <a:lnTo>
                    <a:pt x="8462" y="8158"/>
                  </a:lnTo>
                  <a:lnTo>
                    <a:pt x="8941" y="8127"/>
                  </a:lnTo>
                  <a:lnTo>
                    <a:pt x="10588" y="7507"/>
                  </a:lnTo>
                  <a:lnTo>
                    <a:pt x="10588" y="7069"/>
                  </a:lnTo>
                  <a:lnTo>
                    <a:pt x="5630" y="7069"/>
                  </a:lnTo>
                  <a:lnTo>
                    <a:pt x="5630" y="4181"/>
                  </a:lnTo>
                  <a:lnTo>
                    <a:pt x="10588" y="4181"/>
                  </a:lnTo>
                  <a:lnTo>
                    <a:pt x="9167" y="3108"/>
                  </a:lnTo>
                  <a:close/>
                </a:path>
                <a:path w="14604" h="14605">
                  <a:moveTo>
                    <a:pt x="8462" y="8158"/>
                  </a:moveTo>
                  <a:lnTo>
                    <a:pt x="6975" y="8158"/>
                  </a:lnTo>
                  <a:lnTo>
                    <a:pt x="9138" y="11453"/>
                  </a:lnTo>
                  <a:lnTo>
                    <a:pt x="10679" y="11453"/>
                  </a:lnTo>
                  <a:lnTo>
                    <a:pt x="8462" y="8158"/>
                  </a:lnTo>
                  <a:close/>
                </a:path>
                <a:path w="14604" h="14605">
                  <a:moveTo>
                    <a:pt x="13265" y="10373"/>
                  </a:moveTo>
                  <a:lnTo>
                    <a:pt x="13076" y="10797"/>
                  </a:lnTo>
                  <a:lnTo>
                    <a:pt x="13265" y="10373"/>
                  </a:lnTo>
                  <a:close/>
                </a:path>
                <a:path w="14604" h="14605">
                  <a:moveTo>
                    <a:pt x="1093" y="4174"/>
                  </a:moveTo>
                  <a:lnTo>
                    <a:pt x="28" y="6509"/>
                  </a:lnTo>
                  <a:lnTo>
                    <a:pt x="0" y="7069"/>
                  </a:lnTo>
                  <a:lnTo>
                    <a:pt x="1093" y="10450"/>
                  </a:lnTo>
                  <a:lnTo>
                    <a:pt x="1093" y="4174"/>
                  </a:lnTo>
                  <a:close/>
                </a:path>
                <a:path w="14604" h="14605">
                  <a:moveTo>
                    <a:pt x="13265" y="4149"/>
                  </a:moveTo>
                  <a:lnTo>
                    <a:pt x="13265" y="10373"/>
                  </a:lnTo>
                  <a:lnTo>
                    <a:pt x="14263" y="8127"/>
                  </a:lnTo>
                  <a:lnTo>
                    <a:pt x="14387" y="7507"/>
                  </a:lnTo>
                  <a:lnTo>
                    <a:pt x="13265" y="4149"/>
                  </a:lnTo>
                  <a:close/>
                </a:path>
                <a:path w="14604" h="14605">
                  <a:moveTo>
                    <a:pt x="10588" y="4181"/>
                  </a:moveTo>
                  <a:lnTo>
                    <a:pt x="8487" y="4181"/>
                  </a:lnTo>
                  <a:lnTo>
                    <a:pt x="9273" y="4726"/>
                  </a:lnTo>
                  <a:lnTo>
                    <a:pt x="9273" y="6509"/>
                  </a:lnTo>
                  <a:lnTo>
                    <a:pt x="8487" y="7069"/>
                  </a:lnTo>
                  <a:lnTo>
                    <a:pt x="10588" y="7069"/>
                  </a:lnTo>
                  <a:lnTo>
                    <a:pt x="10588" y="4181"/>
                  </a:lnTo>
                  <a:close/>
                </a:path>
                <a:path w="14604" h="14605">
                  <a:moveTo>
                    <a:pt x="1350" y="3612"/>
                  </a:moveTo>
                  <a:lnTo>
                    <a:pt x="1093" y="3864"/>
                  </a:lnTo>
                  <a:lnTo>
                    <a:pt x="1093" y="4174"/>
                  </a:lnTo>
                  <a:lnTo>
                    <a:pt x="1350" y="3612"/>
                  </a:lnTo>
                  <a:close/>
                </a:path>
                <a:path w="14604" h="14605">
                  <a:moveTo>
                    <a:pt x="13123" y="3725"/>
                  </a:moveTo>
                  <a:lnTo>
                    <a:pt x="13265" y="4149"/>
                  </a:lnTo>
                  <a:lnTo>
                    <a:pt x="13265" y="3864"/>
                  </a:lnTo>
                  <a:lnTo>
                    <a:pt x="13123" y="3725"/>
                  </a:lnTo>
                  <a:close/>
                </a:path>
                <a:path w="14604" h="14605">
                  <a:moveTo>
                    <a:pt x="10666" y="1309"/>
                  </a:moveTo>
                  <a:lnTo>
                    <a:pt x="13123" y="3725"/>
                  </a:lnTo>
                  <a:lnTo>
                    <a:pt x="12523" y="1928"/>
                  </a:lnTo>
                  <a:lnTo>
                    <a:pt x="10666" y="1309"/>
                  </a:lnTo>
                  <a:close/>
                </a:path>
                <a:path w="14604" h="14605">
                  <a:moveTo>
                    <a:pt x="3604" y="1396"/>
                  </a:moveTo>
                  <a:lnTo>
                    <a:pt x="2044" y="2089"/>
                  </a:lnTo>
                  <a:lnTo>
                    <a:pt x="1350" y="3612"/>
                  </a:lnTo>
                  <a:lnTo>
                    <a:pt x="3604" y="1396"/>
                  </a:lnTo>
                  <a:close/>
                </a:path>
                <a:path w="14604" h="14605">
                  <a:moveTo>
                    <a:pt x="4071" y="1188"/>
                  </a:moveTo>
                  <a:lnTo>
                    <a:pt x="3815" y="1188"/>
                  </a:lnTo>
                  <a:lnTo>
                    <a:pt x="3604" y="1396"/>
                  </a:lnTo>
                  <a:lnTo>
                    <a:pt x="4071" y="1188"/>
                  </a:lnTo>
                  <a:close/>
                </a:path>
                <a:path w="14604" h="14605">
                  <a:moveTo>
                    <a:pt x="10543" y="1188"/>
                  </a:moveTo>
                  <a:lnTo>
                    <a:pt x="10305" y="1188"/>
                  </a:lnTo>
                  <a:lnTo>
                    <a:pt x="10666" y="1309"/>
                  </a:lnTo>
                  <a:close/>
                </a:path>
                <a:path w="14604" h="14605">
                  <a:moveTo>
                    <a:pt x="6743" y="0"/>
                  </a:moveTo>
                  <a:lnTo>
                    <a:pt x="4071" y="1188"/>
                  </a:lnTo>
                  <a:lnTo>
                    <a:pt x="10305" y="1188"/>
                  </a:lnTo>
                  <a:lnTo>
                    <a:pt x="674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0932362" y="438863"/>
            <a:ext cx="664845" cy="108585"/>
            <a:chOff x="10932362" y="438863"/>
            <a:chExt cx="664845" cy="108585"/>
          </a:xfrm>
        </p:grpSpPr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2362" y="441717"/>
              <a:ext cx="315287" cy="1027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269165" y="438863"/>
              <a:ext cx="327831" cy="108449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10861995" y="612034"/>
            <a:ext cx="810260" cy="106045"/>
            <a:chOff x="10861995" y="612034"/>
            <a:chExt cx="810260" cy="106045"/>
          </a:xfrm>
        </p:grpSpPr>
        <p:sp>
          <p:nvSpPr>
            <p:cNvPr id="57" name="object 57"/>
            <p:cNvSpPr/>
            <p:nvPr/>
          </p:nvSpPr>
          <p:spPr>
            <a:xfrm>
              <a:off x="10861993" y="612038"/>
              <a:ext cx="701040" cy="106045"/>
            </a:xfrm>
            <a:custGeom>
              <a:avLst/>
              <a:gdLst/>
              <a:ahLst/>
              <a:cxnLst/>
              <a:rect l="l" t="t" r="r" b="b"/>
              <a:pathLst>
                <a:path w="701040" h="106045">
                  <a:moveTo>
                    <a:pt x="58445" y="0"/>
                  </a:moveTo>
                  <a:lnTo>
                    <a:pt x="0" y="0"/>
                  </a:lnTo>
                  <a:lnTo>
                    <a:pt x="0" y="102730"/>
                  </a:lnTo>
                  <a:lnTo>
                    <a:pt x="58445" y="102730"/>
                  </a:lnTo>
                  <a:lnTo>
                    <a:pt x="58445" y="80111"/>
                  </a:lnTo>
                  <a:lnTo>
                    <a:pt x="26695" y="80111"/>
                  </a:lnTo>
                  <a:lnTo>
                    <a:pt x="26695" y="62407"/>
                  </a:lnTo>
                  <a:lnTo>
                    <a:pt x="56680" y="62407"/>
                  </a:lnTo>
                  <a:lnTo>
                    <a:pt x="56680" y="39789"/>
                  </a:lnTo>
                  <a:lnTo>
                    <a:pt x="26695" y="39789"/>
                  </a:lnTo>
                  <a:lnTo>
                    <a:pt x="26695" y="22618"/>
                  </a:lnTo>
                  <a:lnTo>
                    <a:pt x="58445" y="22618"/>
                  </a:lnTo>
                  <a:lnTo>
                    <a:pt x="58445" y="0"/>
                  </a:lnTo>
                  <a:close/>
                </a:path>
                <a:path w="701040" h="106045">
                  <a:moveTo>
                    <a:pt x="174663" y="12"/>
                  </a:moveTo>
                  <a:lnTo>
                    <a:pt x="145643" y="12"/>
                  </a:lnTo>
                  <a:lnTo>
                    <a:pt x="120713" y="62534"/>
                  </a:lnTo>
                  <a:lnTo>
                    <a:pt x="95923" y="12"/>
                  </a:lnTo>
                  <a:lnTo>
                    <a:pt x="66903" y="12"/>
                  </a:lnTo>
                  <a:lnTo>
                    <a:pt x="110083" y="102743"/>
                  </a:lnTo>
                  <a:lnTo>
                    <a:pt x="131343" y="102743"/>
                  </a:lnTo>
                  <a:lnTo>
                    <a:pt x="174663" y="12"/>
                  </a:lnTo>
                  <a:close/>
                </a:path>
                <a:path w="701040" h="106045">
                  <a:moveTo>
                    <a:pt x="274815" y="102730"/>
                  </a:moveTo>
                  <a:lnTo>
                    <a:pt x="268020" y="84899"/>
                  </a:lnTo>
                  <a:lnTo>
                    <a:pt x="260299" y="64592"/>
                  </a:lnTo>
                  <a:lnTo>
                    <a:pt x="247269" y="30391"/>
                  </a:lnTo>
                  <a:lnTo>
                    <a:pt x="235712" y="12"/>
                  </a:lnTo>
                  <a:lnTo>
                    <a:pt x="233121" y="12"/>
                  </a:lnTo>
                  <a:lnTo>
                    <a:pt x="233121" y="64592"/>
                  </a:lnTo>
                  <a:lnTo>
                    <a:pt x="209143" y="64592"/>
                  </a:lnTo>
                  <a:lnTo>
                    <a:pt x="221132" y="30391"/>
                  </a:lnTo>
                  <a:lnTo>
                    <a:pt x="233121" y="64592"/>
                  </a:lnTo>
                  <a:lnTo>
                    <a:pt x="233121" y="12"/>
                  </a:lnTo>
                  <a:lnTo>
                    <a:pt x="206552" y="12"/>
                  </a:lnTo>
                  <a:lnTo>
                    <a:pt x="167449" y="102730"/>
                  </a:lnTo>
                  <a:lnTo>
                    <a:pt x="195922" y="102730"/>
                  </a:lnTo>
                  <a:lnTo>
                    <a:pt x="202057" y="84899"/>
                  </a:lnTo>
                  <a:lnTo>
                    <a:pt x="240207" y="84899"/>
                  </a:lnTo>
                  <a:lnTo>
                    <a:pt x="246329" y="102730"/>
                  </a:lnTo>
                  <a:lnTo>
                    <a:pt x="274815" y="102730"/>
                  </a:lnTo>
                  <a:close/>
                </a:path>
                <a:path w="701040" h="106045">
                  <a:moveTo>
                    <a:pt x="345249" y="80124"/>
                  </a:moveTo>
                  <a:lnTo>
                    <a:pt x="313232" y="80124"/>
                  </a:lnTo>
                  <a:lnTo>
                    <a:pt x="313232" y="12"/>
                  </a:lnTo>
                  <a:lnTo>
                    <a:pt x="286512" y="12"/>
                  </a:lnTo>
                  <a:lnTo>
                    <a:pt x="286512" y="102743"/>
                  </a:lnTo>
                  <a:lnTo>
                    <a:pt x="345249" y="102743"/>
                  </a:lnTo>
                  <a:lnTo>
                    <a:pt x="345249" y="80124"/>
                  </a:lnTo>
                  <a:close/>
                </a:path>
                <a:path w="701040" h="106045">
                  <a:moveTo>
                    <a:pt x="446633" y="12"/>
                  </a:moveTo>
                  <a:lnTo>
                    <a:pt x="420052" y="12"/>
                  </a:lnTo>
                  <a:lnTo>
                    <a:pt x="420052" y="58864"/>
                  </a:lnTo>
                  <a:lnTo>
                    <a:pt x="419493" y="68199"/>
                  </a:lnTo>
                  <a:lnTo>
                    <a:pt x="406387" y="82169"/>
                  </a:lnTo>
                  <a:lnTo>
                    <a:pt x="397471" y="82169"/>
                  </a:lnTo>
                  <a:lnTo>
                    <a:pt x="383806" y="58864"/>
                  </a:lnTo>
                  <a:lnTo>
                    <a:pt x="383806" y="12"/>
                  </a:lnTo>
                  <a:lnTo>
                    <a:pt x="357111" y="12"/>
                  </a:lnTo>
                  <a:lnTo>
                    <a:pt x="357111" y="59550"/>
                  </a:lnTo>
                  <a:lnTo>
                    <a:pt x="357797" y="70739"/>
                  </a:lnTo>
                  <a:lnTo>
                    <a:pt x="382104" y="102844"/>
                  </a:lnTo>
                  <a:lnTo>
                    <a:pt x="401942" y="105600"/>
                  </a:lnTo>
                  <a:lnTo>
                    <a:pt x="412572" y="104914"/>
                  </a:lnTo>
                  <a:lnTo>
                    <a:pt x="443890" y="80302"/>
                  </a:lnTo>
                  <a:lnTo>
                    <a:pt x="446633" y="59550"/>
                  </a:lnTo>
                  <a:lnTo>
                    <a:pt x="446633" y="12"/>
                  </a:lnTo>
                  <a:close/>
                </a:path>
                <a:path w="701040" h="106045">
                  <a:moveTo>
                    <a:pt x="562305" y="102730"/>
                  </a:moveTo>
                  <a:lnTo>
                    <a:pt x="555510" y="84899"/>
                  </a:lnTo>
                  <a:lnTo>
                    <a:pt x="547776" y="64592"/>
                  </a:lnTo>
                  <a:lnTo>
                    <a:pt x="534758" y="30391"/>
                  </a:lnTo>
                  <a:lnTo>
                    <a:pt x="523189" y="12"/>
                  </a:lnTo>
                  <a:lnTo>
                    <a:pt x="520598" y="12"/>
                  </a:lnTo>
                  <a:lnTo>
                    <a:pt x="520598" y="64592"/>
                  </a:lnTo>
                  <a:lnTo>
                    <a:pt x="496620" y="64592"/>
                  </a:lnTo>
                  <a:lnTo>
                    <a:pt x="508609" y="30391"/>
                  </a:lnTo>
                  <a:lnTo>
                    <a:pt x="520598" y="64592"/>
                  </a:lnTo>
                  <a:lnTo>
                    <a:pt x="520598" y="12"/>
                  </a:lnTo>
                  <a:lnTo>
                    <a:pt x="494042" y="12"/>
                  </a:lnTo>
                  <a:lnTo>
                    <a:pt x="454926" y="102730"/>
                  </a:lnTo>
                  <a:lnTo>
                    <a:pt x="483412" y="102730"/>
                  </a:lnTo>
                  <a:lnTo>
                    <a:pt x="489534" y="84899"/>
                  </a:lnTo>
                  <a:lnTo>
                    <a:pt x="527697" y="84899"/>
                  </a:lnTo>
                  <a:lnTo>
                    <a:pt x="533831" y="102730"/>
                  </a:lnTo>
                  <a:lnTo>
                    <a:pt x="562305" y="102730"/>
                  </a:lnTo>
                  <a:close/>
                </a:path>
                <a:path w="701040" h="106045">
                  <a:moveTo>
                    <a:pt x="630428" y="0"/>
                  </a:moveTo>
                  <a:lnTo>
                    <a:pt x="559854" y="0"/>
                  </a:lnTo>
                  <a:lnTo>
                    <a:pt x="559854" y="22618"/>
                  </a:lnTo>
                  <a:lnTo>
                    <a:pt x="581774" y="22618"/>
                  </a:lnTo>
                  <a:lnTo>
                    <a:pt x="581774" y="102730"/>
                  </a:lnTo>
                  <a:lnTo>
                    <a:pt x="608495" y="102730"/>
                  </a:lnTo>
                  <a:lnTo>
                    <a:pt x="608495" y="22618"/>
                  </a:lnTo>
                  <a:lnTo>
                    <a:pt x="630428" y="22618"/>
                  </a:lnTo>
                  <a:lnTo>
                    <a:pt x="630428" y="0"/>
                  </a:lnTo>
                  <a:close/>
                </a:path>
                <a:path w="701040" h="106045">
                  <a:moveTo>
                    <a:pt x="700722" y="0"/>
                  </a:moveTo>
                  <a:lnTo>
                    <a:pt x="642277" y="0"/>
                  </a:lnTo>
                  <a:lnTo>
                    <a:pt x="642277" y="102730"/>
                  </a:lnTo>
                  <a:lnTo>
                    <a:pt x="700722" y="102730"/>
                  </a:lnTo>
                  <a:lnTo>
                    <a:pt x="700722" y="80111"/>
                  </a:lnTo>
                  <a:lnTo>
                    <a:pt x="668972" y="80111"/>
                  </a:lnTo>
                  <a:lnTo>
                    <a:pt x="668972" y="62407"/>
                  </a:lnTo>
                  <a:lnTo>
                    <a:pt x="698957" y="62407"/>
                  </a:lnTo>
                  <a:lnTo>
                    <a:pt x="698957" y="39789"/>
                  </a:lnTo>
                  <a:lnTo>
                    <a:pt x="668972" y="39789"/>
                  </a:lnTo>
                  <a:lnTo>
                    <a:pt x="668972" y="22618"/>
                  </a:lnTo>
                  <a:lnTo>
                    <a:pt x="700722" y="22618"/>
                  </a:lnTo>
                  <a:lnTo>
                    <a:pt x="70072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81941" y="612037"/>
              <a:ext cx="90049" cy="102734"/>
            </a:xfrm>
            <a:prstGeom prst="rect">
              <a:avLst/>
            </a:prstGeom>
          </p:spPr>
        </p:pic>
      </p:grp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6"/>
            <a:ext cx="9596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Where Does </a:t>
            </a:r>
            <a:r>
              <a:rPr sz="4400" dirty="0">
                <a:latin typeface="Arial"/>
                <a:cs typeface="Arial"/>
              </a:rPr>
              <a:t>the Latency </a:t>
            </a:r>
            <a:r>
              <a:rPr sz="4400" spc="-5" dirty="0">
                <a:latin typeface="Arial"/>
                <a:cs typeface="Arial"/>
              </a:rPr>
              <a:t>Come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From?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08802" y="63759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1927" y="5556497"/>
            <a:ext cx="4234815" cy="865505"/>
            <a:chOff x="4031927" y="5556497"/>
            <a:chExt cx="4234815" cy="865505"/>
          </a:xfrm>
        </p:grpSpPr>
        <p:sp>
          <p:nvSpPr>
            <p:cNvPr id="5" name="object 5"/>
            <p:cNvSpPr/>
            <p:nvPr/>
          </p:nvSpPr>
          <p:spPr>
            <a:xfrm>
              <a:off x="4031927" y="5556497"/>
              <a:ext cx="4234815" cy="865505"/>
            </a:xfrm>
            <a:custGeom>
              <a:avLst/>
              <a:gdLst/>
              <a:ahLst/>
              <a:cxnLst/>
              <a:rect l="l" t="t" r="r" b="b"/>
              <a:pathLst>
                <a:path w="4234815" h="865504">
                  <a:moveTo>
                    <a:pt x="0" y="865499"/>
                  </a:moveTo>
                  <a:lnTo>
                    <a:pt x="4234550" y="865499"/>
                  </a:lnTo>
                  <a:lnTo>
                    <a:pt x="4234550" y="0"/>
                  </a:lnTo>
                  <a:lnTo>
                    <a:pt x="0" y="0"/>
                  </a:lnTo>
                  <a:lnTo>
                    <a:pt x="0" y="865499"/>
                  </a:lnTo>
                  <a:close/>
                </a:path>
              </a:pathLst>
            </a:custGeom>
            <a:solidFill>
              <a:srgbClr val="F4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3090" y="5903558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1641406" y="0"/>
                  </a:moveTo>
                  <a:lnTo>
                    <a:pt x="0" y="0"/>
                  </a:lnTo>
                  <a:lnTo>
                    <a:pt x="0" y="301694"/>
                  </a:lnTo>
                  <a:lnTo>
                    <a:pt x="1641406" y="301694"/>
                  </a:lnTo>
                  <a:lnTo>
                    <a:pt x="1641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3090" y="5903558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0" y="0"/>
                  </a:moveTo>
                  <a:lnTo>
                    <a:pt x="1641407" y="0"/>
                  </a:lnTo>
                  <a:lnTo>
                    <a:pt x="1641407" y="301695"/>
                  </a:lnTo>
                  <a:lnTo>
                    <a:pt x="0" y="3016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031927" y="2940527"/>
            <a:ext cx="4234815" cy="2557145"/>
            <a:chOff x="4031927" y="2940527"/>
            <a:chExt cx="4234815" cy="2557145"/>
          </a:xfrm>
        </p:grpSpPr>
        <p:sp>
          <p:nvSpPr>
            <p:cNvPr id="9" name="object 9"/>
            <p:cNvSpPr/>
            <p:nvPr/>
          </p:nvSpPr>
          <p:spPr>
            <a:xfrm>
              <a:off x="4031927" y="3773928"/>
              <a:ext cx="4234815" cy="866775"/>
            </a:xfrm>
            <a:custGeom>
              <a:avLst/>
              <a:gdLst/>
              <a:ahLst/>
              <a:cxnLst/>
              <a:rect l="l" t="t" r="r" b="b"/>
              <a:pathLst>
                <a:path w="4234815" h="866775">
                  <a:moveTo>
                    <a:pt x="0" y="866192"/>
                  </a:moveTo>
                  <a:lnTo>
                    <a:pt x="4234547" y="866192"/>
                  </a:lnTo>
                  <a:lnTo>
                    <a:pt x="4234547" y="0"/>
                  </a:lnTo>
                  <a:lnTo>
                    <a:pt x="0" y="0"/>
                  </a:lnTo>
                  <a:lnTo>
                    <a:pt x="0" y="866192"/>
                  </a:lnTo>
                  <a:close/>
                </a:path>
              </a:pathLst>
            </a:custGeom>
            <a:solidFill>
              <a:srgbClr val="90A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1927" y="4640120"/>
              <a:ext cx="4234815" cy="857250"/>
            </a:xfrm>
            <a:custGeom>
              <a:avLst/>
              <a:gdLst/>
              <a:ahLst/>
              <a:cxnLst/>
              <a:rect l="l" t="t" r="r" b="b"/>
              <a:pathLst>
                <a:path w="4234815" h="857250">
                  <a:moveTo>
                    <a:pt x="0" y="857029"/>
                  </a:moveTo>
                  <a:lnTo>
                    <a:pt x="4234550" y="857029"/>
                  </a:lnTo>
                  <a:lnTo>
                    <a:pt x="4234550" y="0"/>
                  </a:lnTo>
                  <a:lnTo>
                    <a:pt x="0" y="0"/>
                  </a:lnTo>
                  <a:lnTo>
                    <a:pt x="0" y="857029"/>
                  </a:lnTo>
                  <a:close/>
                </a:path>
              </a:pathLst>
            </a:custGeom>
            <a:solidFill>
              <a:srgbClr val="5F89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1927" y="2940527"/>
              <a:ext cx="4234815" cy="833755"/>
            </a:xfrm>
            <a:custGeom>
              <a:avLst/>
              <a:gdLst/>
              <a:ahLst/>
              <a:cxnLst/>
              <a:rect l="l" t="t" r="r" b="b"/>
              <a:pathLst>
                <a:path w="4234815" h="833754">
                  <a:moveTo>
                    <a:pt x="0" y="833402"/>
                  </a:moveTo>
                  <a:lnTo>
                    <a:pt x="4234547" y="833402"/>
                  </a:lnTo>
                  <a:lnTo>
                    <a:pt x="4234547" y="0"/>
                  </a:lnTo>
                  <a:lnTo>
                    <a:pt x="0" y="0"/>
                  </a:lnTo>
                  <a:lnTo>
                    <a:pt x="0" y="833402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75295" y="3329203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1641406" y="0"/>
                  </a:moveTo>
                  <a:lnTo>
                    <a:pt x="0" y="0"/>
                  </a:lnTo>
                  <a:lnTo>
                    <a:pt x="0" y="301694"/>
                  </a:lnTo>
                  <a:lnTo>
                    <a:pt x="1641406" y="301694"/>
                  </a:lnTo>
                  <a:lnTo>
                    <a:pt x="1641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75295" y="3329203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0" y="0"/>
                  </a:moveTo>
                  <a:lnTo>
                    <a:pt x="1641407" y="0"/>
                  </a:lnTo>
                  <a:lnTo>
                    <a:pt x="1641407" y="301695"/>
                  </a:lnTo>
                  <a:lnTo>
                    <a:pt x="0" y="3016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76189" y="4186254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1641407" y="0"/>
                  </a:moveTo>
                  <a:lnTo>
                    <a:pt x="0" y="0"/>
                  </a:lnTo>
                  <a:lnTo>
                    <a:pt x="0" y="301694"/>
                  </a:lnTo>
                  <a:lnTo>
                    <a:pt x="1641407" y="301694"/>
                  </a:lnTo>
                  <a:lnTo>
                    <a:pt x="1641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76189" y="4186254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0" y="0"/>
                  </a:moveTo>
                  <a:lnTo>
                    <a:pt x="1641407" y="0"/>
                  </a:lnTo>
                  <a:lnTo>
                    <a:pt x="1641407" y="301695"/>
                  </a:lnTo>
                  <a:lnTo>
                    <a:pt x="0" y="3016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75295" y="5041201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1641406" y="0"/>
                  </a:moveTo>
                  <a:lnTo>
                    <a:pt x="0" y="0"/>
                  </a:lnTo>
                  <a:lnTo>
                    <a:pt x="0" y="301694"/>
                  </a:lnTo>
                  <a:lnTo>
                    <a:pt x="1641406" y="301694"/>
                  </a:lnTo>
                  <a:lnTo>
                    <a:pt x="1641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75295" y="5041201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0" y="0"/>
                  </a:moveTo>
                  <a:lnTo>
                    <a:pt x="1641407" y="0"/>
                  </a:lnTo>
                  <a:lnTo>
                    <a:pt x="1641407" y="301695"/>
                  </a:lnTo>
                  <a:lnTo>
                    <a:pt x="0" y="3016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275295" y="2472057"/>
            <a:ext cx="1641475" cy="302260"/>
          </a:xfrm>
          <a:custGeom>
            <a:avLst/>
            <a:gdLst/>
            <a:ahLst/>
            <a:cxnLst/>
            <a:rect l="l" t="t" r="r" b="b"/>
            <a:pathLst>
              <a:path w="1641475" h="302260">
                <a:moveTo>
                  <a:pt x="0" y="0"/>
                </a:moveTo>
                <a:lnTo>
                  <a:pt x="1641407" y="0"/>
                </a:lnTo>
                <a:lnTo>
                  <a:pt x="1641407" y="301695"/>
                </a:lnTo>
                <a:lnTo>
                  <a:pt x="0" y="30169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984838" y="1513621"/>
          <a:ext cx="4234815" cy="4882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1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Space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4255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Application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437005">
                        <a:lnSpc>
                          <a:spcPct val="100000"/>
                        </a:lnSpc>
                        <a:spcBef>
                          <a:spcPts val="825"/>
                        </a:spcBef>
                        <a:tabLst>
                          <a:tab pos="3301365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Request	</a:t>
                      </a:r>
                      <a:r>
                        <a:rPr sz="2700" b="1" spc="-7" baseline="-38580" dirty="0">
                          <a:solidFill>
                            <a:srgbClr val="3B3838"/>
                          </a:solidFill>
                          <a:latin typeface="Arial"/>
                          <a:cs typeface="Arial"/>
                        </a:rPr>
                        <a:t>Kernel</a:t>
                      </a:r>
                      <a:endParaRPr sz="2700" baseline="-3858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53975">
                      <a:solidFill>
                        <a:srgbClr val="3B3838"/>
                      </a:solidFill>
                      <a:prstDash val="solid"/>
                    </a:lnT>
                    <a:lnB w="53975">
                      <a:solidFill>
                        <a:srgbClr val="3B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312356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Syscall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Layer	</a:t>
                      </a:r>
                      <a:r>
                        <a:rPr sz="2700" b="1" spc="-7" baseline="16975" dirty="0">
                          <a:solidFill>
                            <a:srgbClr val="3B3838"/>
                          </a:solidFill>
                          <a:latin typeface="Arial"/>
                          <a:cs typeface="Arial"/>
                        </a:rPr>
                        <a:t>Boundary</a:t>
                      </a:r>
                      <a:endParaRPr sz="2700" baseline="16975" dirty="0">
                        <a:latin typeface="Arial"/>
                        <a:cs typeface="Arial"/>
                      </a:endParaRPr>
                    </a:p>
                    <a:p>
                      <a:pPr marR="5588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Read Request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53975">
                      <a:solidFill>
                        <a:srgbClr val="3B383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1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 Block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Layer</a:t>
                      </a:r>
                    </a:p>
                    <a:p>
                      <a:pPr marR="5397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Read Request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7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NVMe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Driver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R="5588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Read Request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B w="76200">
                      <a:solidFill>
                        <a:srgbClr val="3B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1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Storage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Device</a:t>
                      </a:r>
                    </a:p>
                    <a:p>
                      <a:pPr marR="5905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Read Response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76200">
                      <a:solidFill>
                        <a:srgbClr val="3B3838"/>
                      </a:solidFill>
                      <a:prstDash val="solid"/>
                    </a:lnT>
                    <a:lnB w="53975">
                      <a:solidFill>
                        <a:srgbClr val="3B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8346269" y="2872905"/>
            <a:ext cx="400050" cy="835660"/>
            <a:chOff x="8346269" y="2872905"/>
            <a:chExt cx="400050" cy="835660"/>
          </a:xfrm>
        </p:grpSpPr>
        <p:sp>
          <p:nvSpPr>
            <p:cNvPr id="21" name="object 21"/>
            <p:cNvSpPr/>
            <p:nvPr/>
          </p:nvSpPr>
          <p:spPr>
            <a:xfrm>
              <a:off x="8374436" y="3042753"/>
              <a:ext cx="283845" cy="646430"/>
            </a:xfrm>
            <a:custGeom>
              <a:avLst/>
              <a:gdLst/>
              <a:ahLst/>
              <a:cxnLst/>
              <a:rect l="l" t="t" r="r" b="b"/>
              <a:pathLst>
                <a:path w="283845" h="646429">
                  <a:moveTo>
                    <a:pt x="0" y="0"/>
                  </a:moveTo>
                  <a:lnTo>
                    <a:pt x="55229" y="1858"/>
                  </a:lnTo>
                  <a:lnTo>
                    <a:pt x="100331" y="6926"/>
                  </a:lnTo>
                  <a:lnTo>
                    <a:pt x="130739" y="14442"/>
                  </a:lnTo>
                  <a:lnTo>
                    <a:pt x="141889" y="23647"/>
                  </a:lnTo>
                  <a:lnTo>
                    <a:pt x="141889" y="299517"/>
                  </a:lnTo>
                  <a:lnTo>
                    <a:pt x="153040" y="308721"/>
                  </a:lnTo>
                  <a:lnTo>
                    <a:pt x="183448" y="316238"/>
                  </a:lnTo>
                  <a:lnTo>
                    <a:pt x="228549" y="321306"/>
                  </a:lnTo>
                  <a:lnTo>
                    <a:pt x="283779" y="323164"/>
                  </a:lnTo>
                  <a:lnTo>
                    <a:pt x="228549" y="325022"/>
                  </a:lnTo>
                  <a:lnTo>
                    <a:pt x="183448" y="330090"/>
                  </a:lnTo>
                  <a:lnTo>
                    <a:pt x="153040" y="337607"/>
                  </a:lnTo>
                  <a:lnTo>
                    <a:pt x="141889" y="346811"/>
                  </a:lnTo>
                  <a:lnTo>
                    <a:pt x="141889" y="622681"/>
                  </a:lnTo>
                  <a:lnTo>
                    <a:pt x="130739" y="631886"/>
                  </a:lnTo>
                  <a:lnTo>
                    <a:pt x="100331" y="639402"/>
                  </a:lnTo>
                  <a:lnTo>
                    <a:pt x="55229" y="644470"/>
                  </a:lnTo>
                  <a:lnTo>
                    <a:pt x="0" y="646329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46269" y="2872905"/>
              <a:ext cx="400050" cy="114300"/>
            </a:xfrm>
            <a:custGeom>
              <a:avLst/>
              <a:gdLst/>
              <a:ahLst/>
              <a:cxnLst/>
              <a:rect l="l" t="t" r="r" b="b"/>
              <a:pathLst>
                <a:path w="400050" h="114300">
                  <a:moveTo>
                    <a:pt x="285396" y="0"/>
                  </a:moveTo>
                  <a:lnTo>
                    <a:pt x="310796" y="38099"/>
                  </a:lnTo>
                  <a:lnTo>
                    <a:pt x="323496" y="38100"/>
                  </a:lnTo>
                  <a:lnTo>
                    <a:pt x="323496" y="76200"/>
                  </a:lnTo>
                  <a:lnTo>
                    <a:pt x="310796" y="76200"/>
                  </a:lnTo>
                  <a:lnTo>
                    <a:pt x="285396" y="114300"/>
                  </a:lnTo>
                  <a:lnTo>
                    <a:pt x="361596" y="76200"/>
                  </a:lnTo>
                  <a:lnTo>
                    <a:pt x="323496" y="76200"/>
                  </a:lnTo>
                  <a:lnTo>
                    <a:pt x="361599" y="76198"/>
                  </a:lnTo>
                  <a:lnTo>
                    <a:pt x="399696" y="57150"/>
                  </a:lnTo>
                  <a:lnTo>
                    <a:pt x="285396" y="0"/>
                  </a:lnTo>
                  <a:close/>
                </a:path>
                <a:path w="400050" h="114300">
                  <a:moveTo>
                    <a:pt x="323496" y="57150"/>
                  </a:moveTo>
                  <a:lnTo>
                    <a:pt x="310796" y="76199"/>
                  </a:lnTo>
                  <a:lnTo>
                    <a:pt x="323496" y="76200"/>
                  </a:lnTo>
                  <a:lnTo>
                    <a:pt x="323496" y="57150"/>
                  </a:lnTo>
                  <a:close/>
                </a:path>
                <a:path w="400050" h="114300">
                  <a:moveTo>
                    <a:pt x="0" y="38098"/>
                  </a:moveTo>
                  <a:lnTo>
                    <a:pt x="0" y="76198"/>
                  </a:lnTo>
                  <a:lnTo>
                    <a:pt x="310797" y="76198"/>
                  </a:lnTo>
                  <a:lnTo>
                    <a:pt x="323496" y="57150"/>
                  </a:lnTo>
                  <a:lnTo>
                    <a:pt x="310796" y="38099"/>
                  </a:lnTo>
                  <a:lnTo>
                    <a:pt x="0" y="38098"/>
                  </a:lnTo>
                  <a:close/>
                </a:path>
                <a:path w="400050" h="114300">
                  <a:moveTo>
                    <a:pt x="310796" y="38099"/>
                  </a:moveTo>
                  <a:lnTo>
                    <a:pt x="323496" y="57150"/>
                  </a:lnTo>
                  <a:lnTo>
                    <a:pt x="323496" y="38100"/>
                  </a:lnTo>
                  <a:lnTo>
                    <a:pt x="310796" y="380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838535" y="2776220"/>
            <a:ext cx="67881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0.4</a:t>
            </a:r>
            <a:r>
              <a:rPr sz="1800" b="1" spc="-9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μs</a:t>
            </a:r>
            <a:endParaRPr sz="18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32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0.2</a:t>
            </a:r>
            <a:r>
              <a:rPr sz="1800" b="1" spc="-9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μs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76735" y="2776220"/>
            <a:ext cx="7035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(5.6%)</a:t>
            </a:r>
            <a:endParaRPr sz="18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3.2</a:t>
            </a: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59577" y="4028947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2.4 μs</a:t>
            </a:r>
            <a:r>
              <a:rPr sz="1800" b="1" spc="-8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(38.0%)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61281" y="4891532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0.1</a:t>
            </a:r>
            <a:r>
              <a:rPr sz="1800" b="1" spc="-8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μs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99481" y="4891532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1.8</a:t>
            </a: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70335" y="5757164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D7D31"/>
                </a:solidFill>
                <a:latin typeface="Arial"/>
                <a:cs typeface="Arial"/>
              </a:rPr>
              <a:t>3.2 μs</a:t>
            </a:r>
            <a:r>
              <a:rPr sz="1800" b="1" spc="-8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7D31"/>
                </a:solidFill>
                <a:latin typeface="Arial"/>
                <a:cs typeface="Arial"/>
              </a:rPr>
              <a:t>(51.4%)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39" y="6412484"/>
            <a:ext cx="531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Workload: </a:t>
            </a:r>
            <a:r>
              <a:rPr sz="1800" spc="-5" dirty="0">
                <a:latin typeface="Calibri"/>
                <a:cs typeface="Calibri"/>
              </a:rPr>
              <a:t>Random </a:t>
            </a:r>
            <a:r>
              <a:rPr sz="1800" dirty="0">
                <a:latin typeface="Calibri"/>
                <a:cs typeface="Calibri"/>
              </a:rPr>
              <a:t>512B </a:t>
            </a:r>
            <a:r>
              <a:rPr sz="1800" spc="-10" dirty="0">
                <a:latin typeface="Calibri"/>
                <a:cs typeface="Calibri"/>
              </a:rPr>
              <a:t>Read, </a:t>
            </a:r>
            <a:r>
              <a:rPr sz="1800" spc="-5" dirty="0">
                <a:latin typeface="Calibri"/>
                <a:cs typeface="Calibri"/>
              </a:rPr>
              <a:t>Disk: </a:t>
            </a:r>
            <a:r>
              <a:rPr sz="1800" spc="-10" dirty="0">
                <a:latin typeface="Calibri"/>
                <a:cs typeface="Calibri"/>
              </a:rPr>
              <a:t>Optane </a:t>
            </a:r>
            <a:r>
              <a:rPr sz="1800" spc="-5" dirty="0">
                <a:latin typeface="Calibri"/>
                <a:cs typeface="Calibri"/>
              </a:rPr>
              <a:t>SSD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P5800X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78066" y="3858040"/>
            <a:ext cx="283845" cy="646430"/>
          </a:xfrm>
          <a:custGeom>
            <a:avLst/>
            <a:gdLst/>
            <a:ahLst/>
            <a:cxnLst/>
            <a:rect l="l" t="t" r="r" b="b"/>
            <a:pathLst>
              <a:path w="283845" h="646429">
                <a:moveTo>
                  <a:pt x="0" y="0"/>
                </a:moveTo>
                <a:lnTo>
                  <a:pt x="55229" y="1858"/>
                </a:lnTo>
                <a:lnTo>
                  <a:pt x="100331" y="6926"/>
                </a:lnTo>
                <a:lnTo>
                  <a:pt x="130739" y="14442"/>
                </a:lnTo>
                <a:lnTo>
                  <a:pt x="141889" y="23647"/>
                </a:lnTo>
                <a:lnTo>
                  <a:pt x="141889" y="299517"/>
                </a:lnTo>
                <a:lnTo>
                  <a:pt x="153040" y="308721"/>
                </a:lnTo>
                <a:lnTo>
                  <a:pt x="183448" y="316238"/>
                </a:lnTo>
                <a:lnTo>
                  <a:pt x="228549" y="321306"/>
                </a:lnTo>
                <a:lnTo>
                  <a:pt x="283779" y="323164"/>
                </a:lnTo>
                <a:lnTo>
                  <a:pt x="228549" y="325022"/>
                </a:lnTo>
                <a:lnTo>
                  <a:pt x="183448" y="330090"/>
                </a:lnTo>
                <a:lnTo>
                  <a:pt x="153040" y="337607"/>
                </a:lnTo>
                <a:lnTo>
                  <a:pt x="141889" y="346811"/>
                </a:lnTo>
                <a:lnTo>
                  <a:pt x="141889" y="622681"/>
                </a:lnTo>
                <a:lnTo>
                  <a:pt x="130739" y="631886"/>
                </a:lnTo>
                <a:lnTo>
                  <a:pt x="100331" y="639402"/>
                </a:lnTo>
                <a:lnTo>
                  <a:pt x="55229" y="644470"/>
                </a:lnTo>
                <a:lnTo>
                  <a:pt x="0" y="646329"/>
                </a:lnTo>
              </a:path>
            </a:pathLst>
          </a:custGeom>
          <a:ln w="381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8825" y="4729664"/>
            <a:ext cx="283845" cy="646430"/>
          </a:xfrm>
          <a:custGeom>
            <a:avLst/>
            <a:gdLst/>
            <a:ahLst/>
            <a:cxnLst/>
            <a:rect l="l" t="t" r="r" b="b"/>
            <a:pathLst>
              <a:path w="283845" h="646429">
                <a:moveTo>
                  <a:pt x="0" y="0"/>
                </a:moveTo>
                <a:lnTo>
                  <a:pt x="55229" y="1858"/>
                </a:lnTo>
                <a:lnTo>
                  <a:pt x="100331" y="6926"/>
                </a:lnTo>
                <a:lnTo>
                  <a:pt x="130739" y="14442"/>
                </a:lnTo>
                <a:lnTo>
                  <a:pt x="141889" y="23647"/>
                </a:lnTo>
                <a:lnTo>
                  <a:pt x="141889" y="299517"/>
                </a:lnTo>
                <a:lnTo>
                  <a:pt x="153040" y="308721"/>
                </a:lnTo>
                <a:lnTo>
                  <a:pt x="183448" y="316238"/>
                </a:lnTo>
                <a:lnTo>
                  <a:pt x="228549" y="321306"/>
                </a:lnTo>
                <a:lnTo>
                  <a:pt x="283779" y="323164"/>
                </a:lnTo>
                <a:lnTo>
                  <a:pt x="228549" y="325022"/>
                </a:lnTo>
                <a:lnTo>
                  <a:pt x="183448" y="330090"/>
                </a:lnTo>
                <a:lnTo>
                  <a:pt x="153040" y="337607"/>
                </a:lnTo>
                <a:lnTo>
                  <a:pt x="141889" y="346811"/>
                </a:lnTo>
                <a:lnTo>
                  <a:pt x="141889" y="622681"/>
                </a:lnTo>
                <a:lnTo>
                  <a:pt x="130739" y="631886"/>
                </a:lnTo>
                <a:lnTo>
                  <a:pt x="100331" y="639402"/>
                </a:lnTo>
                <a:lnTo>
                  <a:pt x="55229" y="644470"/>
                </a:lnTo>
                <a:lnTo>
                  <a:pt x="0" y="646329"/>
                </a:lnTo>
              </a:path>
            </a:pathLst>
          </a:custGeom>
          <a:ln w="381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94942" y="5612045"/>
            <a:ext cx="283845" cy="646430"/>
          </a:xfrm>
          <a:custGeom>
            <a:avLst/>
            <a:gdLst/>
            <a:ahLst/>
            <a:cxnLst/>
            <a:rect l="l" t="t" r="r" b="b"/>
            <a:pathLst>
              <a:path w="283845" h="646429">
                <a:moveTo>
                  <a:pt x="0" y="0"/>
                </a:moveTo>
                <a:lnTo>
                  <a:pt x="55229" y="1858"/>
                </a:lnTo>
                <a:lnTo>
                  <a:pt x="100331" y="6926"/>
                </a:lnTo>
                <a:lnTo>
                  <a:pt x="130739" y="14442"/>
                </a:lnTo>
                <a:lnTo>
                  <a:pt x="141889" y="23647"/>
                </a:lnTo>
                <a:lnTo>
                  <a:pt x="141889" y="299517"/>
                </a:lnTo>
                <a:lnTo>
                  <a:pt x="153040" y="308721"/>
                </a:lnTo>
                <a:lnTo>
                  <a:pt x="183448" y="316238"/>
                </a:lnTo>
                <a:lnTo>
                  <a:pt x="228549" y="321306"/>
                </a:lnTo>
                <a:lnTo>
                  <a:pt x="283779" y="323164"/>
                </a:lnTo>
                <a:lnTo>
                  <a:pt x="228549" y="325022"/>
                </a:lnTo>
                <a:lnTo>
                  <a:pt x="183448" y="330090"/>
                </a:lnTo>
                <a:lnTo>
                  <a:pt x="153040" y="337607"/>
                </a:lnTo>
                <a:lnTo>
                  <a:pt x="141889" y="346811"/>
                </a:lnTo>
                <a:lnTo>
                  <a:pt x="141889" y="622681"/>
                </a:lnTo>
                <a:lnTo>
                  <a:pt x="130739" y="631886"/>
                </a:lnTo>
                <a:lnTo>
                  <a:pt x="100331" y="639402"/>
                </a:lnTo>
                <a:lnTo>
                  <a:pt x="55229" y="644470"/>
                </a:lnTo>
                <a:lnTo>
                  <a:pt x="0" y="646329"/>
                </a:lnTo>
              </a:path>
            </a:pathLst>
          </a:custGeom>
          <a:ln w="381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23276" y="5581177"/>
            <a:ext cx="304165" cy="708660"/>
          </a:xfrm>
          <a:custGeom>
            <a:avLst/>
            <a:gdLst/>
            <a:ahLst/>
            <a:cxnLst/>
            <a:rect l="l" t="t" r="r" b="b"/>
            <a:pathLst>
              <a:path w="304164" h="708660">
                <a:moveTo>
                  <a:pt x="304167" y="0"/>
                </a:moveTo>
                <a:lnTo>
                  <a:pt x="244969" y="1991"/>
                </a:lnTo>
                <a:lnTo>
                  <a:pt x="196628" y="7423"/>
                </a:lnTo>
                <a:lnTo>
                  <a:pt x="164035" y="15480"/>
                </a:lnTo>
                <a:lnTo>
                  <a:pt x="152083" y="25345"/>
                </a:lnTo>
                <a:lnTo>
                  <a:pt x="152083" y="340905"/>
                </a:lnTo>
                <a:lnTo>
                  <a:pt x="140132" y="350771"/>
                </a:lnTo>
                <a:lnTo>
                  <a:pt x="107539" y="358827"/>
                </a:lnTo>
                <a:lnTo>
                  <a:pt x="59197" y="364259"/>
                </a:lnTo>
                <a:lnTo>
                  <a:pt x="0" y="366251"/>
                </a:lnTo>
                <a:lnTo>
                  <a:pt x="59197" y="368243"/>
                </a:lnTo>
                <a:lnTo>
                  <a:pt x="107539" y="373674"/>
                </a:lnTo>
                <a:lnTo>
                  <a:pt x="140132" y="381731"/>
                </a:lnTo>
                <a:lnTo>
                  <a:pt x="152083" y="391597"/>
                </a:lnTo>
                <a:lnTo>
                  <a:pt x="152083" y="682715"/>
                </a:lnTo>
                <a:lnTo>
                  <a:pt x="164035" y="692580"/>
                </a:lnTo>
                <a:lnTo>
                  <a:pt x="196628" y="700637"/>
                </a:lnTo>
                <a:lnTo>
                  <a:pt x="244969" y="706069"/>
                </a:lnTo>
                <a:lnTo>
                  <a:pt x="304167" y="708061"/>
                </a:lnTo>
              </a:path>
            </a:pathLst>
          </a:custGeom>
          <a:ln w="381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414415" y="5769355"/>
            <a:ext cx="106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D7D31"/>
                </a:solidFill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54471" y="2856176"/>
            <a:ext cx="267970" cy="2641600"/>
          </a:xfrm>
          <a:custGeom>
            <a:avLst/>
            <a:gdLst/>
            <a:ahLst/>
            <a:cxnLst/>
            <a:rect l="l" t="t" r="r" b="b"/>
            <a:pathLst>
              <a:path w="267970" h="2641600">
                <a:moveTo>
                  <a:pt x="267844" y="0"/>
                </a:moveTo>
                <a:lnTo>
                  <a:pt x="215715" y="1753"/>
                </a:lnTo>
                <a:lnTo>
                  <a:pt x="173146" y="6536"/>
                </a:lnTo>
                <a:lnTo>
                  <a:pt x="144446" y="13631"/>
                </a:lnTo>
                <a:lnTo>
                  <a:pt x="133922" y="22318"/>
                </a:lnTo>
                <a:lnTo>
                  <a:pt x="133922" y="1298238"/>
                </a:lnTo>
                <a:lnTo>
                  <a:pt x="123397" y="1306925"/>
                </a:lnTo>
                <a:lnTo>
                  <a:pt x="94697" y="1314019"/>
                </a:lnTo>
                <a:lnTo>
                  <a:pt x="52128" y="1318802"/>
                </a:lnTo>
                <a:lnTo>
                  <a:pt x="0" y="1320556"/>
                </a:lnTo>
                <a:lnTo>
                  <a:pt x="52128" y="1322310"/>
                </a:lnTo>
                <a:lnTo>
                  <a:pt x="94697" y="1327093"/>
                </a:lnTo>
                <a:lnTo>
                  <a:pt x="123397" y="1334187"/>
                </a:lnTo>
                <a:lnTo>
                  <a:pt x="133922" y="1342875"/>
                </a:lnTo>
                <a:lnTo>
                  <a:pt x="133922" y="2618795"/>
                </a:lnTo>
                <a:lnTo>
                  <a:pt x="144446" y="2627482"/>
                </a:lnTo>
                <a:lnTo>
                  <a:pt x="173146" y="2634576"/>
                </a:lnTo>
                <a:lnTo>
                  <a:pt x="215715" y="2639359"/>
                </a:lnTo>
                <a:lnTo>
                  <a:pt x="267844" y="2641113"/>
                </a:lnTo>
              </a:path>
            </a:pathLst>
          </a:custGeom>
          <a:ln w="381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29391" y="3745483"/>
            <a:ext cx="9912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635" algn="ctr">
              <a:lnSpc>
                <a:spcPct val="99400"/>
              </a:lnSpc>
              <a:spcBef>
                <a:spcPts val="11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Kernel  So</a:t>
            </a: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ft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ware  (48.6%)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29" y="5612045"/>
            <a:ext cx="283845" cy="646430"/>
          </a:xfrm>
          <a:custGeom>
            <a:avLst/>
            <a:gdLst/>
            <a:ahLst/>
            <a:cxnLst/>
            <a:rect l="l" t="t" r="r" b="b"/>
            <a:pathLst>
              <a:path w="283845" h="646429">
                <a:moveTo>
                  <a:pt x="0" y="0"/>
                </a:moveTo>
                <a:lnTo>
                  <a:pt x="55229" y="1858"/>
                </a:lnTo>
                <a:lnTo>
                  <a:pt x="100331" y="6926"/>
                </a:lnTo>
                <a:lnTo>
                  <a:pt x="130739" y="14442"/>
                </a:lnTo>
                <a:lnTo>
                  <a:pt x="141889" y="23647"/>
                </a:lnTo>
                <a:lnTo>
                  <a:pt x="141889" y="299517"/>
                </a:lnTo>
                <a:lnTo>
                  <a:pt x="153040" y="308721"/>
                </a:lnTo>
                <a:lnTo>
                  <a:pt x="183448" y="316238"/>
                </a:lnTo>
                <a:lnTo>
                  <a:pt x="228549" y="321306"/>
                </a:lnTo>
                <a:lnTo>
                  <a:pt x="283779" y="323164"/>
                </a:lnTo>
                <a:lnTo>
                  <a:pt x="228549" y="325022"/>
                </a:lnTo>
                <a:lnTo>
                  <a:pt x="183448" y="330090"/>
                </a:lnTo>
                <a:lnTo>
                  <a:pt x="153040" y="337607"/>
                </a:lnTo>
                <a:lnTo>
                  <a:pt x="141889" y="346811"/>
                </a:lnTo>
                <a:lnTo>
                  <a:pt x="141889" y="622681"/>
                </a:lnTo>
                <a:lnTo>
                  <a:pt x="130739" y="631886"/>
                </a:lnTo>
                <a:lnTo>
                  <a:pt x="100331" y="639402"/>
                </a:lnTo>
                <a:lnTo>
                  <a:pt x="55229" y="644470"/>
                </a:lnTo>
                <a:lnTo>
                  <a:pt x="0" y="646329"/>
                </a:lnTo>
              </a:path>
            </a:pathLst>
          </a:custGeom>
          <a:ln w="381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381" y="166264"/>
            <a:ext cx="9318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Bypass </a:t>
            </a:r>
            <a:r>
              <a:rPr sz="4400" spc="-5" dirty="0">
                <a:latin typeface="Arial"/>
                <a:cs typeface="Arial"/>
              </a:rPr>
              <a:t>Kernel </a:t>
            </a:r>
            <a:r>
              <a:rPr sz="4400" dirty="0">
                <a:latin typeface="Arial"/>
                <a:cs typeface="Arial"/>
              </a:rPr>
              <a:t>to </a:t>
            </a:r>
            <a:r>
              <a:rPr sz="4400" spc="-5" dirty="0">
                <a:latin typeface="Arial"/>
                <a:cs typeface="Arial"/>
              </a:rPr>
              <a:t>Eliminate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Overhead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41" y="2536163"/>
            <a:ext cx="3855085" cy="190500"/>
          </a:xfrm>
          <a:custGeom>
            <a:avLst/>
            <a:gdLst/>
            <a:ahLst/>
            <a:cxnLst/>
            <a:rect l="l" t="t" r="r" b="b"/>
            <a:pathLst>
              <a:path w="3855084" h="190500">
                <a:moveTo>
                  <a:pt x="190496" y="0"/>
                </a:moveTo>
                <a:lnTo>
                  <a:pt x="0" y="95248"/>
                </a:lnTo>
                <a:lnTo>
                  <a:pt x="190496" y="190500"/>
                </a:lnTo>
                <a:lnTo>
                  <a:pt x="148162" y="127000"/>
                </a:lnTo>
                <a:lnTo>
                  <a:pt x="126997" y="127000"/>
                </a:lnTo>
                <a:lnTo>
                  <a:pt x="126997" y="63500"/>
                </a:lnTo>
                <a:lnTo>
                  <a:pt x="148162" y="63500"/>
                </a:lnTo>
                <a:lnTo>
                  <a:pt x="190496" y="0"/>
                </a:lnTo>
                <a:close/>
              </a:path>
              <a:path w="3855084" h="190500">
                <a:moveTo>
                  <a:pt x="126997" y="95251"/>
                </a:moveTo>
                <a:lnTo>
                  <a:pt x="126997" y="127000"/>
                </a:lnTo>
                <a:lnTo>
                  <a:pt x="148162" y="127000"/>
                </a:lnTo>
                <a:lnTo>
                  <a:pt x="126997" y="95251"/>
                </a:lnTo>
                <a:close/>
              </a:path>
              <a:path w="3855084" h="190500">
                <a:moveTo>
                  <a:pt x="3854832" y="63500"/>
                </a:moveTo>
                <a:lnTo>
                  <a:pt x="148162" y="63500"/>
                </a:lnTo>
                <a:lnTo>
                  <a:pt x="126997" y="95248"/>
                </a:lnTo>
                <a:lnTo>
                  <a:pt x="148162" y="127000"/>
                </a:lnTo>
                <a:lnTo>
                  <a:pt x="3854832" y="127000"/>
                </a:lnTo>
                <a:lnTo>
                  <a:pt x="3854832" y="63500"/>
                </a:lnTo>
                <a:close/>
              </a:path>
              <a:path w="3855084" h="190500">
                <a:moveTo>
                  <a:pt x="148162" y="63500"/>
                </a:moveTo>
                <a:lnTo>
                  <a:pt x="126997" y="63500"/>
                </a:lnTo>
                <a:lnTo>
                  <a:pt x="126997" y="95248"/>
                </a:lnTo>
                <a:lnTo>
                  <a:pt x="148162" y="63500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2660" y="2631413"/>
            <a:ext cx="10795" cy="3531870"/>
          </a:xfrm>
          <a:custGeom>
            <a:avLst/>
            <a:gdLst/>
            <a:ahLst/>
            <a:cxnLst/>
            <a:rect l="l" t="t" r="r" b="b"/>
            <a:pathLst>
              <a:path w="10795" h="3531870">
                <a:moveTo>
                  <a:pt x="0" y="0"/>
                </a:moveTo>
                <a:lnTo>
                  <a:pt x="10511" y="3531678"/>
                </a:lnTo>
              </a:path>
            </a:pathLst>
          </a:custGeom>
          <a:ln w="63500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9640" y="3236467"/>
            <a:ext cx="366395" cy="21443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BF9000"/>
                </a:solidFill>
                <a:latin typeface="Arial"/>
                <a:cs typeface="Arial"/>
              </a:rPr>
              <a:t>Kernel</a:t>
            </a:r>
            <a:r>
              <a:rPr sz="2400" b="1" spc="-60" dirty="0">
                <a:solidFill>
                  <a:srgbClr val="BF9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9000"/>
                </a:solidFill>
                <a:latin typeface="Arial"/>
                <a:cs typeface="Arial"/>
              </a:rPr>
              <a:t>Bypass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76350" y="6040191"/>
            <a:ext cx="3819525" cy="190500"/>
          </a:xfrm>
          <a:custGeom>
            <a:avLst/>
            <a:gdLst/>
            <a:ahLst/>
            <a:cxnLst/>
            <a:rect l="l" t="t" r="r" b="b"/>
            <a:pathLst>
              <a:path w="3819525" h="190500">
                <a:moveTo>
                  <a:pt x="190851" y="0"/>
                </a:moveTo>
                <a:lnTo>
                  <a:pt x="0" y="94542"/>
                </a:lnTo>
                <a:lnTo>
                  <a:pt x="190144" y="190498"/>
                </a:lnTo>
                <a:lnTo>
                  <a:pt x="148047" y="126841"/>
                </a:lnTo>
                <a:lnTo>
                  <a:pt x="126878" y="126763"/>
                </a:lnTo>
                <a:lnTo>
                  <a:pt x="127113" y="63263"/>
                </a:lnTo>
                <a:lnTo>
                  <a:pt x="148335" y="63263"/>
                </a:lnTo>
                <a:lnTo>
                  <a:pt x="190851" y="0"/>
                </a:lnTo>
                <a:close/>
              </a:path>
              <a:path w="3819525" h="190500">
                <a:moveTo>
                  <a:pt x="148283" y="63342"/>
                </a:moveTo>
                <a:lnTo>
                  <a:pt x="126998" y="95013"/>
                </a:lnTo>
                <a:lnTo>
                  <a:pt x="148047" y="126841"/>
                </a:lnTo>
                <a:lnTo>
                  <a:pt x="3819004" y="140470"/>
                </a:lnTo>
                <a:lnTo>
                  <a:pt x="3819240" y="76971"/>
                </a:lnTo>
                <a:lnTo>
                  <a:pt x="148283" y="63342"/>
                </a:lnTo>
                <a:close/>
              </a:path>
              <a:path w="3819525" h="190500">
                <a:moveTo>
                  <a:pt x="127113" y="63263"/>
                </a:moveTo>
                <a:lnTo>
                  <a:pt x="126878" y="126763"/>
                </a:lnTo>
                <a:lnTo>
                  <a:pt x="148047" y="126841"/>
                </a:lnTo>
                <a:lnTo>
                  <a:pt x="126998" y="95013"/>
                </a:lnTo>
                <a:lnTo>
                  <a:pt x="148283" y="63342"/>
                </a:lnTo>
                <a:lnTo>
                  <a:pt x="127113" y="63263"/>
                </a:lnTo>
                <a:close/>
              </a:path>
              <a:path w="3819525" h="190500">
                <a:moveTo>
                  <a:pt x="148335" y="63263"/>
                </a:moveTo>
                <a:lnTo>
                  <a:pt x="127113" y="63263"/>
                </a:lnTo>
                <a:lnTo>
                  <a:pt x="148283" y="63342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50494"/>
              </p:ext>
            </p:extLst>
          </p:nvPr>
        </p:nvGraphicFramePr>
        <p:xfrm>
          <a:off x="4807525" y="1513621"/>
          <a:ext cx="4234815" cy="4882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1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Space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Application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13995" algn="r">
                        <a:lnSpc>
                          <a:spcPts val="2120"/>
                        </a:lnSpc>
                      </a:pPr>
                      <a:r>
                        <a:rPr sz="1800" b="1" spc="-5" dirty="0">
                          <a:solidFill>
                            <a:srgbClr val="3B3838"/>
                          </a:solidFill>
                          <a:latin typeface="Arial"/>
                          <a:cs typeface="Arial"/>
                        </a:rPr>
                        <a:t>Kernel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53975">
                      <a:solidFill>
                        <a:srgbClr val="3B3838"/>
                      </a:solidFill>
                      <a:prstDash val="solid"/>
                    </a:lnT>
                    <a:lnB w="53975">
                      <a:solidFill>
                        <a:srgbClr val="3B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312356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Syscall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Layer	</a:t>
                      </a:r>
                      <a:r>
                        <a:rPr sz="2700" b="1" spc="-7" baseline="16975" dirty="0">
                          <a:solidFill>
                            <a:srgbClr val="3B3838"/>
                          </a:solidFill>
                          <a:latin typeface="Arial"/>
                          <a:cs typeface="Arial"/>
                        </a:rPr>
                        <a:t>Boundary</a:t>
                      </a:r>
                      <a:endParaRPr sz="2700" baseline="16975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53975">
                      <a:solidFill>
                        <a:srgbClr val="3B3838"/>
                      </a:solidFill>
                      <a:prstDash val="solid"/>
                    </a:lnT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1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 Block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Layer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solidFill>
                      <a:srgbClr val="90A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7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NVMe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Driver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B w="76200">
                      <a:solidFill>
                        <a:srgbClr val="3B3838"/>
                      </a:solidFill>
                      <a:prstDash val="solid"/>
                    </a:lnB>
                    <a:solidFill>
                      <a:srgbClr val="5F8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172">
                <a:tc>
                  <a:txBody>
                    <a:bodyPr/>
                    <a:lstStyle/>
                    <a:p>
                      <a:pPr marL="90805">
                        <a:lnSpc>
                          <a:spcPts val="231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Storage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Device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6835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(Managed by User Space,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Interrupt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Disabled)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76200">
                      <a:solidFill>
                        <a:srgbClr val="3B3838"/>
                      </a:solidFill>
                      <a:prstDash val="solid"/>
                    </a:lnT>
                    <a:lnB w="53975">
                      <a:solidFill>
                        <a:srgbClr val="3B3838"/>
                      </a:solidFill>
                      <a:prstDash val="solid"/>
                    </a:lnB>
                    <a:solidFill>
                      <a:srgbClr val="F4DB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352800" y="3500628"/>
            <a:ext cx="94424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BF9000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BF9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BF9000"/>
                </a:solidFill>
                <a:latin typeface="Arial"/>
                <a:cs typeface="Arial"/>
              </a:rPr>
              <a:t>du</a:t>
            </a:r>
            <a:r>
              <a:rPr sz="2000" b="1" spc="-5" dirty="0">
                <a:solidFill>
                  <a:srgbClr val="BF9000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BF9000"/>
                </a:solidFill>
                <a:latin typeface="Arial"/>
                <a:cs typeface="Arial"/>
              </a:rPr>
              <a:t>e  </a:t>
            </a:r>
            <a:r>
              <a:rPr sz="2000" b="1" spc="-5" dirty="0">
                <a:solidFill>
                  <a:srgbClr val="BF9000"/>
                </a:solidFill>
                <a:latin typeface="Arial"/>
                <a:cs typeface="Arial"/>
              </a:rPr>
              <a:t>read  latency  </a:t>
            </a:r>
            <a:r>
              <a:rPr sz="2000" b="1" dirty="0">
                <a:solidFill>
                  <a:srgbClr val="BF9000"/>
                </a:solidFill>
                <a:latin typeface="Arial"/>
                <a:cs typeface="Arial"/>
              </a:rPr>
              <a:t>by</a:t>
            </a:r>
            <a:r>
              <a:rPr sz="2000" b="1" spc="-75" dirty="0">
                <a:solidFill>
                  <a:srgbClr val="BF9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F9000"/>
                </a:solidFill>
                <a:latin typeface="Arial"/>
                <a:cs typeface="Arial"/>
              </a:rPr>
              <a:t>49%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1382" y="2833352"/>
            <a:ext cx="415925" cy="2615565"/>
          </a:xfrm>
          <a:custGeom>
            <a:avLst/>
            <a:gdLst/>
            <a:ahLst/>
            <a:cxnLst/>
            <a:rect l="l" t="t" r="r" b="b"/>
            <a:pathLst>
              <a:path w="415925" h="2615565">
                <a:moveTo>
                  <a:pt x="415637" y="2615556"/>
                </a:moveTo>
                <a:lnTo>
                  <a:pt x="334744" y="2612834"/>
                </a:lnTo>
                <a:lnTo>
                  <a:pt x="268687" y="2605412"/>
                </a:lnTo>
                <a:lnTo>
                  <a:pt x="224149" y="2594403"/>
                </a:lnTo>
                <a:lnTo>
                  <a:pt x="207818" y="2580922"/>
                </a:lnTo>
                <a:lnTo>
                  <a:pt x="207818" y="1342412"/>
                </a:lnTo>
                <a:lnTo>
                  <a:pt x="191487" y="1328930"/>
                </a:lnTo>
                <a:lnTo>
                  <a:pt x="146949" y="1317922"/>
                </a:lnTo>
                <a:lnTo>
                  <a:pt x="80892" y="1310499"/>
                </a:lnTo>
                <a:lnTo>
                  <a:pt x="0" y="1307778"/>
                </a:lnTo>
                <a:lnTo>
                  <a:pt x="80892" y="1305056"/>
                </a:lnTo>
                <a:lnTo>
                  <a:pt x="146949" y="1297634"/>
                </a:lnTo>
                <a:lnTo>
                  <a:pt x="191487" y="1286625"/>
                </a:lnTo>
                <a:lnTo>
                  <a:pt x="207818" y="1273144"/>
                </a:lnTo>
                <a:lnTo>
                  <a:pt x="207818" y="34633"/>
                </a:lnTo>
                <a:lnTo>
                  <a:pt x="224149" y="21152"/>
                </a:lnTo>
                <a:lnTo>
                  <a:pt x="268687" y="10144"/>
                </a:lnTo>
                <a:lnTo>
                  <a:pt x="334744" y="2721"/>
                </a:lnTo>
                <a:lnTo>
                  <a:pt x="415637" y="0"/>
                </a:lnTo>
              </a:path>
            </a:pathLst>
          </a:custGeom>
          <a:ln w="38100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9168956" y="2872905"/>
            <a:ext cx="400050" cy="835660"/>
            <a:chOff x="8346269" y="2872905"/>
            <a:chExt cx="400050" cy="835660"/>
          </a:xfrm>
        </p:grpSpPr>
        <p:sp>
          <p:nvSpPr>
            <p:cNvPr id="15" name="object 15"/>
            <p:cNvSpPr/>
            <p:nvPr/>
          </p:nvSpPr>
          <p:spPr>
            <a:xfrm>
              <a:off x="8374436" y="3042753"/>
              <a:ext cx="283845" cy="646430"/>
            </a:xfrm>
            <a:custGeom>
              <a:avLst/>
              <a:gdLst/>
              <a:ahLst/>
              <a:cxnLst/>
              <a:rect l="l" t="t" r="r" b="b"/>
              <a:pathLst>
                <a:path w="283845" h="646429">
                  <a:moveTo>
                    <a:pt x="0" y="0"/>
                  </a:moveTo>
                  <a:lnTo>
                    <a:pt x="55229" y="1858"/>
                  </a:lnTo>
                  <a:lnTo>
                    <a:pt x="100331" y="6926"/>
                  </a:lnTo>
                  <a:lnTo>
                    <a:pt x="130739" y="14442"/>
                  </a:lnTo>
                  <a:lnTo>
                    <a:pt x="141889" y="23647"/>
                  </a:lnTo>
                  <a:lnTo>
                    <a:pt x="141889" y="299517"/>
                  </a:lnTo>
                  <a:lnTo>
                    <a:pt x="153040" y="308721"/>
                  </a:lnTo>
                  <a:lnTo>
                    <a:pt x="183448" y="316238"/>
                  </a:lnTo>
                  <a:lnTo>
                    <a:pt x="228549" y="321306"/>
                  </a:lnTo>
                  <a:lnTo>
                    <a:pt x="283779" y="323164"/>
                  </a:lnTo>
                  <a:lnTo>
                    <a:pt x="228549" y="325022"/>
                  </a:lnTo>
                  <a:lnTo>
                    <a:pt x="183448" y="330090"/>
                  </a:lnTo>
                  <a:lnTo>
                    <a:pt x="153040" y="337607"/>
                  </a:lnTo>
                  <a:lnTo>
                    <a:pt x="141889" y="346811"/>
                  </a:lnTo>
                  <a:lnTo>
                    <a:pt x="141889" y="622681"/>
                  </a:lnTo>
                  <a:lnTo>
                    <a:pt x="130739" y="631886"/>
                  </a:lnTo>
                  <a:lnTo>
                    <a:pt x="100331" y="639402"/>
                  </a:lnTo>
                  <a:lnTo>
                    <a:pt x="55229" y="644470"/>
                  </a:lnTo>
                  <a:lnTo>
                    <a:pt x="0" y="646329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46269" y="2872905"/>
              <a:ext cx="400050" cy="114300"/>
            </a:xfrm>
            <a:custGeom>
              <a:avLst/>
              <a:gdLst/>
              <a:ahLst/>
              <a:cxnLst/>
              <a:rect l="l" t="t" r="r" b="b"/>
              <a:pathLst>
                <a:path w="400050" h="114300">
                  <a:moveTo>
                    <a:pt x="285396" y="0"/>
                  </a:moveTo>
                  <a:lnTo>
                    <a:pt x="310796" y="38099"/>
                  </a:lnTo>
                  <a:lnTo>
                    <a:pt x="323496" y="38100"/>
                  </a:lnTo>
                  <a:lnTo>
                    <a:pt x="323496" y="76200"/>
                  </a:lnTo>
                  <a:lnTo>
                    <a:pt x="310796" y="76200"/>
                  </a:lnTo>
                  <a:lnTo>
                    <a:pt x="285396" y="114300"/>
                  </a:lnTo>
                  <a:lnTo>
                    <a:pt x="361596" y="76200"/>
                  </a:lnTo>
                  <a:lnTo>
                    <a:pt x="323496" y="76200"/>
                  </a:lnTo>
                  <a:lnTo>
                    <a:pt x="361599" y="76198"/>
                  </a:lnTo>
                  <a:lnTo>
                    <a:pt x="399696" y="57150"/>
                  </a:lnTo>
                  <a:lnTo>
                    <a:pt x="285396" y="0"/>
                  </a:lnTo>
                  <a:close/>
                </a:path>
                <a:path w="400050" h="114300">
                  <a:moveTo>
                    <a:pt x="323496" y="57150"/>
                  </a:moveTo>
                  <a:lnTo>
                    <a:pt x="310796" y="76199"/>
                  </a:lnTo>
                  <a:lnTo>
                    <a:pt x="323496" y="76200"/>
                  </a:lnTo>
                  <a:lnTo>
                    <a:pt x="323496" y="57150"/>
                  </a:lnTo>
                  <a:close/>
                </a:path>
                <a:path w="400050" h="114300">
                  <a:moveTo>
                    <a:pt x="0" y="38098"/>
                  </a:moveTo>
                  <a:lnTo>
                    <a:pt x="0" y="76198"/>
                  </a:lnTo>
                  <a:lnTo>
                    <a:pt x="310797" y="76198"/>
                  </a:lnTo>
                  <a:lnTo>
                    <a:pt x="323496" y="57150"/>
                  </a:lnTo>
                  <a:lnTo>
                    <a:pt x="310796" y="38099"/>
                  </a:lnTo>
                  <a:lnTo>
                    <a:pt x="0" y="38098"/>
                  </a:lnTo>
                  <a:close/>
                </a:path>
                <a:path w="400050" h="114300">
                  <a:moveTo>
                    <a:pt x="310796" y="38099"/>
                  </a:moveTo>
                  <a:lnTo>
                    <a:pt x="323496" y="57150"/>
                  </a:lnTo>
                  <a:lnTo>
                    <a:pt x="323496" y="38100"/>
                  </a:lnTo>
                  <a:lnTo>
                    <a:pt x="310796" y="380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661222" y="2776220"/>
            <a:ext cx="67881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0.4</a:t>
            </a:r>
            <a:r>
              <a:rPr sz="1800" b="1" spc="-9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μs</a:t>
            </a:r>
            <a:endParaRPr sz="18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32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0.2</a:t>
            </a:r>
            <a:r>
              <a:rPr sz="1800" b="1" spc="-9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μs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99422" y="2776220"/>
            <a:ext cx="7035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(5.6%)</a:t>
            </a:r>
            <a:endParaRPr sz="18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3.2</a:t>
            </a: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82264" y="4028947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2.4 μs</a:t>
            </a:r>
            <a:r>
              <a:rPr sz="1800" b="1" spc="-8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(38.0%)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83968" y="4891532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0.1</a:t>
            </a:r>
            <a:r>
              <a:rPr sz="1800" b="1" spc="-8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μs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22168" y="4891532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1.8</a:t>
            </a: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93022" y="5757164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D7D31"/>
                </a:solidFill>
                <a:latin typeface="Arial"/>
                <a:cs typeface="Arial"/>
              </a:rPr>
              <a:t>3.2 μs</a:t>
            </a:r>
            <a:r>
              <a:rPr sz="1800" b="1" spc="-8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7D31"/>
                </a:solidFill>
                <a:latin typeface="Arial"/>
                <a:cs typeface="Arial"/>
              </a:rPr>
              <a:t>(51.4%)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200753" y="3858040"/>
            <a:ext cx="283845" cy="646430"/>
          </a:xfrm>
          <a:custGeom>
            <a:avLst/>
            <a:gdLst/>
            <a:ahLst/>
            <a:cxnLst/>
            <a:rect l="l" t="t" r="r" b="b"/>
            <a:pathLst>
              <a:path w="283845" h="646429">
                <a:moveTo>
                  <a:pt x="0" y="0"/>
                </a:moveTo>
                <a:lnTo>
                  <a:pt x="55229" y="1858"/>
                </a:lnTo>
                <a:lnTo>
                  <a:pt x="100331" y="6926"/>
                </a:lnTo>
                <a:lnTo>
                  <a:pt x="130739" y="14442"/>
                </a:lnTo>
                <a:lnTo>
                  <a:pt x="141889" y="23647"/>
                </a:lnTo>
                <a:lnTo>
                  <a:pt x="141889" y="299517"/>
                </a:lnTo>
                <a:lnTo>
                  <a:pt x="153040" y="308721"/>
                </a:lnTo>
                <a:lnTo>
                  <a:pt x="183448" y="316238"/>
                </a:lnTo>
                <a:lnTo>
                  <a:pt x="228549" y="321306"/>
                </a:lnTo>
                <a:lnTo>
                  <a:pt x="283779" y="323164"/>
                </a:lnTo>
                <a:lnTo>
                  <a:pt x="228549" y="325022"/>
                </a:lnTo>
                <a:lnTo>
                  <a:pt x="183448" y="330090"/>
                </a:lnTo>
                <a:lnTo>
                  <a:pt x="153040" y="337607"/>
                </a:lnTo>
                <a:lnTo>
                  <a:pt x="141889" y="346811"/>
                </a:lnTo>
                <a:lnTo>
                  <a:pt x="141889" y="622681"/>
                </a:lnTo>
                <a:lnTo>
                  <a:pt x="130739" y="631886"/>
                </a:lnTo>
                <a:lnTo>
                  <a:pt x="100331" y="639402"/>
                </a:lnTo>
                <a:lnTo>
                  <a:pt x="55229" y="644470"/>
                </a:lnTo>
                <a:lnTo>
                  <a:pt x="0" y="646329"/>
                </a:lnTo>
              </a:path>
            </a:pathLst>
          </a:custGeom>
          <a:ln w="381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11512" y="4729664"/>
            <a:ext cx="283845" cy="646430"/>
          </a:xfrm>
          <a:custGeom>
            <a:avLst/>
            <a:gdLst/>
            <a:ahLst/>
            <a:cxnLst/>
            <a:rect l="l" t="t" r="r" b="b"/>
            <a:pathLst>
              <a:path w="283845" h="646429">
                <a:moveTo>
                  <a:pt x="0" y="0"/>
                </a:moveTo>
                <a:lnTo>
                  <a:pt x="55229" y="1858"/>
                </a:lnTo>
                <a:lnTo>
                  <a:pt x="100331" y="6926"/>
                </a:lnTo>
                <a:lnTo>
                  <a:pt x="130739" y="14442"/>
                </a:lnTo>
                <a:lnTo>
                  <a:pt x="141889" y="23647"/>
                </a:lnTo>
                <a:lnTo>
                  <a:pt x="141889" y="299517"/>
                </a:lnTo>
                <a:lnTo>
                  <a:pt x="153040" y="308721"/>
                </a:lnTo>
                <a:lnTo>
                  <a:pt x="183448" y="316238"/>
                </a:lnTo>
                <a:lnTo>
                  <a:pt x="228549" y="321306"/>
                </a:lnTo>
                <a:lnTo>
                  <a:pt x="283779" y="323164"/>
                </a:lnTo>
                <a:lnTo>
                  <a:pt x="228549" y="325022"/>
                </a:lnTo>
                <a:lnTo>
                  <a:pt x="183448" y="330090"/>
                </a:lnTo>
                <a:lnTo>
                  <a:pt x="153040" y="337607"/>
                </a:lnTo>
                <a:lnTo>
                  <a:pt x="141889" y="346811"/>
                </a:lnTo>
                <a:lnTo>
                  <a:pt x="141889" y="622681"/>
                </a:lnTo>
                <a:lnTo>
                  <a:pt x="130739" y="631886"/>
                </a:lnTo>
                <a:lnTo>
                  <a:pt x="100331" y="639402"/>
                </a:lnTo>
                <a:lnTo>
                  <a:pt x="55229" y="644470"/>
                </a:lnTo>
                <a:lnTo>
                  <a:pt x="0" y="646329"/>
                </a:lnTo>
              </a:path>
            </a:pathLst>
          </a:custGeom>
          <a:ln w="381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C68EB1-64DE-6630-BD69-82B2AE7E5D67}"/>
              </a:ext>
            </a:extLst>
          </p:cNvPr>
          <p:cNvSpPr txBox="1"/>
          <p:nvPr/>
        </p:nvSpPr>
        <p:spPr>
          <a:xfrm>
            <a:off x="289745" y="887624"/>
            <a:ext cx="6034216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 industry, the most common library is SPDK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Academic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Demikernel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(SOSP ’21),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Shenango (NSDI ’19),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Snap (SOSP ’19),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IX (SOSP ’17),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Arrakis (OSDI ’14),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mTCP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(NSDI ’14)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8045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Kernel </a:t>
            </a:r>
            <a:r>
              <a:rPr sz="4400" dirty="0">
                <a:latin typeface="Arial"/>
                <a:cs typeface="Arial"/>
              </a:rPr>
              <a:t>Bypass </a:t>
            </a:r>
            <a:r>
              <a:rPr sz="4400" spc="-5" dirty="0">
                <a:latin typeface="Arial"/>
                <a:cs typeface="Arial"/>
              </a:rPr>
              <a:t>is Not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3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Panacea</a:t>
            </a:r>
          </a:p>
        </p:txBody>
      </p:sp>
      <p:sp>
        <p:nvSpPr>
          <p:cNvPr id="3" name="object 3"/>
          <p:cNvSpPr/>
          <p:nvPr/>
        </p:nvSpPr>
        <p:spPr>
          <a:xfrm>
            <a:off x="3483042" y="2536163"/>
            <a:ext cx="1858010" cy="190500"/>
          </a:xfrm>
          <a:custGeom>
            <a:avLst/>
            <a:gdLst/>
            <a:ahLst/>
            <a:cxnLst/>
            <a:rect l="l" t="t" r="r" b="b"/>
            <a:pathLst>
              <a:path w="185801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48166" y="127000"/>
                </a:lnTo>
                <a:lnTo>
                  <a:pt x="127000" y="127000"/>
                </a:lnTo>
                <a:lnTo>
                  <a:pt x="127000" y="63500"/>
                </a:lnTo>
                <a:lnTo>
                  <a:pt x="148166" y="63500"/>
                </a:lnTo>
                <a:lnTo>
                  <a:pt x="190500" y="0"/>
                </a:lnTo>
                <a:close/>
              </a:path>
              <a:path w="1858010" h="190500">
                <a:moveTo>
                  <a:pt x="127000" y="95250"/>
                </a:moveTo>
                <a:lnTo>
                  <a:pt x="127000" y="127000"/>
                </a:lnTo>
                <a:lnTo>
                  <a:pt x="148166" y="127000"/>
                </a:lnTo>
                <a:lnTo>
                  <a:pt x="127000" y="95250"/>
                </a:lnTo>
                <a:close/>
              </a:path>
              <a:path w="1858010" h="190500">
                <a:moveTo>
                  <a:pt x="1857884" y="63500"/>
                </a:moveTo>
                <a:lnTo>
                  <a:pt x="148166" y="63500"/>
                </a:lnTo>
                <a:lnTo>
                  <a:pt x="127000" y="95250"/>
                </a:lnTo>
                <a:lnTo>
                  <a:pt x="148166" y="127000"/>
                </a:lnTo>
                <a:lnTo>
                  <a:pt x="1857884" y="127000"/>
                </a:lnTo>
                <a:lnTo>
                  <a:pt x="1857884" y="63500"/>
                </a:lnTo>
                <a:close/>
              </a:path>
              <a:path w="1858010" h="190500">
                <a:moveTo>
                  <a:pt x="148166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48166" y="63500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7957" y="2603055"/>
            <a:ext cx="10795" cy="3531870"/>
          </a:xfrm>
          <a:custGeom>
            <a:avLst/>
            <a:gdLst/>
            <a:ahLst/>
            <a:cxnLst/>
            <a:rect l="l" t="t" r="r" b="b"/>
            <a:pathLst>
              <a:path w="10795" h="3531870">
                <a:moveTo>
                  <a:pt x="0" y="0"/>
                </a:moveTo>
                <a:lnTo>
                  <a:pt x="10511" y="3531678"/>
                </a:lnTo>
              </a:path>
            </a:pathLst>
          </a:custGeom>
          <a:ln w="63500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35655" y="3230372"/>
            <a:ext cx="366395" cy="21443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BF9000"/>
                </a:solidFill>
                <a:latin typeface="Arial"/>
                <a:cs typeface="Arial"/>
              </a:rPr>
              <a:t>Kernel</a:t>
            </a:r>
            <a:r>
              <a:rPr sz="2400" b="1" spc="-60" dirty="0">
                <a:solidFill>
                  <a:srgbClr val="BF9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F9000"/>
                </a:solidFill>
                <a:latin typeface="Arial"/>
                <a:cs typeface="Arial"/>
              </a:rPr>
              <a:t>Bypass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1755" y="6066115"/>
            <a:ext cx="1858010" cy="190500"/>
          </a:xfrm>
          <a:custGeom>
            <a:avLst/>
            <a:gdLst/>
            <a:ahLst/>
            <a:cxnLst/>
            <a:rect l="l" t="t" r="r" b="b"/>
            <a:pathLst>
              <a:path w="1858010" h="190500">
                <a:moveTo>
                  <a:pt x="190500" y="0"/>
                </a:moveTo>
                <a:lnTo>
                  <a:pt x="0" y="95249"/>
                </a:lnTo>
                <a:lnTo>
                  <a:pt x="190500" y="190500"/>
                </a:lnTo>
                <a:lnTo>
                  <a:pt x="148166" y="127000"/>
                </a:lnTo>
                <a:lnTo>
                  <a:pt x="127000" y="127000"/>
                </a:lnTo>
                <a:lnTo>
                  <a:pt x="127000" y="63500"/>
                </a:lnTo>
                <a:lnTo>
                  <a:pt x="148166" y="63500"/>
                </a:lnTo>
                <a:lnTo>
                  <a:pt x="190500" y="0"/>
                </a:lnTo>
                <a:close/>
              </a:path>
              <a:path w="1858010" h="190500">
                <a:moveTo>
                  <a:pt x="148166" y="63500"/>
                </a:moveTo>
                <a:lnTo>
                  <a:pt x="127000" y="95250"/>
                </a:lnTo>
                <a:lnTo>
                  <a:pt x="148166" y="127000"/>
                </a:lnTo>
                <a:lnTo>
                  <a:pt x="1857885" y="127000"/>
                </a:lnTo>
                <a:lnTo>
                  <a:pt x="1857885" y="63500"/>
                </a:lnTo>
                <a:lnTo>
                  <a:pt x="148166" y="63500"/>
                </a:lnTo>
                <a:close/>
              </a:path>
              <a:path w="1858010" h="190500">
                <a:moveTo>
                  <a:pt x="127000" y="95250"/>
                </a:moveTo>
                <a:lnTo>
                  <a:pt x="127000" y="127000"/>
                </a:lnTo>
                <a:lnTo>
                  <a:pt x="148166" y="127000"/>
                </a:lnTo>
                <a:lnTo>
                  <a:pt x="127000" y="95250"/>
                </a:lnTo>
                <a:close/>
              </a:path>
              <a:path w="1858010" h="190500">
                <a:moveTo>
                  <a:pt x="127000" y="63500"/>
                </a:moveTo>
                <a:lnTo>
                  <a:pt x="127000" y="95250"/>
                </a:lnTo>
                <a:lnTo>
                  <a:pt x="148166" y="63500"/>
                </a:lnTo>
                <a:lnTo>
                  <a:pt x="127000" y="63500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9148" y="1513621"/>
          <a:ext cx="4234815" cy="4882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1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Space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Application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15900" algn="r">
                        <a:lnSpc>
                          <a:spcPts val="2120"/>
                        </a:lnSpc>
                      </a:pPr>
                      <a:r>
                        <a:rPr sz="1800" b="1" spc="-5" dirty="0">
                          <a:solidFill>
                            <a:srgbClr val="3B3838"/>
                          </a:solidFill>
                          <a:latin typeface="Arial"/>
                          <a:cs typeface="Arial"/>
                        </a:rPr>
                        <a:t>Kernel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53975">
                      <a:solidFill>
                        <a:srgbClr val="3B3838"/>
                      </a:solidFill>
                      <a:prstDash val="solid"/>
                    </a:lnT>
                    <a:lnB w="53975">
                      <a:solidFill>
                        <a:srgbClr val="3B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312166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Syscall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Layer	</a:t>
                      </a:r>
                      <a:r>
                        <a:rPr sz="2700" b="1" spc="-7" baseline="16975" dirty="0">
                          <a:solidFill>
                            <a:srgbClr val="3B3838"/>
                          </a:solidFill>
                          <a:latin typeface="Arial"/>
                          <a:cs typeface="Arial"/>
                        </a:rPr>
                        <a:t>Boundary</a:t>
                      </a:r>
                      <a:endParaRPr sz="2700" baseline="16975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53975">
                      <a:solidFill>
                        <a:srgbClr val="3B3838"/>
                      </a:solidFill>
                      <a:prstDash val="solid"/>
                    </a:lnT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1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 Block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Layer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solidFill>
                      <a:srgbClr val="90A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7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NVMe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Driver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B w="76200">
                      <a:solidFill>
                        <a:srgbClr val="3B3838"/>
                      </a:solidFill>
                      <a:prstDash val="solid"/>
                    </a:lnB>
                    <a:solidFill>
                      <a:srgbClr val="5F8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172">
                <a:tc>
                  <a:txBody>
                    <a:bodyPr/>
                    <a:lstStyle/>
                    <a:p>
                      <a:pPr marL="90805">
                        <a:lnSpc>
                          <a:spcPts val="237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Storage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Device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(Managed by User Space,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Interrupt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Disabled)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76200">
                      <a:solidFill>
                        <a:srgbClr val="3B3838"/>
                      </a:solidFill>
                      <a:prstDash val="solid"/>
                    </a:lnT>
                    <a:lnB w="53975">
                      <a:solidFill>
                        <a:srgbClr val="3B3838"/>
                      </a:solidFill>
                      <a:prstDash val="solid"/>
                    </a:lnB>
                    <a:solidFill>
                      <a:srgbClr val="F4DB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9869" y="1743455"/>
            <a:ext cx="228600" cy="228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17169" y="1459484"/>
            <a:ext cx="505968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>
              <a:lnSpc>
                <a:spcPts val="251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Does not incur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overhead of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789"/>
              </a:lnSpc>
            </a:pPr>
            <a:r>
              <a:rPr sz="1800" spc="-675" dirty="0">
                <a:latin typeface="Segoe UI Emoji"/>
                <a:cs typeface="Segoe UI Emoji"/>
              </a:rPr>
              <a:t>✅</a:t>
            </a:r>
            <a:endParaRPr sz="1800">
              <a:latin typeface="Segoe UI Emoji"/>
              <a:cs typeface="Segoe UI Emoj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8543" y="2496311"/>
            <a:ext cx="228600" cy="2286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8543" y="3142488"/>
            <a:ext cx="228600" cy="228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315843" y="1788667"/>
            <a:ext cx="530288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kernel </a:t>
            </a:r>
            <a:r>
              <a:rPr sz="2400" spc="-5" dirty="0">
                <a:latin typeface="Arial"/>
                <a:cs typeface="Arial"/>
              </a:rPr>
              <a:t>storage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  <a:tabLst>
                <a:tab pos="370205" algn="l"/>
              </a:tabLst>
            </a:pPr>
            <a:r>
              <a:rPr sz="2700" spc="-1012" baseline="-3086" dirty="0">
                <a:latin typeface="Segoe UI Emoji"/>
                <a:cs typeface="Segoe UI Emoji"/>
              </a:rPr>
              <a:t>❌	</a:t>
            </a:r>
            <a:r>
              <a:rPr sz="2400" dirty="0">
                <a:latin typeface="Arial"/>
                <a:cs typeface="Arial"/>
              </a:rPr>
              <a:t>No fine-grained access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70205" algn="l"/>
              </a:tabLst>
            </a:pPr>
            <a:r>
              <a:rPr sz="2700" spc="-1012" baseline="-4629" dirty="0">
                <a:latin typeface="Segoe UI Emoji"/>
                <a:cs typeface="Segoe UI Emoji"/>
              </a:rPr>
              <a:t>❌	</a:t>
            </a:r>
            <a:r>
              <a:rPr sz="2400" spc="-5" dirty="0">
                <a:latin typeface="Arial"/>
                <a:cs typeface="Arial"/>
              </a:rPr>
              <a:t>Requires </a:t>
            </a:r>
            <a:r>
              <a:rPr sz="2400" dirty="0">
                <a:latin typeface="Arial"/>
                <a:cs typeface="Arial"/>
              </a:rPr>
              <a:t>busy polling </a:t>
            </a: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2216" y="3663188"/>
            <a:ext cx="3890645" cy="723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0"/>
              </a:spcBef>
            </a:pPr>
            <a:r>
              <a:rPr sz="2400" spc="-5" dirty="0">
                <a:latin typeface="Arial"/>
                <a:cs typeface="Arial"/>
              </a:rPr>
              <a:t>Processes </a:t>
            </a:r>
            <a:r>
              <a:rPr sz="2400" dirty="0">
                <a:latin typeface="Arial"/>
                <a:cs typeface="Arial"/>
              </a:rPr>
              <a:t>cannot yield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CPU  </a:t>
            </a:r>
            <a:r>
              <a:rPr sz="2400" dirty="0">
                <a:latin typeface="Arial"/>
                <a:cs typeface="Arial"/>
              </a:rPr>
              <a:t>when </a:t>
            </a:r>
            <a:r>
              <a:rPr sz="2400" spc="-5" dirty="0">
                <a:latin typeface="Arial"/>
                <a:cs typeface="Arial"/>
              </a:rPr>
              <a:t>waiting 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I/O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0207" y="3931920"/>
            <a:ext cx="228600" cy="2286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77507" y="391922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75" dirty="0">
                <a:latin typeface="Segoe UI Emoji"/>
                <a:cs typeface="Segoe UI Emoji"/>
              </a:rPr>
              <a:t>❌</a:t>
            </a:r>
            <a:endParaRPr sz="1800">
              <a:latin typeface="Segoe UI Emoji"/>
              <a:cs typeface="Segoe UI Emoj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32991" y="3384861"/>
            <a:ext cx="289560" cy="645160"/>
          </a:xfrm>
          <a:custGeom>
            <a:avLst/>
            <a:gdLst/>
            <a:ahLst/>
            <a:cxnLst/>
            <a:rect l="l" t="t" r="r" b="b"/>
            <a:pathLst>
              <a:path w="289559" h="645160">
                <a:moveTo>
                  <a:pt x="217496" y="589070"/>
                </a:moveTo>
                <a:lnTo>
                  <a:pt x="171979" y="594076"/>
                </a:lnTo>
                <a:lnTo>
                  <a:pt x="289200" y="644968"/>
                </a:lnTo>
                <a:lnTo>
                  <a:pt x="278201" y="598803"/>
                </a:lnTo>
                <a:lnTo>
                  <a:pt x="225653" y="598803"/>
                </a:lnTo>
                <a:lnTo>
                  <a:pt x="217496" y="589070"/>
                </a:lnTo>
                <a:close/>
              </a:path>
              <a:path w="289559" h="645160">
                <a:moveTo>
                  <a:pt x="246696" y="564596"/>
                </a:moveTo>
                <a:lnTo>
                  <a:pt x="240253" y="586567"/>
                </a:lnTo>
                <a:lnTo>
                  <a:pt x="217496" y="589070"/>
                </a:lnTo>
                <a:lnTo>
                  <a:pt x="225653" y="598803"/>
                </a:lnTo>
                <a:lnTo>
                  <a:pt x="254854" y="574330"/>
                </a:lnTo>
                <a:lnTo>
                  <a:pt x="246696" y="564596"/>
                </a:lnTo>
                <a:close/>
              </a:path>
              <a:path w="289559" h="645160">
                <a:moveTo>
                  <a:pt x="259581" y="520656"/>
                </a:moveTo>
                <a:lnTo>
                  <a:pt x="246696" y="564596"/>
                </a:lnTo>
                <a:lnTo>
                  <a:pt x="254854" y="574330"/>
                </a:lnTo>
                <a:lnTo>
                  <a:pt x="225653" y="598803"/>
                </a:lnTo>
                <a:lnTo>
                  <a:pt x="278201" y="598803"/>
                </a:lnTo>
                <a:lnTo>
                  <a:pt x="259581" y="520656"/>
                </a:lnTo>
                <a:close/>
              </a:path>
              <a:path w="289559" h="645160">
                <a:moveTo>
                  <a:pt x="38072" y="0"/>
                </a:moveTo>
                <a:lnTo>
                  <a:pt x="0" y="1465"/>
                </a:lnTo>
                <a:lnTo>
                  <a:pt x="3258" y="86086"/>
                </a:lnTo>
                <a:lnTo>
                  <a:pt x="6140" y="128715"/>
                </a:lnTo>
                <a:lnTo>
                  <a:pt x="10523" y="171326"/>
                </a:lnTo>
                <a:lnTo>
                  <a:pt x="16922" y="213908"/>
                </a:lnTo>
                <a:lnTo>
                  <a:pt x="25858" y="256385"/>
                </a:lnTo>
                <a:lnTo>
                  <a:pt x="37851" y="298663"/>
                </a:lnTo>
                <a:lnTo>
                  <a:pt x="53404" y="340606"/>
                </a:lnTo>
                <a:lnTo>
                  <a:pt x="72783" y="381976"/>
                </a:lnTo>
                <a:lnTo>
                  <a:pt x="95553" y="422668"/>
                </a:lnTo>
                <a:lnTo>
                  <a:pt x="121177" y="462752"/>
                </a:lnTo>
                <a:lnTo>
                  <a:pt x="149148" y="502325"/>
                </a:lnTo>
                <a:lnTo>
                  <a:pt x="178970" y="541483"/>
                </a:lnTo>
                <a:lnTo>
                  <a:pt x="210178" y="580339"/>
                </a:lnTo>
                <a:lnTo>
                  <a:pt x="217496" y="589070"/>
                </a:lnTo>
                <a:lnTo>
                  <a:pt x="240253" y="586567"/>
                </a:lnTo>
                <a:lnTo>
                  <a:pt x="246696" y="564596"/>
                </a:lnTo>
                <a:lnTo>
                  <a:pt x="239511" y="556018"/>
                </a:lnTo>
                <a:lnTo>
                  <a:pt x="208829" y="517815"/>
                </a:lnTo>
                <a:lnTo>
                  <a:pt x="179664" y="479511"/>
                </a:lnTo>
                <a:lnTo>
                  <a:pt x="153064" y="441857"/>
                </a:lnTo>
                <a:lnTo>
                  <a:pt x="152546" y="441123"/>
                </a:lnTo>
                <a:lnTo>
                  <a:pt x="128568" y="403575"/>
                </a:lnTo>
                <a:lnTo>
                  <a:pt x="127956" y="402617"/>
                </a:lnTo>
                <a:lnTo>
                  <a:pt x="107051" y="365192"/>
                </a:lnTo>
                <a:lnTo>
                  <a:pt x="106367" y="363970"/>
                </a:lnTo>
                <a:lnTo>
                  <a:pt x="88925" y="326618"/>
                </a:lnTo>
                <a:lnTo>
                  <a:pt x="88242" y="325160"/>
                </a:lnTo>
                <a:lnTo>
                  <a:pt x="74362" y="287544"/>
                </a:lnTo>
                <a:lnTo>
                  <a:pt x="73833" y="286119"/>
                </a:lnTo>
                <a:lnTo>
                  <a:pt x="63053" y="247897"/>
                </a:lnTo>
                <a:lnTo>
                  <a:pt x="62691" y="246620"/>
                </a:lnTo>
                <a:lnTo>
                  <a:pt x="54549" y="207698"/>
                </a:lnTo>
                <a:lnTo>
                  <a:pt x="54419" y="207155"/>
                </a:lnTo>
                <a:lnTo>
                  <a:pt x="54353" y="206607"/>
                </a:lnTo>
                <a:lnTo>
                  <a:pt x="48398" y="166985"/>
                </a:lnTo>
                <a:lnTo>
                  <a:pt x="44086" y="125148"/>
                </a:lnTo>
                <a:lnTo>
                  <a:pt x="41319" y="84344"/>
                </a:lnTo>
                <a:lnTo>
                  <a:pt x="38072" y="0"/>
                </a:lnTo>
                <a:close/>
              </a:path>
              <a:path w="289559" h="645160">
                <a:moveTo>
                  <a:pt x="239617" y="556150"/>
                </a:moveTo>
                <a:lnTo>
                  <a:pt x="239758" y="556326"/>
                </a:lnTo>
                <a:lnTo>
                  <a:pt x="239617" y="556150"/>
                </a:lnTo>
                <a:close/>
              </a:path>
              <a:path w="289559" h="645160">
                <a:moveTo>
                  <a:pt x="239511" y="556018"/>
                </a:moveTo>
                <a:lnTo>
                  <a:pt x="239617" y="556150"/>
                </a:lnTo>
                <a:lnTo>
                  <a:pt x="239511" y="556018"/>
                </a:lnTo>
                <a:close/>
              </a:path>
              <a:path w="289559" h="645160">
                <a:moveTo>
                  <a:pt x="208970" y="517990"/>
                </a:moveTo>
                <a:lnTo>
                  <a:pt x="209132" y="518203"/>
                </a:lnTo>
                <a:lnTo>
                  <a:pt x="208970" y="517990"/>
                </a:lnTo>
                <a:close/>
              </a:path>
              <a:path w="289559" h="645160">
                <a:moveTo>
                  <a:pt x="208837" y="517815"/>
                </a:moveTo>
                <a:lnTo>
                  <a:pt x="208970" y="517990"/>
                </a:lnTo>
                <a:lnTo>
                  <a:pt x="208837" y="517815"/>
                </a:lnTo>
                <a:close/>
              </a:path>
              <a:path w="289559" h="645160">
                <a:moveTo>
                  <a:pt x="179865" y="479774"/>
                </a:moveTo>
                <a:lnTo>
                  <a:pt x="180065" y="480058"/>
                </a:lnTo>
                <a:lnTo>
                  <a:pt x="179865" y="479774"/>
                </a:lnTo>
                <a:close/>
              </a:path>
              <a:path w="289559" h="645160">
                <a:moveTo>
                  <a:pt x="179678" y="479511"/>
                </a:moveTo>
                <a:lnTo>
                  <a:pt x="179865" y="479774"/>
                </a:lnTo>
                <a:lnTo>
                  <a:pt x="179678" y="479511"/>
                </a:lnTo>
                <a:close/>
              </a:path>
              <a:path w="289559" h="645160">
                <a:moveTo>
                  <a:pt x="152805" y="441489"/>
                </a:moveTo>
                <a:lnTo>
                  <a:pt x="153040" y="441857"/>
                </a:lnTo>
                <a:lnTo>
                  <a:pt x="152805" y="441489"/>
                </a:lnTo>
                <a:close/>
              </a:path>
              <a:path w="289559" h="645160">
                <a:moveTo>
                  <a:pt x="152570" y="441123"/>
                </a:moveTo>
                <a:lnTo>
                  <a:pt x="152805" y="441489"/>
                </a:lnTo>
                <a:lnTo>
                  <a:pt x="152570" y="441123"/>
                </a:lnTo>
                <a:close/>
              </a:path>
              <a:path w="289559" h="645160">
                <a:moveTo>
                  <a:pt x="127956" y="402617"/>
                </a:moveTo>
                <a:lnTo>
                  <a:pt x="128529" y="403575"/>
                </a:lnTo>
                <a:lnTo>
                  <a:pt x="128252" y="403081"/>
                </a:lnTo>
                <a:lnTo>
                  <a:pt x="127956" y="402617"/>
                </a:lnTo>
                <a:close/>
              </a:path>
              <a:path w="289559" h="645160">
                <a:moveTo>
                  <a:pt x="128252" y="403081"/>
                </a:moveTo>
                <a:lnTo>
                  <a:pt x="128529" y="403575"/>
                </a:lnTo>
                <a:lnTo>
                  <a:pt x="128252" y="403081"/>
                </a:lnTo>
                <a:close/>
              </a:path>
              <a:path w="289559" h="645160">
                <a:moveTo>
                  <a:pt x="127993" y="402617"/>
                </a:moveTo>
                <a:lnTo>
                  <a:pt x="128252" y="403081"/>
                </a:lnTo>
                <a:lnTo>
                  <a:pt x="127993" y="402617"/>
                </a:lnTo>
                <a:close/>
              </a:path>
              <a:path w="289559" h="645160">
                <a:moveTo>
                  <a:pt x="106367" y="363970"/>
                </a:moveTo>
                <a:lnTo>
                  <a:pt x="106994" y="365192"/>
                </a:lnTo>
                <a:lnTo>
                  <a:pt x="106705" y="364574"/>
                </a:lnTo>
                <a:lnTo>
                  <a:pt x="106367" y="363970"/>
                </a:lnTo>
                <a:close/>
              </a:path>
              <a:path w="289559" h="645160">
                <a:moveTo>
                  <a:pt x="106705" y="364574"/>
                </a:moveTo>
                <a:lnTo>
                  <a:pt x="106994" y="365192"/>
                </a:lnTo>
                <a:lnTo>
                  <a:pt x="106705" y="364574"/>
                </a:lnTo>
                <a:close/>
              </a:path>
              <a:path w="289559" h="645160">
                <a:moveTo>
                  <a:pt x="106422" y="363970"/>
                </a:moveTo>
                <a:lnTo>
                  <a:pt x="106705" y="364574"/>
                </a:lnTo>
                <a:lnTo>
                  <a:pt x="106422" y="363970"/>
                </a:lnTo>
                <a:close/>
              </a:path>
              <a:path w="289559" h="645160">
                <a:moveTo>
                  <a:pt x="88242" y="325160"/>
                </a:moveTo>
                <a:lnTo>
                  <a:pt x="88853" y="326618"/>
                </a:lnTo>
                <a:lnTo>
                  <a:pt x="88579" y="325879"/>
                </a:lnTo>
                <a:lnTo>
                  <a:pt x="88242" y="325160"/>
                </a:lnTo>
                <a:close/>
              </a:path>
              <a:path w="289559" h="645160">
                <a:moveTo>
                  <a:pt x="88579" y="325879"/>
                </a:moveTo>
                <a:lnTo>
                  <a:pt x="88853" y="326618"/>
                </a:lnTo>
                <a:lnTo>
                  <a:pt x="88579" y="325879"/>
                </a:lnTo>
                <a:close/>
              </a:path>
              <a:path w="289559" h="645160">
                <a:moveTo>
                  <a:pt x="88312" y="325160"/>
                </a:moveTo>
                <a:lnTo>
                  <a:pt x="88579" y="325879"/>
                </a:lnTo>
                <a:lnTo>
                  <a:pt x="88312" y="325160"/>
                </a:lnTo>
                <a:close/>
              </a:path>
              <a:path w="289559" h="645160">
                <a:moveTo>
                  <a:pt x="73833" y="286119"/>
                </a:moveTo>
                <a:lnTo>
                  <a:pt x="74300" y="287544"/>
                </a:lnTo>
                <a:lnTo>
                  <a:pt x="74097" y="286829"/>
                </a:lnTo>
                <a:lnTo>
                  <a:pt x="73833" y="286119"/>
                </a:lnTo>
                <a:close/>
              </a:path>
              <a:path w="289559" h="645160">
                <a:moveTo>
                  <a:pt x="74097" y="286829"/>
                </a:moveTo>
                <a:lnTo>
                  <a:pt x="74300" y="287544"/>
                </a:lnTo>
                <a:lnTo>
                  <a:pt x="74097" y="286829"/>
                </a:lnTo>
                <a:close/>
              </a:path>
              <a:path w="289559" h="645160">
                <a:moveTo>
                  <a:pt x="73895" y="286119"/>
                </a:moveTo>
                <a:lnTo>
                  <a:pt x="74097" y="286829"/>
                </a:lnTo>
                <a:lnTo>
                  <a:pt x="73895" y="286119"/>
                </a:lnTo>
                <a:close/>
              </a:path>
              <a:path w="289559" h="645160">
                <a:moveTo>
                  <a:pt x="62691" y="246620"/>
                </a:moveTo>
                <a:lnTo>
                  <a:pt x="63005" y="247897"/>
                </a:lnTo>
                <a:lnTo>
                  <a:pt x="62869" y="247250"/>
                </a:lnTo>
                <a:lnTo>
                  <a:pt x="62691" y="246620"/>
                </a:lnTo>
                <a:close/>
              </a:path>
              <a:path w="289559" h="645160">
                <a:moveTo>
                  <a:pt x="62869" y="247250"/>
                </a:moveTo>
                <a:lnTo>
                  <a:pt x="63005" y="247897"/>
                </a:lnTo>
                <a:lnTo>
                  <a:pt x="62869" y="247250"/>
                </a:lnTo>
                <a:close/>
              </a:path>
              <a:path w="289559" h="645160">
                <a:moveTo>
                  <a:pt x="62737" y="246620"/>
                </a:moveTo>
                <a:lnTo>
                  <a:pt x="62869" y="247250"/>
                </a:lnTo>
                <a:lnTo>
                  <a:pt x="62737" y="246620"/>
                </a:lnTo>
                <a:close/>
              </a:path>
              <a:path w="289559" h="645160">
                <a:moveTo>
                  <a:pt x="54320" y="206607"/>
                </a:moveTo>
                <a:lnTo>
                  <a:pt x="54517" y="207698"/>
                </a:lnTo>
                <a:lnTo>
                  <a:pt x="54435" y="207155"/>
                </a:lnTo>
                <a:lnTo>
                  <a:pt x="54320" y="206607"/>
                </a:lnTo>
                <a:close/>
              </a:path>
              <a:path w="289559" h="645160">
                <a:moveTo>
                  <a:pt x="54435" y="207155"/>
                </a:moveTo>
                <a:lnTo>
                  <a:pt x="54517" y="207698"/>
                </a:lnTo>
                <a:lnTo>
                  <a:pt x="54435" y="207155"/>
                </a:lnTo>
                <a:close/>
              </a:path>
              <a:path w="289559" h="645160">
                <a:moveTo>
                  <a:pt x="54353" y="206607"/>
                </a:moveTo>
                <a:lnTo>
                  <a:pt x="54435" y="207155"/>
                </a:lnTo>
                <a:lnTo>
                  <a:pt x="54353" y="206607"/>
                </a:lnTo>
                <a:close/>
              </a:path>
              <a:path w="289559" h="645160">
                <a:moveTo>
                  <a:pt x="48329" y="166523"/>
                </a:moveTo>
                <a:lnTo>
                  <a:pt x="48376" y="166985"/>
                </a:lnTo>
                <a:lnTo>
                  <a:pt x="48329" y="166523"/>
                </a:lnTo>
                <a:close/>
              </a:path>
              <a:path w="289559" h="645160">
                <a:moveTo>
                  <a:pt x="48286" y="166104"/>
                </a:moveTo>
                <a:lnTo>
                  <a:pt x="48329" y="166523"/>
                </a:lnTo>
                <a:lnTo>
                  <a:pt x="48286" y="166104"/>
                </a:lnTo>
                <a:close/>
              </a:path>
              <a:path w="289559" h="645160">
                <a:moveTo>
                  <a:pt x="44107" y="125460"/>
                </a:moveTo>
                <a:lnTo>
                  <a:pt x="44131" y="125812"/>
                </a:lnTo>
                <a:lnTo>
                  <a:pt x="44107" y="125460"/>
                </a:lnTo>
                <a:close/>
              </a:path>
              <a:path w="289559" h="645160">
                <a:moveTo>
                  <a:pt x="44086" y="125148"/>
                </a:moveTo>
                <a:lnTo>
                  <a:pt x="44107" y="125460"/>
                </a:lnTo>
                <a:lnTo>
                  <a:pt x="44086" y="125148"/>
                </a:lnTo>
                <a:close/>
              </a:path>
              <a:path w="289559" h="645160">
                <a:moveTo>
                  <a:pt x="41308" y="84064"/>
                </a:moveTo>
                <a:lnTo>
                  <a:pt x="41319" y="84344"/>
                </a:lnTo>
                <a:lnTo>
                  <a:pt x="41308" y="84064"/>
                </a:lnTo>
                <a:close/>
              </a:path>
              <a:path w="289559" h="645160">
                <a:moveTo>
                  <a:pt x="41298" y="83792"/>
                </a:moveTo>
                <a:lnTo>
                  <a:pt x="41308" y="84064"/>
                </a:lnTo>
                <a:lnTo>
                  <a:pt x="41298" y="8379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7251872" y="4849367"/>
            <a:ext cx="228600" cy="1225550"/>
            <a:chOff x="7251872" y="4849367"/>
            <a:chExt cx="228600" cy="12255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1872" y="4849367"/>
              <a:ext cx="228600" cy="228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1872" y="5846063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175672" y="4645660"/>
            <a:ext cx="4618355" cy="165036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5295" marR="68580" indent="-379730">
              <a:lnSpc>
                <a:spcPts val="2400"/>
              </a:lnSpc>
              <a:spcBef>
                <a:spcPts val="380"/>
              </a:spcBef>
              <a:tabLst>
                <a:tab pos="455295" algn="l"/>
              </a:tabLst>
            </a:pPr>
            <a:r>
              <a:rPr sz="2700" spc="-1012" baseline="-33950" dirty="0">
                <a:latin typeface="Segoe UI Emoji"/>
                <a:cs typeface="Segoe UI Emoji"/>
              </a:rPr>
              <a:t>❌	</a:t>
            </a:r>
            <a:r>
              <a:rPr sz="2200" spc="-5" dirty="0">
                <a:latin typeface="Arial"/>
                <a:cs typeface="Arial"/>
              </a:rPr>
              <a:t>CPU cycles </a:t>
            </a:r>
            <a:r>
              <a:rPr sz="2200" dirty="0">
                <a:latin typeface="Arial"/>
                <a:cs typeface="Arial"/>
              </a:rPr>
              <a:t>are </a:t>
            </a:r>
            <a:r>
              <a:rPr sz="2200" spc="-5" dirty="0">
                <a:latin typeface="Arial"/>
                <a:cs typeface="Arial"/>
              </a:rPr>
              <a:t>wasted when </a:t>
            </a:r>
            <a:r>
              <a:rPr sz="2200" dirty="0">
                <a:latin typeface="Arial"/>
                <a:cs typeface="Arial"/>
              </a:rPr>
              <a:t>I/O  </a:t>
            </a:r>
            <a:r>
              <a:rPr sz="2200" spc="-5" dirty="0">
                <a:latin typeface="Arial"/>
                <a:cs typeface="Arial"/>
              </a:rPr>
              <a:t>utilization 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low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Arial"/>
              <a:cs typeface="Arial"/>
            </a:endParaRPr>
          </a:p>
          <a:p>
            <a:pPr marL="430530" marR="113664" indent="-354965">
              <a:lnSpc>
                <a:spcPts val="2400"/>
              </a:lnSpc>
              <a:spcBef>
                <a:spcPts val="5"/>
              </a:spcBef>
            </a:pPr>
            <a:r>
              <a:rPr sz="2700" spc="-1012" baseline="-37037" dirty="0">
                <a:latin typeface="Segoe UI Emoji"/>
                <a:cs typeface="Segoe UI Emoji"/>
              </a:rPr>
              <a:t>❌</a:t>
            </a:r>
            <a:r>
              <a:rPr sz="2700" spc="697" baseline="-37037" dirty="0">
                <a:latin typeface="Segoe UI Emoji"/>
                <a:cs typeface="Segoe UI Emoji"/>
              </a:rPr>
              <a:t> </a:t>
            </a:r>
            <a:r>
              <a:rPr sz="2200" spc="-5" dirty="0">
                <a:latin typeface="Arial"/>
                <a:cs typeface="Arial"/>
              </a:rPr>
              <a:t>CPU </a:t>
            </a:r>
            <a:r>
              <a:rPr sz="2200" dirty="0">
                <a:latin typeface="Arial"/>
                <a:cs typeface="Arial"/>
              </a:rPr>
              <a:t>cannot be shared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efficiently  </a:t>
            </a:r>
            <a:r>
              <a:rPr sz="2200" dirty="0">
                <a:latin typeface="Arial"/>
                <a:cs typeface="Arial"/>
              </a:rPr>
              <a:t>among </a:t>
            </a:r>
            <a:r>
              <a:rPr sz="2200" spc="-5" dirty="0">
                <a:latin typeface="Arial"/>
                <a:cs typeface="Arial"/>
              </a:rPr>
              <a:t>multiple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processes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94245" y="4179303"/>
            <a:ext cx="330835" cy="1783714"/>
          </a:xfrm>
          <a:custGeom>
            <a:avLst/>
            <a:gdLst/>
            <a:ahLst/>
            <a:cxnLst/>
            <a:rect l="l" t="t" r="r" b="b"/>
            <a:pathLst>
              <a:path w="330834" h="1783714">
                <a:moveTo>
                  <a:pt x="313855" y="767283"/>
                </a:moveTo>
                <a:lnTo>
                  <a:pt x="304444" y="718375"/>
                </a:lnTo>
                <a:lnTo>
                  <a:pt x="289725" y="641794"/>
                </a:lnTo>
                <a:lnTo>
                  <a:pt x="274916" y="685126"/>
                </a:lnTo>
                <a:lnTo>
                  <a:pt x="267525" y="706793"/>
                </a:lnTo>
                <a:lnTo>
                  <a:pt x="244678" y="708291"/>
                </a:lnTo>
                <a:lnTo>
                  <a:pt x="198983" y="711288"/>
                </a:lnTo>
                <a:lnTo>
                  <a:pt x="313855" y="767283"/>
                </a:lnTo>
                <a:close/>
              </a:path>
              <a:path w="330834" h="1783714">
                <a:moveTo>
                  <a:pt x="330720" y="1656816"/>
                </a:moveTo>
                <a:lnTo>
                  <a:pt x="302450" y="1692833"/>
                </a:lnTo>
                <a:lnTo>
                  <a:pt x="260451" y="1564982"/>
                </a:lnTo>
                <a:lnTo>
                  <a:pt x="226974" y="1458633"/>
                </a:lnTo>
                <a:lnTo>
                  <a:pt x="195199" y="1352194"/>
                </a:lnTo>
                <a:lnTo>
                  <a:pt x="195160" y="1352054"/>
                </a:lnTo>
                <a:lnTo>
                  <a:pt x="195097" y="1351826"/>
                </a:lnTo>
                <a:lnTo>
                  <a:pt x="165468" y="1244892"/>
                </a:lnTo>
                <a:lnTo>
                  <a:pt x="165404" y="1244625"/>
                </a:lnTo>
                <a:lnTo>
                  <a:pt x="165354" y="1244434"/>
                </a:lnTo>
                <a:lnTo>
                  <a:pt x="138391" y="1136840"/>
                </a:lnTo>
                <a:lnTo>
                  <a:pt x="138328" y="1136548"/>
                </a:lnTo>
                <a:lnTo>
                  <a:pt x="138264" y="1136294"/>
                </a:lnTo>
                <a:lnTo>
                  <a:pt x="114477" y="1027874"/>
                </a:lnTo>
                <a:lnTo>
                  <a:pt x="114414" y="1027531"/>
                </a:lnTo>
                <a:lnTo>
                  <a:pt x="114363" y="1027226"/>
                </a:lnTo>
                <a:lnTo>
                  <a:pt x="94259" y="917778"/>
                </a:lnTo>
                <a:lnTo>
                  <a:pt x="94183" y="917359"/>
                </a:lnTo>
                <a:lnTo>
                  <a:pt x="94145" y="917105"/>
                </a:lnTo>
                <a:lnTo>
                  <a:pt x="78054" y="806335"/>
                </a:lnTo>
                <a:lnTo>
                  <a:pt x="78003" y="806018"/>
                </a:lnTo>
                <a:lnTo>
                  <a:pt x="77965" y="805700"/>
                </a:lnTo>
                <a:lnTo>
                  <a:pt x="65506" y="693610"/>
                </a:lnTo>
                <a:lnTo>
                  <a:pt x="65481" y="693381"/>
                </a:lnTo>
                <a:lnTo>
                  <a:pt x="65455" y="693077"/>
                </a:lnTo>
                <a:lnTo>
                  <a:pt x="56108" y="579793"/>
                </a:lnTo>
                <a:lnTo>
                  <a:pt x="56095" y="579526"/>
                </a:lnTo>
                <a:lnTo>
                  <a:pt x="56083" y="579348"/>
                </a:lnTo>
                <a:lnTo>
                  <a:pt x="49352" y="465023"/>
                </a:lnTo>
                <a:lnTo>
                  <a:pt x="49339" y="464794"/>
                </a:lnTo>
                <a:lnTo>
                  <a:pt x="45199" y="362318"/>
                </a:lnTo>
                <a:lnTo>
                  <a:pt x="59347" y="404037"/>
                </a:lnTo>
                <a:lnTo>
                  <a:pt x="80238" y="452843"/>
                </a:lnTo>
                <a:lnTo>
                  <a:pt x="104813" y="500913"/>
                </a:lnTo>
                <a:lnTo>
                  <a:pt x="132511" y="548322"/>
                </a:lnTo>
                <a:lnTo>
                  <a:pt x="162775" y="595185"/>
                </a:lnTo>
                <a:lnTo>
                  <a:pt x="195059" y="641578"/>
                </a:lnTo>
                <a:lnTo>
                  <a:pt x="228866" y="687641"/>
                </a:lnTo>
                <a:lnTo>
                  <a:pt x="244678" y="708291"/>
                </a:lnTo>
                <a:lnTo>
                  <a:pt x="267512" y="706793"/>
                </a:lnTo>
                <a:lnTo>
                  <a:pt x="274916" y="685126"/>
                </a:lnTo>
                <a:lnTo>
                  <a:pt x="259473" y="664946"/>
                </a:lnTo>
                <a:lnTo>
                  <a:pt x="259334" y="664768"/>
                </a:lnTo>
                <a:lnTo>
                  <a:pt x="259232" y="664629"/>
                </a:lnTo>
                <a:lnTo>
                  <a:pt x="226199" y="619620"/>
                </a:lnTo>
                <a:lnTo>
                  <a:pt x="226047" y="619404"/>
                </a:lnTo>
                <a:lnTo>
                  <a:pt x="225920" y="619226"/>
                </a:lnTo>
                <a:lnTo>
                  <a:pt x="194602" y="574230"/>
                </a:lnTo>
                <a:lnTo>
                  <a:pt x="194411" y="573963"/>
                </a:lnTo>
                <a:lnTo>
                  <a:pt x="194310" y="573811"/>
                </a:lnTo>
                <a:lnTo>
                  <a:pt x="194246" y="573684"/>
                </a:lnTo>
                <a:lnTo>
                  <a:pt x="165214" y="528739"/>
                </a:lnTo>
                <a:lnTo>
                  <a:pt x="164985" y="528383"/>
                </a:lnTo>
                <a:lnTo>
                  <a:pt x="165188" y="528739"/>
                </a:lnTo>
                <a:lnTo>
                  <a:pt x="164744" y="528015"/>
                </a:lnTo>
                <a:lnTo>
                  <a:pt x="164985" y="528383"/>
                </a:lnTo>
                <a:lnTo>
                  <a:pt x="164769" y="528015"/>
                </a:lnTo>
                <a:lnTo>
                  <a:pt x="138531" y="483095"/>
                </a:lnTo>
                <a:lnTo>
                  <a:pt x="138252" y="482612"/>
                </a:lnTo>
                <a:lnTo>
                  <a:pt x="138010" y="482155"/>
                </a:lnTo>
                <a:lnTo>
                  <a:pt x="115062" y="437248"/>
                </a:lnTo>
                <a:lnTo>
                  <a:pt x="114757" y="436664"/>
                </a:lnTo>
                <a:lnTo>
                  <a:pt x="114503" y="436079"/>
                </a:lnTo>
                <a:lnTo>
                  <a:pt x="95262" y="391109"/>
                </a:lnTo>
                <a:lnTo>
                  <a:pt x="94957" y="390423"/>
                </a:lnTo>
                <a:lnTo>
                  <a:pt x="94729" y="389737"/>
                </a:lnTo>
                <a:lnTo>
                  <a:pt x="79362" y="344373"/>
                </a:lnTo>
                <a:lnTo>
                  <a:pt x="79133" y="343700"/>
                </a:lnTo>
                <a:lnTo>
                  <a:pt x="78955" y="343039"/>
                </a:lnTo>
                <a:lnTo>
                  <a:pt x="67017" y="296976"/>
                </a:lnTo>
                <a:lnTo>
                  <a:pt x="66865" y="296379"/>
                </a:lnTo>
                <a:lnTo>
                  <a:pt x="66751" y="295795"/>
                </a:lnTo>
                <a:lnTo>
                  <a:pt x="57746" y="248958"/>
                </a:lnTo>
                <a:lnTo>
                  <a:pt x="57645" y="248450"/>
                </a:lnTo>
                <a:lnTo>
                  <a:pt x="57581" y="247954"/>
                </a:lnTo>
                <a:lnTo>
                  <a:pt x="51054" y="200393"/>
                </a:lnTo>
                <a:lnTo>
                  <a:pt x="51003" y="200037"/>
                </a:lnTo>
                <a:lnTo>
                  <a:pt x="50965" y="199605"/>
                </a:lnTo>
                <a:lnTo>
                  <a:pt x="46380" y="150723"/>
                </a:lnTo>
                <a:lnTo>
                  <a:pt x="43357" y="101955"/>
                </a:lnTo>
                <a:lnTo>
                  <a:pt x="43345" y="101739"/>
                </a:lnTo>
                <a:lnTo>
                  <a:pt x="43345" y="101600"/>
                </a:lnTo>
                <a:lnTo>
                  <a:pt x="43345" y="101447"/>
                </a:lnTo>
                <a:lnTo>
                  <a:pt x="39839" y="1828"/>
                </a:lnTo>
                <a:lnTo>
                  <a:pt x="38112" y="1892"/>
                </a:lnTo>
                <a:lnTo>
                  <a:pt x="38087" y="0"/>
                </a:lnTo>
                <a:lnTo>
                  <a:pt x="0" y="571"/>
                </a:lnTo>
                <a:lnTo>
                  <a:pt x="3517" y="234111"/>
                </a:lnTo>
                <a:lnTo>
                  <a:pt x="6604" y="350647"/>
                </a:lnTo>
                <a:lnTo>
                  <a:pt x="11290" y="466737"/>
                </a:lnTo>
                <a:lnTo>
                  <a:pt x="18097" y="582256"/>
                </a:lnTo>
                <a:lnTo>
                  <a:pt x="27559" y="697014"/>
                </a:lnTo>
                <a:lnTo>
                  <a:pt x="40208" y="810869"/>
                </a:lnTo>
                <a:lnTo>
                  <a:pt x="56603" y="923607"/>
                </a:lnTo>
                <a:lnTo>
                  <a:pt x="77063" y="1035075"/>
                </a:lnTo>
                <a:lnTo>
                  <a:pt x="101231" y="1145273"/>
                </a:lnTo>
                <a:lnTo>
                  <a:pt x="128562" y="1254379"/>
                </a:lnTo>
                <a:lnTo>
                  <a:pt x="158534" y="1362544"/>
                </a:lnTo>
                <a:lnTo>
                  <a:pt x="190588" y="1469948"/>
                </a:lnTo>
                <a:lnTo>
                  <a:pt x="224218" y="1576768"/>
                </a:lnTo>
                <a:lnTo>
                  <a:pt x="266255" y="1704733"/>
                </a:lnTo>
                <a:lnTo>
                  <a:pt x="222123" y="1692490"/>
                </a:lnTo>
                <a:lnTo>
                  <a:pt x="312089" y="1783245"/>
                </a:lnTo>
                <a:lnTo>
                  <a:pt x="321881" y="1716798"/>
                </a:lnTo>
                <a:lnTo>
                  <a:pt x="330720" y="165681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6"/>
            <a:ext cx="9539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Move Application Logic </a:t>
            </a:r>
            <a:r>
              <a:rPr sz="4400" dirty="0">
                <a:latin typeface="Arial"/>
                <a:cs typeface="Arial"/>
              </a:rPr>
              <a:t>Into the</a:t>
            </a:r>
            <a:r>
              <a:rPr sz="4400" spc="-2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Kernel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31927" y="5556497"/>
            <a:ext cx="4234815" cy="865505"/>
            <a:chOff x="4031927" y="5556497"/>
            <a:chExt cx="4234815" cy="865505"/>
          </a:xfrm>
        </p:grpSpPr>
        <p:sp>
          <p:nvSpPr>
            <p:cNvPr id="4" name="object 4"/>
            <p:cNvSpPr/>
            <p:nvPr/>
          </p:nvSpPr>
          <p:spPr>
            <a:xfrm>
              <a:off x="4031927" y="5556497"/>
              <a:ext cx="4234815" cy="865505"/>
            </a:xfrm>
            <a:custGeom>
              <a:avLst/>
              <a:gdLst/>
              <a:ahLst/>
              <a:cxnLst/>
              <a:rect l="l" t="t" r="r" b="b"/>
              <a:pathLst>
                <a:path w="4234815" h="865504">
                  <a:moveTo>
                    <a:pt x="0" y="865499"/>
                  </a:moveTo>
                  <a:lnTo>
                    <a:pt x="4234550" y="865499"/>
                  </a:lnTo>
                  <a:lnTo>
                    <a:pt x="4234550" y="0"/>
                  </a:lnTo>
                  <a:lnTo>
                    <a:pt x="0" y="0"/>
                  </a:lnTo>
                  <a:lnTo>
                    <a:pt x="0" y="865499"/>
                  </a:lnTo>
                  <a:close/>
                </a:path>
              </a:pathLst>
            </a:custGeom>
            <a:solidFill>
              <a:srgbClr val="F4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85686" y="5974693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1641407" y="0"/>
                  </a:moveTo>
                  <a:lnTo>
                    <a:pt x="0" y="0"/>
                  </a:lnTo>
                  <a:lnTo>
                    <a:pt x="0" y="301694"/>
                  </a:lnTo>
                  <a:lnTo>
                    <a:pt x="1641407" y="301694"/>
                  </a:lnTo>
                  <a:lnTo>
                    <a:pt x="1641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85686" y="5974693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0" y="0"/>
                  </a:moveTo>
                  <a:lnTo>
                    <a:pt x="1641407" y="0"/>
                  </a:lnTo>
                  <a:lnTo>
                    <a:pt x="1641407" y="301695"/>
                  </a:lnTo>
                  <a:lnTo>
                    <a:pt x="0" y="3016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31927" y="4640120"/>
            <a:ext cx="4234815" cy="857250"/>
            <a:chOff x="4031927" y="4640120"/>
            <a:chExt cx="4234815" cy="857250"/>
          </a:xfrm>
        </p:grpSpPr>
        <p:sp>
          <p:nvSpPr>
            <p:cNvPr id="8" name="object 8"/>
            <p:cNvSpPr/>
            <p:nvPr/>
          </p:nvSpPr>
          <p:spPr>
            <a:xfrm>
              <a:off x="4031927" y="4640120"/>
              <a:ext cx="4234815" cy="857250"/>
            </a:xfrm>
            <a:custGeom>
              <a:avLst/>
              <a:gdLst/>
              <a:ahLst/>
              <a:cxnLst/>
              <a:rect l="l" t="t" r="r" b="b"/>
              <a:pathLst>
                <a:path w="4234815" h="857250">
                  <a:moveTo>
                    <a:pt x="0" y="857029"/>
                  </a:moveTo>
                  <a:lnTo>
                    <a:pt x="4234550" y="857029"/>
                  </a:lnTo>
                  <a:lnTo>
                    <a:pt x="4234550" y="0"/>
                  </a:lnTo>
                  <a:lnTo>
                    <a:pt x="0" y="0"/>
                  </a:lnTo>
                  <a:lnTo>
                    <a:pt x="0" y="857029"/>
                  </a:lnTo>
                  <a:close/>
                </a:path>
              </a:pathLst>
            </a:custGeom>
            <a:solidFill>
              <a:srgbClr val="5F89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85686" y="5118342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1641407" y="0"/>
                  </a:moveTo>
                  <a:lnTo>
                    <a:pt x="0" y="0"/>
                  </a:lnTo>
                  <a:lnTo>
                    <a:pt x="0" y="301694"/>
                  </a:lnTo>
                  <a:lnTo>
                    <a:pt x="1641407" y="301694"/>
                  </a:lnTo>
                  <a:lnTo>
                    <a:pt x="1641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85686" y="5118342"/>
              <a:ext cx="1641475" cy="302260"/>
            </a:xfrm>
            <a:custGeom>
              <a:avLst/>
              <a:gdLst/>
              <a:ahLst/>
              <a:cxnLst/>
              <a:rect l="l" t="t" r="r" b="b"/>
              <a:pathLst>
                <a:path w="1641475" h="302260">
                  <a:moveTo>
                    <a:pt x="0" y="0"/>
                  </a:moveTo>
                  <a:lnTo>
                    <a:pt x="1641407" y="0"/>
                  </a:lnTo>
                  <a:lnTo>
                    <a:pt x="1641407" y="301695"/>
                  </a:lnTo>
                  <a:lnTo>
                    <a:pt x="0" y="3016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6205" y="3217164"/>
            <a:ext cx="14655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Potentially  reduce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read  latency </a:t>
            </a:r>
            <a:r>
              <a:rPr sz="2000" b="1" dirty="0">
                <a:latin typeface="Arial"/>
                <a:cs typeface="Arial"/>
              </a:rPr>
              <a:t>by  up </a:t>
            </a:r>
            <a:r>
              <a:rPr sz="2000" b="1" spc="-5" dirty="0">
                <a:latin typeface="Arial"/>
                <a:cs typeface="Arial"/>
              </a:rPr>
              <a:t>to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47%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8169" y="2825683"/>
            <a:ext cx="312420" cy="2094230"/>
          </a:xfrm>
          <a:custGeom>
            <a:avLst/>
            <a:gdLst/>
            <a:ahLst/>
            <a:cxnLst/>
            <a:rect l="l" t="t" r="r" b="b"/>
            <a:pathLst>
              <a:path w="312419" h="2094229">
                <a:moveTo>
                  <a:pt x="312049" y="2094145"/>
                </a:moveTo>
                <a:lnTo>
                  <a:pt x="251317" y="2092101"/>
                </a:lnTo>
                <a:lnTo>
                  <a:pt x="201723" y="2086528"/>
                </a:lnTo>
                <a:lnTo>
                  <a:pt x="168285" y="2078263"/>
                </a:lnTo>
                <a:lnTo>
                  <a:pt x="156024" y="2068142"/>
                </a:lnTo>
                <a:lnTo>
                  <a:pt x="156024" y="1086143"/>
                </a:lnTo>
                <a:lnTo>
                  <a:pt x="143763" y="1076021"/>
                </a:lnTo>
                <a:lnTo>
                  <a:pt x="110325" y="1067756"/>
                </a:lnTo>
                <a:lnTo>
                  <a:pt x="60731" y="1062183"/>
                </a:lnTo>
                <a:lnTo>
                  <a:pt x="0" y="1060140"/>
                </a:lnTo>
                <a:lnTo>
                  <a:pt x="60731" y="1058096"/>
                </a:lnTo>
                <a:lnTo>
                  <a:pt x="110325" y="1052523"/>
                </a:lnTo>
                <a:lnTo>
                  <a:pt x="143763" y="1044258"/>
                </a:lnTo>
                <a:lnTo>
                  <a:pt x="156024" y="1034137"/>
                </a:lnTo>
                <a:lnTo>
                  <a:pt x="156024" y="26002"/>
                </a:lnTo>
                <a:lnTo>
                  <a:pt x="168285" y="15881"/>
                </a:lnTo>
                <a:lnTo>
                  <a:pt x="201723" y="7616"/>
                </a:lnTo>
                <a:lnTo>
                  <a:pt x="251317" y="2043"/>
                </a:lnTo>
                <a:lnTo>
                  <a:pt x="31204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6047" y="2483129"/>
            <a:ext cx="2040255" cy="302260"/>
          </a:xfrm>
          <a:custGeom>
            <a:avLst/>
            <a:gdLst/>
            <a:ahLst/>
            <a:cxnLst/>
            <a:rect l="l" t="t" r="r" b="b"/>
            <a:pathLst>
              <a:path w="2040254" h="302260">
                <a:moveTo>
                  <a:pt x="0" y="0"/>
                </a:moveTo>
                <a:lnTo>
                  <a:pt x="2039904" y="0"/>
                </a:lnTo>
                <a:lnTo>
                  <a:pt x="2039904" y="301695"/>
                </a:lnTo>
                <a:lnTo>
                  <a:pt x="0" y="30169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5739" y="4844950"/>
            <a:ext cx="375285" cy="283210"/>
          </a:xfrm>
          <a:custGeom>
            <a:avLst/>
            <a:gdLst/>
            <a:ahLst/>
            <a:cxnLst/>
            <a:rect l="l" t="t" r="r" b="b"/>
            <a:pathLst>
              <a:path w="375285" h="283210">
                <a:moveTo>
                  <a:pt x="314869" y="23111"/>
                </a:moveTo>
                <a:lnTo>
                  <a:pt x="274220" y="29208"/>
                </a:lnTo>
                <a:lnTo>
                  <a:pt x="211430" y="43281"/>
                </a:lnTo>
                <a:lnTo>
                  <a:pt x="154461" y="65228"/>
                </a:lnTo>
                <a:lnTo>
                  <a:pt x="106296" y="98263"/>
                </a:lnTo>
                <a:lnTo>
                  <a:pt x="68294" y="141580"/>
                </a:lnTo>
                <a:lnTo>
                  <a:pt x="37900" y="191622"/>
                </a:lnTo>
                <a:lnTo>
                  <a:pt x="0" y="272529"/>
                </a:lnTo>
                <a:lnTo>
                  <a:pt x="23139" y="283004"/>
                </a:lnTo>
                <a:lnTo>
                  <a:pt x="47411" y="229387"/>
                </a:lnTo>
                <a:lnTo>
                  <a:pt x="60204" y="203810"/>
                </a:lnTo>
                <a:lnTo>
                  <a:pt x="60476" y="203267"/>
                </a:lnTo>
                <a:lnTo>
                  <a:pt x="73858" y="179513"/>
                </a:lnTo>
                <a:lnTo>
                  <a:pt x="74267" y="178786"/>
                </a:lnTo>
                <a:lnTo>
                  <a:pt x="88658" y="156847"/>
                </a:lnTo>
                <a:lnTo>
                  <a:pt x="89245" y="155950"/>
                </a:lnTo>
                <a:lnTo>
                  <a:pt x="104887" y="136138"/>
                </a:lnTo>
                <a:lnTo>
                  <a:pt x="105694" y="135112"/>
                </a:lnTo>
                <a:lnTo>
                  <a:pt x="122842" y="117673"/>
                </a:lnTo>
                <a:lnTo>
                  <a:pt x="122699" y="117673"/>
                </a:lnTo>
                <a:lnTo>
                  <a:pt x="123896" y="116594"/>
                </a:lnTo>
                <a:lnTo>
                  <a:pt x="124061" y="116594"/>
                </a:lnTo>
                <a:lnTo>
                  <a:pt x="142909" y="101666"/>
                </a:lnTo>
                <a:lnTo>
                  <a:pt x="142720" y="101666"/>
                </a:lnTo>
                <a:lnTo>
                  <a:pt x="144146" y="100686"/>
                </a:lnTo>
                <a:lnTo>
                  <a:pt x="144377" y="100686"/>
                </a:lnTo>
                <a:lnTo>
                  <a:pt x="165573" y="88164"/>
                </a:lnTo>
                <a:lnTo>
                  <a:pt x="165400" y="88164"/>
                </a:lnTo>
                <a:lnTo>
                  <a:pt x="166734" y="87478"/>
                </a:lnTo>
                <a:lnTo>
                  <a:pt x="166955" y="87478"/>
                </a:lnTo>
                <a:lnTo>
                  <a:pt x="190779" y="76967"/>
                </a:lnTo>
                <a:lnTo>
                  <a:pt x="190640" y="76967"/>
                </a:lnTo>
                <a:lnTo>
                  <a:pt x="191758" y="76535"/>
                </a:lnTo>
                <a:lnTo>
                  <a:pt x="191938" y="76535"/>
                </a:lnTo>
                <a:lnTo>
                  <a:pt x="218226" y="67790"/>
                </a:lnTo>
                <a:lnTo>
                  <a:pt x="219008" y="67529"/>
                </a:lnTo>
                <a:lnTo>
                  <a:pt x="219146" y="67529"/>
                </a:lnTo>
                <a:lnTo>
                  <a:pt x="247557" y="60331"/>
                </a:lnTo>
                <a:lnTo>
                  <a:pt x="248159" y="60178"/>
                </a:lnTo>
                <a:lnTo>
                  <a:pt x="278429" y="54267"/>
                </a:lnTo>
                <a:lnTo>
                  <a:pt x="310415" y="49268"/>
                </a:lnTo>
                <a:lnTo>
                  <a:pt x="318010" y="48316"/>
                </a:lnTo>
                <a:lnTo>
                  <a:pt x="324841" y="34666"/>
                </a:lnTo>
                <a:lnTo>
                  <a:pt x="314869" y="23111"/>
                </a:lnTo>
                <a:close/>
              </a:path>
              <a:path w="375285" h="283210">
                <a:moveTo>
                  <a:pt x="60334" y="203549"/>
                </a:moveTo>
                <a:lnTo>
                  <a:pt x="60187" y="203810"/>
                </a:lnTo>
                <a:lnTo>
                  <a:pt x="60334" y="203549"/>
                </a:lnTo>
                <a:close/>
              </a:path>
              <a:path w="375285" h="283210">
                <a:moveTo>
                  <a:pt x="60493" y="203267"/>
                </a:moveTo>
                <a:lnTo>
                  <a:pt x="60334" y="203549"/>
                </a:lnTo>
                <a:lnTo>
                  <a:pt x="60493" y="203267"/>
                </a:lnTo>
                <a:close/>
              </a:path>
              <a:path w="375285" h="283210">
                <a:moveTo>
                  <a:pt x="74267" y="178786"/>
                </a:moveTo>
                <a:lnTo>
                  <a:pt x="73826" y="179513"/>
                </a:lnTo>
                <a:lnTo>
                  <a:pt x="74054" y="179164"/>
                </a:lnTo>
                <a:lnTo>
                  <a:pt x="74267" y="178786"/>
                </a:lnTo>
                <a:close/>
              </a:path>
              <a:path w="375285" h="283210">
                <a:moveTo>
                  <a:pt x="74054" y="179164"/>
                </a:moveTo>
                <a:lnTo>
                  <a:pt x="73826" y="179513"/>
                </a:lnTo>
                <a:lnTo>
                  <a:pt x="74054" y="179164"/>
                </a:lnTo>
                <a:close/>
              </a:path>
              <a:path w="375285" h="283210">
                <a:moveTo>
                  <a:pt x="74301" y="178786"/>
                </a:moveTo>
                <a:lnTo>
                  <a:pt x="74054" y="179164"/>
                </a:lnTo>
                <a:lnTo>
                  <a:pt x="74301" y="178786"/>
                </a:lnTo>
                <a:close/>
              </a:path>
              <a:path w="375285" h="283210">
                <a:moveTo>
                  <a:pt x="89245" y="155950"/>
                </a:moveTo>
                <a:lnTo>
                  <a:pt x="88601" y="156847"/>
                </a:lnTo>
                <a:lnTo>
                  <a:pt x="88941" y="156414"/>
                </a:lnTo>
                <a:lnTo>
                  <a:pt x="89245" y="155950"/>
                </a:lnTo>
                <a:close/>
              </a:path>
              <a:path w="375285" h="283210">
                <a:moveTo>
                  <a:pt x="88941" y="156414"/>
                </a:moveTo>
                <a:lnTo>
                  <a:pt x="88601" y="156847"/>
                </a:lnTo>
                <a:lnTo>
                  <a:pt x="88941" y="156414"/>
                </a:lnTo>
                <a:close/>
              </a:path>
              <a:path w="375285" h="283210">
                <a:moveTo>
                  <a:pt x="89306" y="155950"/>
                </a:moveTo>
                <a:lnTo>
                  <a:pt x="88941" y="156414"/>
                </a:lnTo>
                <a:lnTo>
                  <a:pt x="89306" y="155950"/>
                </a:lnTo>
                <a:close/>
              </a:path>
              <a:path w="375285" h="283210">
                <a:moveTo>
                  <a:pt x="105694" y="135112"/>
                </a:moveTo>
                <a:lnTo>
                  <a:pt x="104794" y="136138"/>
                </a:lnTo>
                <a:lnTo>
                  <a:pt x="105272" y="135649"/>
                </a:lnTo>
                <a:lnTo>
                  <a:pt x="105694" y="135112"/>
                </a:lnTo>
                <a:close/>
              </a:path>
              <a:path w="375285" h="283210">
                <a:moveTo>
                  <a:pt x="105272" y="135649"/>
                </a:moveTo>
                <a:lnTo>
                  <a:pt x="104794" y="136138"/>
                </a:lnTo>
                <a:lnTo>
                  <a:pt x="105272" y="135649"/>
                </a:lnTo>
                <a:close/>
              </a:path>
              <a:path w="375285" h="283210">
                <a:moveTo>
                  <a:pt x="105797" y="135112"/>
                </a:moveTo>
                <a:lnTo>
                  <a:pt x="105272" y="135649"/>
                </a:lnTo>
                <a:lnTo>
                  <a:pt x="105797" y="135112"/>
                </a:lnTo>
                <a:close/>
              </a:path>
              <a:path w="375285" h="283210">
                <a:moveTo>
                  <a:pt x="123896" y="116594"/>
                </a:moveTo>
                <a:lnTo>
                  <a:pt x="122699" y="117673"/>
                </a:lnTo>
                <a:lnTo>
                  <a:pt x="123330" y="117173"/>
                </a:lnTo>
                <a:lnTo>
                  <a:pt x="123896" y="116594"/>
                </a:lnTo>
                <a:close/>
              </a:path>
              <a:path w="375285" h="283210">
                <a:moveTo>
                  <a:pt x="123330" y="117173"/>
                </a:moveTo>
                <a:lnTo>
                  <a:pt x="122699" y="117673"/>
                </a:lnTo>
                <a:lnTo>
                  <a:pt x="122842" y="117673"/>
                </a:lnTo>
                <a:lnTo>
                  <a:pt x="123330" y="117173"/>
                </a:lnTo>
                <a:close/>
              </a:path>
              <a:path w="375285" h="283210">
                <a:moveTo>
                  <a:pt x="124061" y="116594"/>
                </a:moveTo>
                <a:lnTo>
                  <a:pt x="123896" y="116594"/>
                </a:lnTo>
                <a:lnTo>
                  <a:pt x="123330" y="117173"/>
                </a:lnTo>
                <a:lnTo>
                  <a:pt x="124061" y="116594"/>
                </a:lnTo>
                <a:close/>
              </a:path>
              <a:path w="375285" h="283210">
                <a:moveTo>
                  <a:pt x="144146" y="100686"/>
                </a:moveTo>
                <a:lnTo>
                  <a:pt x="142720" y="101666"/>
                </a:lnTo>
                <a:lnTo>
                  <a:pt x="143467" y="101224"/>
                </a:lnTo>
                <a:lnTo>
                  <a:pt x="144146" y="100686"/>
                </a:lnTo>
                <a:close/>
              </a:path>
              <a:path w="375285" h="283210">
                <a:moveTo>
                  <a:pt x="143467" y="101224"/>
                </a:moveTo>
                <a:lnTo>
                  <a:pt x="142720" y="101666"/>
                </a:lnTo>
                <a:lnTo>
                  <a:pt x="142909" y="101666"/>
                </a:lnTo>
                <a:lnTo>
                  <a:pt x="143467" y="101224"/>
                </a:lnTo>
                <a:close/>
              </a:path>
              <a:path w="375285" h="283210">
                <a:moveTo>
                  <a:pt x="144377" y="100686"/>
                </a:moveTo>
                <a:lnTo>
                  <a:pt x="144146" y="100686"/>
                </a:lnTo>
                <a:lnTo>
                  <a:pt x="143467" y="101224"/>
                </a:lnTo>
                <a:lnTo>
                  <a:pt x="144377" y="100686"/>
                </a:lnTo>
                <a:close/>
              </a:path>
              <a:path w="375285" h="283210">
                <a:moveTo>
                  <a:pt x="166734" y="87478"/>
                </a:moveTo>
                <a:lnTo>
                  <a:pt x="165400" y="88164"/>
                </a:lnTo>
                <a:lnTo>
                  <a:pt x="166082" y="87863"/>
                </a:lnTo>
                <a:lnTo>
                  <a:pt x="166734" y="87478"/>
                </a:lnTo>
                <a:close/>
              </a:path>
              <a:path w="375285" h="283210">
                <a:moveTo>
                  <a:pt x="166082" y="87863"/>
                </a:moveTo>
                <a:lnTo>
                  <a:pt x="165400" y="88164"/>
                </a:lnTo>
                <a:lnTo>
                  <a:pt x="165573" y="88164"/>
                </a:lnTo>
                <a:lnTo>
                  <a:pt x="166082" y="87863"/>
                </a:lnTo>
                <a:close/>
              </a:path>
              <a:path w="375285" h="283210">
                <a:moveTo>
                  <a:pt x="166955" y="87478"/>
                </a:moveTo>
                <a:lnTo>
                  <a:pt x="166734" y="87478"/>
                </a:lnTo>
                <a:lnTo>
                  <a:pt x="166082" y="87863"/>
                </a:lnTo>
                <a:lnTo>
                  <a:pt x="166955" y="87478"/>
                </a:lnTo>
                <a:close/>
              </a:path>
              <a:path w="375285" h="283210">
                <a:moveTo>
                  <a:pt x="191758" y="76535"/>
                </a:moveTo>
                <a:lnTo>
                  <a:pt x="190640" y="76967"/>
                </a:lnTo>
                <a:lnTo>
                  <a:pt x="191205" y="76779"/>
                </a:lnTo>
                <a:lnTo>
                  <a:pt x="191758" y="76535"/>
                </a:lnTo>
                <a:close/>
              </a:path>
              <a:path w="375285" h="283210">
                <a:moveTo>
                  <a:pt x="191205" y="76779"/>
                </a:moveTo>
                <a:lnTo>
                  <a:pt x="190640" y="76967"/>
                </a:lnTo>
                <a:lnTo>
                  <a:pt x="190779" y="76967"/>
                </a:lnTo>
                <a:lnTo>
                  <a:pt x="191205" y="76779"/>
                </a:lnTo>
                <a:close/>
              </a:path>
              <a:path w="375285" h="283210">
                <a:moveTo>
                  <a:pt x="191938" y="76535"/>
                </a:moveTo>
                <a:lnTo>
                  <a:pt x="191758" y="76535"/>
                </a:lnTo>
                <a:lnTo>
                  <a:pt x="191205" y="76779"/>
                </a:lnTo>
                <a:lnTo>
                  <a:pt x="191938" y="76535"/>
                </a:lnTo>
                <a:close/>
              </a:path>
              <a:path w="375285" h="283210">
                <a:moveTo>
                  <a:pt x="357368" y="22064"/>
                </a:moveTo>
                <a:lnTo>
                  <a:pt x="323270" y="22064"/>
                </a:lnTo>
                <a:lnTo>
                  <a:pt x="326411" y="47269"/>
                </a:lnTo>
                <a:lnTo>
                  <a:pt x="318010" y="48316"/>
                </a:lnTo>
                <a:lnTo>
                  <a:pt x="304347" y="75615"/>
                </a:lnTo>
                <a:lnTo>
                  <a:pt x="375251" y="28384"/>
                </a:lnTo>
                <a:lnTo>
                  <a:pt x="357368" y="22064"/>
                </a:lnTo>
                <a:close/>
              </a:path>
              <a:path w="375285" h="283210">
                <a:moveTo>
                  <a:pt x="219008" y="67529"/>
                </a:moveTo>
                <a:lnTo>
                  <a:pt x="218118" y="67790"/>
                </a:lnTo>
                <a:lnTo>
                  <a:pt x="218570" y="67675"/>
                </a:lnTo>
                <a:lnTo>
                  <a:pt x="219008" y="67529"/>
                </a:lnTo>
                <a:close/>
              </a:path>
              <a:path w="375285" h="283210">
                <a:moveTo>
                  <a:pt x="218570" y="67675"/>
                </a:moveTo>
                <a:lnTo>
                  <a:pt x="218118" y="67790"/>
                </a:lnTo>
                <a:lnTo>
                  <a:pt x="218570" y="67675"/>
                </a:lnTo>
                <a:close/>
              </a:path>
              <a:path w="375285" h="283210">
                <a:moveTo>
                  <a:pt x="219146" y="67529"/>
                </a:moveTo>
                <a:lnTo>
                  <a:pt x="219008" y="67529"/>
                </a:lnTo>
                <a:lnTo>
                  <a:pt x="218570" y="67675"/>
                </a:lnTo>
                <a:lnTo>
                  <a:pt x="219146" y="67529"/>
                </a:lnTo>
                <a:close/>
              </a:path>
              <a:path w="375285" h="283210">
                <a:moveTo>
                  <a:pt x="247815" y="60266"/>
                </a:moveTo>
                <a:lnTo>
                  <a:pt x="247482" y="60331"/>
                </a:lnTo>
                <a:lnTo>
                  <a:pt x="247815" y="60266"/>
                </a:lnTo>
                <a:close/>
              </a:path>
              <a:path w="375285" h="283210">
                <a:moveTo>
                  <a:pt x="248260" y="60178"/>
                </a:moveTo>
                <a:lnTo>
                  <a:pt x="247815" y="60266"/>
                </a:lnTo>
                <a:lnTo>
                  <a:pt x="248260" y="60178"/>
                </a:lnTo>
                <a:close/>
              </a:path>
              <a:path w="375285" h="283210">
                <a:moveTo>
                  <a:pt x="324841" y="34668"/>
                </a:moveTo>
                <a:lnTo>
                  <a:pt x="318010" y="48316"/>
                </a:lnTo>
                <a:lnTo>
                  <a:pt x="326411" y="47269"/>
                </a:lnTo>
                <a:lnTo>
                  <a:pt x="324841" y="34668"/>
                </a:lnTo>
                <a:close/>
              </a:path>
              <a:path w="375285" h="283210">
                <a:moveTo>
                  <a:pt x="323270" y="22064"/>
                </a:moveTo>
                <a:lnTo>
                  <a:pt x="314869" y="23111"/>
                </a:lnTo>
                <a:lnTo>
                  <a:pt x="324841" y="34666"/>
                </a:lnTo>
                <a:lnTo>
                  <a:pt x="323270" y="22064"/>
                </a:lnTo>
                <a:close/>
              </a:path>
              <a:path w="375285" h="283210">
                <a:moveTo>
                  <a:pt x="294925" y="0"/>
                </a:moveTo>
                <a:lnTo>
                  <a:pt x="314869" y="23111"/>
                </a:lnTo>
                <a:lnTo>
                  <a:pt x="323270" y="22064"/>
                </a:lnTo>
                <a:lnTo>
                  <a:pt x="357368" y="22064"/>
                </a:lnTo>
                <a:lnTo>
                  <a:pt x="29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984838" y="1513621"/>
          <a:ext cx="4234815" cy="4882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1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Space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Application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221740">
                        <a:lnSpc>
                          <a:spcPct val="100000"/>
                        </a:lnSpc>
                        <a:spcBef>
                          <a:spcPts val="1040"/>
                        </a:spcBef>
                        <a:tabLst>
                          <a:tab pos="33013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Custom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Function	</a:t>
                      </a:r>
                      <a:r>
                        <a:rPr sz="2700" b="1" spc="-7" baseline="-33950" dirty="0">
                          <a:solidFill>
                            <a:srgbClr val="3B3838"/>
                          </a:solidFill>
                          <a:latin typeface="Arial"/>
                          <a:cs typeface="Arial"/>
                        </a:rPr>
                        <a:t>Kernel</a:t>
                      </a:r>
                      <a:endParaRPr sz="2700" baseline="-339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53975">
                      <a:solidFill>
                        <a:srgbClr val="3B3838"/>
                      </a:solidFill>
                      <a:prstDash val="solid"/>
                    </a:lnT>
                    <a:lnB w="53975">
                      <a:solidFill>
                        <a:srgbClr val="3B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312356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Syscall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Layer	</a:t>
                      </a:r>
                      <a:r>
                        <a:rPr sz="2700" b="1" spc="-7" baseline="16975" dirty="0">
                          <a:solidFill>
                            <a:srgbClr val="3B3838"/>
                          </a:solidFill>
                          <a:latin typeface="Arial"/>
                          <a:cs typeface="Arial"/>
                        </a:rPr>
                        <a:t>Boundary</a:t>
                      </a:r>
                      <a:endParaRPr sz="2700" baseline="16975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53975">
                      <a:solidFill>
                        <a:srgbClr val="3B3838"/>
                      </a:solidFill>
                      <a:prstDash val="solid"/>
                    </a:lnT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1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 Block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Layer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solidFill>
                      <a:srgbClr val="90A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703">
                <a:tc>
                  <a:txBody>
                    <a:bodyPr/>
                    <a:lstStyle/>
                    <a:p>
                      <a:pPr marL="90805">
                        <a:lnSpc>
                          <a:spcPts val="1839"/>
                        </a:lnSpc>
                        <a:tabLst>
                          <a:tab pos="2131695" algn="l"/>
                        </a:tabLst>
                      </a:pPr>
                      <a:r>
                        <a:rPr sz="3000" baseline="-18055" dirty="0">
                          <a:latin typeface="Arial"/>
                          <a:cs typeface="Arial"/>
                        </a:rPr>
                        <a:t>NVMe</a:t>
                      </a:r>
                      <a:r>
                        <a:rPr sz="3000" spc="-15" baseline="-180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baseline="-18055" dirty="0">
                          <a:latin typeface="Arial"/>
                          <a:cs typeface="Arial"/>
                        </a:rPr>
                        <a:t>Driver	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Submit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requests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2089785" algn="ctr">
                        <a:lnSpc>
                          <a:spcPts val="1714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responses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R="3492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Read Request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B w="76200">
                      <a:solidFill>
                        <a:srgbClr val="3B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1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Storage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Device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R="3429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Read Response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53975">
                      <a:solidFill>
                        <a:srgbClr val="3B3838"/>
                      </a:solidFill>
                      <a:prstDash val="solid"/>
                    </a:lnL>
                    <a:lnR w="53975">
                      <a:solidFill>
                        <a:srgbClr val="3B3838"/>
                      </a:solidFill>
                      <a:prstDash val="solid"/>
                    </a:lnR>
                    <a:lnT w="76200">
                      <a:solidFill>
                        <a:srgbClr val="3B3838"/>
                      </a:solidFill>
                      <a:prstDash val="solid"/>
                    </a:lnT>
                    <a:lnB w="53975">
                      <a:solidFill>
                        <a:srgbClr val="3B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8767495" y="4872753"/>
            <a:ext cx="1704339" cy="363220"/>
          </a:xfrm>
          <a:custGeom>
            <a:avLst/>
            <a:gdLst/>
            <a:ahLst/>
            <a:cxnLst/>
            <a:rect l="l" t="t" r="r" b="b"/>
            <a:pathLst>
              <a:path w="1704340" h="363220">
                <a:moveTo>
                  <a:pt x="0" y="60527"/>
                </a:moveTo>
                <a:lnTo>
                  <a:pt x="4756" y="36967"/>
                </a:lnTo>
                <a:lnTo>
                  <a:pt x="17728" y="17728"/>
                </a:lnTo>
                <a:lnTo>
                  <a:pt x="36967" y="4756"/>
                </a:lnTo>
                <a:lnTo>
                  <a:pt x="60527" y="0"/>
                </a:lnTo>
                <a:lnTo>
                  <a:pt x="1643377" y="0"/>
                </a:lnTo>
                <a:lnTo>
                  <a:pt x="1666936" y="4756"/>
                </a:lnTo>
                <a:lnTo>
                  <a:pt x="1686176" y="17728"/>
                </a:lnTo>
                <a:lnTo>
                  <a:pt x="1699147" y="36967"/>
                </a:lnTo>
                <a:lnTo>
                  <a:pt x="1703904" y="60527"/>
                </a:lnTo>
                <a:lnTo>
                  <a:pt x="1703904" y="302625"/>
                </a:lnTo>
                <a:lnTo>
                  <a:pt x="1699147" y="326185"/>
                </a:lnTo>
                <a:lnTo>
                  <a:pt x="1686176" y="345424"/>
                </a:lnTo>
                <a:lnTo>
                  <a:pt x="1666936" y="358396"/>
                </a:lnTo>
                <a:lnTo>
                  <a:pt x="1643377" y="363153"/>
                </a:lnTo>
                <a:lnTo>
                  <a:pt x="60527" y="363153"/>
                </a:lnTo>
                <a:lnTo>
                  <a:pt x="36967" y="358396"/>
                </a:lnTo>
                <a:lnTo>
                  <a:pt x="17728" y="345424"/>
                </a:lnTo>
                <a:lnTo>
                  <a:pt x="4756" y="326185"/>
                </a:lnTo>
                <a:lnTo>
                  <a:pt x="0" y="302625"/>
                </a:lnTo>
                <a:lnTo>
                  <a:pt x="0" y="6052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94942" y="5612045"/>
            <a:ext cx="283845" cy="646430"/>
          </a:xfrm>
          <a:custGeom>
            <a:avLst/>
            <a:gdLst/>
            <a:ahLst/>
            <a:cxnLst/>
            <a:rect l="l" t="t" r="r" b="b"/>
            <a:pathLst>
              <a:path w="283845" h="646429">
                <a:moveTo>
                  <a:pt x="0" y="0"/>
                </a:moveTo>
                <a:lnTo>
                  <a:pt x="55229" y="1858"/>
                </a:lnTo>
                <a:lnTo>
                  <a:pt x="100331" y="6926"/>
                </a:lnTo>
                <a:lnTo>
                  <a:pt x="130739" y="14442"/>
                </a:lnTo>
                <a:lnTo>
                  <a:pt x="141889" y="23647"/>
                </a:lnTo>
                <a:lnTo>
                  <a:pt x="141889" y="299517"/>
                </a:lnTo>
                <a:lnTo>
                  <a:pt x="153040" y="308721"/>
                </a:lnTo>
                <a:lnTo>
                  <a:pt x="183448" y="316238"/>
                </a:lnTo>
                <a:lnTo>
                  <a:pt x="228549" y="321306"/>
                </a:lnTo>
                <a:lnTo>
                  <a:pt x="283779" y="323164"/>
                </a:lnTo>
                <a:lnTo>
                  <a:pt x="228549" y="325022"/>
                </a:lnTo>
                <a:lnTo>
                  <a:pt x="183448" y="330090"/>
                </a:lnTo>
                <a:lnTo>
                  <a:pt x="153040" y="337607"/>
                </a:lnTo>
                <a:lnTo>
                  <a:pt x="141889" y="346811"/>
                </a:lnTo>
                <a:lnTo>
                  <a:pt x="141889" y="622681"/>
                </a:lnTo>
                <a:lnTo>
                  <a:pt x="130739" y="631886"/>
                </a:lnTo>
                <a:lnTo>
                  <a:pt x="100331" y="639402"/>
                </a:lnTo>
                <a:lnTo>
                  <a:pt x="55229" y="644470"/>
                </a:lnTo>
                <a:lnTo>
                  <a:pt x="0" y="646329"/>
                </a:lnTo>
              </a:path>
            </a:pathLst>
          </a:custGeom>
          <a:ln w="381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8346269" y="2872905"/>
            <a:ext cx="400050" cy="835660"/>
            <a:chOff x="8346269" y="2872905"/>
            <a:chExt cx="400050" cy="835660"/>
          </a:xfrm>
        </p:grpSpPr>
        <p:sp>
          <p:nvSpPr>
            <p:cNvPr id="19" name="object 19"/>
            <p:cNvSpPr/>
            <p:nvPr/>
          </p:nvSpPr>
          <p:spPr>
            <a:xfrm>
              <a:off x="8374436" y="3042753"/>
              <a:ext cx="283845" cy="646430"/>
            </a:xfrm>
            <a:custGeom>
              <a:avLst/>
              <a:gdLst/>
              <a:ahLst/>
              <a:cxnLst/>
              <a:rect l="l" t="t" r="r" b="b"/>
              <a:pathLst>
                <a:path w="283845" h="646429">
                  <a:moveTo>
                    <a:pt x="0" y="0"/>
                  </a:moveTo>
                  <a:lnTo>
                    <a:pt x="55229" y="1858"/>
                  </a:lnTo>
                  <a:lnTo>
                    <a:pt x="100331" y="6926"/>
                  </a:lnTo>
                  <a:lnTo>
                    <a:pt x="130739" y="14442"/>
                  </a:lnTo>
                  <a:lnTo>
                    <a:pt x="141889" y="23647"/>
                  </a:lnTo>
                  <a:lnTo>
                    <a:pt x="141889" y="299517"/>
                  </a:lnTo>
                  <a:lnTo>
                    <a:pt x="153040" y="308721"/>
                  </a:lnTo>
                  <a:lnTo>
                    <a:pt x="183448" y="316238"/>
                  </a:lnTo>
                  <a:lnTo>
                    <a:pt x="228549" y="321306"/>
                  </a:lnTo>
                  <a:lnTo>
                    <a:pt x="283779" y="323164"/>
                  </a:lnTo>
                  <a:lnTo>
                    <a:pt x="228549" y="325022"/>
                  </a:lnTo>
                  <a:lnTo>
                    <a:pt x="183448" y="330090"/>
                  </a:lnTo>
                  <a:lnTo>
                    <a:pt x="153040" y="337607"/>
                  </a:lnTo>
                  <a:lnTo>
                    <a:pt x="141889" y="346811"/>
                  </a:lnTo>
                  <a:lnTo>
                    <a:pt x="141889" y="622681"/>
                  </a:lnTo>
                  <a:lnTo>
                    <a:pt x="130739" y="631886"/>
                  </a:lnTo>
                  <a:lnTo>
                    <a:pt x="100331" y="639402"/>
                  </a:lnTo>
                  <a:lnTo>
                    <a:pt x="55229" y="644470"/>
                  </a:lnTo>
                  <a:lnTo>
                    <a:pt x="0" y="646329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46269" y="2872905"/>
              <a:ext cx="400050" cy="114300"/>
            </a:xfrm>
            <a:custGeom>
              <a:avLst/>
              <a:gdLst/>
              <a:ahLst/>
              <a:cxnLst/>
              <a:rect l="l" t="t" r="r" b="b"/>
              <a:pathLst>
                <a:path w="400050" h="114300">
                  <a:moveTo>
                    <a:pt x="285396" y="0"/>
                  </a:moveTo>
                  <a:lnTo>
                    <a:pt x="310796" y="38099"/>
                  </a:lnTo>
                  <a:lnTo>
                    <a:pt x="323496" y="38100"/>
                  </a:lnTo>
                  <a:lnTo>
                    <a:pt x="323496" y="76200"/>
                  </a:lnTo>
                  <a:lnTo>
                    <a:pt x="310796" y="76200"/>
                  </a:lnTo>
                  <a:lnTo>
                    <a:pt x="285396" y="114300"/>
                  </a:lnTo>
                  <a:lnTo>
                    <a:pt x="361596" y="76200"/>
                  </a:lnTo>
                  <a:lnTo>
                    <a:pt x="323496" y="76200"/>
                  </a:lnTo>
                  <a:lnTo>
                    <a:pt x="361599" y="76198"/>
                  </a:lnTo>
                  <a:lnTo>
                    <a:pt x="399696" y="57150"/>
                  </a:lnTo>
                  <a:lnTo>
                    <a:pt x="285396" y="0"/>
                  </a:lnTo>
                  <a:close/>
                </a:path>
                <a:path w="400050" h="114300">
                  <a:moveTo>
                    <a:pt x="323496" y="57150"/>
                  </a:moveTo>
                  <a:lnTo>
                    <a:pt x="310796" y="76199"/>
                  </a:lnTo>
                  <a:lnTo>
                    <a:pt x="323496" y="76200"/>
                  </a:lnTo>
                  <a:lnTo>
                    <a:pt x="323496" y="57150"/>
                  </a:lnTo>
                  <a:close/>
                </a:path>
                <a:path w="400050" h="114300">
                  <a:moveTo>
                    <a:pt x="0" y="38098"/>
                  </a:moveTo>
                  <a:lnTo>
                    <a:pt x="0" y="76198"/>
                  </a:lnTo>
                  <a:lnTo>
                    <a:pt x="310797" y="76198"/>
                  </a:lnTo>
                  <a:lnTo>
                    <a:pt x="323496" y="57150"/>
                  </a:lnTo>
                  <a:lnTo>
                    <a:pt x="310796" y="38099"/>
                  </a:lnTo>
                  <a:lnTo>
                    <a:pt x="0" y="38098"/>
                  </a:lnTo>
                  <a:close/>
                </a:path>
                <a:path w="400050" h="114300">
                  <a:moveTo>
                    <a:pt x="310796" y="38099"/>
                  </a:moveTo>
                  <a:lnTo>
                    <a:pt x="323496" y="57150"/>
                  </a:lnTo>
                  <a:lnTo>
                    <a:pt x="323496" y="38100"/>
                  </a:lnTo>
                  <a:lnTo>
                    <a:pt x="310796" y="380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838535" y="2776220"/>
            <a:ext cx="67881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0.4</a:t>
            </a:r>
            <a:r>
              <a:rPr sz="1800" b="1" spc="-9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μs</a:t>
            </a:r>
            <a:endParaRPr sz="18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32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0.2</a:t>
            </a:r>
            <a:r>
              <a:rPr sz="1800" b="1" spc="-9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μs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76735" y="2776220"/>
            <a:ext cx="7035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(5.6%)</a:t>
            </a:r>
            <a:endParaRPr sz="18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3.2</a:t>
            </a: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59577" y="4028947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2.4 μs</a:t>
            </a:r>
            <a:r>
              <a:rPr sz="1800" b="1" spc="-8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(38.0%)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61281" y="4891532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0.1</a:t>
            </a:r>
            <a:r>
              <a:rPr sz="1800" b="1" spc="-8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μs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99481" y="4891532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1.8</a:t>
            </a: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70335" y="5757164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D7D31"/>
                </a:solidFill>
                <a:latin typeface="Arial"/>
                <a:cs typeface="Arial"/>
              </a:rPr>
              <a:t>3.2 μs</a:t>
            </a:r>
            <a:r>
              <a:rPr sz="1800" b="1" spc="-8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7D31"/>
                </a:solidFill>
                <a:latin typeface="Arial"/>
                <a:cs typeface="Arial"/>
              </a:rPr>
              <a:t>(51.4%)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78066" y="3858040"/>
            <a:ext cx="283845" cy="646430"/>
          </a:xfrm>
          <a:custGeom>
            <a:avLst/>
            <a:gdLst/>
            <a:ahLst/>
            <a:cxnLst/>
            <a:rect l="l" t="t" r="r" b="b"/>
            <a:pathLst>
              <a:path w="283845" h="646429">
                <a:moveTo>
                  <a:pt x="0" y="0"/>
                </a:moveTo>
                <a:lnTo>
                  <a:pt x="55229" y="1858"/>
                </a:lnTo>
                <a:lnTo>
                  <a:pt x="100331" y="6926"/>
                </a:lnTo>
                <a:lnTo>
                  <a:pt x="130739" y="14442"/>
                </a:lnTo>
                <a:lnTo>
                  <a:pt x="141889" y="23647"/>
                </a:lnTo>
                <a:lnTo>
                  <a:pt x="141889" y="299517"/>
                </a:lnTo>
                <a:lnTo>
                  <a:pt x="153040" y="308721"/>
                </a:lnTo>
                <a:lnTo>
                  <a:pt x="183448" y="316238"/>
                </a:lnTo>
                <a:lnTo>
                  <a:pt x="228549" y="321306"/>
                </a:lnTo>
                <a:lnTo>
                  <a:pt x="283779" y="323164"/>
                </a:lnTo>
                <a:lnTo>
                  <a:pt x="228549" y="325022"/>
                </a:lnTo>
                <a:lnTo>
                  <a:pt x="183448" y="330090"/>
                </a:lnTo>
                <a:lnTo>
                  <a:pt x="153040" y="337607"/>
                </a:lnTo>
                <a:lnTo>
                  <a:pt x="141889" y="346811"/>
                </a:lnTo>
                <a:lnTo>
                  <a:pt x="141889" y="622681"/>
                </a:lnTo>
                <a:lnTo>
                  <a:pt x="130739" y="631886"/>
                </a:lnTo>
                <a:lnTo>
                  <a:pt x="100331" y="639402"/>
                </a:lnTo>
                <a:lnTo>
                  <a:pt x="55229" y="644470"/>
                </a:lnTo>
                <a:lnTo>
                  <a:pt x="0" y="646329"/>
                </a:lnTo>
              </a:path>
            </a:pathLst>
          </a:custGeom>
          <a:ln w="381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88825" y="4729664"/>
            <a:ext cx="283845" cy="646430"/>
          </a:xfrm>
          <a:custGeom>
            <a:avLst/>
            <a:gdLst/>
            <a:ahLst/>
            <a:cxnLst/>
            <a:rect l="l" t="t" r="r" b="b"/>
            <a:pathLst>
              <a:path w="283845" h="646429">
                <a:moveTo>
                  <a:pt x="0" y="0"/>
                </a:moveTo>
                <a:lnTo>
                  <a:pt x="55229" y="1858"/>
                </a:lnTo>
                <a:lnTo>
                  <a:pt x="100331" y="6926"/>
                </a:lnTo>
                <a:lnTo>
                  <a:pt x="130739" y="14442"/>
                </a:lnTo>
                <a:lnTo>
                  <a:pt x="141889" y="23647"/>
                </a:lnTo>
                <a:lnTo>
                  <a:pt x="141889" y="299517"/>
                </a:lnTo>
                <a:lnTo>
                  <a:pt x="153040" y="308721"/>
                </a:lnTo>
                <a:lnTo>
                  <a:pt x="183448" y="316238"/>
                </a:lnTo>
                <a:lnTo>
                  <a:pt x="228549" y="321306"/>
                </a:lnTo>
                <a:lnTo>
                  <a:pt x="283779" y="323164"/>
                </a:lnTo>
                <a:lnTo>
                  <a:pt x="228549" y="325022"/>
                </a:lnTo>
                <a:lnTo>
                  <a:pt x="183448" y="330090"/>
                </a:lnTo>
                <a:lnTo>
                  <a:pt x="153040" y="337607"/>
                </a:lnTo>
                <a:lnTo>
                  <a:pt x="141889" y="346811"/>
                </a:lnTo>
                <a:lnTo>
                  <a:pt x="141889" y="622681"/>
                </a:lnTo>
                <a:lnTo>
                  <a:pt x="130739" y="631886"/>
                </a:lnTo>
                <a:lnTo>
                  <a:pt x="100331" y="639402"/>
                </a:lnTo>
                <a:lnTo>
                  <a:pt x="55229" y="644470"/>
                </a:lnTo>
                <a:lnTo>
                  <a:pt x="0" y="646329"/>
                </a:lnTo>
              </a:path>
            </a:pathLst>
          </a:custGeom>
          <a:ln w="381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4471" y="2856176"/>
            <a:ext cx="267970" cy="2641600"/>
          </a:xfrm>
          <a:custGeom>
            <a:avLst/>
            <a:gdLst/>
            <a:ahLst/>
            <a:cxnLst/>
            <a:rect l="l" t="t" r="r" b="b"/>
            <a:pathLst>
              <a:path w="267970" h="2641600">
                <a:moveTo>
                  <a:pt x="267844" y="0"/>
                </a:moveTo>
                <a:lnTo>
                  <a:pt x="215715" y="1753"/>
                </a:lnTo>
                <a:lnTo>
                  <a:pt x="173146" y="6536"/>
                </a:lnTo>
                <a:lnTo>
                  <a:pt x="144446" y="13631"/>
                </a:lnTo>
                <a:lnTo>
                  <a:pt x="133922" y="22318"/>
                </a:lnTo>
                <a:lnTo>
                  <a:pt x="133922" y="1298238"/>
                </a:lnTo>
                <a:lnTo>
                  <a:pt x="123397" y="1306925"/>
                </a:lnTo>
                <a:lnTo>
                  <a:pt x="94697" y="1314019"/>
                </a:lnTo>
                <a:lnTo>
                  <a:pt x="52128" y="1318802"/>
                </a:lnTo>
                <a:lnTo>
                  <a:pt x="0" y="1320556"/>
                </a:lnTo>
                <a:lnTo>
                  <a:pt x="52128" y="1322310"/>
                </a:lnTo>
                <a:lnTo>
                  <a:pt x="94697" y="1327093"/>
                </a:lnTo>
                <a:lnTo>
                  <a:pt x="123397" y="1334187"/>
                </a:lnTo>
                <a:lnTo>
                  <a:pt x="133922" y="1342875"/>
                </a:lnTo>
                <a:lnTo>
                  <a:pt x="133922" y="2618795"/>
                </a:lnTo>
                <a:lnTo>
                  <a:pt x="144446" y="2627482"/>
                </a:lnTo>
                <a:lnTo>
                  <a:pt x="173146" y="2634576"/>
                </a:lnTo>
                <a:lnTo>
                  <a:pt x="215715" y="2639359"/>
                </a:lnTo>
                <a:lnTo>
                  <a:pt x="267844" y="2641113"/>
                </a:lnTo>
              </a:path>
            </a:pathLst>
          </a:custGeom>
          <a:ln w="381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29391" y="3745483"/>
            <a:ext cx="9912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635" algn="ctr">
              <a:lnSpc>
                <a:spcPct val="99400"/>
              </a:lnSpc>
              <a:spcBef>
                <a:spcPts val="110"/>
              </a:spcBef>
            </a:pP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Kernel  So</a:t>
            </a:r>
            <a:r>
              <a:rPr sz="1800" b="1" dirty="0">
                <a:solidFill>
                  <a:srgbClr val="4472C4"/>
                </a:solidFill>
                <a:latin typeface="Arial"/>
                <a:cs typeface="Arial"/>
              </a:rPr>
              <a:t>ft</a:t>
            </a:r>
            <a:r>
              <a:rPr sz="1800" b="1" spc="-5" dirty="0">
                <a:solidFill>
                  <a:srgbClr val="4472C4"/>
                </a:solidFill>
                <a:latin typeface="Arial"/>
                <a:cs typeface="Arial"/>
              </a:rPr>
              <a:t>ware  (48.6%)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438" y="2877350"/>
            <a:ext cx="11266805" cy="3598545"/>
            <a:chOff x="480438" y="2877350"/>
            <a:chExt cx="11266805" cy="3598545"/>
          </a:xfrm>
        </p:grpSpPr>
        <p:sp>
          <p:nvSpPr>
            <p:cNvPr id="3" name="object 3"/>
            <p:cNvSpPr/>
            <p:nvPr/>
          </p:nvSpPr>
          <p:spPr>
            <a:xfrm>
              <a:off x="5108031" y="2877350"/>
              <a:ext cx="374015" cy="152400"/>
            </a:xfrm>
            <a:custGeom>
              <a:avLst/>
              <a:gdLst/>
              <a:ahLst/>
              <a:cxnLst/>
              <a:rect l="l" t="t" r="r" b="b"/>
              <a:pathLst>
                <a:path w="374014" h="152400">
                  <a:moveTo>
                    <a:pt x="322615" y="50800"/>
                  </a:moveTo>
                  <a:lnTo>
                    <a:pt x="271815" y="50800"/>
                  </a:lnTo>
                  <a:lnTo>
                    <a:pt x="271815" y="101600"/>
                  </a:lnTo>
                  <a:lnTo>
                    <a:pt x="254881" y="101601"/>
                  </a:lnTo>
                  <a:lnTo>
                    <a:pt x="221015" y="152400"/>
                  </a:lnTo>
                  <a:lnTo>
                    <a:pt x="373415" y="76200"/>
                  </a:lnTo>
                  <a:lnTo>
                    <a:pt x="322615" y="50800"/>
                  </a:lnTo>
                  <a:close/>
                </a:path>
                <a:path w="374014" h="152400">
                  <a:moveTo>
                    <a:pt x="254882" y="50800"/>
                  </a:moveTo>
                  <a:lnTo>
                    <a:pt x="0" y="50801"/>
                  </a:lnTo>
                  <a:lnTo>
                    <a:pt x="0" y="101601"/>
                  </a:lnTo>
                  <a:lnTo>
                    <a:pt x="254882" y="101600"/>
                  </a:lnTo>
                  <a:lnTo>
                    <a:pt x="271815" y="76200"/>
                  </a:lnTo>
                  <a:lnTo>
                    <a:pt x="254882" y="50800"/>
                  </a:lnTo>
                  <a:close/>
                </a:path>
                <a:path w="374014" h="152400">
                  <a:moveTo>
                    <a:pt x="271815" y="76200"/>
                  </a:moveTo>
                  <a:lnTo>
                    <a:pt x="254882" y="101600"/>
                  </a:lnTo>
                  <a:lnTo>
                    <a:pt x="271815" y="101600"/>
                  </a:lnTo>
                  <a:lnTo>
                    <a:pt x="271815" y="76200"/>
                  </a:lnTo>
                  <a:close/>
                </a:path>
                <a:path w="374014" h="152400">
                  <a:moveTo>
                    <a:pt x="271815" y="50800"/>
                  </a:moveTo>
                  <a:lnTo>
                    <a:pt x="254882" y="50800"/>
                  </a:lnTo>
                  <a:lnTo>
                    <a:pt x="271815" y="76200"/>
                  </a:lnTo>
                  <a:lnTo>
                    <a:pt x="271815" y="50800"/>
                  </a:lnTo>
                  <a:close/>
                </a:path>
                <a:path w="374014" h="152400">
                  <a:moveTo>
                    <a:pt x="221015" y="0"/>
                  </a:moveTo>
                  <a:lnTo>
                    <a:pt x="254882" y="50800"/>
                  </a:lnTo>
                  <a:lnTo>
                    <a:pt x="322615" y="50800"/>
                  </a:lnTo>
                  <a:lnTo>
                    <a:pt x="22101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5838" y="5739962"/>
              <a:ext cx="11216005" cy="735965"/>
            </a:xfrm>
            <a:custGeom>
              <a:avLst/>
              <a:gdLst/>
              <a:ahLst/>
              <a:cxnLst/>
              <a:rect l="l" t="t" r="r" b="b"/>
              <a:pathLst>
                <a:path w="11216005" h="735964">
                  <a:moveTo>
                    <a:pt x="0" y="735855"/>
                  </a:moveTo>
                  <a:lnTo>
                    <a:pt x="11215976" y="735855"/>
                  </a:lnTo>
                  <a:lnTo>
                    <a:pt x="11215976" y="0"/>
                  </a:lnTo>
                  <a:lnTo>
                    <a:pt x="0" y="0"/>
                  </a:lnTo>
                  <a:lnTo>
                    <a:pt x="0" y="735855"/>
                  </a:lnTo>
                  <a:close/>
                </a:path>
              </a:pathLst>
            </a:custGeom>
            <a:solidFill>
              <a:srgbClr val="F4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5838" y="4909779"/>
              <a:ext cx="11216005" cy="767715"/>
            </a:xfrm>
            <a:custGeom>
              <a:avLst/>
              <a:gdLst/>
              <a:ahLst/>
              <a:cxnLst/>
              <a:rect l="l" t="t" r="r" b="b"/>
              <a:pathLst>
                <a:path w="11216005" h="767714">
                  <a:moveTo>
                    <a:pt x="0" y="767537"/>
                  </a:moveTo>
                  <a:lnTo>
                    <a:pt x="11215984" y="767537"/>
                  </a:lnTo>
                  <a:lnTo>
                    <a:pt x="11215984" y="0"/>
                  </a:lnTo>
                  <a:lnTo>
                    <a:pt x="0" y="0"/>
                  </a:lnTo>
                  <a:lnTo>
                    <a:pt x="0" y="767537"/>
                  </a:lnTo>
                  <a:close/>
                </a:path>
              </a:pathLst>
            </a:custGeom>
            <a:solidFill>
              <a:srgbClr val="5F89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38" y="4116252"/>
              <a:ext cx="11216005" cy="793750"/>
            </a:xfrm>
            <a:custGeom>
              <a:avLst/>
              <a:gdLst/>
              <a:ahLst/>
              <a:cxnLst/>
              <a:rect l="l" t="t" r="r" b="b"/>
              <a:pathLst>
                <a:path w="11216005" h="793750">
                  <a:moveTo>
                    <a:pt x="0" y="793526"/>
                  </a:moveTo>
                  <a:lnTo>
                    <a:pt x="11215984" y="793526"/>
                  </a:lnTo>
                  <a:lnTo>
                    <a:pt x="11215984" y="0"/>
                  </a:lnTo>
                  <a:lnTo>
                    <a:pt x="0" y="0"/>
                  </a:lnTo>
                  <a:lnTo>
                    <a:pt x="0" y="793526"/>
                  </a:lnTo>
                  <a:close/>
                </a:path>
              </a:pathLst>
            </a:custGeom>
            <a:solidFill>
              <a:srgbClr val="90A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838" y="3353763"/>
              <a:ext cx="11216005" cy="762635"/>
            </a:xfrm>
            <a:custGeom>
              <a:avLst/>
              <a:gdLst/>
              <a:ahLst/>
              <a:cxnLst/>
              <a:rect l="l" t="t" r="r" b="b"/>
              <a:pathLst>
                <a:path w="11216005" h="762635">
                  <a:moveTo>
                    <a:pt x="0" y="762489"/>
                  </a:moveTo>
                  <a:lnTo>
                    <a:pt x="11215986" y="762489"/>
                  </a:lnTo>
                  <a:lnTo>
                    <a:pt x="11215986" y="0"/>
                  </a:lnTo>
                  <a:lnTo>
                    <a:pt x="0" y="0"/>
                  </a:lnTo>
                  <a:lnTo>
                    <a:pt x="0" y="762489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838" y="3328362"/>
              <a:ext cx="11216005" cy="0"/>
            </a:xfrm>
            <a:custGeom>
              <a:avLst/>
              <a:gdLst/>
              <a:ahLst/>
              <a:cxnLst/>
              <a:rect l="l" t="t" r="r" b="b"/>
              <a:pathLst>
                <a:path w="11216005">
                  <a:moveTo>
                    <a:pt x="0" y="0"/>
                  </a:moveTo>
                  <a:lnTo>
                    <a:pt x="11215977" y="1"/>
                  </a:lnTo>
                </a:path>
              </a:pathLst>
            </a:custGeom>
            <a:ln w="50800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493267"/>
            <a:ext cx="8065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B+ </a:t>
            </a:r>
            <a:r>
              <a:rPr sz="3600" spc="-35" dirty="0">
                <a:latin typeface="Arial"/>
                <a:cs typeface="Arial"/>
              </a:rPr>
              <a:t>Tree </a:t>
            </a:r>
            <a:r>
              <a:rPr sz="3600" spc="-5" dirty="0">
                <a:latin typeface="Arial"/>
                <a:cs typeface="Arial"/>
              </a:rPr>
              <a:t>Index Lookup from User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Space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831" y="3345179"/>
            <a:ext cx="1524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Syscall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878" y="2202179"/>
            <a:ext cx="1353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User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578" y="4119372"/>
            <a:ext cx="3231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File </a:t>
            </a:r>
            <a:r>
              <a:rPr sz="2000" spc="-5" dirty="0">
                <a:latin typeface="Arial"/>
                <a:cs typeface="Arial"/>
              </a:rPr>
              <a:t>System </a:t>
            </a:r>
            <a:r>
              <a:rPr sz="2000" dirty="0">
                <a:latin typeface="Arial"/>
                <a:cs typeface="Arial"/>
              </a:rPr>
              <a:t>and Block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578" y="4930140"/>
            <a:ext cx="1467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NVMe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5838" y="5702717"/>
            <a:ext cx="11216005" cy="12065"/>
          </a:xfrm>
          <a:custGeom>
            <a:avLst/>
            <a:gdLst/>
            <a:ahLst/>
            <a:cxnLst/>
            <a:rect l="l" t="t" r="r" b="b"/>
            <a:pathLst>
              <a:path w="11216005" h="12064">
                <a:moveTo>
                  <a:pt x="0" y="11845"/>
                </a:moveTo>
                <a:lnTo>
                  <a:pt x="11215977" y="0"/>
                </a:lnTo>
              </a:path>
            </a:pathLst>
          </a:custGeom>
          <a:ln w="50800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3578" y="5707379"/>
            <a:ext cx="1750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Storage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1162" y="2986532"/>
            <a:ext cx="260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B3838"/>
                </a:solidFill>
                <a:latin typeface="Arial"/>
                <a:cs typeface="Arial"/>
              </a:rPr>
              <a:t>Kernel Boundary</a:t>
            </a:r>
            <a:r>
              <a:rPr sz="1800" b="1" spc="-2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(5.6%)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299596" y="3372370"/>
            <a:ext cx="121285" cy="707390"/>
            <a:chOff x="11299596" y="3372370"/>
            <a:chExt cx="121285" cy="70739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9596" y="3372370"/>
              <a:ext cx="114300" cy="2352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6522" y="3844025"/>
              <a:ext cx="114300" cy="23528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1137875" y="3574795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3.2%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309121" y="4163377"/>
            <a:ext cx="121285" cy="716915"/>
            <a:chOff x="11309121" y="4163377"/>
            <a:chExt cx="121285" cy="71691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9121" y="4163377"/>
              <a:ext cx="114300" cy="2352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6047" y="4644761"/>
              <a:ext cx="114300" cy="23528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1045291" y="4373371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38.0%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318646" y="4953909"/>
            <a:ext cx="121285" cy="716915"/>
            <a:chOff x="11318646" y="4953909"/>
            <a:chExt cx="121285" cy="71691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8646" y="4953909"/>
              <a:ext cx="114300" cy="2352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5572" y="5435291"/>
              <a:ext cx="114300" cy="23528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156925" y="5156708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1.8%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1328171" y="5745491"/>
            <a:ext cx="121285" cy="716915"/>
            <a:chOff x="11328171" y="5745491"/>
            <a:chExt cx="121285" cy="71691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28171" y="5745491"/>
              <a:ext cx="114300" cy="2352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5097" y="6226873"/>
              <a:ext cx="114300" cy="23528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1068499" y="5946140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51.4%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051680" y="1423225"/>
            <a:ext cx="1217930" cy="858519"/>
            <a:chOff x="3051680" y="1423225"/>
            <a:chExt cx="1217930" cy="858519"/>
          </a:xfrm>
        </p:grpSpPr>
        <p:sp>
          <p:nvSpPr>
            <p:cNvPr id="34" name="object 34"/>
            <p:cNvSpPr/>
            <p:nvPr/>
          </p:nvSpPr>
          <p:spPr>
            <a:xfrm>
              <a:off x="3554101" y="1435925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107801" y="0"/>
                  </a:moveTo>
                  <a:lnTo>
                    <a:pt x="65840" y="8676"/>
                  </a:lnTo>
                  <a:lnTo>
                    <a:pt x="31574" y="32336"/>
                  </a:lnTo>
                  <a:lnTo>
                    <a:pt x="8471" y="67430"/>
                  </a:lnTo>
                  <a:lnTo>
                    <a:pt x="0" y="110404"/>
                  </a:lnTo>
                  <a:lnTo>
                    <a:pt x="8471" y="153379"/>
                  </a:lnTo>
                  <a:lnTo>
                    <a:pt x="31574" y="188472"/>
                  </a:lnTo>
                  <a:lnTo>
                    <a:pt x="65840" y="212133"/>
                  </a:lnTo>
                  <a:lnTo>
                    <a:pt x="107801" y="220809"/>
                  </a:lnTo>
                  <a:lnTo>
                    <a:pt x="149762" y="212133"/>
                  </a:lnTo>
                  <a:lnTo>
                    <a:pt x="184028" y="188472"/>
                  </a:lnTo>
                  <a:lnTo>
                    <a:pt x="207131" y="153379"/>
                  </a:lnTo>
                  <a:lnTo>
                    <a:pt x="215602" y="110404"/>
                  </a:lnTo>
                  <a:lnTo>
                    <a:pt x="207131" y="67430"/>
                  </a:lnTo>
                  <a:lnTo>
                    <a:pt x="184028" y="32336"/>
                  </a:lnTo>
                  <a:lnTo>
                    <a:pt x="149762" y="8676"/>
                  </a:lnTo>
                  <a:lnTo>
                    <a:pt x="107801" y="0"/>
                  </a:lnTo>
                  <a:close/>
                </a:path>
              </a:pathLst>
            </a:custGeom>
            <a:solidFill>
              <a:srgbClr val="76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54101" y="1435925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29917" y="173434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3945" y="1624397"/>
              <a:ext cx="172085" cy="142875"/>
            </a:xfrm>
            <a:custGeom>
              <a:avLst/>
              <a:gdLst/>
              <a:ahLst/>
              <a:cxnLst/>
              <a:rect l="l" t="t" r="r" b="b"/>
              <a:pathLst>
                <a:path w="172085" h="142875">
                  <a:moveTo>
                    <a:pt x="171731" y="0"/>
                  </a:moveTo>
                  <a:lnTo>
                    <a:pt x="0" y="1422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77282" y="173609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38130" y="1624397"/>
              <a:ext cx="170815" cy="144145"/>
            </a:xfrm>
            <a:custGeom>
              <a:avLst/>
              <a:gdLst/>
              <a:ahLst/>
              <a:cxnLst/>
              <a:rect l="l" t="t" r="r" b="b"/>
              <a:pathLst>
                <a:path w="170814" h="144144">
                  <a:moveTo>
                    <a:pt x="0" y="0"/>
                  </a:moveTo>
                  <a:lnTo>
                    <a:pt x="170726" y="1440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64380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72181" y="1922819"/>
              <a:ext cx="89535" cy="125095"/>
            </a:xfrm>
            <a:custGeom>
              <a:avLst/>
              <a:gdLst/>
              <a:ahLst/>
              <a:cxnLst/>
              <a:rect l="l" t="t" r="r" b="b"/>
              <a:pathLst>
                <a:path w="89535" h="125094">
                  <a:moveTo>
                    <a:pt x="89309" y="0"/>
                  </a:moveTo>
                  <a:lnTo>
                    <a:pt x="0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77248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13945" y="1922819"/>
              <a:ext cx="71120" cy="125095"/>
            </a:xfrm>
            <a:custGeom>
              <a:avLst/>
              <a:gdLst/>
              <a:ahLst/>
              <a:cxnLst/>
              <a:rect l="l" t="t" r="r" b="b"/>
              <a:pathLst>
                <a:path w="71120" h="125094">
                  <a:moveTo>
                    <a:pt x="0" y="0"/>
                  </a:moveTo>
                  <a:lnTo>
                    <a:pt x="71105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17460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25260" y="1924569"/>
              <a:ext cx="83820" cy="123189"/>
            </a:xfrm>
            <a:custGeom>
              <a:avLst/>
              <a:gdLst/>
              <a:ahLst/>
              <a:cxnLst/>
              <a:rect l="l" t="t" r="r" b="b"/>
              <a:pathLst>
                <a:path w="83820" h="123189">
                  <a:moveTo>
                    <a:pt x="83595" y="0"/>
                  </a:moveTo>
                  <a:lnTo>
                    <a:pt x="0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41086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61310" y="1924569"/>
              <a:ext cx="87630" cy="123189"/>
            </a:xfrm>
            <a:custGeom>
              <a:avLst/>
              <a:gdLst/>
              <a:ahLst/>
              <a:cxnLst/>
              <a:rect l="l" t="t" r="r" b="b"/>
              <a:pathLst>
                <a:path w="87629" h="123189">
                  <a:moveTo>
                    <a:pt x="0" y="0"/>
                  </a:moveTo>
                  <a:lnTo>
                    <a:pt x="87578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071352" y="2340355"/>
            <a:ext cx="11817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273050">
              <a:lnSpc>
                <a:spcPts val="2110"/>
              </a:lnSpc>
              <a:spcBef>
                <a:spcPts val="210"/>
              </a:spcBef>
            </a:pPr>
            <a:r>
              <a:rPr sz="1800" b="1" spc="-5" dirty="0">
                <a:solidFill>
                  <a:srgbClr val="203864"/>
                </a:solidFill>
                <a:latin typeface="Arial"/>
                <a:cs typeface="Arial"/>
              </a:rPr>
              <a:t>Fetch  </a:t>
            </a:r>
            <a:r>
              <a:rPr sz="1800" b="1" dirty="0">
                <a:solidFill>
                  <a:srgbClr val="203864"/>
                </a:solidFill>
                <a:latin typeface="Arial"/>
                <a:cs typeface="Arial"/>
              </a:rPr>
              <a:t>Root</a:t>
            </a:r>
            <a:r>
              <a:rPr sz="1800" b="1" spc="-100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3864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637147" y="1423225"/>
            <a:ext cx="2442210" cy="4676140"/>
            <a:chOff x="3637147" y="1423225"/>
            <a:chExt cx="2442210" cy="4676140"/>
          </a:xfrm>
        </p:grpSpPr>
        <p:sp>
          <p:nvSpPr>
            <p:cNvPr id="50" name="object 50"/>
            <p:cNvSpPr/>
            <p:nvPr/>
          </p:nvSpPr>
          <p:spPr>
            <a:xfrm>
              <a:off x="3637140" y="2932074"/>
              <a:ext cx="1523365" cy="3167380"/>
            </a:xfrm>
            <a:custGeom>
              <a:avLst/>
              <a:gdLst/>
              <a:ahLst/>
              <a:cxnLst/>
              <a:rect l="l" t="t" r="r" b="b"/>
              <a:pathLst>
                <a:path w="1523364" h="3167379">
                  <a:moveTo>
                    <a:pt x="1523314" y="166014"/>
                  </a:moveTo>
                  <a:lnTo>
                    <a:pt x="1506397" y="92824"/>
                  </a:lnTo>
                  <a:lnTo>
                    <a:pt x="1484947" y="0"/>
                  </a:lnTo>
                  <a:lnTo>
                    <a:pt x="1375156" y="130302"/>
                  </a:lnTo>
                  <a:lnTo>
                    <a:pt x="1432471" y="109283"/>
                  </a:lnTo>
                  <a:lnTo>
                    <a:pt x="735126" y="3002305"/>
                  </a:lnTo>
                  <a:lnTo>
                    <a:pt x="49517" y="17170"/>
                  </a:lnTo>
                  <a:lnTo>
                    <a:pt x="0" y="28536"/>
                  </a:lnTo>
                  <a:lnTo>
                    <a:pt x="695553" y="3056940"/>
                  </a:lnTo>
                  <a:lnTo>
                    <a:pt x="638467" y="3035300"/>
                  </a:lnTo>
                  <a:lnTo>
                    <a:pt x="707097" y="3118574"/>
                  </a:lnTo>
                  <a:lnTo>
                    <a:pt x="701725" y="3140900"/>
                  </a:lnTo>
                  <a:lnTo>
                    <a:pt x="731418" y="3148076"/>
                  </a:lnTo>
                  <a:lnTo>
                    <a:pt x="746848" y="3166783"/>
                  </a:lnTo>
                  <a:lnTo>
                    <a:pt x="750277" y="3152622"/>
                  </a:lnTo>
                  <a:lnTo>
                    <a:pt x="751103" y="3152813"/>
                  </a:lnTo>
                  <a:lnTo>
                    <a:pt x="1481861" y="121196"/>
                  </a:lnTo>
                  <a:lnTo>
                    <a:pt x="1523314" y="166014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63791" y="1435925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39607" y="173434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107800" y="0"/>
                  </a:moveTo>
                  <a:lnTo>
                    <a:pt x="65839" y="8676"/>
                  </a:lnTo>
                  <a:lnTo>
                    <a:pt x="31573" y="32336"/>
                  </a:lnTo>
                  <a:lnTo>
                    <a:pt x="8471" y="67430"/>
                  </a:lnTo>
                  <a:lnTo>
                    <a:pt x="0" y="110404"/>
                  </a:lnTo>
                  <a:lnTo>
                    <a:pt x="8471" y="153379"/>
                  </a:lnTo>
                  <a:lnTo>
                    <a:pt x="31573" y="188473"/>
                  </a:lnTo>
                  <a:lnTo>
                    <a:pt x="65839" y="212133"/>
                  </a:lnTo>
                  <a:lnTo>
                    <a:pt x="107800" y="220809"/>
                  </a:lnTo>
                  <a:lnTo>
                    <a:pt x="149761" y="212133"/>
                  </a:lnTo>
                  <a:lnTo>
                    <a:pt x="184027" y="188473"/>
                  </a:lnTo>
                  <a:lnTo>
                    <a:pt x="207130" y="153379"/>
                  </a:lnTo>
                  <a:lnTo>
                    <a:pt x="215601" y="110404"/>
                  </a:lnTo>
                  <a:lnTo>
                    <a:pt x="207130" y="67430"/>
                  </a:lnTo>
                  <a:lnTo>
                    <a:pt x="184027" y="32336"/>
                  </a:lnTo>
                  <a:lnTo>
                    <a:pt x="149761" y="8676"/>
                  </a:lnTo>
                  <a:lnTo>
                    <a:pt x="107800" y="0"/>
                  </a:lnTo>
                  <a:close/>
                </a:path>
              </a:pathLst>
            </a:custGeom>
            <a:solidFill>
              <a:srgbClr val="76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39607" y="173434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23635" y="1624397"/>
              <a:ext cx="172085" cy="142875"/>
            </a:xfrm>
            <a:custGeom>
              <a:avLst/>
              <a:gdLst/>
              <a:ahLst/>
              <a:cxnLst/>
              <a:rect l="l" t="t" r="r" b="b"/>
              <a:pathLst>
                <a:path w="172085" h="142875">
                  <a:moveTo>
                    <a:pt x="171731" y="0"/>
                  </a:moveTo>
                  <a:lnTo>
                    <a:pt x="0" y="1422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86972" y="173609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47819" y="1624397"/>
              <a:ext cx="170815" cy="144145"/>
            </a:xfrm>
            <a:custGeom>
              <a:avLst/>
              <a:gdLst/>
              <a:ahLst/>
              <a:cxnLst/>
              <a:rect l="l" t="t" r="r" b="b"/>
              <a:pathLst>
                <a:path w="170814" h="144144">
                  <a:moveTo>
                    <a:pt x="0" y="0"/>
                  </a:moveTo>
                  <a:lnTo>
                    <a:pt x="170726" y="1440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74070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81871" y="1922819"/>
              <a:ext cx="89535" cy="125095"/>
            </a:xfrm>
            <a:custGeom>
              <a:avLst/>
              <a:gdLst/>
              <a:ahLst/>
              <a:cxnLst/>
              <a:rect l="l" t="t" r="r" b="b"/>
              <a:pathLst>
                <a:path w="89535" h="125094">
                  <a:moveTo>
                    <a:pt x="89309" y="0"/>
                  </a:moveTo>
                  <a:lnTo>
                    <a:pt x="0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86938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23634" y="1922819"/>
              <a:ext cx="71120" cy="125095"/>
            </a:xfrm>
            <a:custGeom>
              <a:avLst/>
              <a:gdLst/>
              <a:ahLst/>
              <a:cxnLst/>
              <a:rect l="l" t="t" r="r" b="b"/>
              <a:pathLst>
                <a:path w="71120" h="125094">
                  <a:moveTo>
                    <a:pt x="0" y="0"/>
                  </a:moveTo>
                  <a:lnTo>
                    <a:pt x="71105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27149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34950" y="1924569"/>
              <a:ext cx="83820" cy="123189"/>
            </a:xfrm>
            <a:custGeom>
              <a:avLst/>
              <a:gdLst/>
              <a:ahLst/>
              <a:cxnLst/>
              <a:rect l="l" t="t" r="r" b="b"/>
              <a:pathLst>
                <a:path w="83820" h="123189">
                  <a:moveTo>
                    <a:pt x="83595" y="0"/>
                  </a:moveTo>
                  <a:lnTo>
                    <a:pt x="0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50776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71000" y="1924569"/>
              <a:ext cx="87630" cy="123189"/>
            </a:xfrm>
            <a:custGeom>
              <a:avLst/>
              <a:gdLst/>
              <a:ahLst/>
              <a:cxnLst/>
              <a:rect l="l" t="t" r="r" b="b"/>
              <a:pathLst>
                <a:path w="87629" h="123189">
                  <a:moveTo>
                    <a:pt x="0" y="0"/>
                  </a:moveTo>
                  <a:lnTo>
                    <a:pt x="87578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 rot="4620000">
            <a:off x="5554604" y="4183644"/>
            <a:ext cx="65343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700" b="1" baseline="1543" dirty="0">
                <a:solidFill>
                  <a:srgbClr val="203864"/>
                </a:solidFill>
                <a:latin typeface="Arial"/>
                <a:cs typeface="Arial"/>
              </a:rPr>
              <a:t>F</a:t>
            </a:r>
            <a:r>
              <a:rPr sz="2700" b="1" spc="-67" baseline="1543" dirty="0">
                <a:solidFill>
                  <a:srgbClr val="203864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203864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203864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203864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 rot="4620000">
            <a:off x="5042459" y="4240399"/>
            <a:ext cx="115629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700" b="1" baseline="1543" dirty="0">
                <a:solidFill>
                  <a:srgbClr val="203864"/>
                </a:solidFill>
                <a:latin typeface="Arial"/>
                <a:cs typeface="Arial"/>
              </a:rPr>
              <a:t>N</a:t>
            </a:r>
            <a:r>
              <a:rPr sz="2700" b="1" spc="-52" baseline="1543" dirty="0">
                <a:solidFill>
                  <a:srgbClr val="203864"/>
                </a:solidFill>
                <a:latin typeface="Arial"/>
                <a:cs typeface="Arial"/>
              </a:rPr>
              <a:t>ex</a:t>
            </a:r>
            <a:r>
              <a:rPr sz="1800" b="1" dirty="0">
                <a:solidFill>
                  <a:srgbClr val="203864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3864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618271" y="1421856"/>
            <a:ext cx="1217930" cy="858519"/>
            <a:chOff x="6618271" y="1421856"/>
            <a:chExt cx="1217930" cy="858519"/>
          </a:xfrm>
        </p:grpSpPr>
        <p:sp>
          <p:nvSpPr>
            <p:cNvPr id="68" name="object 68"/>
            <p:cNvSpPr/>
            <p:nvPr/>
          </p:nvSpPr>
          <p:spPr>
            <a:xfrm>
              <a:off x="7120692" y="143455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96507" y="1732977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0535" y="1623029"/>
              <a:ext cx="172085" cy="142875"/>
            </a:xfrm>
            <a:custGeom>
              <a:avLst/>
              <a:gdLst/>
              <a:ahLst/>
              <a:cxnLst/>
              <a:rect l="l" t="t" r="r" b="b"/>
              <a:pathLst>
                <a:path w="172084" h="142875">
                  <a:moveTo>
                    <a:pt x="171731" y="0"/>
                  </a:moveTo>
                  <a:lnTo>
                    <a:pt x="0" y="1422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43872" y="1734727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04720" y="1623029"/>
              <a:ext cx="170815" cy="144145"/>
            </a:xfrm>
            <a:custGeom>
              <a:avLst/>
              <a:gdLst/>
              <a:ahLst/>
              <a:cxnLst/>
              <a:rect l="l" t="t" r="r" b="b"/>
              <a:pathLst>
                <a:path w="170815" h="144144">
                  <a:moveTo>
                    <a:pt x="0" y="0"/>
                  </a:moveTo>
                  <a:lnTo>
                    <a:pt x="170726" y="1440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630971" y="2046382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38772" y="1921450"/>
              <a:ext cx="89535" cy="125095"/>
            </a:xfrm>
            <a:custGeom>
              <a:avLst/>
              <a:gdLst/>
              <a:ahLst/>
              <a:cxnLst/>
              <a:rect l="l" t="t" r="r" b="b"/>
              <a:pathLst>
                <a:path w="89534" h="125094">
                  <a:moveTo>
                    <a:pt x="89309" y="0"/>
                  </a:moveTo>
                  <a:lnTo>
                    <a:pt x="0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43840" y="2046382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107800" y="0"/>
                  </a:moveTo>
                  <a:lnTo>
                    <a:pt x="65839" y="8676"/>
                  </a:lnTo>
                  <a:lnTo>
                    <a:pt x="31573" y="32336"/>
                  </a:lnTo>
                  <a:lnTo>
                    <a:pt x="8471" y="67430"/>
                  </a:lnTo>
                  <a:lnTo>
                    <a:pt x="0" y="110404"/>
                  </a:lnTo>
                  <a:lnTo>
                    <a:pt x="8471" y="153379"/>
                  </a:lnTo>
                  <a:lnTo>
                    <a:pt x="31573" y="188473"/>
                  </a:lnTo>
                  <a:lnTo>
                    <a:pt x="65839" y="212133"/>
                  </a:lnTo>
                  <a:lnTo>
                    <a:pt x="107800" y="220809"/>
                  </a:lnTo>
                  <a:lnTo>
                    <a:pt x="149761" y="212133"/>
                  </a:lnTo>
                  <a:lnTo>
                    <a:pt x="184027" y="188473"/>
                  </a:lnTo>
                  <a:lnTo>
                    <a:pt x="207130" y="153379"/>
                  </a:lnTo>
                  <a:lnTo>
                    <a:pt x="215601" y="110404"/>
                  </a:lnTo>
                  <a:lnTo>
                    <a:pt x="207130" y="67430"/>
                  </a:lnTo>
                  <a:lnTo>
                    <a:pt x="184027" y="32336"/>
                  </a:lnTo>
                  <a:lnTo>
                    <a:pt x="149761" y="8676"/>
                  </a:lnTo>
                  <a:lnTo>
                    <a:pt x="107800" y="0"/>
                  </a:lnTo>
                  <a:close/>
                </a:path>
              </a:pathLst>
            </a:custGeom>
            <a:solidFill>
              <a:srgbClr val="76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43840" y="2046382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80535" y="1921450"/>
              <a:ext cx="71120" cy="125095"/>
            </a:xfrm>
            <a:custGeom>
              <a:avLst/>
              <a:gdLst/>
              <a:ahLst/>
              <a:cxnLst/>
              <a:rect l="l" t="t" r="r" b="b"/>
              <a:pathLst>
                <a:path w="71120" h="125094">
                  <a:moveTo>
                    <a:pt x="0" y="0"/>
                  </a:moveTo>
                  <a:lnTo>
                    <a:pt x="71105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84050" y="2046382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91852" y="1923200"/>
              <a:ext cx="83820" cy="123189"/>
            </a:xfrm>
            <a:custGeom>
              <a:avLst/>
              <a:gdLst/>
              <a:ahLst/>
              <a:cxnLst/>
              <a:rect l="l" t="t" r="r" b="b"/>
              <a:pathLst>
                <a:path w="83820" h="123189">
                  <a:moveTo>
                    <a:pt x="83595" y="0"/>
                  </a:moveTo>
                  <a:lnTo>
                    <a:pt x="0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607676" y="2046382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27900" y="1923200"/>
              <a:ext cx="87630" cy="123189"/>
            </a:xfrm>
            <a:custGeom>
              <a:avLst/>
              <a:gdLst/>
              <a:ahLst/>
              <a:cxnLst/>
              <a:rect l="l" t="t" r="r" b="b"/>
              <a:pathLst>
                <a:path w="87629" h="123189">
                  <a:moveTo>
                    <a:pt x="0" y="0"/>
                  </a:moveTo>
                  <a:lnTo>
                    <a:pt x="87578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 rot="4620000">
            <a:off x="7336018" y="4144208"/>
            <a:ext cx="65402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dirty="0">
                <a:solidFill>
                  <a:srgbClr val="203864"/>
                </a:solidFill>
                <a:latin typeface="Arial"/>
                <a:cs typeface="Arial"/>
              </a:rPr>
              <a:t>Fet</a:t>
            </a:r>
            <a:r>
              <a:rPr sz="1800" b="1" spc="-15" dirty="0">
                <a:solidFill>
                  <a:srgbClr val="203864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203864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 rot="4620000">
            <a:off x="6825346" y="4202461"/>
            <a:ext cx="115505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dirty="0">
                <a:solidFill>
                  <a:srgbClr val="203864"/>
                </a:solidFill>
                <a:latin typeface="Arial"/>
                <a:cs typeface="Arial"/>
              </a:rPr>
              <a:t>N</a:t>
            </a:r>
            <a:r>
              <a:rPr sz="1800" b="1" spc="-15" dirty="0">
                <a:solidFill>
                  <a:srgbClr val="203864"/>
                </a:solidFill>
                <a:latin typeface="Arial"/>
                <a:cs typeface="Arial"/>
              </a:rPr>
              <a:t>ex</a:t>
            </a:r>
            <a:r>
              <a:rPr sz="1800" b="1" dirty="0">
                <a:solidFill>
                  <a:srgbClr val="203864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3864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973478" y="2346452"/>
            <a:ext cx="6483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5080" indent="-25400">
              <a:lnSpc>
                <a:spcPts val="2090"/>
              </a:lnSpc>
              <a:spcBef>
                <a:spcPts val="225"/>
              </a:spcBef>
            </a:pPr>
            <a:r>
              <a:rPr sz="1800" b="1" spc="-5" dirty="0">
                <a:solidFill>
                  <a:srgbClr val="ED7D31"/>
                </a:solidFill>
                <a:latin typeface="Arial"/>
                <a:cs typeface="Arial"/>
              </a:rPr>
              <a:t>Parse  </a:t>
            </a:r>
            <a:r>
              <a:rPr sz="1800" b="1" dirty="0">
                <a:solidFill>
                  <a:srgbClr val="ED7D31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737691" y="2334259"/>
            <a:ext cx="6483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" marR="5080" indent="-25400">
              <a:lnSpc>
                <a:spcPts val="2110"/>
              </a:lnSpc>
              <a:spcBef>
                <a:spcPts val="210"/>
              </a:spcBef>
            </a:pPr>
            <a:r>
              <a:rPr sz="1800" b="1" spc="-5" dirty="0">
                <a:solidFill>
                  <a:srgbClr val="ED7D31"/>
                </a:solidFill>
                <a:latin typeface="Arial"/>
                <a:cs typeface="Arial"/>
              </a:rPr>
              <a:t>Parse  </a:t>
            </a:r>
            <a:r>
              <a:rPr sz="1800" b="1" dirty="0">
                <a:solidFill>
                  <a:srgbClr val="ED7D31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528791" y="2319020"/>
            <a:ext cx="6483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5080" indent="-25400">
              <a:lnSpc>
                <a:spcPts val="2090"/>
              </a:lnSpc>
              <a:spcBef>
                <a:spcPts val="225"/>
              </a:spcBef>
            </a:pPr>
            <a:r>
              <a:rPr sz="1800" b="1" spc="-5" dirty="0">
                <a:solidFill>
                  <a:srgbClr val="ED7D31"/>
                </a:solidFill>
                <a:latin typeface="Arial"/>
                <a:cs typeface="Arial"/>
              </a:rPr>
              <a:t>Parse  </a:t>
            </a:r>
            <a:r>
              <a:rPr sz="1800" b="1" dirty="0">
                <a:solidFill>
                  <a:srgbClr val="ED7D31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627905" y="1326959"/>
            <a:ext cx="6597650" cy="4772025"/>
            <a:chOff x="2627905" y="1326959"/>
            <a:chExt cx="6597650" cy="4772025"/>
          </a:xfrm>
        </p:grpSpPr>
        <p:sp>
          <p:nvSpPr>
            <p:cNvPr id="88" name="object 88"/>
            <p:cNvSpPr/>
            <p:nvPr/>
          </p:nvSpPr>
          <p:spPr>
            <a:xfrm>
              <a:off x="6888137" y="2859404"/>
              <a:ext cx="2178050" cy="170815"/>
            </a:xfrm>
            <a:custGeom>
              <a:avLst/>
              <a:gdLst/>
              <a:ahLst/>
              <a:cxnLst/>
              <a:rect l="l" t="t" r="r" b="b"/>
              <a:pathLst>
                <a:path w="2178050" h="170814">
                  <a:moveTo>
                    <a:pt x="373418" y="94145"/>
                  </a:moveTo>
                  <a:lnTo>
                    <a:pt x="322618" y="68745"/>
                  </a:lnTo>
                  <a:lnTo>
                    <a:pt x="221018" y="17945"/>
                  </a:lnTo>
                  <a:lnTo>
                    <a:pt x="254876" y="68757"/>
                  </a:lnTo>
                  <a:lnTo>
                    <a:pt x="0" y="68757"/>
                  </a:lnTo>
                  <a:lnTo>
                    <a:pt x="0" y="119557"/>
                  </a:lnTo>
                  <a:lnTo>
                    <a:pt x="254876" y="119545"/>
                  </a:lnTo>
                  <a:lnTo>
                    <a:pt x="221018" y="170345"/>
                  </a:lnTo>
                  <a:lnTo>
                    <a:pt x="373418" y="94145"/>
                  </a:lnTo>
                  <a:close/>
                </a:path>
                <a:path w="2178050" h="170814">
                  <a:moveTo>
                    <a:pt x="2178012" y="76200"/>
                  </a:moveTo>
                  <a:lnTo>
                    <a:pt x="2127212" y="50800"/>
                  </a:lnTo>
                  <a:lnTo>
                    <a:pt x="2025611" y="0"/>
                  </a:lnTo>
                  <a:lnTo>
                    <a:pt x="2059482" y="50800"/>
                  </a:lnTo>
                  <a:lnTo>
                    <a:pt x="1804593" y="50800"/>
                  </a:lnTo>
                  <a:lnTo>
                    <a:pt x="1804593" y="101600"/>
                  </a:lnTo>
                  <a:lnTo>
                    <a:pt x="2059482" y="101600"/>
                  </a:lnTo>
                  <a:lnTo>
                    <a:pt x="2025611" y="152400"/>
                  </a:lnTo>
                  <a:lnTo>
                    <a:pt x="2178012" y="7620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421071" y="2910306"/>
              <a:ext cx="3310254" cy="3188970"/>
            </a:xfrm>
            <a:custGeom>
              <a:avLst/>
              <a:gdLst/>
              <a:ahLst/>
              <a:cxnLst/>
              <a:rect l="l" t="t" r="r" b="b"/>
              <a:pathLst>
                <a:path w="3310254" h="3188970">
                  <a:moveTo>
                    <a:pt x="1523301" y="187782"/>
                  </a:moveTo>
                  <a:lnTo>
                    <a:pt x="1506385" y="114592"/>
                  </a:lnTo>
                  <a:lnTo>
                    <a:pt x="1484947" y="21767"/>
                  </a:lnTo>
                  <a:lnTo>
                    <a:pt x="1375156" y="152069"/>
                  </a:lnTo>
                  <a:lnTo>
                    <a:pt x="1432471" y="131051"/>
                  </a:lnTo>
                  <a:lnTo>
                    <a:pt x="735126" y="3024073"/>
                  </a:lnTo>
                  <a:lnTo>
                    <a:pt x="49517" y="38938"/>
                  </a:lnTo>
                  <a:lnTo>
                    <a:pt x="0" y="50304"/>
                  </a:lnTo>
                  <a:lnTo>
                    <a:pt x="695553" y="3078708"/>
                  </a:lnTo>
                  <a:lnTo>
                    <a:pt x="638467" y="3057067"/>
                  </a:lnTo>
                  <a:lnTo>
                    <a:pt x="707097" y="3140341"/>
                  </a:lnTo>
                  <a:lnTo>
                    <a:pt x="701725" y="3162668"/>
                  </a:lnTo>
                  <a:lnTo>
                    <a:pt x="731418" y="3169843"/>
                  </a:lnTo>
                  <a:lnTo>
                    <a:pt x="746848" y="3188551"/>
                  </a:lnTo>
                  <a:lnTo>
                    <a:pt x="750277" y="3174390"/>
                  </a:lnTo>
                  <a:lnTo>
                    <a:pt x="751103" y="3174581"/>
                  </a:lnTo>
                  <a:lnTo>
                    <a:pt x="1481861" y="142963"/>
                  </a:lnTo>
                  <a:lnTo>
                    <a:pt x="1523301" y="187782"/>
                  </a:lnTo>
                  <a:close/>
                </a:path>
                <a:path w="3310254" h="3188970">
                  <a:moveTo>
                    <a:pt x="3310026" y="166014"/>
                  </a:moveTo>
                  <a:lnTo>
                    <a:pt x="3293110" y="92824"/>
                  </a:lnTo>
                  <a:lnTo>
                    <a:pt x="3271659" y="0"/>
                  </a:lnTo>
                  <a:lnTo>
                    <a:pt x="3161868" y="130302"/>
                  </a:lnTo>
                  <a:lnTo>
                    <a:pt x="3219196" y="109283"/>
                  </a:lnTo>
                  <a:lnTo>
                    <a:pt x="2519286" y="3012935"/>
                  </a:lnTo>
                  <a:lnTo>
                    <a:pt x="1836229" y="38938"/>
                  </a:lnTo>
                  <a:lnTo>
                    <a:pt x="1786724" y="50304"/>
                  </a:lnTo>
                  <a:lnTo>
                    <a:pt x="2482278" y="3078708"/>
                  </a:lnTo>
                  <a:lnTo>
                    <a:pt x="2425192" y="3057067"/>
                  </a:lnTo>
                  <a:lnTo>
                    <a:pt x="2489771" y="3135426"/>
                  </a:lnTo>
                  <a:lnTo>
                    <a:pt x="2488450" y="3140900"/>
                  </a:lnTo>
                  <a:lnTo>
                    <a:pt x="2495740" y="3142665"/>
                  </a:lnTo>
                  <a:lnTo>
                    <a:pt x="2533573" y="3188551"/>
                  </a:lnTo>
                  <a:lnTo>
                    <a:pt x="2556205" y="3095218"/>
                  </a:lnTo>
                  <a:lnTo>
                    <a:pt x="2573718" y="3022955"/>
                  </a:lnTo>
                  <a:lnTo>
                    <a:pt x="2567546" y="3029483"/>
                  </a:lnTo>
                  <a:lnTo>
                    <a:pt x="3268586" y="121183"/>
                  </a:lnTo>
                  <a:lnTo>
                    <a:pt x="3310026" y="166014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773513" y="3170671"/>
              <a:ext cx="289560" cy="2413000"/>
            </a:xfrm>
            <a:custGeom>
              <a:avLst/>
              <a:gdLst/>
              <a:ahLst/>
              <a:cxnLst/>
              <a:rect l="l" t="t" r="r" b="b"/>
              <a:pathLst>
                <a:path w="289559" h="2413000">
                  <a:moveTo>
                    <a:pt x="0" y="0"/>
                  </a:moveTo>
                  <a:lnTo>
                    <a:pt x="56296" y="1894"/>
                  </a:lnTo>
                  <a:lnTo>
                    <a:pt x="102269" y="7059"/>
                  </a:lnTo>
                  <a:lnTo>
                    <a:pt x="133265" y="14721"/>
                  </a:lnTo>
                  <a:lnTo>
                    <a:pt x="144631" y="24103"/>
                  </a:lnTo>
                  <a:lnTo>
                    <a:pt x="144631" y="1182116"/>
                  </a:lnTo>
                  <a:lnTo>
                    <a:pt x="155996" y="1191498"/>
                  </a:lnTo>
                  <a:lnTo>
                    <a:pt x="186992" y="1199160"/>
                  </a:lnTo>
                  <a:lnTo>
                    <a:pt x="232965" y="1204325"/>
                  </a:lnTo>
                  <a:lnTo>
                    <a:pt x="289262" y="1206220"/>
                  </a:lnTo>
                  <a:lnTo>
                    <a:pt x="232965" y="1208114"/>
                  </a:lnTo>
                  <a:lnTo>
                    <a:pt x="186992" y="1213279"/>
                  </a:lnTo>
                  <a:lnTo>
                    <a:pt x="155996" y="1220940"/>
                  </a:lnTo>
                  <a:lnTo>
                    <a:pt x="144631" y="1230323"/>
                  </a:lnTo>
                  <a:lnTo>
                    <a:pt x="144631" y="2388336"/>
                  </a:lnTo>
                  <a:lnTo>
                    <a:pt x="133265" y="2397718"/>
                  </a:lnTo>
                  <a:lnTo>
                    <a:pt x="102269" y="2405379"/>
                  </a:lnTo>
                  <a:lnTo>
                    <a:pt x="56296" y="2410544"/>
                  </a:lnTo>
                  <a:lnTo>
                    <a:pt x="0" y="241243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46955" y="1346009"/>
              <a:ext cx="6559550" cy="1754505"/>
            </a:xfrm>
            <a:custGeom>
              <a:avLst/>
              <a:gdLst/>
              <a:ahLst/>
              <a:cxnLst/>
              <a:rect l="l" t="t" r="r" b="b"/>
              <a:pathLst>
                <a:path w="6559550" h="1754505">
                  <a:moveTo>
                    <a:pt x="0" y="292328"/>
                  </a:moveTo>
                  <a:lnTo>
                    <a:pt x="3826" y="244911"/>
                  </a:lnTo>
                  <a:lnTo>
                    <a:pt x="14903" y="199930"/>
                  </a:lnTo>
                  <a:lnTo>
                    <a:pt x="32629" y="157986"/>
                  </a:lnTo>
                  <a:lnTo>
                    <a:pt x="56402" y="119683"/>
                  </a:lnTo>
                  <a:lnTo>
                    <a:pt x="85620" y="85621"/>
                  </a:lnTo>
                  <a:lnTo>
                    <a:pt x="119682" y="56402"/>
                  </a:lnTo>
                  <a:lnTo>
                    <a:pt x="157986" y="32629"/>
                  </a:lnTo>
                  <a:lnTo>
                    <a:pt x="199929" y="14903"/>
                  </a:lnTo>
                  <a:lnTo>
                    <a:pt x="244910" y="3826"/>
                  </a:lnTo>
                  <a:lnTo>
                    <a:pt x="292327" y="0"/>
                  </a:lnTo>
                  <a:lnTo>
                    <a:pt x="6266641" y="0"/>
                  </a:lnTo>
                  <a:lnTo>
                    <a:pt x="6314058" y="3826"/>
                  </a:lnTo>
                  <a:lnTo>
                    <a:pt x="6359039" y="14903"/>
                  </a:lnTo>
                  <a:lnTo>
                    <a:pt x="6400982" y="32629"/>
                  </a:lnTo>
                  <a:lnTo>
                    <a:pt x="6439285" y="56402"/>
                  </a:lnTo>
                  <a:lnTo>
                    <a:pt x="6473347" y="85621"/>
                  </a:lnTo>
                  <a:lnTo>
                    <a:pt x="6502566" y="119683"/>
                  </a:lnTo>
                  <a:lnTo>
                    <a:pt x="6526339" y="157986"/>
                  </a:lnTo>
                  <a:lnTo>
                    <a:pt x="6544065" y="199930"/>
                  </a:lnTo>
                  <a:lnTo>
                    <a:pt x="6555142" y="244911"/>
                  </a:lnTo>
                  <a:lnTo>
                    <a:pt x="6558968" y="292328"/>
                  </a:lnTo>
                  <a:lnTo>
                    <a:pt x="6558968" y="1461628"/>
                  </a:lnTo>
                  <a:lnTo>
                    <a:pt x="6555142" y="1509045"/>
                  </a:lnTo>
                  <a:lnTo>
                    <a:pt x="6544065" y="1554026"/>
                  </a:lnTo>
                  <a:lnTo>
                    <a:pt x="6526339" y="1595969"/>
                  </a:lnTo>
                  <a:lnTo>
                    <a:pt x="6502566" y="1634273"/>
                  </a:lnTo>
                  <a:lnTo>
                    <a:pt x="6473347" y="1668335"/>
                  </a:lnTo>
                  <a:lnTo>
                    <a:pt x="6439285" y="1697553"/>
                  </a:lnTo>
                  <a:lnTo>
                    <a:pt x="6400982" y="1721326"/>
                  </a:lnTo>
                  <a:lnTo>
                    <a:pt x="6359039" y="1739052"/>
                  </a:lnTo>
                  <a:lnTo>
                    <a:pt x="6314058" y="1750129"/>
                  </a:lnTo>
                  <a:lnTo>
                    <a:pt x="6266641" y="1753956"/>
                  </a:lnTo>
                  <a:lnTo>
                    <a:pt x="292327" y="1753956"/>
                  </a:lnTo>
                  <a:lnTo>
                    <a:pt x="244910" y="1750129"/>
                  </a:lnTo>
                  <a:lnTo>
                    <a:pt x="199929" y="1739052"/>
                  </a:lnTo>
                  <a:lnTo>
                    <a:pt x="157986" y="1721326"/>
                  </a:lnTo>
                  <a:lnTo>
                    <a:pt x="119682" y="1697553"/>
                  </a:lnTo>
                  <a:lnTo>
                    <a:pt x="85620" y="1668335"/>
                  </a:lnTo>
                  <a:lnTo>
                    <a:pt x="56402" y="1634273"/>
                  </a:lnTo>
                  <a:lnTo>
                    <a:pt x="32629" y="1595969"/>
                  </a:lnTo>
                  <a:lnTo>
                    <a:pt x="14903" y="1554026"/>
                  </a:lnTo>
                  <a:lnTo>
                    <a:pt x="3826" y="1509045"/>
                  </a:lnTo>
                  <a:lnTo>
                    <a:pt x="0" y="1461628"/>
                  </a:lnTo>
                  <a:lnTo>
                    <a:pt x="0" y="29232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9142154" y="3797300"/>
            <a:ext cx="176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Traverse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full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3" name="object 93"/>
          <p:cNvSpPr txBox="1"/>
          <p:nvPr/>
        </p:nvSpPr>
        <p:spPr>
          <a:xfrm>
            <a:off x="9142154" y="4062476"/>
            <a:ext cx="16897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>
              <a:lnSpc>
                <a:spcPct val="99400"/>
              </a:lnSpc>
              <a:spcBef>
                <a:spcPts val="110"/>
              </a:spcBef>
            </a:pPr>
            <a:r>
              <a:rPr sz="1800" b="1" spc="-5" dirty="0">
                <a:latin typeface="Arial"/>
                <a:cs typeface="Arial"/>
              </a:rPr>
              <a:t>kernel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software  stack multiple  times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441684" y="1538732"/>
            <a:ext cx="2324735" cy="1110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30"/>
              </a:spcBef>
            </a:pPr>
            <a:r>
              <a:rPr sz="1800" b="1" dirty="0">
                <a:latin typeface="Arial"/>
                <a:cs typeface="Arial"/>
              </a:rPr>
              <a:t>Node </a:t>
            </a:r>
            <a:r>
              <a:rPr sz="1800" b="1" spc="-5" dirty="0">
                <a:latin typeface="Arial"/>
                <a:cs typeface="Arial"/>
              </a:rPr>
              <a:t>parsing and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I/O  request submission  are performed in  user space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3267"/>
            <a:ext cx="1004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B+ </a:t>
            </a:r>
            <a:r>
              <a:rPr sz="3600" spc="-35" dirty="0">
                <a:latin typeface="Arial"/>
                <a:cs typeface="Arial"/>
              </a:rPr>
              <a:t>Tree </a:t>
            </a:r>
            <a:r>
              <a:rPr sz="3600" spc="-5" dirty="0">
                <a:latin typeface="Arial"/>
                <a:cs typeface="Arial"/>
              </a:rPr>
              <a:t>Index Lookup With an In-Kernel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0438" y="3302962"/>
            <a:ext cx="11266805" cy="3173095"/>
            <a:chOff x="480438" y="3302962"/>
            <a:chExt cx="11266805" cy="3173095"/>
          </a:xfrm>
        </p:grpSpPr>
        <p:sp>
          <p:nvSpPr>
            <p:cNvPr id="4" name="object 4"/>
            <p:cNvSpPr/>
            <p:nvPr/>
          </p:nvSpPr>
          <p:spPr>
            <a:xfrm>
              <a:off x="505838" y="5739962"/>
              <a:ext cx="11216005" cy="735965"/>
            </a:xfrm>
            <a:custGeom>
              <a:avLst/>
              <a:gdLst/>
              <a:ahLst/>
              <a:cxnLst/>
              <a:rect l="l" t="t" r="r" b="b"/>
              <a:pathLst>
                <a:path w="11216005" h="735964">
                  <a:moveTo>
                    <a:pt x="0" y="735855"/>
                  </a:moveTo>
                  <a:lnTo>
                    <a:pt x="11215976" y="735855"/>
                  </a:lnTo>
                  <a:lnTo>
                    <a:pt x="11215976" y="0"/>
                  </a:lnTo>
                  <a:lnTo>
                    <a:pt x="0" y="0"/>
                  </a:lnTo>
                  <a:lnTo>
                    <a:pt x="0" y="735855"/>
                  </a:lnTo>
                  <a:close/>
                </a:path>
              </a:pathLst>
            </a:custGeom>
            <a:solidFill>
              <a:srgbClr val="F4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5838" y="4909779"/>
              <a:ext cx="11216005" cy="767715"/>
            </a:xfrm>
            <a:custGeom>
              <a:avLst/>
              <a:gdLst/>
              <a:ahLst/>
              <a:cxnLst/>
              <a:rect l="l" t="t" r="r" b="b"/>
              <a:pathLst>
                <a:path w="11216005" h="767714">
                  <a:moveTo>
                    <a:pt x="0" y="767537"/>
                  </a:moveTo>
                  <a:lnTo>
                    <a:pt x="11215984" y="767537"/>
                  </a:lnTo>
                  <a:lnTo>
                    <a:pt x="11215984" y="0"/>
                  </a:lnTo>
                  <a:lnTo>
                    <a:pt x="0" y="0"/>
                  </a:lnTo>
                  <a:lnTo>
                    <a:pt x="0" y="767537"/>
                  </a:lnTo>
                  <a:close/>
                </a:path>
              </a:pathLst>
            </a:custGeom>
            <a:solidFill>
              <a:srgbClr val="5F89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38" y="4116252"/>
              <a:ext cx="11216005" cy="793750"/>
            </a:xfrm>
            <a:custGeom>
              <a:avLst/>
              <a:gdLst/>
              <a:ahLst/>
              <a:cxnLst/>
              <a:rect l="l" t="t" r="r" b="b"/>
              <a:pathLst>
                <a:path w="11216005" h="793750">
                  <a:moveTo>
                    <a:pt x="0" y="793526"/>
                  </a:moveTo>
                  <a:lnTo>
                    <a:pt x="11215984" y="793526"/>
                  </a:lnTo>
                  <a:lnTo>
                    <a:pt x="11215984" y="0"/>
                  </a:lnTo>
                  <a:lnTo>
                    <a:pt x="0" y="0"/>
                  </a:lnTo>
                  <a:lnTo>
                    <a:pt x="0" y="793526"/>
                  </a:lnTo>
                  <a:close/>
                </a:path>
              </a:pathLst>
            </a:custGeom>
            <a:solidFill>
              <a:srgbClr val="90A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838" y="3353763"/>
              <a:ext cx="11216005" cy="762635"/>
            </a:xfrm>
            <a:custGeom>
              <a:avLst/>
              <a:gdLst/>
              <a:ahLst/>
              <a:cxnLst/>
              <a:rect l="l" t="t" r="r" b="b"/>
              <a:pathLst>
                <a:path w="11216005" h="762635">
                  <a:moveTo>
                    <a:pt x="0" y="762489"/>
                  </a:moveTo>
                  <a:lnTo>
                    <a:pt x="11215986" y="762489"/>
                  </a:lnTo>
                  <a:lnTo>
                    <a:pt x="11215986" y="0"/>
                  </a:lnTo>
                  <a:lnTo>
                    <a:pt x="0" y="0"/>
                  </a:lnTo>
                  <a:lnTo>
                    <a:pt x="0" y="762489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838" y="3328362"/>
              <a:ext cx="11216005" cy="0"/>
            </a:xfrm>
            <a:custGeom>
              <a:avLst/>
              <a:gdLst/>
              <a:ahLst/>
              <a:cxnLst/>
              <a:rect l="l" t="t" r="r" b="b"/>
              <a:pathLst>
                <a:path w="11216005">
                  <a:moveTo>
                    <a:pt x="0" y="0"/>
                  </a:moveTo>
                  <a:lnTo>
                    <a:pt x="11215977" y="1"/>
                  </a:lnTo>
                </a:path>
              </a:pathLst>
            </a:custGeom>
            <a:ln w="50800">
              <a:solidFill>
                <a:srgbClr val="3B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9831" y="3345179"/>
            <a:ext cx="1524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Syscall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878" y="2202179"/>
            <a:ext cx="1353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User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578" y="4119372"/>
            <a:ext cx="3231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File </a:t>
            </a:r>
            <a:r>
              <a:rPr sz="2000" spc="-5" dirty="0">
                <a:latin typeface="Arial"/>
                <a:cs typeface="Arial"/>
              </a:rPr>
              <a:t>System </a:t>
            </a:r>
            <a:r>
              <a:rPr sz="2000" dirty="0">
                <a:latin typeface="Arial"/>
                <a:cs typeface="Arial"/>
              </a:rPr>
              <a:t>and Block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578" y="4930140"/>
            <a:ext cx="1467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NVMe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5838" y="5702717"/>
            <a:ext cx="11216005" cy="12065"/>
          </a:xfrm>
          <a:custGeom>
            <a:avLst/>
            <a:gdLst/>
            <a:ahLst/>
            <a:cxnLst/>
            <a:rect l="l" t="t" r="r" b="b"/>
            <a:pathLst>
              <a:path w="11216005" h="12064">
                <a:moveTo>
                  <a:pt x="0" y="11845"/>
                </a:moveTo>
                <a:lnTo>
                  <a:pt x="11215977" y="0"/>
                </a:lnTo>
              </a:path>
            </a:pathLst>
          </a:custGeom>
          <a:ln w="50800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3578" y="5707379"/>
            <a:ext cx="1750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Storage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1162" y="2986532"/>
            <a:ext cx="260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B3838"/>
                </a:solidFill>
                <a:latin typeface="Arial"/>
                <a:cs typeface="Arial"/>
              </a:rPr>
              <a:t>Kernel Boundary</a:t>
            </a:r>
            <a:r>
              <a:rPr sz="1800" b="1" spc="-2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(5.6%)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299596" y="3372370"/>
            <a:ext cx="121285" cy="707390"/>
            <a:chOff x="11299596" y="3372370"/>
            <a:chExt cx="121285" cy="70739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9596" y="3372370"/>
              <a:ext cx="114300" cy="2352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6522" y="3844025"/>
              <a:ext cx="114300" cy="23528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137875" y="3574795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3.2%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309121" y="4163377"/>
            <a:ext cx="121285" cy="716915"/>
            <a:chOff x="11309121" y="4163377"/>
            <a:chExt cx="121285" cy="71691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9121" y="4163377"/>
              <a:ext cx="114300" cy="2352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6047" y="4644761"/>
              <a:ext cx="114300" cy="23528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045291" y="4373371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38.0%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318646" y="4953909"/>
            <a:ext cx="121285" cy="716915"/>
            <a:chOff x="11318646" y="4953909"/>
            <a:chExt cx="121285" cy="71691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8646" y="4953909"/>
              <a:ext cx="114300" cy="2352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5572" y="5435291"/>
              <a:ext cx="114300" cy="23528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1156925" y="5156708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1.8%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328171" y="5745491"/>
            <a:ext cx="121285" cy="716915"/>
            <a:chOff x="11328171" y="5745491"/>
            <a:chExt cx="121285" cy="71691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28171" y="5745491"/>
              <a:ext cx="114300" cy="23528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5097" y="6226873"/>
              <a:ext cx="114300" cy="23528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068499" y="5946140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B3838"/>
                </a:solidFill>
                <a:latin typeface="Arial"/>
                <a:cs typeface="Arial"/>
              </a:rPr>
              <a:t>51.4%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480032" y="2878020"/>
            <a:ext cx="3276600" cy="3235960"/>
            <a:chOff x="5480032" y="2878020"/>
            <a:chExt cx="3276600" cy="3235960"/>
          </a:xfrm>
        </p:grpSpPr>
        <p:sp>
          <p:nvSpPr>
            <p:cNvPr id="33" name="object 33"/>
            <p:cNvSpPr/>
            <p:nvPr/>
          </p:nvSpPr>
          <p:spPr>
            <a:xfrm>
              <a:off x="5480024" y="2949244"/>
              <a:ext cx="944880" cy="3150235"/>
            </a:xfrm>
            <a:custGeom>
              <a:avLst/>
              <a:gdLst/>
              <a:ahLst/>
              <a:cxnLst/>
              <a:rect l="l" t="t" r="r" b="b"/>
              <a:pathLst>
                <a:path w="944879" h="3150235">
                  <a:moveTo>
                    <a:pt x="944384" y="2653677"/>
                  </a:moveTo>
                  <a:lnTo>
                    <a:pt x="931608" y="2583599"/>
                  </a:lnTo>
                  <a:lnTo>
                    <a:pt x="930313" y="2576499"/>
                  </a:lnTo>
                  <a:lnTo>
                    <a:pt x="913828" y="2486050"/>
                  </a:lnTo>
                  <a:lnTo>
                    <a:pt x="798068" y="2611069"/>
                  </a:lnTo>
                  <a:lnTo>
                    <a:pt x="856310" y="2592755"/>
                  </a:lnTo>
                  <a:lnTo>
                    <a:pt x="738174" y="2998432"/>
                  </a:lnTo>
                  <a:lnTo>
                    <a:pt x="49517" y="0"/>
                  </a:lnTo>
                  <a:lnTo>
                    <a:pt x="0" y="11366"/>
                  </a:lnTo>
                  <a:lnTo>
                    <a:pt x="695553" y="3039770"/>
                  </a:lnTo>
                  <a:lnTo>
                    <a:pt x="638467" y="3018129"/>
                  </a:lnTo>
                  <a:lnTo>
                    <a:pt x="707910" y="3102381"/>
                  </a:lnTo>
                  <a:lnTo>
                    <a:pt x="702030" y="3122587"/>
                  </a:lnTo>
                  <a:lnTo>
                    <a:pt x="731685" y="3131223"/>
                  </a:lnTo>
                  <a:lnTo>
                    <a:pt x="746848" y="3149612"/>
                  </a:lnTo>
                  <a:lnTo>
                    <a:pt x="750011" y="3136569"/>
                  </a:lnTo>
                  <a:lnTo>
                    <a:pt x="750798" y="3136785"/>
                  </a:lnTo>
                  <a:lnTo>
                    <a:pt x="905078" y="2606967"/>
                  </a:lnTo>
                  <a:lnTo>
                    <a:pt x="944384" y="2653677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93863" y="5411787"/>
              <a:ext cx="374015" cy="152400"/>
            </a:xfrm>
            <a:custGeom>
              <a:avLst/>
              <a:gdLst/>
              <a:ahLst/>
              <a:cxnLst/>
              <a:rect l="l" t="t" r="r" b="b"/>
              <a:pathLst>
                <a:path w="374015" h="152400">
                  <a:moveTo>
                    <a:pt x="271815" y="76200"/>
                  </a:moveTo>
                  <a:lnTo>
                    <a:pt x="221015" y="152400"/>
                  </a:lnTo>
                  <a:lnTo>
                    <a:pt x="322613" y="101600"/>
                  </a:lnTo>
                  <a:lnTo>
                    <a:pt x="271815" y="101600"/>
                  </a:lnTo>
                  <a:lnTo>
                    <a:pt x="271815" y="76200"/>
                  </a:lnTo>
                  <a:close/>
                </a:path>
                <a:path w="374015" h="152400">
                  <a:moveTo>
                    <a:pt x="254882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254882" y="101600"/>
                  </a:lnTo>
                  <a:lnTo>
                    <a:pt x="271814" y="76198"/>
                  </a:lnTo>
                  <a:lnTo>
                    <a:pt x="254882" y="50800"/>
                  </a:lnTo>
                  <a:close/>
                </a:path>
                <a:path w="374015" h="152400">
                  <a:moveTo>
                    <a:pt x="322617" y="50800"/>
                  </a:moveTo>
                  <a:lnTo>
                    <a:pt x="271815" y="50800"/>
                  </a:lnTo>
                  <a:lnTo>
                    <a:pt x="271815" y="101600"/>
                  </a:lnTo>
                  <a:lnTo>
                    <a:pt x="322613" y="101600"/>
                  </a:lnTo>
                  <a:lnTo>
                    <a:pt x="373415" y="76198"/>
                  </a:lnTo>
                  <a:lnTo>
                    <a:pt x="322617" y="50800"/>
                  </a:lnTo>
                  <a:close/>
                </a:path>
                <a:path w="374015" h="152400">
                  <a:moveTo>
                    <a:pt x="221015" y="0"/>
                  </a:moveTo>
                  <a:lnTo>
                    <a:pt x="271815" y="76200"/>
                  </a:lnTo>
                  <a:lnTo>
                    <a:pt x="271815" y="50800"/>
                  </a:lnTo>
                  <a:lnTo>
                    <a:pt x="322617" y="50800"/>
                  </a:lnTo>
                  <a:lnTo>
                    <a:pt x="22101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19704" y="2878020"/>
              <a:ext cx="737235" cy="2614930"/>
            </a:xfrm>
            <a:custGeom>
              <a:avLst/>
              <a:gdLst/>
              <a:ahLst/>
              <a:cxnLst/>
              <a:rect l="l" t="t" r="r" b="b"/>
              <a:pathLst>
                <a:path w="737234" h="2614929">
                  <a:moveTo>
                    <a:pt x="675707" y="98348"/>
                  </a:moveTo>
                  <a:lnTo>
                    <a:pt x="646878" y="108357"/>
                  </a:lnTo>
                  <a:lnTo>
                    <a:pt x="0" y="2601921"/>
                  </a:lnTo>
                  <a:lnTo>
                    <a:pt x="49171" y="2614677"/>
                  </a:lnTo>
                  <a:lnTo>
                    <a:pt x="696050" y="121113"/>
                  </a:lnTo>
                  <a:lnTo>
                    <a:pt x="675707" y="98348"/>
                  </a:lnTo>
                  <a:close/>
                </a:path>
                <a:path w="737234" h="2614929">
                  <a:moveTo>
                    <a:pt x="722172" y="98344"/>
                  </a:moveTo>
                  <a:lnTo>
                    <a:pt x="675716" y="98344"/>
                  </a:lnTo>
                  <a:lnTo>
                    <a:pt x="700300" y="104728"/>
                  </a:lnTo>
                  <a:lnTo>
                    <a:pt x="696050" y="121113"/>
                  </a:lnTo>
                  <a:lnTo>
                    <a:pt x="736718" y="166651"/>
                  </a:lnTo>
                  <a:lnTo>
                    <a:pt x="722172" y="98344"/>
                  </a:lnTo>
                  <a:close/>
                </a:path>
                <a:path w="737234" h="2614929">
                  <a:moveTo>
                    <a:pt x="701229" y="0"/>
                  </a:moveTo>
                  <a:lnTo>
                    <a:pt x="589201" y="128383"/>
                  </a:lnTo>
                  <a:lnTo>
                    <a:pt x="646878" y="108357"/>
                  </a:lnTo>
                  <a:lnTo>
                    <a:pt x="651128" y="91972"/>
                  </a:lnTo>
                  <a:lnTo>
                    <a:pt x="720814" y="91972"/>
                  </a:lnTo>
                  <a:lnTo>
                    <a:pt x="701229" y="0"/>
                  </a:lnTo>
                  <a:close/>
                </a:path>
                <a:path w="737234" h="2614929">
                  <a:moveTo>
                    <a:pt x="675722" y="98352"/>
                  </a:moveTo>
                  <a:lnTo>
                    <a:pt x="696050" y="121113"/>
                  </a:lnTo>
                  <a:lnTo>
                    <a:pt x="700300" y="104728"/>
                  </a:lnTo>
                  <a:lnTo>
                    <a:pt x="675722" y="98352"/>
                  </a:lnTo>
                  <a:close/>
                </a:path>
                <a:path w="737234" h="2614929">
                  <a:moveTo>
                    <a:pt x="651128" y="91972"/>
                  </a:moveTo>
                  <a:lnTo>
                    <a:pt x="646878" y="108357"/>
                  </a:lnTo>
                  <a:lnTo>
                    <a:pt x="675695" y="98344"/>
                  </a:lnTo>
                  <a:lnTo>
                    <a:pt x="651128" y="91972"/>
                  </a:lnTo>
                  <a:close/>
                </a:path>
                <a:path w="737234" h="2614929">
                  <a:moveTo>
                    <a:pt x="720814" y="91972"/>
                  </a:moveTo>
                  <a:lnTo>
                    <a:pt x="651128" y="91972"/>
                  </a:lnTo>
                  <a:lnTo>
                    <a:pt x="675716" y="98344"/>
                  </a:lnTo>
                  <a:lnTo>
                    <a:pt x="722172" y="98344"/>
                  </a:lnTo>
                  <a:lnTo>
                    <a:pt x="720814" y="91972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89258" y="5402789"/>
              <a:ext cx="374015" cy="152400"/>
            </a:xfrm>
            <a:custGeom>
              <a:avLst/>
              <a:gdLst/>
              <a:ahLst/>
              <a:cxnLst/>
              <a:rect l="l" t="t" r="r" b="b"/>
              <a:pathLst>
                <a:path w="374015" h="152400">
                  <a:moveTo>
                    <a:pt x="271815" y="76200"/>
                  </a:moveTo>
                  <a:lnTo>
                    <a:pt x="221015" y="152400"/>
                  </a:lnTo>
                  <a:lnTo>
                    <a:pt x="322615" y="101600"/>
                  </a:lnTo>
                  <a:lnTo>
                    <a:pt x="271815" y="101600"/>
                  </a:lnTo>
                  <a:lnTo>
                    <a:pt x="271815" y="76200"/>
                  </a:lnTo>
                  <a:close/>
                </a:path>
                <a:path w="374015" h="152400">
                  <a:moveTo>
                    <a:pt x="254882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254882" y="101600"/>
                  </a:lnTo>
                  <a:lnTo>
                    <a:pt x="271815" y="76200"/>
                  </a:lnTo>
                  <a:lnTo>
                    <a:pt x="254882" y="50800"/>
                  </a:lnTo>
                  <a:close/>
                </a:path>
                <a:path w="374015" h="152400">
                  <a:moveTo>
                    <a:pt x="322615" y="50800"/>
                  </a:moveTo>
                  <a:lnTo>
                    <a:pt x="271815" y="50800"/>
                  </a:lnTo>
                  <a:lnTo>
                    <a:pt x="271815" y="101600"/>
                  </a:lnTo>
                  <a:lnTo>
                    <a:pt x="322615" y="101600"/>
                  </a:lnTo>
                  <a:lnTo>
                    <a:pt x="373415" y="76200"/>
                  </a:lnTo>
                  <a:lnTo>
                    <a:pt x="322615" y="50800"/>
                  </a:lnTo>
                  <a:close/>
                </a:path>
                <a:path w="374015" h="152400">
                  <a:moveTo>
                    <a:pt x="221015" y="0"/>
                  </a:moveTo>
                  <a:lnTo>
                    <a:pt x="271815" y="76200"/>
                  </a:lnTo>
                  <a:lnTo>
                    <a:pt x="271815" y="50800"/>
                  </a:lnTo>
                  <a:lnTo>
                    <a:pt x="322615" y="50800"/>
                  </a:lnTo>
                  <a:lnTo>
                    <a:pt x="22101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04457" y="5437212"/>
              <a:ext cx="377190" cy="661670"/>
            </a:xfrm>
            <a:custGeom>
              <a:avLst/>
              <a:gdLst/>
              <a:ahLst/>
              <a:cxnLst/>
              <a:rect l="l" t="t" r="r" b="b"/>
              <a:pathLst>
                <a:path w="377190" h="661670">
                  <a:moveTo>
                    <a:pt x="376580" y="167627"/>
                  </a:moveTo>
                  <a:lnTo>
                    <a:pt x="363804" y="97548"/>
                  </a:lnTo>
                  <a:lnTo>
                    <a:pt x="362508" y="90449"/>
                  </a:lnTo>
                  <a:lnTo>
                    <a:pt x="346024" y="0"/>
                  </a:lnTo>
                  <a:lnTo>
                    <a:pt x="230263" y="125018"/>
                  </a:lnTo>
                  <a:lnTo>
                    <a:pt x="288505" y="106705"/>
                  </a:lnTo>
                  <a:lnTo>
                    <a:pt x="162941" y="537921"/>
                  </a:lnTo>
                  <a:lnTo>
                    <a:pt x="49542" y="37680"/>
                  </a:lnTo>
                  <a:lnTo>
                    <a:pt x="0" y="48920"/>
                  </a:lnTo>
                  <a:lnTo>
                    <a:pt x="113969" y="551662"/>
                  </a:lnTo>
                  <a:lnTo>
                    <a:pt x="56934" y="529856"/>
                  </a:lnTo>
                  <a:lnTo>
                    <a:pt x="136880" y="627405"/>
                  </a:lnTo>
                  <a:lnTo>
                    <a:pt x="134226" y="636524"/>
                  </a:lnTo>
                  <a:lnTo>
                    <a:pt x="147535" y="640410"/>
                  </a:lnTo>
                  <a:lnTo>
                    <a:pt x="164947" y="661644"/>
                  </a:lnTo>
                  <a:lnTo>
                    <a:pt x="168643" y="646557"/>
                  </a:lnTo>
                  <a:lnTo>
                    <a:pt x="182994" y="650735"/>
                  </a:lnTo>
                  <a:lnTo>
                    <a:pt x="337273" y="120904"/>
                  </a:lnTo>
                  <a:lnTo>
                    <a:pt x="317614" y="97548"/>
                  </a:lnTo>
                  <a:lnTo>
                    <a:pt x="337273" y="120904"/>
                  </a:lnTo>
                  <a:lnTo>
                    <a:pt x="376580" y="167627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40473" y="5411787"/>
              <a:ext cx="374015" cy="152400"/>
            </a:xfrm>
            <a:custGeom>
              <a:avLst/>
              <a:gdLst/>
              <a:ahLst/>
              <a:cxnLst/>
              <a:rect l="l" t="t" r="r" b="b"/>
              <a:pathLst>
                <a:path w="374015" h="152400">
                  <a:moveTo>
                    <a:pt x="221014" y="0"/>
                  </a:moveTo>
                  <a:lnTo>
                    <a:pt x="271814" y="76200"/>
                  </a:lnTo>
                  <a:lnTo>
                    <a:pt x="221015" y="152400"/>
                  </a:lnTo>
                  <a:lnTo>
                    <a:pt x="322613" y="101600"/>
                  </a:lnTo>
                  <a:lnTo>
                    <a:pt x="271815" y="101600"/>
                  </a:lnTo>
                  <a:lnTo>
                    <a:pt x="271814" y="50800"/>
                  </a:lnTo>
                  <a:lnTo>
                    <a:pt x="322615" y="50800"/>
                  </a:lnTo>
                  <a:lnTo>
                    <a:pt x="221014" y="0"/>
                  </a:lnTo>
                  <a:close/>
                </a:path>
                <a:path w="374015" h="152400">
                  <a:moveTo>
                    <a:pt x="254880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254881" y="101600"/>
                  </a:lnTo>
                  <a:lnTo>
                    <a:pt x="271813" y="76198"/>
                  </a:lnTo>
                  <a:lnTo>
                    <a:pt x="254880" y="50800"/>
                  </a:lnTo>
                  <a:close/>
                </a:path>
                <a:path w="374015" h="152400">
                  <a:moveTo>
                    <a:pt x="322615" y="50800"/>
                  </a:moveTo>
                  <a:lnTo>
                    <a:pt x="271814" y="50800"/>
                  </a:lnTo>
                  <a:lnTo>
                    <a:pt x="271815" y="101600"/>
                  </a:lnTo>
                  <a:lnTo>
                    <a:pt x="322613" y="101600"/>
                  </a:lnTo>
                  <a:lnTo>
                    <a:pt x="373414" y="76198"/>
                  </a:lnTo>
                  <a:lnTo>
                    <a:pt x="322615" y="5080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59459" y="5432120"/>
              <a:ext cx="353695" cy="681355"/>
            </a:xfrm>
            <a:custGeom>
              <a:avLst/>
              <a:gdLst/>
              <a:ahLst/>
              <a:cxnLst/>
              <a:rect l="l" t="t" r="r" b="b"/>
              <a:pathLst>
                <a:path w="353695" h="681354">
                  <a:moveTo>
                    <a:pt x="353237" y="167627"/>
                  </a:moveTo>
                  <a:lnTo>
                    <a:pt x="340461" y="97548"/>
                  </a:lnTo>
                  <a:lnTo>
                    <a:pt x="339166" y="90449"/>
                  </a:lnTo>
                  <a:lnTo>
                    <a:pt x="322681" y="0"/>
                  </a:lnTo>
                  <a:lnTo>
                    <a:pt x="206908" y="125018"/>
                  </a:lnTo>
                  <a:lnTo>
                    <a:pt x="265150" y="106705"/>
                  </a:lnTo>
                  <a:lnTo>
                    <a:pt x="150202" y="501421"/>
                  </a:lnTo>
                  <a:lnTo>
                    <a:pt x="49542" y="57340"/>
                  </a:lnTo>
                  <a:lnTo>
                    <a:pt x="0" y="68567"/>
                  </a:lnTo>
                  <a:lnTo>
                    <a:pt x="113969" y="571309"/>
                  </a:lnTo>
                  <a:lnTo>
                    <a:pt x="56946" y="549503"/>
                  </a:lnTo>
                  <a:lnTo>
                    <a:pt x="115417" y="620877"/>
                  </a:lnTo>
                  <a:lnTo>
                    <a:pt x="110871" y="636524"/>
                  </a:lnTo>
                  <a:lnTo>
                    <a:pt x="133705" y="643191"/>
                  </a:lnTo>
                  <a:lnTo>
                    <a:pt x="164947" y="681291"/>
                  </a:lnTo>
                  <a:lnTo>
                    <a:pt x="187896" y="587819"/>
                  </a:lnTo>
                  <a:lnTo>
                    <a:pt x="205574" y="515810"/>
                  </a:lnTo>
                  <a:lnTo>
                    <a:pt x="195999" y="525881"/>
                  </a:lnTo>
                  <a:lnTo>
                    <a:pt x="313931" y="120904"/>
                  </a:lnTo>
                  <a:lnTo>
                    <a:pt x="353237" y="167627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705381" y="1423225"/>
            <a:ext cx="1217930" cy="858519"/>
            <a:chOff x="4705381" y="1423225"/>
            <a:chExt cx="1217930" cy="858519"/>
          </a:xfrm>
        </p:grpSpPr>
        <p:sp>
          <p:nvSpPr>
            <p:cNvPr id="41" name="object 41"/>
            <p:cNvSpPr/>
            <p:nvPr/>
          </p:nvSpPr>
          <p:spPr>
            <a:xfrm>
              <a:off x="5207802" y="1435925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107801" y="0"/>
                  </a:moveTo>
                  <a:lnTo>
                    <a:pt x="65840" y="8676"/>
                  </a:lnTo>
                  <a:lnTo>
                    <a:pt x="31574" y="32336"/>
                  </a:lnTo>
                  <a:lnTo>
                    <a:pt x="8471" y="67430"/>
                  </a:lnTo>
                  <a:lnTo>
                    <a:pt x="0" y="110404"/>
                  </a:lnTo>
                  <a:lnTo>
                    <a:pt x="8471" y="153379"/>
                  </a:lnTo>
                  <a:lnTo>
                    <a:pt x="31574" y="188472"/>
                  </a:lnTo>
                  <a:lnTo>
                    <a:pt x="65840" y="212133"/>
                  </a:lnTo>
                  <a:lnTo>
                    <a:pt x="107801" y="220809"/>
                  </a:lnTo>
                  <a:lnTo>
                    <a:pt x="149762" y="212133"/>
                  </a:lnTo>
                  <a:lnTo>
                    <a:pt x="184028" y="188472"/>
                  </a:lnTo>
                  <a:lnTo>
                    <a:pt x="207131" y="153379"/>
                  </a:lnTo>
                  <a:lnTo>
                    <a:pt x="215602" y="110404"/>
                  </a:lnTo>
                  <a:lnTo>
                    <a:pt x="207131" y="67430"/>
                  </a:lnTo>
                  <a:lnTo>
                    <a:pt x="184028" y="32336"/>
                  </a:lnTo>
                  <a:lnTo>
                    <a:pt x="149762" y="8676"/>
                  </a:lnTo>
                  <a:lnTo>
                    <a:pt x="107801" y="0"/>
                  </a:lnTo>
                  <a:close/>
                </a:path>
              </a:pathLst>
            </a:custGeom>
            <a:solidFill>
              <a:srgbClr val="76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07802" y="1435925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83617" y="173434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67646" y="1624397"/>
              <a:ext cx="172085" cy="142875"/>
            </a:xfrm>
            <a:custGeom>
              <a:avLst/>
              <a:gdLst/>
              <a:ahLst/>
              <a:cxnLst/>
              <a:rect l="l" t="t" r="r" b="b"/>
              <a:pathLst>
                <a:path w="172085" h="142875">
                  <a:moveTo>
                    <a:pt x="171731" y="0"/>
                  </a:moveTo>
                  <a:lnTo>
                    <a:pt x="0" y="1422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30983" y="173609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91830" y="1624397"/>
              <a:ext cx="170815" cy="144145"/>
            </a:xfrm>
            <a:custGeom>
              <a:avLst/>
              <a:gdLst/>
              <a:ahLst/>
              <a:cxnLst/>
              <a:rect l="l" t="t" r="r" b="b"/>
              <a:pathLst>
                <a:path w="170814" h="144144">
                  <a:moveTo>
                    <a:pt x="0" y="0"/>
                  </a:moveTo>
                  <a:lnTo>
                    <a:pt x="170726" y="1440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18081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25883" y="1922819"/>
              <a:ext cx="89535" cy="125095"/>
            </a:xfrm>
            <a:custGeom>
              <a:avLst/>
              <a:gdLst/>
              <a:ahLst/>
              <a:cxnLst/>
              <a:rect l="l" t="t" r="r" b="b"/>
              <a:pathLst>
                <a:path w="89535" h="125094">
                  <a:moveTo>
                    <a:pt x="89309" y="0"/>
                  </a:moveTo>
                  <a:lnTo>
                    <a:pt x="0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30950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67645" y="1922819"/>
              <a:ext cx="71120" cy="125095"/>
            </a:xfrm>
            <a:custGeom>
              <a:avLst/>
              <a:gdLst/>
              <a:ahLst/>
              <a:cxnLst/>
              <a:rect l="l" t="t" r="r" b="b"/>
              <a:pathLst>
                <a:path w="71120" h="125094">
                  <a:moveTo>
                    <a:pt x="0" y="0"/>
                  </a:moveTo>
                  <a:lnTo>
                    <a:pt x="71105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71160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78961" y="1924569"/>
              <a:ext cx="83820" cy="123189"/>
            </a:xfrm>
            <a:custGeom>
              <a:avLst/>
              <a:gdLst/>
              <a:ahLst/>
              <a:cxnLst/>
              <a:rect l="l" t="t" r="r" b="b"/>
              <a:pathLst>
                <a:path w="83820" h="123189">
                  <a:moveTo>
                    <a:pt x="83595" y="0"/>
                  </a:moveTo>
                  <a:lnTo>
                    <a:pt x="0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94787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15011" y="1924569"/>
              <a:ext cx="87630" cy="123189"/>
            </a:xfrm>
            <a:custGeom>
              <a:avLst/>
              <a:gdLst/>
              <a:ahLst/>
              <a:cxnLst/>
              <a:rect l="l" t="t" r="r" b="b"/>
              <a:pathLst>
                <a:path w="87629" h="123189">
                  <a:moveTo>
                    <a:pt x="0" y="0"/>
                  </a:moveTo>
                  <a:lnTo>
                    <a:pt x="87578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991429" y="1421856"/>
            <a:ext cx="3498850" cy="859790"/>
            <a:chOff x="5991429" y="1421856"/>
            <a:chExt cx="3498850" cy="859790"/>
          </a:xfrm>
        </p:grpSpPr>
        <p:sp>
          <p:nvSpPr>
            <p:cNvPr id="56" name="object 56"/>
            <p:cNvSpPr/>
            <p:nvPr/>
          </p:nvSpPr>
          <p:spPr>
            <a:xfrm>
              <a:off x="7017493" y="1435925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93307" y="173434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107801" y="0"/>
                  </a:moveTo>
                  <a:lnTo>
                    <a:pt x="65840" y="8676"/>
                  </a:lnTo>
                  <a:lnTo>
                    <a:pt x="31574" y="32336"/>
                  </a:lnTo>
                  <a:lnTo>
                    <a:pt x="8471" y="67430"/>
                  </a:lnTo>
                  <a:lnTo>
                    <a:pt x="0" y="110404"/>
                  </a:lnTo>
                  <a:lnTo>
                    <a:pt x="8471" y="153379"/>
                  </a:lnTo>
                  <a:lnTo>
                    <a:pt x="31574" y="188473"/>
                  </a:lnTo>
                  <a:lnTo>
                    <a:pt x="65840" y="212133"/>
                  </a:lnTo>
                  <a:lnTo>
                    <a:pt x="107801" y="220809"/>
                  </a:lnTo>
                  <a:lnTo>
                    <a:pt x="149762" y="212133"/>
                  </a:lnTo>
                  <a:lnTo>
                    <a:pt x="184028" y="188473"/>
                  </a:lnTo>
                  <a:lnTo>
                    <a:pt x="207131" y="153379"/>
                  </a:lnTo>
                  <a:lnTo>
                    <a:pt x="215602" y="110404"/>
                  </a:lnTo>
                  <a:lnTo>
                    <a:pt x="207131" y="67430"/>
                  </a:lnTo>
                  <a:lnTo>
                    <a:pt x="184028" y="32336"/>
                  </a:lnTo>
                  <a:lnTo>
                    <a:pt x="149762" y="8676"/>
                  </a:lnTo>
                  <a:lnTo>
                    <a:pt x="107801" y="0"/>
                  </a:lnTo>
                  <a:close/>
                </a:path>
              </a:pathLst>
            </a:custGeom>
            <a:solidFill>
              <a:srgbClr val="76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93307" y="173434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77335" y="1624397"/>
              <a:ext cx="172085" cy="142875"/>
            </a:xfrm>
            <a:custGeom>
              <a:avLst/>
              <a:gdLst/>
              <a:ahLst/>
              <a:cxnLst/>
              <a:rect l="l" t="t" r="r" b="b"/>
              <a:pathLst>
                <a:path w="172084" h="142875">
                  <a:moveTo>
                    <a:pt x="171731" y="0"/>
                  </a:moveTo>
                  <a:lnTo>
                    <a:pt x="0" y="1422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40672" y="173609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01521" y="1624397"/>
              <a:ext cx="170815" cy="144145"/>
            </a:xfrm>
            <a:custGeom>
              <a:avLst/>
              <a:gdLst/>
              <a:ahLst/>
              <a:cxnLst/>
              <a:rect l="l" t="t" r="r" b="b"/>
              <a:pathLst>
                <a:path w="170815" h="144144">
                  <a:moveTo>
                    <a:pt x="0" y="0"/>
                  </a:moveTo>
                  <a:lnTo>
                    <a:pt x="170726" y="1440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27772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35573" y="1922819"/>
              <a:ext cx="89535" cy="125095"/>
            </a:xfrm>
            <a:custGeom>
              <a:avLst/>
              <a:gdLst/>
              <a:ahLst/>
              <a:cxnLst/>
              <a:rect l="l" t="t" r="r" b="b"/>
              <a:pathLst>
                <a:path w="89534" h="125094">
                  <a:moveTo>
                    <a:pt x="89309" y="0"/>
                  </a:moveTo>
                  <a:lnTo>
                    <a:pt x="0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40640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77335" y="1922819"/>
              <a:ext cx="71120" cy="125095"/>
            </a:xfrm>
            <a:custGeom>
              <a:avLst/>
              <a:gdLst/>
              <a:ahLst/>
              <a:cxnLst/>
              <a:rect l="l" t="t" r="r" b="b"/>
              <a:pathLst>
                <a:path w="71120" h="125094">
                  <a:moveTo>
                    <a:pt x="0" y="0"/>
                  </a:moveTo>
                  <a:lnTo>
                    <a:pt x="71105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80851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88652" y="1924569"/>
              <a:ext cx="83820" cy="123189"/>
            </a:xfrm>
            <a:custGeom>
              <a:avLst/>
              <a:gdLst/>
              <a:ahLst/>
              <a:cxnLst/>
              <a:rect l="l" t="t" r="r" b="b"/>
              <a:pathLst>
                <a:path w="83820" h="123189">
                  <a:moveTo>
                    <a:pt x="83595" y="0"/>
                  </a:moveTo>
                  <a:lnTo>
                    <a:pt x="0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04478" y="2047751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24700" y="1924569"/>
              <a:ext cx="87630" cy="123189"/>
            </a:xfrm>
            <a:custGeom>
              <a:avLst/>
              <a:gdLst/>
              <a:ahLst/>
              <a:cxnLst/>
              <a:rect l="l" t="t" r="r" b="b"/>
              <a:pathLst>
                <a:path w="87629" h="123189">
                  <a:moveTo>
                    <a:pt x="0" y="0"/>
                  </a:moveTo>
                  <a:lnTo>
                    <a:pt x="87578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91429" y="1790274"/>
              <a:ext cx="510540" cy="76200"/>
            </a:xfrm>
            <a:custGeom>
              <a:avLst/>
              <a:gdLst/>
              <a:ahLst/>
              <a:cxnLst/>
              <a:rect l="l" t="t" r="r" b="b"/>
              <a:pathLst>
                <a:path w="510539" h="76200">
                  <a:moveTo>
                    <a:pt x="459709" y="38100"/>
                  </a:moveTo>
                  <a:lnTo>
                    <a:pt x="434309" y="76200"/>
                  </a:lnTo>
                  <a:lnTo>
                    <a:pt x="485109" y="50800"/>
                  </a:lnTo>
                  <a:lnTo>
                    <a:pt x="459709" y="50800"/>
                  </a:lnTo>
                  <a:lnTo>
                    <a:pt x="459709" y="38100"/>
                  </a:lnTo>
                  <a:close/>
                </a:path>
                <a:path w="510539" h="76200">
                  <a:moveTo>
                    <a:pt x="451242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451242" y="50800"/>
                  </a:lnTo>
                  <a:lnTo>
                    <a:pt x="459709" y="38100"/>
                  </a:lnTo>
                  <a:lnTo>
                    <a:pt x="451242" y="25400"/>
                  </a:lnTo>
                  <a:close/>
                </a:path>
                <a:path w="510539" h="76200">
                  <a:moveTo>
                    <a:pt x="485109" y="25400"/>
                  </a:moveTo>
                  <a:lnTo>
                    <a:pt x="459709" y="25400"/>
                  </a:lnTo>
                  <a:lnTo>
                    <a:pt x="459709" y="50800"/>
                  </a:lnTo>
                  <a:lnTo>
                    <a:pt x="485109" y="50800"/>
                  </a:lnTo>
                  <a:lnTo>
                    <a:pt x="510509" y="38100"/>
                  </a:lnTo>
                  <a:lnTo>
                    <a:pt x="485109" y="25400"/>
                  </a:lnTo>
                  <a:close/>
                </a:path>
                <a:path w="510539" h="76200">
                  <a:moveTo>
                    <a:pt x="434309" y="0"/>
                  </a:moveTo>
                  <a:lnTo>
                    <a:pt x="459709" y="38100"/>
                  </a:lnTo>
                  <a:lnTo>
                    <a:pt x="459709" y="25400"/>
                  </a:lnTo>
                  <a:lnTo>
                    <a:pt x="485109" y="25400"/>
                  </a:lnTo>
                  <a:lnTo>
                    <a:pt x="434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774394" y="1434556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50208" y="1732977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634237" y="1623029"/>
              <a:ext cx="172085" cy="142875"/>
            </a:xfrm>
            <a:custGeom>
              <a:avLst/>
              <a:gdLst/>
              <a:ahLst/>
              <a:cxnLst/>
              <a:rect l="l" t="t" r="r" b="b"/>
              <a:pathLst>
                <a:path w="172084" h="142875">
                  <a:moveTo>
                    <a:pt x="171731" y="0"/>
                  </a:moveTo>
                  <a:lnTo>
                    <a:pt x="0" y="1422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097573" y="1734727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958421" y="1623029"/>
              <a:ext cx="170815" cy="144145"/>
            </a:xfrm>
            <a:custGeom>
              <a:avLst/>
              <a:gdLst/>
              <a:ahLst/>
              <a:cxnLst/>
              <a:rect l="l" t="t" r="r" b="b"/>
              <a:pathLst>
                <a:path w="170815" h="144144">
                  <a:moveTo>
                    <a:pt x="0" y="0"/>
                  </a:moveTo>
                  <a:lnTo>
                    <a:pt x="170726" y="1440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84673" y="2046382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92473" y="1921450"/>
              <a:ext cx="89535" cy="125095"/>
            </a:xfrm>
            <a:custGeom>
              <a:avLst/>
              <a:gdLst/>
              <a:ahLst/>
              <a:cxnLst/>
              <a:rect l="l" t="t" r="r" b="b"/>
              <a:pathLst>
                <a:path w="89534" h="125094">
                  <a:moveTo>
                    <a:pt x="89309" y="0"/>
                  </a:moveTo>
                  <a:lnTo>
                    <a:pt x="0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597540" y="2046382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107801" y="0"/>
                  </a:moveTo>
                  <a:lnTo>
                    <a:pt x="65840" y="8676"/>
                  </a:lnTo>
                  <a:lnTo>
                    <a:pt x="31574" y="32336"/>
                  </a:lnTo>
                  <a:lnTo>
                    <a:pt x="8471" y="67430"/>
                  </a:lnTo>
                  <a:lnTo>
                    <a:pt x="0" y="110404"/>
                  </a:lnTo>
                  <a:lnTo>
                    <a:pt x="8471" y="153379"/>
                  </a:lnTo>
                  <a:lnTo>
                    <a:pt x="31574" y="188473"/>
                  </a:lnTo>
                  <a:lnTo>
                    <a:pt x="65840" y="212133"/>
                  </a:lnTo>
                  <a:lnTo>
                    <a:pt x="107801" y="220809"/>
                  </a:lnTo>
                  <a:lnTo>
                    <a:pt x="149762" y="212133"/>
                  </a:lnTo>
                  <a:lnTo>
                    <a:pt x="184028" y="188473"/>
                  </a:lnTo>
                  <a:lnTo>
                    <a:pt x="207131" y="153379"/>
                  </a:lnTo>
                  <a:lnTo>
                    <a:pt x="215602" y="110404"/>
                  </a:lnTo>
                  <a:lnTo>
                    <a:pt x="207131" y="67430"/>
                  </a:lnTo>
                  <a:lnTo>
                    <a:pt x="184028" y="32336"/>
                  </a:lnTo>
                  <a:lnTo>
                    <a:pt x="149762" y="8676"/>
                  </a:lnTo>
                  <a:lnTo>
                    <a:pt x="107801" y="0"/>
                  </a:lnTo>
                  <a:close/>
                </a:path>
              </a:pathLst>
            </a:custGeom>
            <a:solidFill>
              <a:srgbClr val="76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597540" y="2046382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634237" y="1921450"/>
              <a:ext cx="71120" cy="125095"/>
            </a:xfrm>
            <a:custGeom>
              <a:avLst/>
              <a:gdLst/>
              <a:ahLst/>
              <a:cxnLst/>
              <a:rect l="l" t="t" r="r" b="b"/>
              <a:pathLst>
                <a:path w="71120" h="125094">
                  <a:moveTo>
                    <a:pt x="0" y="0"/>
                  </a:moveTo>
                  <a:lnTo>
                    <a:pt x="71105" y="1249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937752" y="2046382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045552" y="1923200"/>
              <a:ext cx="83820" cy="123189"/>
            </a:xfrm>
            <a:custGeom>
              <a:avLst/>
              <a:gdLst/>
              <a:ahLst/>
              <a:cxnLst/>
              <a:rect l="l" t="t" r="r" b="b"/>
              <a:pathLst>
                <a:path w="83820" h="123189">
                  <a:moveTo>
                    <a:pt x="83595" y="0"/>
                  </a:moveTo>
                  <a:lnTo>
                    <a:pt x="0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261378" y="2046382"/>
              <a:ext cx="215900" cy="220979"/>
            </a:xfrm>
            <a:custGeom>
              <a:avLst/>
              <a:gdLst/>
              <a:ahLst/>
              <a:cxnLst/>
              <a:rect l="l" t="t" r="r" b="b"/>
              <a:pathLst>
                <a:path w="215900" h="220980">
                  <a:moveTo>
                    <a:pt x="0" y="110405"/>
                  </a:moveTo>
                  <a:lnTo>
                    <a:pt x="8471" y="67430"/>
                  </a:lnTo>
                  <a:lnTo>
                    <a:pt x="31574" y="32336"/>
                  </a:lnTo>
                  <a:lnTo>
                    <a:pt x="65839" y="8676"/>
                  </a:lnTo>
                  <a:lnTo>
                    <a:pt x="107801" y="0"/>
                  </a:lnTo>
                  <a:lnTo>
                    <a:pt x="149761" y="8676"/>
                  </a:lnTo>
                  <a:lnTo>
                    <a:pt x="184027" y="32336"/>
                  </a:lnTo>
                  <a:lnTo>
                    <a:pt x="207130" y="67430"/>
                  </a:lnTo>
                  <a:lnTo>
                    <a:pt x="215602" y="110405"/>
                  </a:lnTo>
                  <a:lnTo>
                    <a:pt x="207130" y="153379"/>
                  </a:lnTo>
                  <a:lnTo>
                    <a:pt x="184027" y="188473"/>
                  </a:lnTo>
                  <a:lnTo>
                    <a:pt x="149761" y="212133"/>
                  </a:lnTo>
                  <a:lnTo>
                    <a:pt x="107801" y="220810"/>
                  </a:lnTo>
                  <a:lnTo>
                    <a:pt x="65839" y="212133"/>
                  </a:lnTo>
                  <a:lnTo>
                    <a:pt x="31574" y="188473"/>
                  </a:lnTo>
                  <a:lnTo>
                    <a:pt x="8471" y="153379"/>
                  </a:lnTo>
                  <a:lnTo>
                    <a:pt x="0" y="1104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281602" y="1923200"/>
              <a:ext cx="87630" cy="123189"/>
            </a:xfrm>
            <a:custGeom>
              <a:avLst/>
              <a:gdLst/>
              <a:ahLst/>
              <a:cxnLst/>
              <a:rect l="l" t="t" r="r" b="b"/>
              <a:pathLst>
                <a:path w="87629" h="123189">
                  <a:moveTo>
                    <a:pt x="0" y="0"/>
                  </a:moveTo>
                  <a:lnTo>
                    <a:pt x="87578" y="1231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751907" y="1795531"/>
              <a:ext cx="510540" cy="76200"/>
            </a:xfrm>
            <a:custGeom>
              <a:avLst/>
              <a:gdLst/>
              <a:ahLst/>
              <a:cxnLst/>
              <a:rect l="l" t="t" r="r" b="b"/>
              <a:pathLst>
                <a:path w="510540" h="76200">
                  <a:moveTo>
                    <a:pt x="434309" y="0"/>
                  </a:moveTo>
                  <a:lnTo>
                    <a:pt x="451242" y="25399"/>
                  </a:lnTo>
                  <a:lnTo>
                    <a:pt x="459709" y="25400"/>
                  </a:lnTo>
                  <a:lnTo>
                    <a:pt x="459709" y="50800"/>
                  </a:lnTo>
                  <a:lnTo>
                    <a:pt x="451242" y="50800"/>
                  </a:lnTo>
                  <a:lnTo>
                    <a:pt x="434309" y="76200"/>
                  </a:lnTo>
                  <a:lnTo>
                    <a:pt x="485109" y="50800"/>
                  </a:lnTo>
                  <a:lnTo>
                    <a:pt x="459709" y="50800"/>
                  </a:lnTo>
                  <a:lnTo>
                    <a:pt x="485112" y="50798"/>
                  </a:lnTo>
                  <a:lnTo>
                    <a:pt x="510509" y="38100"/>
                  </a:lnTo>
                  <a:lnTo>
                    <a:pt x="434309" y="0"/>
                  </a:lnTo>
                  <a:close/>
                </a:path>
                <a:path w="510540" h="76200">
                  <a:moveTo>
                    <a:pt x="459709" y="38100"/>
                  </a:moveTo>
                  <a:lnTo>
                    <a:pt x="451242" y="50799"/>
                  </a:lnTo>
                  <a:lnTo>
                    <a:pt x="459709" y="50800"/>
                  </a:lnTo>
                  <a:lnTo>
                    <a:pt x="459709" y="38100"/>
                  </a:lnTo>
                  <a:close/>
                </a:path>
                <a:path w="510540" h="76200">
                  <a:moveTo>
                    <a:pt x="0" y="25398"/>
                  </a:moveTo>
                  <a:lnTo>
                    <a:pt x="0" y="50798"/>
                  </a:lnTo>
                  <a:lnTo>
                    <a:pt x="451243" y="50798"/>
                  </a:lnTo>
                  <a:lnTo>
                    <a:pt x="459709" y="38100"/>
                  </a:lnTo>
                  <a:lnTo>
                    <a:pt x="451242" y="25399"/>
                  </a:lnTo>
                  <a:lnTo>
                    <a:pt x="0" y="25398"/>
                  </a:lnTo>
                  <a:close/>
                </a:path>
                <a:path w="510540" h="76200">
                  <a:moveTo>
                    <a:pt x="451242" y="25399"/>
                  </a:moveTo>
                  <a:lnTo>
                    <a:pt x="459709" y="38100"/>
                  </a:lnTo>
                  <a:lnTo>
                    <a:pt x="459709" y="25400"/>
                  </a:lnTo>
                  <a:lnTo>
                    <a:pt x="451242" y="25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3687376" y="5140322"/>
            <a:ext cx="2040255" cy="30226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latin typeface="Arial"/>
                <a:cs typeface="Arial"/>
              </a:rPr>
              <a:t>Custom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 rot="4560000">
            <a:off x="5884312" y="4005360"/>
            <a:ext cx="58267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2400" b="1" spc="-7" baseline="1736" dirty="0">
                <a:solidFill>
                  <a:srgbClr val="203864"/>
                </a:solidFill>
                <a:latin typeface="Arial"/>
                <a:cs typeface="Arial"/>
              </a:rPr>
              <a:t>F</a:t>
            </a:r>
            <a:r>
              <a:rPr sz="2400" b="1" spc="-15" baseline="1736" dirty="0">
                <a:solidFill>
                  <a:srgbClr val="203864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203864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203864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203864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 rot="4560000">
            <a:off x="5416334" y="4060537"/>
            <a:ext cx="1049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2400" b="1" spc="-15" baseline="1736" dirty="0">
                <a:solidFill>
                  <a:srgbClr val="203864"/>
                </a:solidFill>
                <a:latin typeface="Arial"/>
                <a:cs typeface="Arial"/>
              </a:rPr>
              <a:t>R</a:t>
            </a:r>
            <a:r>
              <a:rPr sz="2400" b="1" spc="-37" baseline="1736" dirty="0">
                <a:solidFill>
                  <a:srgbClr val="203864"/>
                </a:solidFill>
                <a:latin typeface="Arial"/>
                <a:cs typeface="Arial"/>
              </a:rPr>
              <a:t>o</a:t>
            </a:r>
            <a:r>
              <a:rPr sz="2400" b="1" spc="-30" baseline="1736" dirty="0">
                <a:solidFill>
                  <a:srgbClr val="203864"/>
                </a:solidFill>
                <a:latin typeface="Arial"/>
                <a:cs typeface="Arial"/>
              </a:rPr>
              <a:t>o</a:t>
            </a:r>
            <a:r>
              <a:rPr sz="2400" b="1" baseline="1736" dirty="0">
                <a:solidFill>
                  <a:srgbClr val="203864"/>
                </a:solidFill>
                <a:latin typeface="Arial"/>
                <a:cs typeface="Arial"/>
              </a:rPr>
              <a:t>t</a:t>
            </a:r>
            <a:r>
              <a:rPr sz="2400" b="1" spc="-7" baseline="1736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2400" b="1" spc="-15" baseline="1736" dirty="0">
                <a:solidFill>
                  <a:srgbClr val="203864"/>
                </a:solidFill>
                <a:latin typeface="Arial"/>
                <a:cs typeface="Arial"/>
              </a:rPr>
              <a:t>N</a:t>
            </a:r>
            <a:r>
              <a:rPr sz="2400" b="1" spc="-37" baseline="1736" dirty="0">
                <a:solidFill>
                  <a:srgbClr val="203864"/>
                </a:solidFill>
                <a:latin typeface="Arial"/>
                <a:cs typeface="Arial"/>
              </a:rPr>
              <a:t>o</a:t>
            </a:r>
            <a:r>
              <a:rPr sz="1600" b="1" spc="-20" dirty="0">
                <a:solidFill>
                  <a:srgbClr val="203864"/>
                </a:solidFill>
                <a:latin typeface="Arial"/>
                <a:cs typeface="Arial"/>
              </a:rPr>
              <a:t>d</a:t>
            </a:r>
            <a:r>
              <a:rPr sz="1600" b="1" dirty="0">
                <a:solidFill>
                  <a:srgbClr val="203864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731713" y="5162486"/>
            <a:ext cx="2125980" cy="325120"/>
          </a:xfrm>
          <a:custGeom>
            <a:avLst/>
            <a:gdLst/>
            <a:ahLst/>
            <a:cxnLst/>
            <a:rect l="l" t="t" r="r" b="b"/>
            <a:pathLst>
              <a:path w="2125979" h="325120">
                <a:moveTo>
                  <a:pt x="466026" y="102870"/>
                </a:moveTo>
                <a:lnTo>
                  <a:pt x="426021" y="88201"/>
                </a:lnTo>
                <a:lnTo>
                  <a:pt x="393179" y="78232"/>
                </a:lnTo>
                <a:lnTo>
                  <a:pt x="385813" y="102527"/>
                </a:lnTo>
                <a:lnTo>
                  <a:pt x="417957" y="112293"/>
                </a:lnTo>
                <a:lnTo>
                  <a:pt x="418249" y="112395"/>
                </a:lnTo>
                <a:lnTo>
                  <a:pt x="457276" y="126720"/>
                </a:lnTo>
                <a:lnTo>
                  <a:pt x="462610" y="112166"/>
                </a:lnTo>
                <a:lnTo>
                  <a:pt x="466026" y="102870"/>
                </a:lnTo>
                <a:close/>
              </a:path>
              <a:path w="2125979" h="325120">
                <a:moveTo>
                  <a:pt x="518680" y="39471"/>
                </a:moveTo>
                <a:lnTo>
                  <a:pt x="475653" y="36728"/>
                </a:lnTo>
                <a:lnTo>
                  <a:pt x="442480" y="34950"/>
                </a:lnTo>
                <a:lnTo>
                  <a:pt x="441248" y="58102"/>
                </a:lnTo>
                <a:lnTo>
                  <a:pt x="441083" y="58064"/>
                </a:lnTo>
                <a:lnTo>
                  <a:pt x="416090" y="54178"/>
                </a:lnTo>
                <a:lnTo>
                  <a:pt x="416991" y="33655"/>
                </a:lnTo>
                <a:lnTo>
                  <a:pt x="340728" y="30645"/>
                </a:lnTo>
                <a:lnTo>
                  <a:pt x="340283" y="43561"/>
                </a:lnTo>
                <a:lnTo>
                  <a:pt x="327037" y="41859"/>
                </a:lnTo>
                <a:lnTo>
                  <a:pt x="314960" y="40513"/>
                </a:lnTo>
                <a:lnTo>
                  <a:pt x="315239" y="29845"/>
                </a:lnTo>
                <a:lnTo>
                  <a:pt x="306895" y="29641"/>
                </a:lnTo>
                <a:lnTo>
                  <a:pt x="306895" y="55041"/>
                </a:lnTo>
                <a:lnTo>
                  <a:pt x="306730" y="56527"/>
                </a:lnTo>
                <a:lnTo>
                  <a:pt x="298119" y="54825"/>
                </a:lnTo>
                <a:lnTo>
                  <a:pt x="306895" y="55041"/>
                </a:lnTo>
                <a:lnTo>
                  <a:pt x="306895" y="29641"/>
                </a:lnTo>
                <a:lnTo>
                  <a:pt x="274358" y="28816"/>
                </a:lnTo>
                <a:lnTo>
                  <a:pt x="238912" y="28308"/>
                </a:lnTo>
                <a:lnTo>
                  <a:pt x="238836" y="33007"/>
                </a:lnTo>
                <a:lnTo>
                  <a:pt x="228587" y="32143"/>
                </a:lnTo>
                <a:lnTo>
                  <a:pt x="213461" y="31089"/>
                </a:lnTo>
                <a:lnTo>
                  <a:pt x="213512" y="27952"/>
                </a:lnTo>
                <a:lnTo>
                  <a:pt x="180594" y="27482"/>
                </a:lnTo>
                <a:lnTo>
                  <a:pt x="143268" y="27368"/>
                </a:lnTo>
                <a:lnTo>
                  <a:pt x="114401" y="26225"/>
                </a:lnTo>
                <a:lnTo>
                  <a:pt x="104800" y="26022"/>
                </a:lnTo>
                <a:lnTo>
                  <a:pt x="104762" y="27254"/>
                </a:lnTo>
                <a:lnTo>
                  <a:pt x="98120" y="27228"/>
                </a:lnTo>
                <a:lnTo>
                  <a:pt x="90652" y="26581"/>
                </a:lnTo>
                <a:lnTo>
                  <a:pt x="90589" y="27216"/>
                </a:lnTo>
                <a:lnTo>
                  <a:pt x="89560" y="27203"/>
                </a:lnTo>
                <a:lnTo>
                  <a:pt x="79362" y="27241"/>
                </a:lnTo>
                <a:lnTo>
                  <a:pt x="79400" y="25476"/>
                </a:lnTo>
                <a:lnTo>
                  <a:pt x="69862" y="25273"/>
                </a:lnTo>
                <a:lnTo>
                  <a:pt x="69989" y="25095"/>
                </a:lnTo>
                <a:lnTo>
                  <a:pt x="87147" y="0"/>
                </a:lnTo>
                <a:lnTo>
                  <a:pt x="78943" y="3987"/>
                </a:lnTo>
                <a:lnTo>
                  <a:pt x="81851" y="342"/>
                </a:lnTo>
                <a:lnTo>
                  <a:pt x="75374" y="2921"/>
                </a:lnTo>
                <a:lnTo>
                  <a:pt x="76098" y="1828"/>
                </a:lnTo>
                <a:lnTo>
                  <a:pt x="68554" y="5626"/>
                </a:lnTo>
                <a:lnTo>
                  <a:pt x="2679" y="31800"/>
                </a:lnTo>
                <a:lnTo>
                  <a:pt x="8940" y="35648"/>
                </a:lnTo>
                <a:lnTo>
                  <a:pt x="0" y="40144"/>
                </a:lnTo>
                <a:lnTo>
                  <a:pt x="76301" y="78028"/>
                </a:lnTo>
                <a:lnTo>
                  <a:pt x="74955" y="76034"/>
                </a:lnTo>
                <a:lnTo>
                  <a:pt x="75349" y="76263"/>
                </a:lnTo>
                <a:lnTo>
                  <a:pt x="70980" y="68338"/>
                </a:lnTo>
                <a:lnTo>
                  <a:pt x="86258" y="76187"/>
                </a:lnTo>
                <a:lnTo>
                  <a:pt x="70954" y="52654"/>
                </a:lnTo>
                <a:lnTo>
                  <a:pt x="89560" y="52603"/>
                </a:lnTo>
                <a:lnTo>
                  <a:pt x="97002" y="52628"/>
                </a:lnTo>
                <a:lnTo>
                  <a:pt x="107556" y="53530"/>
                </a:lnTo>
                <a:lnTo>
                  <a:pt x="160032" y="59029"/>
                </a:lnTo>
                <a:lnTo>
                  <a:pt x="160223" y="59067"/>
                </a:lnTo>
                <a:lnTo>
                  <a:pt x="163766" y="59512"/>
                </a:lnTo>
                <a:lnTo>
                  <a:pt x="163830" y="59029"/>
                </a:lnTo>
                <a:lnTo>
                  <a:pt x="164503" y="53632"/>
                </a:lnTo>
                <a:lnTo>
                  <a:pt x="168351" y="53771"/>
                </a:lnTo>
                <a:lnTo>
                  <a:pt x="179946" y="54419"/>
                </a:lnTo>
                <a:lnTo>
                  <a:pt x="179984" y="53759"/>
                </a:lnTo>
                <a:lnTo>
                  <a:pt x="180022" y="52882"/>
                </a:lnTo>
                <a:lnTo>
                  <a:pt x="180301" y="52882"/>
                </a:lnTo>
                <a:lnTo>
                  <a:pt x="190195" y="53022"/>
                </a:lnTo>
                <a:lnTo>
                  <a:pt x="188963" y="62738"/>
                </a:lnTo>
                <a:lnTo>
                  <a:pt x="212559" y="65760"/>
                </a:lnTo>
                <a:lnTo>
                  <a:pt x="212699" y="65786"/>
                </a:lnTo>
                <a:lnTo>
                  <a:pt x="263931" y="73939"/>
                </a:lnTo>
                <a:lnTo>
                  <a:pt x="265239" y="65722"/>
                </a:lnTo>
                <a:lnTo>
                  <a:pt x="266001" y="60896"/>
                </a:lnTo>
                <a:lnTo>
                  <a:pt x="280708" y="62331"/>
                </a:lnTo>
                <a:lnTo>
                  <a:pt x="280924" y="60058"/>
                </a:lnTo>
                <a:lnTo>
                  <a:pt x="281178" y="57454"/>
                </a:lnTo>
                <a:lnTo>
                  <a:pt x="281470" y="54406"/>
                </a:lnTo>
                <a:lnTo>
                  <a:pt x="293154" y="54698"/>
                </a:lnTo>
                <a:lnTo>
                  <a:pt x="288366" y="78778"/>
                </a:lnTo>
                <a:lnTo>
                  <a:pt x="316179" y="84302"/>
                </a:lnTo>
                <a:lnTo>
                  <a:pt x="316395" y="84353"/>
                </a:lnTo>
                <a:lnTo>
                  <a:pt x="362064" y="95631"/>
                </a:lnTo>
                <a:lnTo>
                  <a:pt x="364883" y="84226"/>
                </a:lnTo>
                <a:lnTo>
                  <a:pt x="367703" y="72771"/>
                </a:lnTo>
                <a:lnTo>
                  <a:pt x="381000" y="74650"/>
                </a:lnTo>
                <a:lnTo>
                  <a:pt x="381431" y="71615"/>
                </a:lnTo>
                <a:lnTo>
                  <a:pt x="382066" y="67068"/>
                </a:lnTo>
                <a:lnTo>
                  <a:pt x="383400" y="57632"/>
                </a:lnTo>
                <a:lnTo>
                  <a:pt x="409003" y="58737"/>
                </a:lnTo>
                <a:lnTo>
                  <a:pt x="405955" y="78295"/>
                </a:lnTo>
                <a:lnTo>
                  <a:pt x="436994" y="83134"/>
                </a:lnTo>
                <a:lnTo>
                  <a:pt x="478815" y="90208"/>
                </a:lnTo>
                <a:lnTo>
                  <a:pt x="478967" y="90233"/>
                </a:lnTo>
                <a:lnTo>
                  <a:pt x="480822" y="90576"/>
                </a:lnTo>
                <a:lnTo>
                  <a:pt x="480898" y="90208"/>
                </a:lnTo>
                <a:lnTo>
                  <a:pt x="482180" y="83121"/>
                </a:lnTo>
                <a:lnTo>
                  <a:pt x="485381" y="65582"/>
                </a:lnTo>
                <a:lnTo>
                  <a:pt x="483298" y="65201"/>
                </a:lnTo>
                <a:lnTo>
                  <a:pt x="460540" y="61366"/>
                </a:lnTo>
                <a:lnTo>
                  <a:pt x="474103" y="62077"/>
                </a:lnTo>
                <a:lnTo>
                  <a:pt x="474230" y="62090"/>
                </a:lnTo>
                <a:lnTo>
                  <a:pt x="517067" y="64820"/>
                </a:lnTo>
                <a:lnTo>
                  <a:pt x="517232" y="62077"/>
                </a:lnTo>
                <a:lnTo>
                  <a:pt x="518680" y="39471"/>
                </a:lnTo>
                <a:close/>
              </a:path>
              <a:path w="2125979" h="325120">
                <a:moveTo>
                  <a:pt x="560209" y="143929"/>
                </a:moveTo>
                <a:lnTo>
                  <a:pt x="528434" y="128765"/>
                </a:lnTo>
                <a:lnTo>
                  <a:pt x="490220" y="112496"/>
                </a:lnTo>
                <a:lnTo>
                  <a:pt x="480263" y="135864"/>
                </a:lnTo>
                <a:lnTo>
                  <a:pt x="518007" y="151942"/>
                </a:lnTo>
                <a:lnTo>
                  <a:pt x="518210" y="152031"/>
                </a:lnTo>
                <a:lnTo>
                  <a:pt x="549262" y="166852"/>
                </a:lnTo>
                <a:lnTo>
                  <a:pt x="556450" y="151815"/>
                </a:lnTo>
                <a:lnTo>
                  <a:pt x="560209" y="143929"/>
                </a:lnTo>
                <a:close/>
              </a:path>
              <a:path w="2125979" h="325120">
                <a:moveTo>
                  <a:pt x="585457" y="84645"/>
                </a:moveTo>
                <a:lnTo>
                  <a:pt x="574890" y="82473"/>
                </a:lnTo>
                <a:lnTo>
                  <a:pt x="527862" y="73329"/>
                </a:lnTo>
                <a:lnTo>
                  <a:pt x="510374" y="70142"/>
                </a:lnTo>
                <a:lnTo>
                  <a:pt x="505815" y="95135"/>
                </a:lnTo>
                <a:lnTo>
                  <a:pt x="523151" y="98298"/>
                </a:lnTo>
                <a:lnTo>
                  <a:pt x="569950" y="107391"/>
                </a:lnTo>
                <a:lnTo>
                  <a:pt x="580364" y="109524"/>
                </a:lnTo>
                <a:lnTo>
                  <a:pt x="580796" y="107365"/>
                </a:lnTo>
                <a:lnTo>
                  <a:pt x="582663" y="98272"/>
                </a:lnTo>
                <a:lnTo>
                  <a:pt x="585457" y="84645"/>
                </a:lnTo>
                <a:close/>
              </a:path>
              <a:path w="2125979" h="325120">
                <a:moveTo>
                  <a:pt x="620255" y="47294"/>
                </a:moveTo>
                <a:lnTo>
                  <a:pt x="585812" y="44348"/>
                </a:lnTo>
                <a:lnTo>
                  <a:pt x="544156" y="41249"/>
                </a:lnTo>
                <a:lnTo>
                  <a:pt x="542264" y="66573"/>
                </a:lnTo>
                <a:lnTo>
                  <a:pt x="583717" y="69672"/>
                </a:lnTo>
                <a:lnTo>
                  <a:pt x="583857" y="69684"/>
                </a:lnTo>
                <a:lnTo>
                  <a:pt x="618083" y="72605"/>
                </a:lnTo>
                <a:lnTo>
                  <a:pt x="618337" y="69672"/>
                </a:lnTo>
                <a:lnTo>
                  <a:pt x="620255" y="47294"/>
                </a:lnTo>
                <a:close/>
              </a:path>
              <a:path w="2125979" h="325120">
                <a:moveTo>
                  <a:pt x="651014" y="191160"/>
                </a:moveTo>
                <a:lnTo>
                  <a:pt x="628929" y="178892"/>
                </a:lnTo>
                <a:lnTo>
                  <a:pt x="583450" y="155219"/>
                </a:lnTo>
                <a:lnTo>
                  <a:pt x="571715" y="177749"/>
                </a:lnTo>
                <a:lnTo>
                  <a:pt x="616889" y="201256"/>
                </a:lnTo>
                <a:lnTo>
                  <a:pt x="617042" y="201345"/>
                </a:lnTo>
                <a:lnTo>
                  <a:pt x="638683" y="213372"/>
                </a:lnTo>
                <a:lnTo>
                  <a:pt x="645452" y="201180"/>
                </a:lnTo>
                <a:lnTo>
                  <a:pt x="651014" y="191160"/>
                </a:lnTo>
                <a:close/>
              </a:path>
              <a:path w="2125979" h="325120">
                <a:moveTo>
                  <a:pt x="685063" y="105676"/>
                </a:moveTo>
                <a:lnTo>
                  <a:pt x="624268" y="92595"/>
                </a:lnTo>
                <a:lnTo>
                  <a:pt x="610336" y="89738"/>
                </a:lnTo>
                <a:lnTo>
                  <a:pt x="605243" y="114617"/>
                </a:lnTo>
                <a:lnTo>
                  <a:pt x="619010" y="117449"/>
                </a:lnTo>
                <a:lnTo>
                  <a:pt x="670382" y="128435"/>
                </a:lnTo>
                <a:lnTo>
                  <a:pt x="679564" y="130467"/>
                </a:lnTo>
                <a:lnTo>
                  <a:pt x="682459" y="117449"/>
                </a:lnTo>
                <a:lnTo>
                  <a:pt x="685063" y="105676"/>
                </a:lnTo>
                <a:close/>
              </a:path>
              <a:path w="2125979" h="325120">
                <a:moveTo>
                  <a:pt x="721664" y="57023"/>
                </a:moveTo>
                <a:lnTo>
                  <a:pt x="704100" y="55130"/>
                </a:lnTo>
                <a:lnTo>
                  <a:pt x="645693" y="49491"/>
                </a:lnTo>
                <a:lnTo>
                  <a:pt x="643255" y="74777"/>
                </a:lnTo>
                <a:lnTo>
                  <a:pt x="701522" y="80403"/>
                </a:lnTo>
                <a:lnTo>
                  <a:pt x="718947" y="82270"/>
                </a:lnTo>
                <a:lnTo>
                  <a:pt x="719150" y="80391"/>
                </a:lnTo>
                <a:lnTo>
                  <a:pt x="721664" y="57023"/>
                </a:lnTo>
                <a:close/>
              </a:path>
              <a:path w="2125979" h="325120">
                <a:moveTo>
                  <a:pt x="739432" y="242150"/>
                </a:moveTo>
                <a:lnTo>
                  <a:pt x="728091" y="235305"/>
                </a:lnTo>
                <a:lnTo>
                  <a:pt x="716457" y="228523"/>
                </a:lnTo>
                <a:lnTo>
                  <a:pt x="678637" y="206514"/>
                </a:lnTo>
                <a:lnTo>
                  <a:pt x="673227" y="203504"/>
                </a:lnTo>
                <a:lnTo>
                  <a:pt x="660882" y="225704"/>
                </a:lnTo>
                <a:lnTo>
                  <a:pt x="666076" y="228587"/>
                </a:lnTo>
                <a:lnTo>
                  <a:pt x="715111" y="257136"/>
                </a:lnTo>
                <a:lnTo>
                  <a:pt x="726287" y="263893"/>
                </a:lnTo>
                <a:lnTo>
                  <a:pt x="730389" y="257098"/>
                </a:lnTo>
                <a:lnTo>
                  <a:pt x="739432" y="242150"/>
                </a:lnTo>
                <a:close/>
              </a:path>
              <a:path w="2125979" h="325120">
                <a:moveTo>
                  <a:pt x="784263" y="128003"/>
                </a:moveTo>
                <a:lnTo>
                  <a:pt x="709866" y="111163"/>
                </a:lnTo>
                <a:lnTo>
                  <a:pt x="704367" y="135966"/>
                </a:lnTo>
                <a:lnTo>
                  <a:pt x="723900" y="140296"/>
                </a:lnTo>
                <a:lnTo>
                  <a:pt x="778611" y="152768"/>
                </a:lnTo>
                <a:lnTo>
                  <a:pt x="781456" y="140271"/>
                </a:lnTo>
                <a:lnTo>
                  <a:pt x="784263" y="128003"/>
                </a:lnTo>
                <a:close/>
              </a:path>
              <a:path w="2125979" h="325120">
                <a:moveTo>
                  <a:pt x="822744" y="68491"/>
                </a:moveTo>
                <a:lnTo>
                  <a:pt x="766724" y="61861"/>
                </a:lnTo>
                <a:lnTo>
                  <a:pt x="746912" y="59740"/>
                </a:lnTo>
                <a:lnTo>
                  <a:pt x="744207" y="84988"/>
                </a:lnTo>
                <a:lnTo>
                  <a:pt x="763803" y="87096"/>
                </a:lnTo>
                <a:lnTo>
                  <a:pt x="763930" y="87109"/>
                </a:lnTo>
                <a:lnTo>
                  <a:pt x="819759" y="93726"/>
                </a:lnTo>
                <a:lnTo>
                  <a:pt x="820547" y="87096"/>
                </a:lnTo>
                <a:lnTo>
                  <a:pt x="822744" y="68491"/>
                </a:lnTo>
                <a:close/>
              </a:path>
              <a:path w="2125979" h="325120">
                <a:moveTo>
                  <a:pt x="826376" y="294716"/>
                </a:moveTo>
                <a:lnTo>
                  <a:pt x="761161" y="255295"/>
                </a:lnTo>
                <a:lnTo>
                  <a:pt x="748030" y="277037"/>
                </a:lnTo>
                <a:lnTo>
                  <a:pt x="813231" y="316445"/>
                </a:lnTo>
                <a:lnTo>
                  <a:pt x="826376" y="294716"/>
                </a:lnTo>
                <a:close/>
              </a:path>
              <a:path w="2125979" h="325120">
                <a:moveTo>
                  <a:pt x="883272" y="151345"/>
                </a:moveTo>
                <a:lnTo>
                  <a:pt x="809053" y="133807"/>
                </a:lnTo>
                <a:lnTo>
                  <a:pt x="803275" y="158534"/>
                </a:lnTo>
                <a:lnTo>
                  <a:pt x="836256" y="166243"/>
                </a:lnTo>
                <a:lnTo>
                  <a:pt x="877379" y="176060"/>
                </a:lnTo>
                <a:lnTo>
                  <a:pt x="883272" y="151345"/>
                </a:lnTo>
                <a:close/>
              </a:path>
              <a:path w="2125979" h="325120">
                <a:moveTo>
                  <a:pt x="923747" y="81648"/>
                </a:moveTo>
                <a:lnTo>
                  <a:pt x="848080" y="71666"/>
                </a:lnTo>
                <a:lnTo>
                  <a:pt x="844829" y="96862"/>
                </a:lnTo>
                <a:lnTo>
                  <a:pt x="896289" y="103492"/>
                </a:lnTo>
                <a:lnTo>
                  <a:pt x="920267" y="106807"/>
                </a:lnTo>
                <a:lnTo>
                  <a:pt x="920724" y="103479"/>
                </a:lnTo>
                <a:lnTo>
                  <a:pt x="923747" y="81648"/>
                </a:lnTo>
                <a:close/>
              </a:path>
              <a:path w="2125979" h="325120">
                <a:moveTo>
                  <a:pt x="982091" y="175336"/>
                </a:moveTo>
                <a:lnTo>
                  <a:pt x="908011" y="157289"/>
                </a:lnTo>
                <a:lnTo>
                  <a:pt x="902030" y="181965"/>
                </a:lnTo>
                <a:lnTo>
                  <a:pt x="955090" y="194843"/>
                </a:lnTo>
                <a:lnTo>
                  <a:pt x="976020" y="199999"/>
                </a:lnTo>
                <a:lnTo>
                  <a:pt x="977290" y="194830"/>
                </a:lnTo>
                <a:lnTo>
                  <a:pt x="982091" y="175336"/>
                </a:lnTo>
                <a:close/>
              </a:path>
              <a:path w="2125979" h="325120">
                <a:moveTo>
                  <a:pt x="1024420" y="95999"/>
                </a:moveTo>
                <a:lnTo>
                  <a:pt x="948905" y="85115"/>
                </a:lnTo>
                <a:lnTo>
                  <a:pt x="945426" y="110286"/>
                </a:lnTo>
                <a:lnTo>
                  <a:pt x="966368" y="113182"/>
                </a:lnTo>
                <a:lnTo>
                  <a:pt x="1020749" y="121132"/>
                </a:lnTo>
                <a:lnTo>
                  <a:pt x="1021905" y="113182"/>
                </a:lnTo>
                <a:lnTo>
                  <a:pt x="1024420" y="95999"/>
                </a:lnTo>
                <a:close/>
              </a:path>
              <a:path w="2125979" h="325120">
                <a:moveTo>
                  <a:pt x="1080744" y="199796"/>
                </a:moveTo>
                <a:lnTo>
                  <a:pt x="1006754" y="181406"/>
                </a:lnTo>
                <a:lnTo>
                  <a:pt x="1000683" y="206070"/>
                </a:lnTo>
                <a:lnTo>
                  <a:pt x="1074597" y="224447"/>
                </a:lnTo>
                <a:lnTo>
                  <a:pt x="1080744" y="199796"/>
                </a:lnTo>
                <a:close/>
              </a:path>
              <a:path w="2125979" h="325120">
                <a:moveTo>
                  <a:pt x="1125016" y="111353"/>
                </a:moveTo>
                <a:lnTo>
                  <a:pt x="1049629" y="99745"/>
                </a:lnTo>
                <a:lnTo>
                  <a:pt x="1045781" y="124841"/>
                </a:lnTo>
                <a:lnTo>
                  <a:pt x="1113650" y="135255"/>
                </a:lnTo>
                <a:lnTo>
                  <a:pt x="1121016" y="136436"/>
                </a:lnTo>
                <a:lnTo>
                  <a:pt x="1121206" y="135242"/>
                </a:lnTo>
                <a:lnTo>
                  <a:pt x="1125016" y="111353"/>
                </a:lnTo>
                <a:close/>
              </a:path>
              <a:path w="2125979" h="325120">
                <a:moveTo>
                  <a:pt x="1179283" y="224688"/>
                </a:moveTo>
                <a:lnTo>
                  <a:pt x="1105408" y="206019"/>
                </a:lnTo>
                <a:lnTo>
                  <a:pt x="1099185" y="230644"/>
                </a:lnTo>
                <a:lnTo>
                  <a:pt x="1173060" y="249313"/>
                </a:lnTo>
                <a:lnTo>
                  <a:pt x="1179283" y="224688"/>
                </a:lnTo>
                <a:close/>
              </a:path>
              <a:path w="2125979" h="325120">
                <a:moveTo>
                  <a:pt x="1225397" y="127533"/>
                </a:moveTo>
                <a:lnTo>
                  <a:pt x="1150099" y="115354"/>
                </a:lnTo>
                <a:lnTo>
                  <a:pt x="1146098" y="140436"/>
                </a:lnTo>
                <a:lnTo>
                  <a:pt x="1190396" y="147497"/>
                </a:lnTo>
                <a:lnTo>
                  <a:pt x="1221257" y="152590"/>
                </a:lnTo>
                <a:lnTo>
                  <a:pt x="1222095" y="147485"/>
                </a:lnTo>
                <a:lnTo>
                  <a:pt x="1225397" y="127533"/>
                </a:lnTo>
                <a:close/>
              </a:path>
              <a:path w="2125979" h="325120">
                <a:moveTo>
                  <a:pt x="1277785" y="249770"/>
                </a:moveTo>
                <a:lnTo>
                  <a:pt x="1203909" y="230911"/>
                </a:lnTo>
                <a:lnTo>
                  <a:pt x="1197686" y="255536"/>
                </a:lnTo>
                <a:lnTo>
                  <a:pt x="1271485" y="274383"/>
                </a:lnTo>
                <a:lnTo>
                  <a:pt x="1277785" y="249770"/>
                </a:lnTo>
                <a:close/>
              </a:path>
              <a:path w="2125979" h="325120">
                <a:moveTo>
                  <a:pt x="1325651" y="144310"/>
                </a:moveTo>
                <a:lnTo>
                  <a:pt x="1250454" y="131660"/>
                </a:lnTo>
                <a:lnTo>
                  <a:pt x="1246314" y="156730"/>
                </a:lnTo>
                <a:lnTo>
                  <a:pt x="1268945" y="160464"/>
                </a:lnTo>
                <a:lnTo>
                  <a:pt x="1321409" y="169354"/>
                </a:lnTo>
                <a:lnTo>
                  <a:pt x="1325651" y="144310"/>
                </a:lnTo>
                <a:close/>
              </a:path>
              <a:path w="2125979" h="325120">
                <a:moveTo>
                  <a:pt x="1376222" y="274993"/>
                </a:moveTo>
                <a:lnTo>
                  <a:pt x="1302385" y="256070"/>
                </a:lnTo>
                <a:lnTo>
                  <a:pt x="1296098" y="280670"/>
                </a:lnTo>
                <a:lnTo>
                  <a:pt x="1369885" y="299593"/>
                </a:lnTo>
                <a:lnTo>
                  <a:pt x="1376222" y="274993"/>
                </a:lnTo>
                <a:close/>
              </a:path>
              <a:path w="2125979" h="325120">
                <a:moveTo>
                  <a:pt x="1425829" y="161594"/>
                </a:moveTo>
                <a:lnTo>
                  <a:pt x="1350695" y="148564"/>
                </a:lnTo>
                <a:lnTo>
                  <a:pt x="1346454" y="173596"/>
                </a:lnTo>
                <a:lnTo>
                  <a:pt x="1349324" y="174091"/>
                </a:lnTo>
                <a:lnTo>
                  <a:pt x="1421485" y="186613"/>
                </a:lnTo>
                <a:lnTo>
                  <a:pt x="1423657" y="174078"/>
                </a:lnTo>
                <a:lnTo>
                  <a:pt x="1425829" y="161594"/>
                </a:lnTo>
                <a:close/>
              </a:path>
              <a:path w="2125979" h="325120">
                <a:moveTo>
                  <a:pt x="1474609" y="300316"/>
                </a:moveTo>
                <a:lnTo>
                  <a:pt x="1400810" y="281330"/>
                </a:lnTo>
                <a:lnTo>
                  <a:pt x="1394485" y="305930"/>
                </a:lnTo>
                <a:lnTo>
                  <a:pt x="1468285" y="324916"/>
                </a:lnTo>
                <a:lnTo>
                  <a:pt x="1474609" y="300316"/>
                </a:lnTo>
                <a:close/>
              </a:path>
              <a:path w="2125979" h="325120">
                <a:moveTo>
                  <a:pt x="1525943" y="179311"/>
                </a:moveTo>
                <a:lnTo>
                  <a:pt x="1450886" y="166001"/>
                </a:lnTo>
                <a:lnTo>
                  <a:pt x="1446453" y="191008"/>
                </a:lnTo>
                <a:lnTo>
                  <a:pt x="1521447" y="204304"/>
                </a:lnTo>
                <a:lnTo>
                  <a:pt x="1525943" y="179311"/>
                </a:lnTo>
                <a:close/>
              </a:path>
              <a:path w="2125979" h="325120">
                <a:moveTo>
                  <a:pt x="1625968" y="197396"/>
                </a:moveTo>
                <a:lnTo>
                  <a:pt x="1550949" y="183807"/>
                </a:lnTo>
                <a:lnTo>
                  <a:pt x="1546440" y="208813"/>
                </a:lnTo>
                <a:lnTo>
                  <a:pt x="1598764" y="218236"/>
                </a:lnTo>
                <a:lnTo>
                  <a:pt x="1621383" y="222377"/>
                </a:lnTo>
                <a:lnTo>
                  <a:pt x="1622145" y="218224"/>
                </a:lnTo>
                <a:lnTo>
                  <a:pt x="1625968" y="197396"/>
                </a:lnTo>
                <a:close/>
              </a:path>
              <a:path w="2125979" h="325120">
                <a:moveTo>
                  <a:pt x="1725904" y="215734"/>
                </a:moveTo>
                <a:lnTo>
                  <a:pt x="1650949" y="201980"/>
                </a:lnTo>
                <a:lnTo>
                  <a:pt x="1646364" y="226961"/>
                </a:lnTo>
                <a:lnTo>
                  <a:pt x="1721319" y="240715"/>
                </a:lnTo>
                <a:lnTo>
                  <a:pt x="1725904" y="215734"/>
                </a:lnTo>
                <a:close/>
              </a:path>
              <a:path w="2125979" h="325120">
                <a:moveTo>
                  <a:pt x="1825840" y="234226"/>
                </a:moveTo>
                <a:lnTo>
                  <a:pt x="1750885" y="220319"/>
                </a:lnTo>
                <a:lnTo>
                  <a:pt x="1746300" y="245300"/>
                </a:lnTo>
                <a:lnTo>
                  <a:pt x="1821180" y="259194"/>
                </a:lnTo>
                <a:lnTo>
                  <a:pt x="1825840" y="234226"/>
                </a:lnTo>
                <a:close/>
              </a:path>
              <a:path w="2125979" h="325120">
                <a:moveTo>
                  <a:pt x="1925713" y="252869"/>
                </a:moveTo>
                <a:lnTo>
                  <a:pt x="1850809" y="238887"/>
                </a:lnTo>
                <a:lnTo>
                  <a:pt x="1846148" y="263855"/>
                </a:lnTo>
                <a:lnTo>
                  <a:pt x="1921052" y="277837"/>
                </a:lnTo>
                <a:lnTo>
                  <a:pt x="1925713" y="252869"/>
                </a:lnTo>
                <a:close/>
              </a:path>
              <a:path w="2125979" h="325120">
                <a:moveTo>
                  <a:pt x="2025586" y="271627"/>
                </a:moveTo>
                <a:lnTo>
                  <a:pt x="1950707" y="257530"/>
                </a:lnTo>
                <a:lnTo>
                  <a:pt x="1946008" y="282498"/>
                </a:lnTo>
                <a:lnTo>
                  <a:pt x="2020887" y="296595"/>
                </a:lnTo>
                <a:lnTo>
                  <a:pt x="2025586" y="271627"/>
                </a:lnTo>
                <a:close/>
              </a:path>
              <a:path w="2125979" h="325120">
                <a:moveTo>
                  <a:pt x="2125434" y="290410"/>
                </a:moveTo>
                <a:lnTo>
                  <a:pt x="2050554" y="276326"/>
                </a:lnTo>
                <a:lnTo>
                  <a:pt x="2045855" y="301282"/>
                </a:lnTo>
                <a:lnTo>
                  <a:pt x="2120735" y="315379"/>
                </a:lnTo>
                <a:lnTo>
                  <a:pt x="2125434" y="29041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 rot="17160000">
            <a:off x="7628790" y="3986972"/>
            <a:ext cx="68731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b="1" spc="-10" dirty="0">
                <a:solidFill>
                  <a:srgbClr val="203864"/>
                </a:solidFill>
                <a:latin typeface="Arial"/>
                <a:cs typeface="Arial"/>
              </a:rPr>
              <a:t>R</a:t>
            </a:r>
            <a:r>
              <a:rPr sz="1600" b="1" spc="-20" dirty="0">
                <a:solidFill>
                  <a:srgbClr val="203864"/>
                </a:solidFill>
                <a:latin typeface="Arial"/>
                <a:cs typeface="Arial"/>
              </a:rPr>
              <a:t>e</a:t>
            </a:r>
            <a:r>
              <a:rPr sz="1600" b="1" spc="-15" dirty="0">
                <a:solidFill>
                  <a:srgbClr val="203864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203864"/>
                </a:solidFill>
                <a:latin typeface="Arial"/>
                <a:cs typeface="Arial"/>
              </a:rPr>
              <a:t>u</a:t>
            </a:r>
            <a:r>
              <a:rPr sz="2400" b="1" spc="-22" baseline="1736" dirty="0">
                <a:solidFill>
                  <a:srgbClr val="203864"/>
                </a:solidFill>
                <a:latin typeface="Arial"/>
                <a:cs typeface="Arial"/>
              </a:rPr>
              <a:t>r</a:t>
            </a:r>
            <a:r>
              <a:rPr sz="2400" b="1" baseline="1736" dirty="0">
                <a:solidFill>
                  <a:srgbClr val="203864"/>
                </a:solidFill>
                <a:latin typeface="Arial"/>
                <a:cs typeface="Arial"/>
              </a:rPr>
              <a:t>n</a:t>
            </a:r>
            <a:endParaRPr sz="2400" baseline="1736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 rot="17160000">
            <a:off x="7702833" y="4052139"/>
            <a:ext cx="10043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b="1" spc="-5" dirty="0">
                <a:solidFill>
                  <a:srgbClr val="203864"/>
                </a:solidFill>
                <a:latin typeface="Arial"/>
                <a:cs typeface="Arial"/>
              </a:rPr>
              <a:t>Lea</a:t>
            </a:r>
            <a:r>
              <a:rPr sz="1600" b="1" dirty="0">
                <a:solidFill>
                  <a:srgbClr val="203864"/>
                </a:solidFill>
                <a:latin typeface="Arial"/>
                <a:cs typeface="Arial"/>
              </a:rPr>
              <a:t>f</a:t>
            </a:r>
            <a:r>
              <a:rPr sz="1600" b="1" spc="-10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2400" b="1" spc="-15" baseline="1736" dirty="0">
                <a:solidFill>
                  <a:srgbClr val="203864"/>
                </a:solidFill>
                <a:latin typeface="Arial"/>
                <a:cs typeface="Arial"/>
              </a:rPr>
              <a:t>N</a:t>
            </a:r>
            <a:r>
              <a:rPr sz="2400" b="1" spc="-30" baseline="1736" dirty="0">
                <a:solidFill>
                  <a:srgbClr val="203864"/>
                </a:solidFill>
                <a:latin typeface="Arial"/>
                <a:cs typeface="Arial"/>
              </a:rPr>
              <a:t>od</a:t>
            </a:r>
            <a:r>
              <a:rPr sz="2400" b="1" baseline="1736" dirty="0">
                <a:solidFill>
                  <a:srgbClr val="203864"/>
                </a:solidFill>
                <a:latin typeface="Arial"/>
                <a:cs typeface="Arial"/>
              </a:rPr>
              <a:t>e</a:t>
            </a:r>
            <a:endParaRPr sz="2400" baseline="1736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929626" y="5047996"/>
            <a:ext cx="1129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ED7D31"/>
                </a:solidFill>
                <a:latin typeface="Arial"/>
                <a:cs typeface="Arial"/>
              </a:rPr>
              <a:t>Parse</a:t>
            </a:r>
            <a:r>
              <a:rPr sz="1600" b="1" spc="-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D7D31"/>
                </a:solidFill>
                <a:latin typeface="Arial"/>
                <a:cs typeface="Arial"/>
              </a:rPr>
              <a:t>Node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161663" y="3800347"/>
            <a:ext cx="147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Only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traverse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61663" y="4065523"/>
            <a:ext cx="1600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full kernel  software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stack  once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6581618" y="3151621"/>
            <a:ext cx="2500630" cy="3032125"/>
            <a:chOff x="6581618" y="3151621"/>
            <a:chExt cx="2500630" cy="3032125"/>
          </a:xfrm>
        </p:grpSpPr>
        <p:sp>
          <p:nvSpPr>
            <p:cNvPr id="96" name="object 96"/>
            <p:cNvSpPr/>
            <p:nvPr/>
          </p:nvSpPr>
          <p:spPr>
            <a:xfrm>
              <a:off x="8773512" y="3170671"/>
              <a:ext cx="289560" cy="2413000"/>
            </a:xfrm>
            <a:custGeom>
              <a:avLst/>
              <a:gdLst/>
              <a:ahLst/>
              <a:cxnLst/>
              <a:rect l="l" t="t" r="r" b="b"/>
              <a:pathLst>
                <a:path w="289559" h="2413000">
                  <a:moveTo>
                    <a:pt x="0" y="0"/>
                  </a:moveTo>
                  <a:lnTo>
                    <a:pt x="56296" y="1894"/>
                  </a:lnTo>
                  <a:lnTo>
                    <a:pt x="102269" y="7059"/>
                  </a:lnTo>
                  <a:lnTo>
                    <a:pt x="133265" y="14721"/>
                  </a:lnTo>
                  <a:lnTo>
                    <a:pt x="144631" y="24103"/>
                  </a:lnTo>
                  <a:lnTo>
                    <a:pt x="144631" y="1182116"/>
                  </a:lnTo>
                  <a:lnTo>
                    <a:pt x="155996" y="1191498"/>
                  </a:lnTo>
                  <a:lnTo>
                    <a:pt x="186992" y="1199160"/>
                  </a:lnTo>
                  <a:lnTo>
                    <a:pt x="232965" y="1204325"/>
                  </a:lnTo>
                  <a:lnTo>
                    <a:pt x="289262" y="1206220"/>
                  </a:lnTo>
                  <a:lnTo>
                    <a:pt x="232965" y="1208114"/>
                  </a:lnTo>
                  <a:lnTo>
                    <a:pt x="186992" y="1213279"/>
                  </a:lnTo>
                  <a:lnTo>
                    <a:pt x="155996" y="1220940"/>
                  </a:lnTo>
                  <a:lnTo>
                    <a:pt x="144631" y="1230323"/>
                  </a:lnTo>
                  <a:lnTo>
                    <a:pt x="144631" y="2388336"/>
                  </a:lnTo>
                  <a:lnTo>
                    <a:pt x="133265" y="2397718"/>
                  </a:lnTo>
                  <a:lnTo>
                    <a:pt x="102269" y="2405379"/>
                  </a:lnTo>
                  <a:lnTo>
                    <a:pt x="56296" y="2410544"/>
                  </a:lnTo>
                  <a:lnTo>
                    <a:pt x="0" y="241243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600668" y="5349369"/>
              <a:ext cx="535940" cy="815340"/>
            </a:xfrm>
            <a:custGeom>
              <a:avLst/>
              <a:gdLst/>
              <a:ahLst/>
              <a:cxnLst/>
              <a:rect l="l" t="t" r="r" b="b"/>
              <a:pathLst>
                <a:path w="535940" h="815339">
                  <a:moveTo>
                    <a:pt x="0" y="89269"/>
                  </a:moveTo>
                  <a:lnTo>
                    <a:pt x="7015" y="54522"/>
                  </a:lnTo>
                  <a:lnTo>
                    <a:pt x="26146" y="26146"/>
                  </a:lnTo>
                  <a:lnTo>
                    <a:pt x="54522" y="7015"/>
                  </a:lnTo>
                  <a:lnTo>
                    <a:pt x="89269" y="0"/>
                  </a:lnTo>
                  <a:lnTo>
                    <a:pt x="446338" y="0"/>
                  </a:lnTo>
                  <a:lnTo>
                    <a:pt x="481085" y="7015"/>
                  </a:lnTo>
                  <a:lnTo>
                    <a:pt x="509461" y="26146"/>
                  </a:lnTo>
                  <a:lnTo>
                    <a:pt x="528592" y="54522"/>
                  </a:lnTo>
                  <a:lnTo>
                    <a:pt x="535608" y="89269"/>
                  </a:lnTo>
                  <a:lnTo>
                    <a:pt x="535608" y="726052"/>
                  </a:lnTo>
                  <a:lnTo>
                    <a:pt x="528592" y="760799"/>
                  </a:lnTo>
                  <a:lnTo>
                    <a:pt x="509461" y="789175"/>
                  </a:lnTo>
                  <a:lnTo>
                    <a:pt x="481085" y="808306"/>
                  </a:lnTo>
                  <a:lnTo>
                    <a:pt x="446338" y="815322"/>
                  </a:lnTo>
                  <a:lnTo>
                    <a:pt x="89269" y="815322"/>
                  </a:lnTo>
                  <a:lnTo>
                    <a:pt x="54522" y="808306"/>
                  </a:lnTo>
                  <a:lnTo>
                    <a:pt x="26146" y="789175"/>
                  </a:lnTo>
                  <a:lnTo>
                    <a:pt x="7015" y="760799"/>
                  </a:lnTo>
                  <a:lnTo>
                    <a:pt x="0" y="726052"/>
                  </a:lnTo>
                  <a:lnTo>
                    <a:pt x="0" y="8926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50089" y="5346265"/>
              <a:ext cx="535940" cy="815340"/>
            </a:xfrm>
            <a:custGeom>
              <a:avLst/>
              <a:gdLst/>
              <a:ahLst/>
              <a:cxnLst/>
              <a:rect l="l" t="t" r="r" b="b"/>
              <a:pathLst>
                <a:path w="535940" h="815339">
                  <a:moveTo>
                    <a:pt x="0" y="89269"/>
                  </a:moveTo>
                  <a:lnTo>
                    <a:pt x="7015" y="54522"/>
                  </a:lnTo>
                  <a:lnTo>
                    <a:pt x="26146" y="26146"/>
                  </a:lnTo>
                  <a:lnTo>
                    <a:pt x="54522" y="7015"/>
                  </a:lnTo>
                  <a:lnTo>
                    <a:pt x="89269" y="0"/>
                  </a:lnTo>
                  <a:lnTo>
                    <a:pt x="446338" y="0"/>
                  </a:lnTo>
                  <a:lnTo>
                    <a:pt x="481085" y="7015"/>
                  </a:lnTo>
                  <a:lnTo>
                    <a:pt x="509461" y="26146"/>
                  </a:lnTo>
                  <a:lnTo>
                    <a:pt x="528592" y="54522"/>
                  </a:lnTo>
                  <a:lnTo>
                    <a:pt x="535608" y="89269"/>
                  </a:lnTo>
                  <a:lnTo>
                    <a:pt x="535608" y="726052"/>
                  </a:lnTo>
                  <a:lnTo>
                    <a:pt x="528592" y="760799"/>
                  </a:lnTo>
                  <a:lnTo>
                    <a:pt x="509461" y="789175"/>
                  </a:lnTo>
                  <a:lnTo>
                    <a:pt x="481085" y="808306"/>
                  </a:lnTo>
                  <a:lnTo>
                    <a:pt x="446338" y="815322"/>
                  </a:lnTo>
                  <a:lnTo>
                    <a:pt x="89269" y="815322"/>
                  </a:lnTo>
                  <a:lnTo>
                    <a:pt x="54522" y="808306"/>
                  </a:lnTo>
                  <a:lnTo>
                    <a:pt x="26146" y="789175"/>
                  </a:lnTo>
                  <a:lnTo>
                    <a:pt x="7015" y="760799"/>
                  </a:lnTo>
                  <a:lnTo>
                    <a:pt x="0" y="726052"/>
                  </a:lnTo>
                  <a:lnTo>
                    <a:pt x="0" y="8926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7866126" y="5854700"/>
            <a:ext cx="321310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5080">
              <a:lnSpc>
                <a:spcPts val="2110"/>
              </a:lnSpc>
              <a:spcBef>
                <a:spcPts val="210"/>
              </a:spcBef>
            </a:pPr>
            <a:r>
              <a:rPr sz="1800" b="1" spc="-5" dirty="0">
                <a:latin typeface="Arial"/>
                <a:cs typeface="Arial"/>
              </a:rPr>
              <a:t>Reduce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latency </a:t>
            </a:r>
            <a:r>
              <a:rPr sz="1800" b="1" dirty="0">
                <a:latin typeface="Arial"/>
                <a:cs typeface="Arial"/>
              </a:rPr>
              <a:t>of the  </a:t>
            </a:r>
            <a:r>
              <a:rPr sz="1800" b="1" spc="-5" dirty="0">
                <a:latin typeface="Arial"/>
                <a:cs typeface="Arial"/>
              </a:rPr>
              <a:t>intermediate I/O </a:t>
            </a:r>
            <a:r>
              <a:rPr sz="1800" b="1" dirty="0">
                <a:latin typeface="Arial"/>
                <a:cs typeface="Arial"/>
              </a:rPr>
              <a:t>by up to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47%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00" name="object 100"/>
          <p:cNvSpPr txBox="1"/>
          <p:nvPr/>
        </p:nvSpPr>
        <p:spPr>
          <a:xfrm>
            <a:off x="1982245" y="1546859"/>
            <a:ext cx="2670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Chain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Dependent  Read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Requests: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3044"/>
            <a:ext cx="101301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Chains of Dependent Read Requests are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Common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6A85DD6-069B-F7FF-7DB0-58C3D417F60B}"/>
              </a:ext>
            </a:extLst>
          </p:cNvPr>
          <p:cNvSpPr txBox="1">
            <a:spLocks/>
          </p:cNvSpPr>
          <p:nvPr/>
        </p:nvSpPr>
        <p:spPr>
          <a:xfrm>
            <a:off x="916938" y="1298448"/>
            <a:ext cx="101301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469900" indent="-457200" latinLnBrk="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kern="0" dirty="0">
                <a:latin typeface="Arial"/>
                <a:cs typeface="Arial"/>
              </a:rPr>
              <a:t>Both </a:t>
            </a:r>
            <a:r>
              <a:rPr lang="en-US" sz="2800" b="1" kern="0" dirty="0">
                <a:latin typeface="Arial"/>
                <a:cs typeface="Arial"/>
              </a:rPr>
              <a:t>B-Tree </a:t>
            </a:r>
            <a:r>
              <a:rPr lang="en-US" sz="2800" kern="0" dirty="0">
                <a:latin typeface="Arial"/>
                <a:cs typeface="Arial"/>
              </a:rPr>
              <a:t>and </a:t>
            </a:r>
            <a:r>
              <a:rPr lang="en-US" sz="2800" b="1" kern="0" dirty="0">
                <a:latin typeface="Arial"/>
                <a:cs typeface="Arial"/>
              </a:rPr>
              <a:t>LSM-Tree</a:t>
            </a:r>
            <a:r>
              <a:rPr lang="en-US" sz="2800" kern="0" dirty="0">
                <a:latin typeface="Arial"/>
                <a:cs typeface="Arial"/>
              </a:rPr>
              <a:t> issue dependent read requests to perform lookups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B10A2-CC5A-16E1-7162-D146009401EB}"/>
              </a:ext>
            </a:extLst>
          </p:cNvPr>
          <p:cNvSpPr txBox="1"/>
          <p:nvPr/>
        </p:nvSpPr>
        <p:spPr>
          <a:xfrm>
            <a:off x="532982" y="3124200"/>
            <a:ext cx="11524615" cy="105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96950" marR="5080" indent="-984250">
              <a:lnSpc>
                <a:spcPct val="101400"/>
              </a:lnSpc>
              <a:spcBef>
                <a:spcPts val="5"/>
              </a:spcBef>
            </a:pPr>
            <a:r>
              <a:rPr lang="en-US" altLang="ko-KR" sz="3200" b="1" spc="-5" dirty="0">
                <a:latin typeface="Arial"/>
                <a:cs typeface="Arial"/>
              </a:rPr>
              <a:t>Goal: Build </a:t>
            </a:r>
            <a:r>
              <a:rPr lang="en-US" altLang="ko-KR" sz="3200" b="1" dirty="0">
                <a:latin typeface="Arial"/>
                <a:cs typeface="Arial"/>
              </a:rPr>
              <a:t>a </a:t>
            </a:r>
            <a:r>
              <a:rPr lang="en-US" altLang="ko-KR" sz="3200" b="1" spc="-5" dirty="0">
                <a:latin typeface="Arial"/>
                <a:cs typeface="Arial"/>
              </a:rPr>
              <a:t>framework </a:t>
            </a:r>
            <a:r>
              <a:rPr lang="en-US" altLang="ko-KR" sz="3200" b="1" dirty="0">
                <a:latin typeface="Arial"/>
                <a:cs typeface="Arial"/>
              </a:rPr>
              <a:t>for </a:t>
            </a:r>
            <a:r>
              <a:rPr lang="en-US" altLang="ko-KR" sz="3200" b="1" spc="-5" dirty="0">
                <a:latin typeface="Arial"/>
                <a:cs typeface="Arial"/>
              </a:rPr>
              <a:t>storage engines </a:t>
            </a:r>
            <a:r>
              <a:rPr lang="en-US" altLang="ko-KR" sz="3200" b="1" dirty="0">
                <a:latin typeface="Arial"/>
                <a:cs typeface="Arial"/>
              </a:rPr>
              <a:t>to accelerate  dependent read requests using in-kernel</a:t>
            </a:r>
            <a:r>
              <a:rPr lang="en-US" altLang="ko-KR" sz="3200" b="1" spc="-75" dirty="0">
                <a:latin typeface="Arial"/>
                <a:cs typeface="Arial"/>
              </a:rPr>
              <a:t> </a:t>
            </a:r>
            <a:r>
              <a:rPr lang="en-US" altLang="ko-KR" sz="3200" b="1" dirty="0">
                <a:latin typeface="Arial"/>
                <a:cs typeface="Arial"/>
              </a:rPr>
              <a:t>functions</a:t>
            </a:r>
            <a:endParaRPr lang="en-US" altLang="ko-KR"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1892</Words>
  <Application>Microsoft Office PowerPoint</Application>
  <PresentationFormat>와이드스크린</PresentationFormat>
  <Paragraphs>381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Segoe UI Emoji</vt:lpstr>
      <vt:lpstr>Times New Roman</vt:lpstr>
      <vt:lpstr>Verdana</vt:lpstr>
      <vt:lpstr>Wingdings</vt:lpstr>
      <vt:lpstr>Office Theme</vt:lpstr>
      <vt:lpstr>PowerPoint 프레젠테이션</vt:lpstr>
      <vt:lpstr>Kernel Software is Becoming the Bottleneck for Storage</vt:lpstr>
      <vt:lpstr>Where Does the Latency Come From?</vt:lpstr>
      <vt:lpstr>Bypass Kernel to Eliminate Overhead</vt:lpstr>
      <vt:lpstr>Kernel Bypass is Not a Panacea</vt:lpstr>
      <vt:lpstr>Move Application Logic Into the Kernel</vt:lpstr>
      <vt:lpstr>B+ Tree Index Lookup from User Space</vt:lpstr>
      <vt:lpstr>B+ Tree Index Lookup With an In-Kernel Function</vt:lpstr>
      <vt:lpstr>Chains of Dependent Read Requests are Common</vt:lpstr>
      <vt:lpstr>XRP: A Framework for In-Kernel Storage Functions</vt:lpstr>
      <vt:lpstr>Using BPF to Offload Custom Functions Safely</vt:lpstr>
      <vt:lpstr>BPF is Widely Used in Networking</vt:lpstr>
      <vt:lpstr>Adopting BPF in Storage is Challenging</vt:lpstr>
      <vt:lpstr>Insights &amp; Design Principles </vt:lpstr>
      <vt:lpstr>Resubmission Logic</vt:lpstr>
      <vt:lpstr>BPF Hook</vt:lpstr>
      <vt:lpstr>Metadata Digest</vt:lpstr>
      <vt:lpstr>XRP: In-Kernel Storage Functions with eBPF</vt:lpstr>
      <vt:lpstr>BPF Can Traverse Different Types of Data Structures</vt:lpstr>
      <vt:lpstr>WiredTiger</vt:lpstr>
      <vt:lpstr>Evaluation</vt:lpstr>
      <vt:lpstr>Overhead of Using BPF for Storage</vt:lpstr>
      <vt:lpstr>Kernel Software Overhead &amp; Thread Scaling</vt:lpstr>
      <vt:lpstr>XRP vs. SPDK - Throughput</vt:lpstr>
      <vt:lpstr>XRP vs. SPDK – Tail Latency</vt:lpstr>
      <vt:lpstr>WiredTiger YCSB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최진서</cp:lastModifiedBy>
  <cp:revision>2</cp:revision>
  <dcterms:created xsi:type="dcterms:W3CDTF">2022-08-22T04:33:51Z</dcterms:created>
  <dcterms:modified xsi:type="dcterms:W3CDTF">2022-08-23T01:09:05Z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2022-07-13T00:00:00Z</vt:filetime>
  </property>
  <property fmtid="{D5CDD505-2E9C-101B-9397-08002B2CF9AE}" pid="3" name="LastSaved">
    <vt:filetime>2022-08-22T00:00:00Z</vt:filetime>
  </property>
</Properties>
</file>