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63" r:id="rId7"/>
    <p:sldId id="264" r:id="rId8"/>
    <p:sldId id="258" r:id="rId9"/>
    <p:sldId id="265" r:id="rId10"/>
    <p:sldId id="266" r:id="rId11"/>
    <p:sldId id="267" r:id="rId12"/>
    <p:sldId id="268" r:id="rId13"/>
    <p:sldId id="269" r:id="rId14"/>
    <p:sldId id="259" r:id="rId15"/>
    <p:sldId id="270" r:id="rId16"/>
    <p:sldId id="271" r:id="rId17"/>
    <p:sldId id="272" r:id="rId18"/>
    <p:sldId id="260" r:id="rId19"/>
    <p:sldId id="273" r:id="rId20"/>
    <p:sldId id="274" r:id="rId21"/>
    <p:sldId id="261" r:id="rId22"/>
    <p:sldId id="275" r:id="rId23"/>
    <p:sldId id="262" r:id="rId24"/>
    <p:sldId id="276" r:id="rId25"/>
  </p:sldIdLst>
  <p:sldSz cx="12192000" cy="6858000"/>
  <p:notesSz cx="6858000" cy="9144000"/>
  <p:embeddedFontLs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맑은 고딕" panose="020B0503020000020004" pitchFamily="50" charset="-127"/>
      <p:regular r:id="rId35"/>
      <p:bold r:id="rId36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D1A1C"/>
    <a:srgbClr val="077D02"/>
    <a:srgbClr val="5B9BD5"/>
    <a:srgbClr val="2A8661"/>
    <a:srgbClr val="3B3B3B"/>
    <a:srgbClr val="4472C4"/>
    <a:srgbClr val="4B88C0"/>
    <a:srgbClr val="990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7D18B-9518-78B1-56D7-EEB69F043DD4}" v="358" dt="2022-07-04T06:14:54.018"/>
    <p1510:client id="{3257C02B-37B6-5C04-7820-D36F0E241AE0}" v="858" dt="2022-07-04T10:06:52.283"/>
    <p1510:client id="{8E2D5C3B-F050-46B4-95B1-5F69C4238AE7}" v="184" dt="2022-06-28T07:57:07.062"/>
    <p1510:client id="{EAA0DAF6-09DF-EBC8-AF83-3F26D68A2098}" v="188" dt="2022-07-04T02:49:51.394"/>
    <p1510:client id="{FCD3E685-7FC2-4BDF-9F5C-91237A2D37B5}" v="317" dt="2022-08-31T00:56:42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235" autoAdjust="0"/>
  </p:normalViewPr>
  <p:slideViewPr>
    <p:cSldViewPr snapToGrid="0" showGuides="1">
      <p:cViewPr varScale="1">
        <p:scale>
          <a:sx n="98" d="100"/>
          <a:sy n="98" d="100"/>
        </p:scale>
        <p:origin x="1014" y="84"/>
      </p:cViewPr>
      <p:guideLst>
        <p:guide pos="384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8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</a:t>
            </a:r>
            <a:endParaRPr lang="en-US" altLang="ko-KR" dirty="0"/>
          </a:p>
          <a:p>
            <a:pPr lvl="3"/>
            <a:r>
              <a:rPr lang="ko-KR" altLang="en-US" dirty="0"/>
              <a:t>넷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CheolHyeon Kwon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We Need Kernel Interposition over the</a:t>
            </a:r>
          </a:p>
          <a:p>
            <a:pPr algn="ctr"/>
            <a:r>
              <a:rPr lang="en-US" altLang="ko-KR" sz="3600" b="1" dirty="0">
                <a:solidFill>
                  <a:schemeClr val="accent5"/>
                </a:solidFill>
                <a:latin typeface="roboto" panose="02000000000000000000" pitchFamily="2" charset="0"/>
              </a:rPr>
              <a:t>Network </a:t>
            </a:r>
            <a:r>
              <a:rPr lang="en-US" altLang="ko-KR" sz="3600" b="1" dirty="0" err="1">
                <a:solidFill>
                  <a:schemeClr val="accent5"/>
                </a:solidFill>
                <a:latin typeface="roboto" panose="02000000000000000000" pitchFamily="2" charset="0"/>
              </a:rPr>
              <a:t>Dataplane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Hugo </a:t>
            </a:r>
            <a:r>
              <a:rPr lang="en-US" altLang="ko-KR" sz="2200" dirty="0" err="1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Sadok</a:t>
            </a:r>
            <a:r>
              <a:rPr lang="en-US" altLang="ko-KR" sz="22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, </a:t>
            </a:r>
            <a:r>
              <a:rPr lang="en-US" altLang="ko-KR" sz="2200" dirty="0" err="1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Zhipeng</a:t>
            </a:r>
            <a:r>
              <a:rPr lang="en-US" altLang="ko-KR" sz="22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 Zhao, Valerie Choung, Nirav </a:t>
            </a:r>
            <a:r>
              <a:rPr lang="en-US" altLang="ko-KR" sz="2200" dirty="0" err="1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Atre</a:t>
            </a:r>
            <a:r>
              <a:rPr lang="en-US" altLang="ko-KR" sz="22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, Daniel S. Berger,‡•</a:t>
            </a:r>
          </a:p>
          <a:p>
            <a:pPr algn="ctr"/>
            <a:r>
              <a:rPr lang="en-US" altLang="ko-KR" sz="22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James C. Hoe, </a:t>
            </a:r>
            <a:r>
              <a:rPr lang="en-US" altLang="ko-KR" sz="2200" dirty="0" err="1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Aurojit</a:t>
            </a:r>
            <a:r>
              <a:rPr lang="en-US" altLang="ko-KR" sz="2200" dirty="0"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 Panda,† Justine Sherry</a:t>
            </a:r>
          </a:p>
          <a:p>
            <a:pPr algn="ctr"/>
            <a:endParaRPr lang="en-US" altLang="ko-KR" sz="2200" dirty="0">
              <a:latin typeface="roboto" panose="02000000000000000000" pitchFamily="2" charset="0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1330" y="5227659"/>
            <a:ext cx="6149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16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Carnegie Mellon University ‡ Microsoft Research </a:t>
            </a:r>
          </a:p>
          <a:p>
            <a:pPr algn="ctr">
              <a:lnSpc>
                <a:spcPts val="2400"/>
              </a:lnSpc>
            </a:pPr>
            <a:r>
              <a:rPr lang="en-US" altLang="ko-KR" sz="16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• University of Washington † New York University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C6CD97-666F-CB09-6B06-1D2350B8A9A9}"/>
              </a:ext>
            </a:extLst>
          </p:cNvPr>
          <p:cNvSpPr txBox="1"/>
          <p:nvPr/>
        </p:nvSpPr>
        <p:spPr>
          <a:xfrm>
            <a:off x="3021330" y="50108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 err="1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HotOS</a:t>
            </a: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’ 21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01D2B-12A5-D415-9CBF-1A2693F2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QoS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E6BC4-F65C-1874-D0EE-BA353FAEE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B,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가 가끔 </a:t>
            </a:r>
            <a:r>
              <a:rPr lang="en-US" altLang="ko-KR" dirty="0"/>
              <a:t>SSH</a:t>
            </a:r>
            <a:r>
              <a:rPr lang="ko-KR" altLang="en-US" dirty="0"/>
              <a:t>를 통해 </a:t>
            </a:r>
            <a:r>
              <a:rPr lang="en-US" altLang="ko-KR" dirty="0"/>
              <a:t>A</a:t>
            </a:r>
            <a:r>
              <a:rPr lang="ko-KR" altLang="en-US" dirty="0"/>
              <a:t>의 서버로 접속하여 게임을 실행함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traffic shaping</a:t>
            </a:r>
            <a:r>
              <a:rPr lang="ko-KR" altLang="en-US" dirty="0"/>
              <a:t>을 적용하기로 함 </a:t>
            </a:r>
            <a:endParaRPr lang="en-US" altLang="ko-KR" dirty="0"/>
          </a:p>
          <a:p>
            <a:pPr lvl="1"/>
            <a:r>
              <a:rPr lang="en-US" altLang="ko-KR" dirty="0"/>
              <a:t>traffic shaping: </a:t>
            </a:r>
            <a:r>
              <a:rPr lang="ko-KR" altLang="en-US" dirty="0"/>
              <a:t>네트워크의 </a:t>
            </a:r>
            <a:r>
              <a:rPr lang="ko-KR" altLang="en-US" dirty="0" err="1"/>
              <a:t>통신량을</a:t>
            </a:r>
            <a:r>
              <a:rPr lang="ko-KR" altLang="en-US" dirty="0"/>
              <a:t> 제어</a:t>
            </a:r>
            <a:r>
              <a:rPr lang="en-US" altLang="ko-KR" dirty="0"/>
              <a:t>, </a:t>
            </a:r>
            <a:r>
              <a:rPr lang="ko-KR" altLang="en-US" dirty="0"/>
              <a:t>패킷을 지연시킴으로써 대역폭을 확보하고 통신 성능을 보장하거나 최적화하는 일</a:t>
            </a:r>
            <a:endParaRPr lang="en-US" altLang="ko-KR" dirty="0"/>
          </a:p>
          <a:p>
            <a:r>
              <a:rPr lang="ko-KR" altLang="en-US" dirty="0"/>
              <a:t>이를 위한 방법</a:t>
            </a:r>
            <a:endParaRPr lang="en-US" altLang="ko-KR" dirty="0"/>
          </a:p>
          <a:p>
            <a:pPr lvl="1"/>
            <a:r>
              <a:rPr lang="en-US" altLang="ko-KR" dirty="0"/>
              <a:t>kernel</a:t>
            </a:r>
            <a:r>
              <a:rPr lang="ko-KR" altLang="en-US" dirty="0"/>
              <a:t>을 사용할 경우</a:t>
            </a:r>
            <a:r>
              <a:rPr lang="en-US" altLang="ko-KR" dirty="0"/>
              <a:t>, </a:t>
            </a:r>
            <a:r>
              <a:rPr lang="en-US" altLang="ko-KR" dirty="0" err="1"/>
              <a:t>cgroups</a:t>
            </a:r>
            <a:r>
              <a:rPr lang="ko-KR" altLang="en-US" dirty="0"/>
              <a:t>을 통해 고유의 그룹을 제어 가능</a:t>
            </a:r>
            <a:endParaRPr lang="en-US" altLang="ko-KR" dirty="0"/>
          </a:p>
          <a:p>
            <a:pPr lvl="2"/>
            <a:r>
              <a:rPr lang="en-US" altLang="ko-KR" dirty="0" err="1"/>
              <a:t>cgroups</a:t>
            </a:r>
            <a:r>
              <a:rPr lang="en-US" altLang="ko-KR" dirty="0"/>
              <a:t>: </a:t>
            </a:r>
            <a:r>
              <a:rPr lang="ko-KR" altLang="en-US" dirty="0"/>
              <a:t>프로세스들의 자원의 사용</a:t>
            </a:r>
            <a:r>
              <a:rPr lang="en-US" altLang="ko-KR" dirty="0"/>
              <a:t>(CPU,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디스크 입출력</a:t>
            </a:r>
            <a:r>
              <a:rPr lang="en-US" altLang="ko-KR" dirty="0"/>
              <a:t>, </a:t>
            </a:r>
            <a:r>
              <a:rPr lang="ko-KR" altLang="en-US" dirty="0"/>
              <a:t>네트워크 등</a:t>
            </a:r>
            <a:r>
              <a:rPr lang="en-US" altLang="ko-KR" dirty="0"/>
              <a:t>)</a:t>
            </a:r>
            <a:r>
              <a:rPr lang="ko-KR" altLang="en-US" dirty="0"/>
              <a:t>을 제한하고 격리시키는 리눅스 커널 기능</a:t>
            </a:r>
            <a:endParaRPr lang="en-US" altLang="ko-KR" dirty="0"/>
          </a:p>
          <a:p>
            <a:pPr lvl="1"/>
            <a:r>
              <a:rPr lang="en-US" altLang="ko-KR" dirty="0"/>
              <a:t>kernel-bypass</a:t>
            </a:r>
            <a:r>
              <a:rPr lang="ko-KR" altLang="en-US" dirty="0"/>
              <a:t>의 경우 전체 트래픽에 대한 정보가 없음으로 </a:t>
            </a:r>
            <a:r>
              <a:rPr lang="en-US" altLang="ko-KR" dirty="0"/>
              <a:t>traffic shaping</a:t>
            </a:r>
            <a:r>
              <a:rPr lang="ko-KR" altLang="en-US" dirty="0"/>
              <a:t>이 불가능함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57D9F-8B98-2960-E714-0996E5CBB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587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DB14-BBF9-221B-61D8-3A42D3A9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0A389-7235-2E03-B709-07221C0FA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What Kernel Bypass Has Cost Us</a:t>
            </a:r>
          </a:p>
          <a:p>
            <a:r>
              <a:rPr lang="en-US" altLang="ko-KR" dirty="0"/>
              <a:t>Kernel On-Path Interposition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Norman Design Sketch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Open Challenges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5660C6-27BE-99FC-6F84-69F9D0742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637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79BF4-2616-1024-A2C9-D70AF354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 On-Path Interposition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F85AB-1F34-551B-F1D1-DD6B82DC3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Kernel On-Path Interposition(KOPI) </a:t>
            </a:r>
          </a:p>
          <a:p>
            <a:pPr lvl="1"/>
            <a:r>
              <a:rPr lang="ko-KR" altLang="en-US" dirty="0"/>
              <a:t>이전에 언급한 기능들을 간단하고 완전하게 구현하기 위해 </a:t>
            </a:r>
            <a:r>
              <a:rPr lang="en-US" altLang="ko-KR" dirty="0"/>
              <a:t>fully programmable Smart NIC</a:t>
            </a:r>
            <a:r>
              <a:rPr lang="ko-KR" altLang="en-US" dirty="0"/>
              <a:t>에 </a:t>
            </a:r>
            <a:r>
              <a:rPr lang="en-US" altLang="ko-KR" dirty="0"/>
              <a:t>Interposition Layer</a:t>
            </a:r>
            <a:r>
              <a:rPr lang="ko-KR" altLang="en-US" dirty="0"/>
              <a:t>를 구현</a:t>
            </a:r>
            <a:endParaRPr lang="en-US" altLang="ko-KR" dirty="0"/>
          </a:p>
          <a:p>
            <a:r>
              <a:rPr lang="en-US" altLang="ko-KR" dirty="0"/>
              <a:t>OS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어플리케이션이 </a:t>
            </a:r>
            <a:r>
              <a:rPr lang="en-US" altLang="ko-KR" dirty="0"/>
              <a:t>kernel</a:t>
            </a:r>
            <a:r>
              <a:rPr lang="ko-KR" altLang="en-US" dirty="0"/>
              <a:t>을 통해 </a:t>
            </a:r>
            <a:r>
              <a:rPr lang="en-US" altLang="ko-KR" dirty="0"/>
              <a:t>socket</a:t>
            </a:r>
            <a:r>
              <a:rPr lang="ko-KR" altLang="en-US" dirty="0"/>
              <a:t>과 유사한 </a:t>
            </a:r>
            <a:r>
              <a:rPr lang="en-US" altLang="ko-KR" dirty="0"/>
              <a:t>interface</a:t>
            </a:r>
            <a:r>
              <a:rPr lang="ko-KR" altLang="en-US" dirty="0"/>
              <a:t>의 연결을 위한 </a:t>
            </a:r>
            <a:r>
              <a:rPr lang="en-US" altLang="ko-KR" dirty="0"/>
              <a:t>permission</a:t>
            </a:r>
            <a:r>
              <a:rPr lang="ko-KR" altLang="en-US" dirty="0"/>
              <a:t>을 획득하게 함</a:t>
            </a:r>
            <a:endParaRPr lang="en-US" altLang="ko-KR" dirty="0"/>
          </a:p>
          <a:p>
            <a:r>
              <a:rPr lang="ko-KR" altLang="en-US" dirty="0"/>
              <a:t>어플리케이션은 </a:t>
            </a:r>
            <a:r>
              <a:rPr lang="en-US" altLang="ko-KR" dirty="0"/>
              <a:t>NIC</a:t>
            </a:r>
            <a:r>
              <a:rPr lang="ko-KR" altLang="en-US" dirty="0"/>
              <a:t>으로 직접 연결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CF71D3-0EBC-0533-A190-0484EE25E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67ED5D-55C4-18FD-CAC5-2D328E1D1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062" y="3580067"/>
            <a:ext cx="5389553" cy="268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7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2DE37-9B0F-CEB5-B6CA-28161AAD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KOPI’s Advantage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3DF56-5E42-225E-6071-6844B898E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어플리케이션과 </a:t>
            </a:r>
            <a:r>
              <a:rPr lang="en-US" altLang="ko-KR" dirty="0"/>
              <a:t>isolate</a:t>
            </a:r>
            <a:r>
              <a:rPr lang="ko-KR" altLang="en-US" dirty="0"/>
              <a:t>한 </a:t>
            </a:r>
            <a:r>
              <a:rPr lang="en-US" altLang="ko-KR" dirty="0"/>
              <a:t>Interposition Layer</a:t>
            </a:r>
          </a:p>
          <a:p>
            <a:pPr lvl="1"/>
            <a:r>
              <a:rPr lang="ko-KR" altLang="en-US" dirty="0"/>
              <a:t>어플리케이션과 독립적인 </a:t>
            </a:r>
            <a:r>
              <a:rPr lang="en-US" altLang="ko-KR" dirty="0"/>
              <a:t>policy</a:t>
            </a:r>
            <a:r>
              <a:rPr lang="ko-KR" altLang="en-US" dirty="0"/>
              <a:t>은 손상되었거나 악의적인 어플리케이션을 손쉽게 회피할 수 있음</a:t>
            </a:r>
            <a:endParaRPr lang="en-US" altLang="ko-KR" dirty="0"/>
          </a:p>
          <a:p>
            <a:pPr lvl="1"/>
            <a:r>
              <a:rPr lang="en-US" altLang="ko-KR" dirty="0"/>
              <a:t>KOPI</a:t>
            </a:r>
            <a:r>
              <a:rPr lang="ko-KR" altLang="en-US" dirty="0"/>
              <a:t>는 </a:t>
            </a:r>
            <a:r>
              <a:rPr lang="en-US" altLang="ko-KR" dirty="0"/>
              <a:t>NIC</a:t>
            </a:r>
            <a:r>
              <a:rPr lang="ko-KR" altLang="en-US" dirty="0"/>
              <a:t> 위에 구현됨으로 어플리케이션은 </a:t>
            </a:r>
            <a:r>
              <a:rPr lang="en-US" altLang="ko-KR" dirty="0"/>
              <a:t>KOPI</a:t>
            </a:r>
            <a:r>
              <a:rPr lang="ko-KR" altLang="en-US" dirty="0"/>
              <a:t>에서 강제하는 </a:t>
            </a:r>
            <a:r>
              <a:rPr lang="en-US" altLang="ko-KR" dirty="0"/>
              <a:t>policy</a:t>
            </a:r>
            <a:r>
              <a:rPr lang="ko-KR" altLang="en-US" dirty="0"/>
              <a:t>을 피할 수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Interposition Layer</a:t>
            </a:r>
            <a:r>
              <a:rPr lang="ko-KR" altLang="en-US" dirty="0"/>
              <a:t>는 어플리케이션 트래픽 관리 가능 </a:t>
            </a:r>
            <a:endParaRPr lang="en-US" altLang="ko-KR" dirty="0"/>
          </a:p>
          <a:p>
            <a:pPr lvl="1"/>
            <a:r>
              <a:rPr lang="ko-KR" altLang="en-US" dirty="0"/>
              <a:t>트래픽 관리를 위한 </a:t>
            </a:r>
            <a:r>
              <a:rPr lang="en-US" altLang="ko-KR" dirty="0"/>
              <a:t>global view </a:t>
            </a:r>
            <a:r>
              <a:rPr lang="ko-KR" altLang="en-US" dirty="0"/>
              <a:t>필요</a:t>
            </a:r>
            <a:endParaRPr lang="en-US" altLang="ko-KR" dirty="0"/>
          </a:p>
          <a:p>
            <a:pPr lvl="1"/>
            <a:r>
              <a:rPr lang="en-US" altLang="ko-KR" dirty="0"/>
              <a:t>KOPI</a:t>
            </a:r>
            <a:r>
              <a:rPr lang="ko-KR" altLang="en-US" dirty="0"/>
              <a:t>는 </a:t>
            </a:r>
            <a:r>
              <a:rPr lang="en-US" altLang="ko-KR" dirty="0"/>
              <a:t>NIC</a:t>
            </a:r>
            <a:r>
              <a:rPr lang="ko-KR" altLang="en-US" dirty="0"/>
              <a:t>위에 존재하기 때문에 동일한 인터페이스를 사용하는 모든 트래픽을 관측 가능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848610-5A30-DD4A-0218-3AAA240C6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44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9AFA4-6016-1919-D789-B084A4B7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KOPI’s Advantage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70E7D-B7E9-3F16-E0B3-74DDABBA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불필요한 데이터 이동을 피하는 </a:t>
            </a:r>
            <a:r>
              <a:rPr lang="en-US" altLang="ko-KR" dirty="0"/>
              <a:t>Interposition Layer</a:t>
            </a:r>
          </a:p>
          <a:p>
            <a:pPr lvl="1"/>
            <a:r>
              <a:rPr lang="ko-KR" altLang="en-US" dirty="0"/>
              <a:t>성능 오버헤드를 줄이기 위한 데이터 이동 최소화 </a:t>
            </a:r>
            <a:endParaRPr lang="en-US" altLang="ko-KR" dirty="0"/>
          </a:p>
          <a:p>
            <a:pPr lvl="1"/>
            <a:r>
              <a:rPr lang="en-US" altLang="ko-KR" dirty="0"/>
              <a:t>Interposition Layer</a:t>
            </a:r>
            <a:r>
              <a:rPr lang="ko-KR" altLang="en-US" dirty="0"/>
              <a:t>가 </a:t>
            </a:r>
            <a:r>
              <a:rPr lang="en-US" altLang="ko-KR" dirty="0"/>
              <a:t>NIC</a:t>
            </a:r>
            <a:r>
              <a:rPr lang="ko-KR" altLang="en-US" dirty="0"/>
              <a:t>에 구현되어 있기 때문에 </a:t>
            </a:r>
            <a:r>
              <a:rPr lang="en-US" altLang="ko-KR" dirty="0"/>
              <a:t>NIC – application</a:t>
            </a:r>
            <a:r>
              <a:rPr lang="ko-KR" altLang="en-US" dirty="0"/>
              <a:t>간에 데이터 이동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Fully-Programmable Interposition Layer</a:t>
            </a:r>
          </a:p>
          <a:p>
            <a:pPr lvl="1"/>
            <a:r>
              <a:rPr lang="ko-KR" altLang="en-US" dirty="0"/>
              <a:t>성능 향상을 위해 특정 하드웨어의 가속을 사용하는 것 보다 효율적임</a:t>
            </a:r>
            <a:endParaRPr lang="en-US" altLang="ko-KR" dirty="0"/>
          </a:p>
          <a:p>
            <a:pPr lvl="1"/>
            <a:r>
              <a:rPr lang="ko-KR" altLang="en-US" dirty="0"/>
              <a:t>특정 기능을 위해 하드웨어를 사용하는 것은 프로토콜 및 </a:t>
            </a:r>
            <a:r>
              <a:rPr lang="en-US" altLang="ko-KR" dirty="0"/>
              <a:t>policy</a:t>
            </a:r>
            <a:r>
              <a:rPr lang="ko-KR" altLang="en-US" dirty="0"/>
              <a:t>이 다음 세대로 진화 하는 것을 제한함 </a:t>
            </a:r>
            <a:endParaRPr lang="en-US" altLang="ko-KR" dirty="0"/>
          </a:p>
          <a:p>
            <a:pPr lvl="1"/>
            <a:r>
              <a:rPr lang="en-US" altLang="ko-KR" dirty="0"/>
              <a:t>Linux kernel</a:t>
            </a:r>
            <a:r>
              <a:rPr lang="ko-KR" altLang="en-US" dirty="0"/>
              <a:t>의 경우 </a:t>
            </a:r>
            <a:r>
              <a:rPr lang="en-US" altLang="ko-KR" dirty="0"/>
              <a:t>2020</a:t>
            </a:r>
            <a:r>
              <a:rPr lang="ko-KR" altLang="en-US" dirty="0"/>
              <a:t>년에만 </a:t>
            </a:r>
            <a:r>
              <a:rPr lang="en-US" altLang="ko-KR" dirty="0"/>
              <a:t>net/</a:t>
            </a:r>
            <a:r>
              <a:rPr lang="en-US" altLang="ko-KR" dirty="0" err="1"/>
              <a:t>netfilter</a:t>
            </a:r>
            <a:r>
              <a:rPr lang="ko-KR" altLang="en-US" dirty="0"/>
              <a:t>에 </a:t>
            </a:r>
            <a:r>
              <a:rPr lang="en-US" altLang="ko-KR" dirty="0"/>
              <a:t>377</a:t>
            </a:r>
            <a:r>
              <a:rPr lang="ko-KR" altLang="en-US" dirty="0"/>
              <a:t>개</a:t>
            </a:r>
            <a:r>
              <a:rPr lang="en-US" altLang="ko-KR" dirty="0"/>
              <a:t>, net/sched</a:t>
            </a:r>
            <a:r>
              <a:rPr lang="ko-KR" altLang="en-US" dirty="0"/>
              <a:t>에 </a:t>
            </a:r>
            <a:r>
              <a:rPr lang="en-US" altLang="ko-KR" dirty="0"/>
              <a:t>249</a:t>
            </a:r>
            <a:r>
              <a:rPr lang="ko-KR" altLang="en-US" dirty="0"/>
              <a:t>개의 </a:t>
            </a:r>
            <a:r>
              <a:rPr lang="en-US" altLang="ko-KR" dirty="0"/>
              <a:t>commit</a:t>
            </a:r>
            <a:r>
              <a:rPr lang="ko-KR" altLang="en-US" dirty="0"/>
              <a:t>이 진행됨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A36DE-775F-097C-1B6F-78EF926DE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896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DB14-BBF9-221B-61D8-3A42D3A9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0A389-7235-2E03-B709-07221C0FA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What Kernel Bypass Has Cost Us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Kernel On-Path Interposition</a:t>
            </a:r>
          </a:p>
          <a:p>
            <a:r>
              <a:rPr lang="en-US" altLang="ko-KR" dirty="0"/>
              <a:t>Norman Design Sketch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Open Challenges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5660C6-27BE-99FC-6F84-69F9D0742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639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ECFBF-707D-E39D-8C95-FFA03471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Norman Design Sketch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75BA32-5F58-88EE-C8BE-ECE9BD57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저자들은 </a:t>
            </a:r>
            <a:r>
              <a:rPr lang="en-US" altLang="ko-KR" dirty="0"/>
              <a:t>Norman</a:t>
            </a:r>
            <a:r>
              <a:rPr lang="ko-KR" altLang="en-US" dirty="0"/>
              <a:t>을 개발 중</a:t>
            </a:r>
            <a:endParaRPr lang="en-US" altLang="ko-KR" dirty="0"/>
          </a:p>
          <a:p>
            <a:pPr lvl="1"/>
            <a:r>
              <a:rPr lang="ko-KR" altLang="en-US" dirty="0"/>
              <a:t>이는 </a:t>
            </a:r>
            <a:r>
              <a:rPr lang="en-US" altLang="ko-KR" dirty="0"/>
              <a:t>KOPI</a:t>
            </a:r>
            <a:r>
              <a:rPr lang="ko-KR" altLang="en-US" dirty="0"/>
              <a:t>를 구현하는 </a:t>
            </a:r>
            <a:r>
              <a:rPr lang="en-US" altLang="ko-KR" dirty="0"/>
              <a:t>OS</a:t>
            </a:r>
          </a:p>
          <a:p>
            <a:r>
              <a:rPr lang="en-US" altLang="ko-KR" dirty="0"/>
              <a:t>FPGA </a:t>
            </a:r>
            <a:r>
              <a:rPr lang="ko-KR" altLang="en-US" dirty="0"/>
              <a:t>기반 </a:t>
            </a:r>
            <a:r>
              <a:rPr lang="en-US" altLang="ko-KR" dirty="0"/>
              <a:t>Smart NIC</a:t>
            </a:r>
            <a:r>
              <a:rPr lang="ko-KR" altLang="en-US" dirty="0"/>
              <a:t>을 </a:t>
            </a:r>
            <a:r>
              <a:rPr lang="en-US" altLang="ko-KR" dirty="0"/>
              <a:t>default</a:t>
            </a:r>
            <a:r>
              <a:rPr lang="ko-KR" altLang="en-US" dirty="0"/>
              <a:t>로 사용하는 서버를 목표로 함 </a:t>
            </a:r>
            <a:endParaRPr lang="en-US" altLang="ko-KR" dirty="0"/>
          </a:p>
          <a:p>
            <a:pPr lvl="1"/>
            <a:r>
              <a:rPr lang="en-US" altLang="ko-KR" dirty="0"/>
              <a:t>FPGA : Field Programmable Gate Array,</a:t>
            </a:r>
            <a:r>
              <a:rPr lang="ko-KR" altLang="en-US" dirty="0"/>
              <a:t> 설계 가능 논리 소자와 프로그래밍이 가능한 내부 회로가 포함된 반도체 소자</a:t>
            </a:r>
            <a:endParaRPr lang="en-US" altLang="ko-KR" dirty="0"/>
          </a:p>
          <a:p>
            <a:pPr lvl="1"/>
            <a:r>
              <a:rPr lang="en-US" altLang="ko-KR" dirty="0"/>
              <a:t>fully programmable</a:t>
            </a:r>
            <a:r>
              <a:rPr lang="ko-KR" altLang="en-US" dirty="0"/>
              <a:t>하며</a:t>
            </a:r>
            <a:r>
              <a:rPr lang="en-US" altLang="ko-KR" dirty="0"/>
              <a:t>, </a:t>
            </a:r>
            <a:r>
              <a:rPr lang="ko-KR" altLang="en-US" dirty="0"/>
              <a:t>최근의 연구들이 </a:t>
            </a:r>
            <a:r>
              <a:rPr lang="en-US" altLang="ko-KR" dirty="0"/>
              <a:t>FPGA </a:t>
            </a:r>
            <a:r>
              <a:rPr lang="ko-KR" altLang="en-US" dirty="0"/>
              <a:t>기반 </a:t>
            </a:r>
            <a:r>
              <a:rPr lang="en-US" altLang="ko-KR" dirty="0"/>
              <a:t>Smart NIC</a:t>
            </a:r>
            <a:r>
              <a:rPr lang="ko-KR" altLang="en-US" dirty="0"/>
              <a:t>의 성능을 증명하고 있기 때문에 유사한 높은 성능을 위해 타깃 하드웨어를 결정 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E798E4-DFD5-9D16-2E79-6A23D4275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50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66FCC-D064-5A31-96A3-DB1B9F29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Norman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85C9D-34A5-366E-5CBC-65FD2676F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Norman </a:t>
            </a:r>
            <a:r>
              <a:rPr lang="ko-KR" altLang="en-US" dirty="0"/>
              <a:t>개발의 </a:t>
            </a:r>
            <a:r>
              <a:rPr lang="en-US" altLang="ko-KR" dirty="0"/>
              <a:t>goal</a:t>
            </a:r>
            <a:r>
              <a:rPr lang="ko-KR" altLang="en-US" dirty="0"/>
              <a:t>은 </a:t>
            </a:r>
            <a:r>
              <a:rPr lang="en-US" altLang="ko-KR" dirty="0"/>
              <a:t>kernel</a:t>
            </a:r>
            <a:r>
              <a:rPr lang="ko-KR" altLang="en-US" dirty="0"/>
              <a:t>이 제공하는 것과 같은 </a:t>
            </a:r>
            <a:r>
              <a:rPr lang="en-US" altLang="ko-KR" dirty="0"/>
              <a:t>separation</a:t>
            </a:r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kernel</a:t>
            </a:r>
            <a:r>
              <a:rPr lang="ko-KR" altLang="en-US" dirty="0"/>
              <a:t>은 </a:t>
            </a:r>
            <a:r>
              <a:rPr lang="en-US" altLang="ko-KR" dirty="0"/>
              <a:t>NIC</a:t>
            </a:r>
            <a:r>
              <a:rPr lang="ko-KR" altLang="en-US" dirty="0"/>
              <a:t>에 대한 완전한 제어를 가져야 하며 </a:t>
            </a:r>
            <a:r>
              <a:rPr lang="en-US" altLang="ko-KR" dirty="0"/>
              <a:t>socket</a:t>
            </a:r>
            <a:r>
              <a:rPr lang="ko-KR" altLang="en-US" dirty="0"/>
              <a:t>과 같은 인터페이스를 제공해야 함  </a:t>
            </a:r>
            <a:endParaRPr lang="en-US" altLang="ko-KR" dirty="0"/>
          </a:p>
          <a:p>
            <a:r>
              <a:rPr lang="en-US" altLang="ko-KR" dirty="0"/>
              <a:t>Norman</a:t>
            </a:r>
            <a:r>
              <a:rPr lang="ko-KR" altLang="en-US" dirty="0"/>
              <a:t>은 </a:t>
            </a:r>
            <a:r>
              <a:rPr lang="en-US" altLang="ko-KR" dirty="0"/>
              <a:t>3</a:t>
            </a:r>
            <a:r>
              <a:rPr lang="ko-KR" altLang="en-US" dirty="0"/>
              <a:t>가지로 구성 </a:t>
            </a:r>
            <a:endParaRPr lang="en-US" altLang="ko-KR" dirty="0"/>
          </a:p>
          <a:p>
            <a:pPr lvl="1"/>
            <a:r>
              <a:rPr lang="en-US" altLang="ko-KR" dirty="0"/>
              <a:t>Smart NIC </a:t>
            </a:r>
            <a:r>
              <a:rPr lang="en-US" altLang="ko-KR" dirty="0" err="1"/>
              <a:t>Dataplane</a:t>
            </a:r>
            <a:r>
              <a:rPr lang="en-US" altLang="ko-KR" dirty="0"/>
              <a:t> : </a:t>
            </a:r>
            <a:r>
              <a:rPr lang="ko-KR" altLang="en-US" dirty="0"/>
              <a:t>내부 기능</a:t>
            </a:r>
            <a:r>
              <a:rPr lang="en-US" altLang="ko-KR" dirty="0"/>
              <a:t>(congestion control, queueing disciplines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구현됨</a:t>
            </a:r>
            <a:r>
              <a:rPr lang="en-US" altLang="ko-KR" dirty="0"/>
              <a:t>, </a:t>
            </a:r>
            <a:r>
              <a:rPr lang="ko-KR" altLang="en-US" dirty="0"/>
              <a:t>데이터를 직접 받거나 보내지만</a:t>
            </a:r>
            <a:r>
              <a:rPr lang="en-US" altLang="ko-KR" dirty="0"/>
              <a:t> control plane</a:t>
            </a:r>
            <a:r>
              <a:rPr lang="ko-KR" altLang="en-US" dirty="0"/>
              <a:t>의 제어는 커널로부터 받음 </a:t>
            </a:r>
            <a:endParaRPr lang="en-US" altLang="ko-KR" dirty="0"/>
          </a:p>
          <a:p>
            <a:pPr lvl="1"/>
            <a:r>
              <a:rPr lang="en-US" altLang="ko-KR" dirty="0"/>
              <a:t>Norman Library : </a:t>
            </a:r>
            <a:r>
              <a:rPr lang="ko-KR" altLang="en-US" dirty="0"/>
              <a:t>어플리케이션에 네트워크 사용 인터페이스 제공</a:t>
            </a:r>
            <a:r>
              <a:rPr lang="en-US" altLang="ko-KR" dirty="0"/>
              <a:t>(</a:t>
            </a:r>
            <a:r>
              <a:rPr lang="en-US" altLang="ko-KR" dirty="0" err="1"/>
              <a:t>Posix</a:t>
            </a:r>
            <a:r>
              <a:rPr lang="en-US" altLang="ko-KR" dirty="0"/>
              <a:t> </a:t>
            </a:r>
            <a:r>
              <a:rPr lang="ko-KR" altLang="en-US" dirty="0"/>
              <a:t>기반 </a:t>
            </a:r>
            <a:r>
              <a:rPr lang="en-US" altLang="ko-KR" dirty="0"/>
              <a:t>&amp; </a:t>
            </a:r>
            <a:r>
              <a:rPr lang="ko-KR" altLang="en-US" dirty="0"/>
              <a:t>더 효과적인 기법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In-Kernel Plane : </a:t>
            </a:r>
            <a:r>
              <a:rPr lang="ko-KR" altLang="en-US" dirty="0"/>
              <a:t>네트워크 리소스 할당 및 </a:t>
            </a:r>
            <a:r>
              <a:rPr lang="en-US" altLang="ko-KR" dirty="0" err="1"/>
              <a:t>Dataplane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ECF659-412E-FC9F-B401-53606E76A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86436E-8C36-97EA-BC6E-791EAAD52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311" y="4293902"/>
            <a:ext cx="4352304" cy="217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71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DB14-BBF9-221B-61D8-3A42D3A9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0A389-7235-2E03-B709-07221C0FA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What Kernel Bypass Has Cost Us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Kernel On-Path Interposition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Norman Design Sketch</a:t>
            </a:r>
          </a:p>
          <a:p>
            <a:r>
              <a:rPr lang="en-US" altLang="ko-KR" dirty="0"/>
              <a:t>Open Challenges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5660C6-27BE-99FC-6F84-69F9D0742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543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E3137-1E1E-2D90-2355-63D945A5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B2346-7A83-3857-52AF-83A4E69C6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연결당</a:t>
            </a:r>
            <a:r>
              <a:rPr lang="ko-KR" altLang="en-US" dirty="0"/>
              <a:t> 어플리케이션 인터페이스 확장</a:t>
            </a:r>
            <a:endParaRPr lang="en-US" altLang="ko-KR" dirty="0"/>
          </a:p>
          <a:p>
            <a:pPr lvl="1"/>
            <a:r>
              <a:rPr lang="ko-KR" altLang="en-US" dirty="0"/>
              <a:t>하나의 </a:t>
            </a:r>
            <a:r>
              <a:rPr lang="en-US" altLang="ko-KR" dirty="0"/>
              <a:t>IP</a:t>
            </a:r>
            <a:r>
              <a:rPr lang="ko-KR" altLang="en-US" dirty="0"/>
              <a:t>는 수백만 이상의 연결을 지원해야 함</a:t>
            </a:r>
            <a:endParaRPr lang="en-US" altLang="ko-KR" dirty="0"/>
          </a:p>
          <a:p>
            <a:pPr lvl="1"/>
            <a:r>
              <a:rPr lang="ko-KR" altLang="en-US" dirty="0"/>
              <a:t>현재 구현은 </a:t>
            </a:r>
            <a:r>
              <a:rPr lang="en-US" altLang="ko-KR" dirty="0"/>
              <a:t>1024</a:t>
            </a:r>
            <a:r>
              <a:rPr lang="ko-KR" altLang="en-US" dirty="0"/>
              <a:t>개 이상의 연결에서 </a:t>
            </a:r>
            <a:r>
              <a:rPr lang="en-US" altLang="ko-KR" dirty="0"/>
              <a:t>full throughput(100Gbps)</a:t>
            </a:r>
            <a:r>
              <a:rPr lang="ko-KR" altLang="en-US" dirty="0"/>
              <a:t> 유지 실패 </a:t>
            </a:r>
            <a:endParaRPr lang="en-US" altLang="ko-KR" dirty="0"/>
          </a:p>
          <a:p>
            <a:pPr lvl="1"/>
            <a:r>
              <a:rPr lang="ko-KR" altLang="en-US" dirty="0"/>
              <a:t>아직 연결 단위로 구현하는 것이 가능한지</a:t>
            </a:r>
            <a:r>
              <a:rPr lang="en-US" altLang="ko-KR" dirty="0"/>
              <a:t> </a:t>
            </a:r>
            <a:r>
              <a:rPr lang="ko-KR" altLang="en-US" dirty="0"/>
              <a:t>불분명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KOPI</a:t>
            </a:r>
            <a:r>
              <a:rPr lang="ko-KR" altLang="en-US" dirty="0"/>
              <a:t>의 </a:t>
            </a:r>
            <a:r>
              <a:rPr lang="en-US" altLang="ko-KR" dirty="0"/>
              <a:t>Resource-Exhaustion </a:t>
            </a:r>
            <a:r>
              <a:rPr lang="ko-KR" altLang="en-US" dirty="0"/>
              <a:t>공격을 예방</a:t>
            </a:r>
            <a:endParaRPr lang="en-US" altLang="ko-KR" dirty="0"/>
          </a:p>
          <a:p>
            <a:pPr lvl="1"/>
            <a:r>
              <a:rPr lang="en-US" altLang="ko-KR" dirty="0"/>
              <a:t>Smart NIC</a:t>
            </a:r>
            <a:r>
              <a:rPr lang="ko-KR" altLang="en-US" dirty="0"/>
              <a:t>는 제한된 메모리 용량을 가지며</a:t>
            </a:r>
            <a:r>
              <a:rPr lang="en-US" altLang="ko-KR" dirty="0"/>
              <a:t>, </a:t>
            </a:r>
            <a:r>
              <a:rPr lang="ko-KR" altLang="en-US" dirty="0"/>
              <a:t>따라서 </a:t>
            </a:r>
            <a:r>
              <a:rPr lang="en-US" altLang="ko-KR" dirty="0"/>
              <a:t>Resource-Exhaustion </a:t>
            </a:r>
            <a:r>
              <a:rPr lang="ko-KR" altLang="en-US" dirty="0"/>
              <a:t>공격에 취약 </a:t>
            </a:r>
            <a:endParaRPr lang="en-US" altLang="ko-KR" dirty="0"/>
          </a:p>
          <a:p>
            <a:pPr lvl="1"/>
            <a:r>
              <a:rPr lang="ko-KR" altLang="en-US" dirty="0"/>
              <a:t>자료구조 설계 혹은 </a:t>
            </a:r>
            <a:r>
              <a:rPr lang="en-US" altLang="ko-KR" dirty="0"/>
              <a:t>priority </a:t>
            </a:r>
            <a:r>
              <a:rPr lang="ko-KR" altLang="en-US" dirty="0"/>
              <a:t>설정 등을 통해 완화를 기대 </a:t>
            </a:r>
            <a:endParaRPr lang="en-US" altLang="ko-KR" dirty="0"/>
          </a:p>
          <a:p>
            <a:pPr lvl="1"/>
            <a:r>
              <a:rPr lang="ko-KR" altLang="en-US" dirty="0"/>
              <a:t>아직 </a:t>
            </a:r>
            <a:r>
              <a:rPr lang="en-US" altLang="ko-KR" dirty="0"/>
              <a:t>KOPI</a:t>
            </a:r>
            <a:r>
              <a:rPr lang="ko-KR" altLang="en-US" dirty="0"/>
              <a:t>에 대한 </a:t>
            </a:r>
            <a:r>
              <a:rPr lang="en-US" altLang="ko-KR" dirty="0"/>
              <a:t>NIC </a:t>
            </a:r>
            <a:r>
              <a:rPr lang="ko-KR" altLang="en-US" dirty="0"/>
              <a:t>메모리 한계에 대해 살펴보지 못함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315824-52BF-4D53-2366-E9F033AD3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87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DB14-BBF9-221B-61D8-3A42D3A9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0A389-7235-2E03-B709-07221C0FA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What Kernel Bypass Has Cost Us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Kernel On-Path Interposition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Norman Design Sketch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Open Challenges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5660C6-27BE-99FC-6F84-69F9D0742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886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DB14-BBF9-221B-61D8-3A42D3A9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0A389-7235-2E03-B709-07221C0FA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What Kernel Bypass Has Cost Us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Kernel On-Path Interposition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Norman Design Sketch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Open Challenges</a:t>
            </a:r>
          </a:p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5660C6-27BE-99FC-6F84-69F9D0742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56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8E451-B908-811B-04EE-A7987387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EC84B5-E5A1-2F4A-E9AF-38F394C68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KOPI</a:t>
            </a:r>
            <a:r>
              <a:rPr lang="ko-KR" altLang="en-US" dirty="0"/>
              <a:t>를 제안함</a:t>
            </a:r>
            <a:endParaRPr lang="en-US" altLang="ko-KR" dirty="0"/>
          </a:p>
          <a:p>
            <a:pPr lvl="1"/>
            <a:r>
              <a:rPr lang="ko-KR" altLang="en-US" dirty="0"/>
              <a:t>소프트웨어 </a:t>
            </a:r>
            <a:r>
              <a:rPr lang="en-US" altLang="ko-KR" dirty="0"/>
              <a:t>kernel</a:t>
            </a:r>
            <a:r>
              <a:rPr lang="ko-KR" altLang="en-US" dirty="0"/>
              <a:t>에서 </a:t>
            </a:r>
            <a:r>
              <a:rPr lang="en-US" altLang="ko-KR" dirty="0" err="1"/>
              <a:t>Dataplane</a:t>
            </a:r>
            <a:r>
              <a:rPr lang="ko-KR" altLang="en-US" dirty="0"/>
              <a:t> 작업을 제거</a:t>
            </a:r>
            <a:endParaRPr lang="en-US" altLang="ko-KR" dirty="0"/>
          </a:p>
          <a:p>
            <a:pPr lvl="1"/>
            <a:r>
              <a:rPr lang="ko-KR" altLang="en-US" dirty="0"/>
              <a:t>네트워크 처리를 </a:t>
            </a:r>
            <a:r>
              <a:rPr lang="en-US" altLang="ko-KR" dirty="0" err="1"/>
              <a:t>SmartNIC</a:t>
            </a:r>
            <a:r>
              <a:rPr lang="ko-KR" altLang="en-US" dirty="0"/>
              <a:t>으로 오프로드</a:t>
            </a:r>
            <a:endParaRPr lang="en-US" altLang="ko-KR" dirty="0"/>
          </a:p>
          <a:p>
            <a:pPr lvl="1"/>
            <a:r>
              <a:rPr lang="ko-KR" altLang="en-US" dirty="0"/>
              <a:t>하드웨어 </a:t>
            </a:r>
            <a:r>
              <a:rPr lang="en-US" altLang="ko-KR" dirty="0" err="1"/>
              <a:t>Dataplane</a:t>
            </a:r>
            <a:r>
              <a:rPr lang="ko-KR" altLang="en-US" dirty="0"/>
              <a:t>에서 많은 기능을 제공한다</a:t>
            </a:r>
          </a:p>
          <a:p>
            <a:r>
              <a:rPr lang="ko-KR" altLang="en-US" dirty="0"/>
              <a:t>지속적으로 </a:t>
            </a:r>
            <a:r>
              <a:rPr lang="en-US" altLang="ko-KR" dirty="0"/>
              <a:t>Norman</a:t>
            </a:r>
            <a:r>
              <a:rPr lang="ko-KR" altLang="en-US" dirty="0"/>
              <a:t>을 개발하며 과제를 해결하는 것이 목표</a:t>
            </a:r>
          </a:p>
          <a:p>
            <a:pPr lvl="1"/>
            <a:r>
              <a:rPr lang="en-US" altLang="ko-KR" dirty="0" err="1"/>
              <a:t>smartNIC</a:t>
            </a:r>
            <a:r>
              <a:rPr lang="en-US" altLang="ko-KR" dirty="0"/>
              <a:t> </a:t>
            </a:r>
            <a:r>
              <a:rPr lang="ko-KR" altLang="en-US" dirty="0"/>
              <a:t>하드웨어가 필요한 모든 기능을 지원하는지 검토</a:t>
            </a:r>
            <a:endParaRPr lang="en-US" altLang="ko-KR" dirty="0"/>
          </a:p>
          <a:p>
            <a:pPr lvl="1"/>
            <a:r>
              <a:rPr lang="en-US" altLang="ko-KR" dirty="0"/>
              <a:t>NIC</a:t>
            </a:r>
            <a:r>
              <a:rPr lang="ko-KR" altLang="en-US" dirty="0"/>
              <a:t>하드웨어가 동시에 수천개의 소켓을 더 잘 지원할 수 있는지에 대한 문제</a:t>
            </a:r>
            <a:endParaRPr lang="en-US" altLang="ko-KR" dirty="0"/>
          </a:p>
          <a:p>
            <a:pPr lvl="1"/>
            <a:r>
              <a:rPr lang="en-US" altLang="ko-KR" dirty="0"/>
              <a:t>resource-</a:t>
            </a:r>
            <a:r>
              <a:rPr lang="en-US" altLang="ko-KR" dirty="0" err="1"/>
              <a:t>exhausition</a:t>
            </a:r>
            <a:r>
              <a:rPr lang="en-US" altLang="ko-KR" dirty="0"/>
              <a:t> </a:t>
            </a:r>
            <a:r>
              <a:rPr lang="ko-KR" altLang="en-US" dirty="0"/>
              <a:t>공격을 어떻게 방어할 것인가에 대한 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52BF3F-CB54-332C-6FC9-00033AFF7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93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C864B-BECF-0A89-6831-D7CC3B4D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BA7B32-3F30-D500-3D99-C775E229A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Network throughput</a:t>
            </a:r>
            <a:r>
              <a:rPr lang="ko-KR" altLang="en-US" dirty="0"/>
              <a:t>은 많은 어플리케이션</a:t>
            </a:r>
            <a:r>
              <a:rPr lang="en-US" altLang="ko-KR" dirty="0"/>
              <a:t>, </a:t>
            </a:r>
            <a:r>
              <a:rPr lang="ko-KR" altLang="en-US" dirty="0"/>
              <a:t>빅데이터 엔진 등의 성능에 영향을 미침 </a:t>
            </a:r>
            <a:endParaRPr lang="en-US" altLang="ko-KR" dirty="0"/>
          </a:p>
          <a:p>
            <a:r>
              <a:rPr lang="ko-KR" altLang="en-US" dirty="0"/>
              <a:t>네트워크의 성능은 빠른 속도로 발전하였으나 </a:t>
            </a:r>
            <a:r>
              <a:rPr lang="en-US" altLang="ko-KR" dirty="0"/>
              <a:t>OS</a:t>
            </a:r>
            <a:r>
              <a:rPr lang="ko-KR" altLang="en-US" dirty="0"/>
              <a:t>의 소프트웨어 스택이 </a:t>
            </a:r>
            <a:r>
              <a:rPr lang="en-US" altLang="ko-KR" dirty="0"/>
              <a:t>bottleneck </a:t>
            </a:r>
          </a:p>
          <a:p>
            <a:r>
              <a:rPr lang="ko-KR" altLang="en-US" dirty="0"/>
              <a:t>어플리케이션 </a:t>
            </a:r>
            <a:r>
              <a:rPr lang="en-US" altLang="ko-KR" dirty="0"/>
              <a:t>– Interposition Layer – NIC </a:t>
            </a:r>
            <a:r>
              <a:rPr lang="ko-KR" altLang="en-US" dirty="0"/>
              <a:t>간의 데이터 이동으로 인해 오버헤드 발생</a:t>
            </a:r>
            <a:endParaRPr lang="en-US" altLang="ko-KR" dirty="0"/>
          </a:p>
          <a:p>
            <a:pPr lvl="1"/>
            <a:r>
              <a:rPr lang="en-US" altLang="ko-KR" i="1" dirty="0"/>
              <a:t>Interposition Layer : </a:t>
            </a:r>
            <a:r>
              <a:rPr lang="ko-KR" altLang="en-US" dirty="0"/>
              <a:t>네트워크 </a:t>
            </a:r>
            <a:r>
              <a:rPr lang="en-US" altLang="ko-KR" dirty="0"/>
              <a:t>5</a:t>
            </a:r>
            <a:r>
              <a:rPr lang="ko-KR" altLang="en-US" dirty="0"/>
              <a:t>계층과 같은 소프트웨어 계층을 의미 </a:t>
            </a:r>
            <a:endParaRPr lang="en-US" altLang="ko-KR" dirty="0"/>
          </a:p>
          <a:p>
            <a:pPr lvl="1"/>
            <a:r>
              <a:rPr lang="en-US" altLang="ko-KR" i="1" dirty="0"/>
              <a:t>NIC : Network Interface Card, </a:t>
            </a:r>
            <a:r>
              <a:rPr lang="en-US" altLang="ko-KR" dirty="0"/>
              <a:t>(</a:t>
            </a:r>
            <a:r>
              <a:rPr lang="ko-KR" altLang="en-US" dirty="0"/>
              <a:t>흔히 </a:t>
            </a:r>
            <a:r>
              <a:rPr lang="ko-KR" altLang="en-US" dirty="0" err="1"/>
              <a:t>랜카드</a:t>
            </a:r>
            <a:r>
              <a:rPr lang="en-US" altLang="ko-KR" dirty="0"/>
              <a:t>) </a:t>
            </a:r>
            <a:r>
              <a:rPr lang="ko-KR" altLang="en-US" dirty="0"/>
              <a:t>컴퓨터에 네트워크를 연결시키기 위한 장치</a:t>
            </a:r>
            <a:endParaRPr lang="en-US" altLang="ko-KR" dirty="0"/>
          </a:p>
          <a:p>
            <a:pPr lvl="1"/>
            <a:endParaRPr lang="en-US" altLang="ko-KR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78F528-F933-D5FB-14FC-7EAC3D281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26" name="Picture 2" descr="별의 블로그 :: 55. NIC(Network Interface Card)">
            <a:extLst>
              <a:ext uri="{FF2B5EF4-FFF2-40B4-BE49-F238E27FC236}">
                <a16:creationId xmlns:a16="http://schemas.microsoft.com/office/drawing/2014/main" id="{98BBFC98-99CF-C69C-3E74-B8A3C574A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269" y="3827371"/>
            <a:ext cx="4092104" cy="262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10400A-022D-C24A-B825-5E1E239C125A}"/>
              </a:ext>
            </a:extLst>
          </p:cNvPr>
          <p:cNvSpPr txBox="1"/>
          <p:nvPr/>
        </p:nvSpPr>
        <p:spPr>
          <a:xfrm>
            <a:off x="7628269" y="6400603"/>
            <a:ext cx="61284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https://starrykss.tistory.com/1198</a:t>
            </a:r>
          </a:p>
        </p:txBody>
      </p:sp>
    </p:spTree>
    <p:extLst>
      <p:ext uri="{BB962C8B-B14F-4D97-AF65-F5344CB8AC3E}">
        <p14:creationId xmlns:p14="http://schemas.microsoft.com/office/powerpoint/2010/main" val="92065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F8A35-A37D-D90F-D271-2063A46E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056B3-DBFA-633F-55B9-F2926F628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이를 해결하기 위해 </a:t>
            </a:r>
            <a:r>
              <a:rPr lang="en-US" altLang="ko-KR" dirty="0"/>
              <a:t>Kernel-bypass </a:t>
            </a:r>
            <a:r>
              <a:rPr lang="ko-KR" altLang="en-US" dirty="0"/>
              <a:t>기법이 주목받고 있음 </a:t>
            </a:r>
            <a:endParaRPr lang="en-US" altLang="ko-KR" dirty="0"/>
          </a:p>
          <a:p>
            <a:pPr lvl="1"/>
            <a:r>
              <a:rPr lang="ko-KR" altLang="en-US" dirty="0"/>
              <a:t>데이터의 이동을 </a:t>
            </a:r>
            <a:r>
              <a:rPr lang="en-US" altLang="ko-KR" dirty="0"/>
              <a:t>application – NIC</a:t>
            </a:r>
            <a:r>
              <a:rPr lang="ko-KR" altLang="en-US" dirty="0"/>
              <a:t>으로 줄임으로 성능 향상 </a:t>
            </a:r>
            <a:endParaRPr lang="en-US" altLang="ko-KR" dirty="0"/>
          </a:p>
          <a:p>
            <a:pPr lvl="1"/>
            <a:r>
              <a:rPr lang="ko-KR" altLang="en-US" dirty="0"/>
              <a:t>이는 </a:t>
            </a:r>
            <a:r>
              <a:rPr lang="en-US" altLang="ko-KR" dirty="0"/>
              <a:t>QoS policy</a:t>
            </a:r>
            <a:r>
              <a:rPr lang="ko-KR" altLang="en-US" dirty="0"/>
              <a:t>이나 트래픽 추적 등을 사용할 수 없는 문제가 존재</a:t>
            </a:r>
            <a:endParaRPr lang="en-US" altLang="ko-KR" dirty="0"/>
          </a:p>
          <a:p>
            <a:pPr lvl="1"/>
            <a:r>
              <a:rPr lang="en-US" altLang="ko-KR" i="1" dirty="0" err="1"/>
              <a:t>tcpdump</a:t>
            </a:r>
            <a:r>
              <a:rPr lang="ko-KR" altLang="en-US" dirty="0"/>
              <a:t>와 같은 도구를 </a:t>
            </a:r>
            <a:r>
              <a:rPr lang="en-US" altLang="ko-KR" dirty="0"/>
              <a:t>kernel</a:t>
            </a:r>
            <a:r>
              <a:rPr lang="ko-KR" altLang="en-US" dirty="0"/>
              <a:t>을 거치지 않아 사용할 수 없기 때문 </a:t>
            </a:r>
            <a:endParaRPr lang="en-US" altLang="ko-KR" dirty="0"/>
          </a:p>
          <a:p>
            <a:r>
              <a:rPr lang="ko-KR" altLang="en-US" dirty="0"/>
              <a:t>저자들은 </a:t>
            </a:r>
            <a:r>
              <a:rPr lang="en-US" altLang="ko-KR" dirty="0"/>
              <a:t>programmable</a:t>
            </a:r>
            <a:r>
              <a:rPr lang="ko-KR" altLang="en-US" dirty="0"/>
              <a:t>한 </a:t>
            </a:r>
            <a:r>
              <a:rPr lang="en-US" altLang="ko-KR" dirty="0"/>
              <a:t>Smart NIC</a:t>
            </a:r>
            <a:r>
              <a:rPr lang="ko-KR" altLang="en-US" dirty="0"/>
              <a:t>에 </a:t>
            </a:r>
            <a:r>
              <a:rPr lang="en-US" altLang="ko-KR" dirty="0"/>
              <a:t>interposition layer</a:t>
            </a:r>
            <a:r>
              <a:rPr lang="ko-KR" altLang="en-US" dirty="0"/>
              <a:t>를 구현하는 방식을 제안</a:t>
            </a:r>
            <a:endParaRPr lang="en-US" altLang="ko-KR" dirty="0"/>
          </a:p>
          <a:p>
            <a:r>
              <a:rPr lang="ko-KR" altLang="en-US" dirty="0"/>
              <a:t>제안 기법을 통해 기존의 문제들을 해결 가능함 </a:t>
            </a:r>
            <a:endParaRPr lang="en-US" altLang="ko-KR" dirty="0"/>
          </a:p>
          <a:p>
            <a:pPr lvl="1"/>
            <a:r>
              <a:rPr lang="ko-KR" altLang="en-US" dirty="0"/>
              <a:t>트래픽 추적 가능 </a:t>
            </a:r>
            <a:endParaRPr lang="en-US" altLang="ko-KR" dirty="0"/>
          </a:p>
          <a:p>
            <a:pPr lvl="1"/>
            <a:r>
              <a:rPr lang="ko-KR" altLang="en-US" dirty="0"/>
              <a:t>추가적인 데이터 이동 없음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24D276-EC2C-C822-412D-8FFD30FD2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18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4DB14-BBF9-221B-61D8-3A42D3A9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0A389-7235-2E03-B709-07221C0FA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ko-KR" dirty="0"/>
              <a:t>What Kernel Bypass Has Cost Us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Kernel On-Path Interposition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Norman Design Sketch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Open Challenges</a:t>
            </a:r>
          </a:p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5660C6-27BE-99FC-6F84-69F9D0742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DBA5A-5BD2-F3BB-7779-E59A3C3E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Kernel Bypass Has Cost Us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59989-354E-FBEC-B0EE-004881104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Kernel-bypass </a:t>
            </a:r>
            <a:r>
              <a:rPr lang="ko-KR" altLang="en-US" dirty="0"/>
              <a:t>방식을 사용함으로 생기는 문제점에 대하여 예를 들어 설명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bare-metal</a:t>
            </a:r>
            <a:r>
              <a:rPr lang="ko-KR" altLang="en-US" dirty="0"/>
              <a:t>한 환경에서 </a:t>
            </a:r>
            <a:r>
              <a:rPr lang="en-US" altLang="ko-KR" dirty="0"/>
              <a:t>B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에게 네트워크 서비스 제공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가지 시나리오 제시 </a:t>
            </a:r>
            <a:endParaRPr lang="en-US" altLang="ko-KR" dirty="0"/>
          </a:p>
          <a:p>
            <a:pPr lvl="1"/>
            <a:r>
              <a:rPr lang="en-US" altLang="ko-KR" dirty="0"/>
              <a:t>Debugging</a:t>
            </a:r>
          </a:p>
          <a:p>
            <a:pPr lvl="1"/>
            <a:r>
              <a:rPr lang="en-US" altLang="ko-KR" dirty="0"/>
              <a:t>Partitioning Ports</a:t>
            </a:r>
          </a:p>
          <a:p>
            <a:pPr lvl="1"/>
            <a:r>
              <a:rPr lang="en-US" altLang="ko-KR" dirty="0"/>
              <a:t>Process Scheduling</a:t>
            </a:r>
          </a:p>
          <a:p>
            <a:pPr lvl="1"/>
            <a:r>
              <a:rPr lang="en-US" altLang="ko-KR" dirty="0"/>
              <a:t>QoS</a:t>
            </a:r>
          </a:p>
          <a:p>
            <a:r>
              <a:rPr lang="ko-KR" altLang="en-US" dirty="0"/>
              <a:t>이들 모두 </a:t>
            </a:r>
            <a:r>
              <a:rPr lang="en-US" altLang="ko-KR" dirty="0"/>
              <a:t>Global View</a:t>
            </a:r>
            <a:r>
              <a:rPr lang="ko-KR" altLang="en-US" dirty="0"/>
              <a:t>와 </a:t>
            </a:r>
            <a:r>
              <a:rPr lang="en-US" altLang="ko-KR" dirty="0"/>
              <a:t>Process View</a:t>
            </a:r>
            <a:r>
              <a:rPr lang="ko-KR" altLang="en-US" dirty="0"/>
              <a:t>가 필요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724A4C-CB84-B13B-E635-DC280E8B4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07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A9FC4-C4DA-8C3B-0275-66FCEFD1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Debugging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1A995-5F1F-9DB6-BABF-79C3525B8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는 가상 인터페이스를 통해  </a:t>
            </a:r>
            <a:r>
              <a:rPr lang="en-US" altLang="ko-KR" dirty="0"/>
              <a:t>NIC</a:t>
            </a:r>
            <a:r>
              <a:rPr lang="ko-KR" altLang="en-US" dirty="0"/>
              <a:t>을 각각의 </a:t>
            </a:r>
            <a:r>
              <a:rPr lang="en-US" altLang="ko-KR" dirty="0"/>
              <a:t>IP</a:t>
            </a:r>
            <a:r>
              <a:rPr lang="ko-KR" altLang="en-US" dirty="0"/>
              <a:t>로 </a:t>
            </a:r>
            <a:r>
              <a:rPr lang="en-US" altLang="ko-KR" dirty="0"/>
              <a:t>B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에게 공유</a:t>
            </a:r>
            <a:endParaRPr lang="en-US" altLang="ko-KR" dirty="0"/>
          </a:p>
          <a:p>
            <a:r>
              <a:rPr lang="ko-KR" altLang="en-US" dirty="0"/>
              <a:t>이 때 비정상적인 </a:t>
            </a:r>
            <a:r>
              <a:rPr lang="en-US" altLang="ko-KR" dirty="0"/>
              <a:t>ARP Request</a:t>
            </a:r>
            <a:r>
              <a:rPr lang="ko-KR" altLang="en-US" dirty="0"/>
              <a:t>의 </a:t>
            </a:r>
            <a:r>
              <a:rPr lang="en-US" altLang="ko-KR" dirty="0"/>
              <a:t>flood</a:t>
            </a:r>
            <a:r>
              <a:rPr lang="ko-KR" altLang="en-US" dirty="0"/>
              <a:t>를 감지</a:t>
            </a:r>
            <a:endParaRPr lang="en-US" altLang="ko-KR" dirty="0"/>
          </a:p>
          <a:p>
            <a:pPr lvl="1"/>
            <a:r>
              <a:rPr lang="en-US" altLang="ko-KR" dirty="0"/>
              <a:t>Address Resolution Protocol, IP</a:t>
            </a:r>
            <a:r>
              <a:rPr lang="ko-KR" altLang="en-US" dirty="0"/>
              <a:t> 주소를 물리적 주소로 변환하기 위한 프로토콜</a:t>
            </a:r>
            <a:endParaRPr lang="en-US" altLang="ko-KR" dirty="0"/>
          </a:p>
          <a:p>
            <a:r>
              <a:rPr lang="ko-KR" altLang="en-US" dirty="0"/>
              <a:t>이를 해결하기 위한 방법</a:t>
            </a:r>
            <a:endParaRPr lang="en-US" altLang="ko-KR" dirty="0"/>
          </a:p>
          <a:p>
            <a:pPr lvl="1"/>
            <a:r>
              <a:rPr lang="en-US" altLang="ko-KR" dirty="0"/>
              <a:t>kernel</a:t>
            </a:r>
            <a:r>
              <a:rPr lang="ko-KR" altLang="en-US" dirty="0"/>
              <a:t>을 사용하는 방법의 경우</a:t>
            </a:r>
            <a:r>
              <a:rPr lang="en-US" altLang="ko-KR" dirty="0"/>
              <a:t> </a:t>
            </a:r>
            <a:r>
              <a:rPr lang="ko-KR" altLang="en-US" dirty="0"/>
              <a:t>서버의 </a:t>
            </a:r>
            <a:r>
              <a:rPr lang="en-US" altLang="ko-KR" dirty="0"/>
              <a:t>ARP</a:t>
            </a:r>
            <a:r>
              <a:rPr lang="ko-KR" altLang="en-US" dirty="0"/>
              <a:t> 캐시 확인 및 </a:t>
            </a:r>
            <a:r>
              <a:rPr lang="en-US" altLang="ko-KR" i="1" dirty="0" err="1"/>
              <a:t>ifconfig</a:t>
            </a:r>
            <a:r>
              <a:rPr lang="ko-KR" altLang="en-US" dirty="0"/>
              <a:t>를 통한 문제 해결 가능</a:t>
            </a:r>
            <a:endParaRPr lang="en-US" altLang="ko-KR" dirty="0"/>
          </a:p>
          <a:p>
            <a:pPr lvl="1"/>
            <a:r>
              <a:rPr lang="en-US" altLang="ko-KR" dirty="0"/>
              <a:t>kernel-bypass</a:t>
            </a:r>
            <a:r>
              <a:rPr lang="ko-KR" altLang="en-US" dirty="0"/>
              <a:t>의 경우 각 프로세스가 생성하는 </a:t>
            </a:r>
            <a:r>
              <a:rPr lang="en-US" altLang="ko-KR" dirty="0"/>
              <a:t>ARP </a:t>
            </a:r>
            <a:r>
              <a:rPr lang="ko-KR" altLang="en-US" dirty="0"/>
              <a:t>트래픽을 </a:t>
            </a:r>
            <a:r>
              <a:rPr lang="en-US" altLang="ko-KR" dirty="0"/>
              <a:t>Global</a:t>
            </a:r>
            <a:r>
              <a:rPr lang="ko-KR" altLang="en-US" dirty="0"/>
              <a:t>하게 확인할 수 없음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CD0F98-1C15-FE09-553F-5C83C63F4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6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E5332-9303-8DD9-7C50-3048BC23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Partitioning Ports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34607-3C31-F917-E0F8-7D4A6D51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는 하나의 </a:t>
            </a:r>
            <a:r>
              <a:rPr lang="en-US" altLang="ko-KR" dirty="0"/>
              <a:t>IP</a:t>
            </a:r>
            <a:r>
              <a:rPr lang="ko-KR" altLang="en-US" dirty="0"/>
              <a:t>를 서버에 할당</a:t>
            </a:r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는</a:t>
            </a:r>
            <a:r>
              <a:rPr lang="en-US" altLang="ko-KR" dirty="0"/>
              <a:t>5432</a:t>
            </a:r>
            <a:r>
              <a:rPr lang="ko-KR" altLang="en-US" dirty="0"/>
              <a:t>포트만</a:t>
            </a:r>
            <a:r>
              <a:rPr lang="en-US" altLang="ko-KR" dirty="0"/>
              <a:t>, C</a:t>
            </a:r>
            <a:r>
              <a:rPr lang="ko-KR" altLang="en-US" dirty="0"/>
              <a:t>는 </a:t>
            </a:r>
            <a:r>
              <a:rPr lang="en-US" altLang="ko-KR" dirty="0"/>
              <a:t>3306</a:t>
            </a:r>
            <a:r>
              <a:rPr lang="ko-KR" altLang="en-US" dirty="0"/>
              <a:t>포트만 사용하도록 강제하려고 함</a:t>
            </a:r>
            <a:endParaRPr lang="en-US" altLang="ko-KR" dirty="0"/>
          </a:p>
          <a:p>
            <a:r>
              <a:rPr lang="ko-KR" altLang="en-US" dirty="0"/>
              <a:t>이를 위한 방법 </a:t>
            </a:r>
            <a:endParaRPr lang="en-US" altLang="ko-KR" dirty="0"/>
          </a:p>
          <a:p>
            <a:pPr lvl="1"/>
            <a:r>
              <a:rPr lang="en-US" altLang="ko-KR" dirty="0"/>
              <a:t>kernel</a:t>
            </a:r>
            <a:r>
              <a:rPr lang="ko-KR" altLang="en-US" dirty="0"/>
              <a:t>을 사용할 경우</a:t>
            </a:r>
            <a:r>
              <a:rPr lang="en-US" altLang="ko-KR" dirty="0"/>
              <a:t>, </a:t>
            </a:r>
            <a:r>
              <a:rPr lang="en-US" altLang="ko-KR" i="1" dirty="0" err="1"/>
              <a:t>iptable</a:t>
            </a:r>
            <a:r>
              <a:rPr lang="ko-KR" altLang="en-US" dirty="0"/>
              <a:t>에 규칙을 추가하는 것으로 구현 가능</a:t>
            </a:r>
            <a:endParaRPr lang="en-US" altLang="ko-KR" dirty="0"/>
          </a:p>
          <a:p>
            <a:pPr lvl="1"/>
            <a:r>
              <a:rPr lang="en-US" altLang="ko-KR" dirty="0"/>
              <a:t>kernel-bypass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이런 </a:t>
            </a:r>
            <a:r>
              <a:rPr lang="en-US" altLang="ko-KR" dirty="0"/>
              <a:t>policy</a:t>
            </a:r>
            <a:r>
              <a:rPr lang="ko-KR" altLang="en-US" dirty="0"/>
              <a:t>을 강요할 수 없고</a:t>
            </a:r>
            <a:r>
              <a:rPr lang="en-US" altLang="ko-KR" dirty="0"/>
              <a:t>, </a:t>
            </a:r>
            <a:r>
              <a:rPr lang="ko-KR" altLang="en-US" dirty="0"/>
              <a:t>어플리케이션의 설정 실수 혹은 버그로 </a:t>
            </a:r>
            <a:r>
              <a:rPr lang="en-US" altLang="ko-KR" dirty="0"/>
              <a:t>violation</a:t>
            </a:r>
            <a:r>
              <a:rPr lang="ko-KR" altLang="en-US" dirty="0"/>
              <a:t>이 생길 수 있음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F25364-CDA4-48F7-1524-1A26F881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54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E4F4-6197-529C-A3A9-2F14AA99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Scheduling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6F8EF-2B67-A2D5-64FA-61644F6CE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는 여러 어플리케이션을 실행 중이며</a:t>
            </a:r>
            <a:r>
              <a:rPr lang="en-US" altLang="ko-KR" dirty="0"/>
              <a:t>, </a:t>
            </a:r>
            <a:r>
              <a:rPr lang="ko-KR" altLang="en-US" dirty="0"/>
              <a:t>이들은 간헐적으로 네트워크를 사용</a:t>
            </a:r>
            <a:endParaRPr lang="en-US" altLang="ko-KR" dirty="0"/>
          </a:p>
          <a:p>
            <a:r>
              <a:rPr lang="ko-KR" altLang="en-US" dirty="0"/>
              <a:t>이들은 </a:t>
            </a:r>
            <a:r>
              <a:rPr lang="en-US" altLang="ko-KR" dirty="0"/>
              <a:t>Blocking I/O</a:t>
            </a:r>
            <a:r>
              <a:rPr lang="ko-KR" altLang="en-US" dirty="0"/>
              <a:t>에 의존</a:t>
            </a:r>
            <a:r>
              <a:rPr lang="en-US" altLang="ko-KR" dirty="0"/>
              <a:t>, OS</a:t>
            </a:r>
            <a:r>
              <a:rPr lang="ko-KR" altLang="en-US" dirty="0"/>
              <a:t>가 작업을 </a:t>
            </a:r>
            <a:r>
              <a:rPr lang="en-US" altLang="ko-KR" dirty="0"/>
              <a:t>‘wake’</a:t>
            </a:r>
            <a:r>
              <a:rPr lang="ko-KR" altLang="en-US" dirty="0"/>
              <a:t> 할 때 까지 </a:t>
            </a:r>
            <a:r>
              <a:rPr lang="en-US" altLang="ko-KR" dirty="0"/>
              <a:t>‘sleep’ </a:t>
            </a:r>
            <a:r>
              <a:rPr lang="ko-KR" altLang="en-US" dirty="0"/>
              <a:t>상태 </a:t>
            </a:r>
            <a:endParaRPr lang="en-US" altLang="ko-KR" dirty="0"/>
          </a:p>
          <a:p>
            <a:r>
              <a:rPr lang="en-US" altLang="ko-KR" dirty="0"/>
              <a:t>Linux</a:t>
            </a:r>
            <a:r>
              <a:rPr lang="ko-KR" altLang="en-US" dirty="0"/>
              <a:t>는 이러한 </a:t>
            </a:r>
            <a:r>
              <a:rPr lang="en-US" altLang="ko-KR" dirty="0"/>
              <a:t>Blocking </a:t>
            </a:r>
            <a:r>
              <a:rPr lang="ko-KR" altLang="en-US" dirty="0"/>
              <a:t>혹은 </a:t>
            </a:r>
            <a:r>
              <a:rPr lang="en-US" altLang="ko-KR" dirty="0"/>
              <a:t>non-Blocking </a:t>
            </a:r>
            <a:r>
              <a:rPr lang="ko-KR" altLang="en-US" dirty="0"/>
              <a:t>작업을 지원</a:t>
            </a:r>
            <a:endParaRPr lang="en-US" altLang="ko-KR" dirty="0"/>
          </a:p>
          <a:p>
            <a:r>
              <a:rPr lang="en-US" altLang="ko-KR" dirty="0"/>
              <a:t>kernel-bypass</a:t>
            </a:r>
            <a:r>
              <a:rPr lang="ko-KR" altLang="en-US" dirty="0"/>
              <a:t>의 경우는 </a:t>
            </a:r>
            <a:r>
              <a:rPr lang="en-US" altLang="ko-KR" dirty="0"/>
              <a:t>‘wake’</a:t>
            </a:r>
            <a:r>
              <a:rPr lang="ko-KR" altLang="en-US" dirty="0"/>
              <a:t>하기 위한 패킷의 도착을 감지할 수 없음 </a:t>
            </a:r>
            <a:endParaRPr lang="en-US" altLang="ko-KR" dirty="0"/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interrupt</a:t>
            </a:r>
            <a:r>
              <a:rPr lang="ko-KR" altLang="en-US" dirty="0"/>
              <a:t>방식 대신 </a:t>
            </a:r>
            <a:r>
              <a:rPr lang="en-US" altLang="ko-KR" dirty="0"/>
              <a:t>poll </a:t>
            </a:r>
            <a:r>
              <a:rPr lang="ko-KR" altLang="en-US" dirty="0"/>
              <a:t>방식을 사용해야 하며</a:t>
            </a:r>
            <a:r>
              <a:rPr lang="en-US" altLang="ko-KR" dirty="0"/>
              <a:t>, </a:t>
            </a:r>
            <a:r>
              <a:rPr lang="ko-KR" altLang="en-US" dirty="0"/>
              <a:t>자원 소모가 증가함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C15933-871F-83ED-F9A2-D27FBC1FF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58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C3CAA936AD12E4BA671A9B15810B9C7" ma:contentTypeVersion="4" ma:contentTypeDescription="새 문서를 만듭니다." ma:contentTypeScope="" ma:versionID="bafdae5d98c8c88988e9b2d2d95195b7">
  <xsd:schema xmlns:xsd="http://www.w3.org/2001/XMLSchema" xmlns:xs="http://www.w3.org/2001/XMLSchema" xmlns:p="http://schemas.microsoft.com/office/2006/metadata/properties" xmlns:ns3="7673c17b-b18f-47f9-804f-a397dddebb19" targetNamespace="http://schemas.microsoft.com/office/2006/metadata/properties" ma:root="true" ma:fieldsID="c4807a4e0df3c0fcbaad5699f622c597" ns3:_="">
    <xsd:import namespace="7673c17b-b18f-47f9-804f-a397dddebb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3c17b-b18f-47f9-804f-a397dddeb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3730AB-E161-45AD-BBCF-0F12BB7EA236}">
  <ds:schemaRefs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7673c17b-b18f-47f9-804f-a397dddebb1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4439D84-3CAD-489C-8F3A-67CA25FC7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FA0536-1479-4F16-8407-45F3DC160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73c17b-b18f-47f9-804f-a397dddebb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1099</Words>
  <Application>Microsoft Office PowerPoint</Application>
  <PresentationFormat>와이드스크린</PresentationFormat>
  <Paragraphs>177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Wingdings</vt:lpstr>
      <vt:lpstr>roboto</vt:lpstr>
      <vt:lpstr>Arial</vt:lpstr>
      <vt:lpstr>lato</vt:lpstr>
      <vt:lpstr>맑은 고딕</vt:lpstr>
      <vt:lpstr>Office 테마</vt:lpstr>
      <vt:lpstr>PowerPoint 프레젠테이션</vt:lpstr>
      <vt:lpstr>Contents</vt:lpstr>
      <vt:lpstr>Introduction </vt:lpstr>
      <vt:lpstr>Introduction </vt:lpstr>
      <vt:lpstr>Contents</vt:lpstr>
      <vt:lpstr>What Kernel Bypass Has Cost Us </vt:lpstr>
      <vt:lpstr>Debugging</vt:lpstr>
      <vt:lpstr>Partitioning Ports</vt:lpstr>
      <vt:lpstr>Process Scheduling </vt:lpstr>
      <vt:lpstr>QoS</vt:lpstr>
      <vt:lpstr>Contents</vt:lpstr>
      <vt:lpstr>Kernel On-Path Interposition</vt:lpstr>
      <vt:lpstr>KOPI’s Advantage</vt:lpstr>
      <vt:lpstr>KOPI’s Advantage</vt:lpstr>
      <vt:lpstr>Contents</vt:lpstr>
      <vt:lpstr>Norman Design Sketch </vt:lpstr>
      <vt:lpstr>Norman Architecture</vt:lpstr>
      <vt:lpstr>Contents</vt:lpstr>
      <vt:lpstr>Challenges</vt:lpstr>
      <vt:lpstr>Contents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660</cp:revision>
  <dcterms:created xsi:type="dcterms:W3CDTF">2020-03-06T02:35:36Z</dcterms:created>
  <dcterms:modified xsi:type="dcterms:W3CDTF">2022-11-07T09:54:02Z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0x010100DC3CAA936AD12E4BA671A9B15810B9C7</vt:lpwstr>
  </property>
</Properties>
</file>