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69" r:id="rId3"/>
    <p:sldId id="291" r:id="rId4"/>
    <p:sldId id="270" r:id="rId5"/>
    <p:sldId id="271" r:id="rId6"/>
    <p:sldId id="272" r:id="rId7"/>
    <p:sldId id="277" r:id="rId8"/>
    <p:sldId id="290" r:id="rId9"/>
    <p:sldId id="279" r:id="rId10"/>
    <p:sldId id="280" r:id="rId11"/>
    <p:sldId id="281" r:id="rId12"/>
    <p:sldId id="282" r:id="rId13"/>
    <p:sldId id="283" r:id="rId14"/>
    <p:sldId id="274" r:id="rId15"/>
    <p:sldId id="276" r:id="rId16"/>
    <p:sldId id="287" r:id="rId17"/>
    <p:sldId id="285" r:id="rId18"/>
    <p:sldId id="286" r:id="rId19"/>
    <p:sldId id="288" r:id="rId20"/>
    <p:sldId id="289" r:id="rId21"/>
    <p:sldId id="268" r:id="rId22"/>
  </p:sldIdLst>
  <p:sldSz cx="12192000" cy="6858000"/>
  <p:notesSz cx="6858000" cy="9144000"/>
  <p:embeddedFontLs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맑은 고딕" panose="020B0503020000020004" pitchFamily="50" charset="-127"/>
      <p:regular r:id="rId32"/>
      <p:bold r:id="rId33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4472C4"/>
    <a:srgbClr val="B6DCE8"/>
    <a:srgbClr val="F8CDB8"/>
    <a:srgbClr val="CACFE8"/>
    <a:srgbClr val="C0E0B8"/>
    <a:srgbClr val="C00000"/>
    <a:srgbClr val="FF9B9B"/>
    <a:srgbClr val="007635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7" autoAdjust="0"/>
    <p:restoredTop sz="65176" autoAdjust="0"/>
  </p:normalViewPr>
  <p:slideViewPr>
    <p:cSldViewPr snapToGrid="0" showGuides="1">
      <p:cViewPr varScale="1">
        <p:scale>
          <a:sx n="74" d="100"/>
          <a:sy n="74" d="100"/>
        </p:scale>
        <p:origin x="1818" y="66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즉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weight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값을 조정 못함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, 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불필요한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I/O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가 많이 생기는 게 단점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CRUSH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mod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산술을 사용하여 스토리지 대상을 선택합니다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하위 </a:t>
            </a:r>
            <a:r>
              <a:rPr lang="en-US" altLang="ko-KR" dirty="0"/>
              <a:t>bucket</a:t>
            </a:r>
            <a:r>
              <a:rPr lang="ko-KR" altLang="en-US" dirty="0"/>
              <a:t>은 모두 동일한 </a:t>
            </a:r>
            <a:r>
              <a:rPr lang="en-US" altLang="ko-KR" dirty="0"/>
              <a:t>weight</a:t>
            </a:r>
            <a:r>
              <a:rPr lang="ko-KR" altLang="en-US" dirty="0"/>
              <a:t>를 가짐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각 하위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Bucket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마다 다른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Weight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를 적용하고 싶으면 다른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Bucket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알고리즘을 이용해야 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altLang="ko-KR" dirty="0"/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버킷이 변경되면 많은 수의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들이 재배치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CRUSH</a:t>
            </a:r>
            <a:r>
              <a:rPr lang="ko-KR" altLang="en-US" dirty="0"/>
              <a:t>에 </a:t>
            </a:r>
            <a:r>
              <a:rPr lang="ko-KR" altLang="en-US" dirty="0" err="1"/>
              <a:t>입력값</a:t>
            </a:r>
            <a:r>
              <a:rPr lang="ko-KR" altLang="en-US" dirty="0"/>
              <a:t> </a:t>
            </a:r>
            <a:r>
              <a:rPr lang="en-US" altLang="ko-KR" b="1" i="1" dirty="0"/>
              <a:t>x</a:t>
            </a:r>
            <a:r>
              <a:rPr lang="en-US" altLang="ko-KR" dirty="0"/>
              <a:t> </a:t>
            </a:r>
            <a:r>
              <a:rPr lang="ko-KR" altLang="en-US" dirty="0"/>
              <a:t>복제 숫자 </a:t>
            </a:r>
            <a:r>
              <a:rPr lang="en-US" altLang="ko-KR" b="1" i="1" dirty="0"/>
              <a:t>r</a:t>
            </a:r>
            <a:r>
              <a:rPr lang="ko-KR" altLang="en-US" dirty="0"/>
              <a:t>이 주어지면 </a:t>
            </a:r>
            <a:r>
              <a:rPr lang="en-US" altLang="ko-KR" dirty="0"/>
              <a:t>bucket size</a:t>
            </a:r>
            <a:r>
              <a:rPr lang="ko-KR" altLang="en-US" dirty="0"/>
              <a:t>가  </a:t>
            </a:r>
            <a:r>
              <a:rPr lang="en-US" altLang="ko-KR" b="1" i="1" dirty="0"/>
              <a:t>m,  </a:t>
            </a:r>
            <a:r>
              <a:rPr lang="en-US" altLang="ko-KR" b="1" i="1" dirty="0" err="1"/>
              <a:t>rp</a:t>
            </a:r>
            <a:r>
              <a:rPr lang="en-US" altLang="ko-KR" b="1" i="1" dirty="0"/>
              <a:t>=</a:t>
            </a:r>
            <a:r>
              <a:rPr lang="en-US" altLang="ko-KR" b="1" i="1" dirty="0" err="1"/>
              <a:t>r%m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altLang="ko-KR" dirty="0"/>
              <a:t>p</a:t>
            </a:r>
            <a:r>
              <a:rPr lang="ko-KR" altLang="en-US" dirty="0"/>
              <a:t>는 </a:t>
            </a:r>
            <a:r>
              <a:rPr lang="en-US" altLang="ko-KR" dirty="0"/>
              <a:t>n</a:t>
            </a:r>
            <a:r>
              <a:rPr lang="ko-KR" altLang="en-US" dirty="0"/>
              <a:t>보다 큰 </a:t>
            </a:r>
            <a:r>
              <a:rPr lang="en-US" altLang="ko-KR" dirty="0"/>
              <a:t>pseudo-random</a:t>
            </a:r>
            <a:r>
              <a:rPr lang="ko-KR" altLang="en-US" dirty="0"/>
              <a:t>의 소수</a:t>
            </a:r>
            <a:endParaRPr lang="en-US" altLang="ko-KR" dirty="0"/>
          </a:p>
          <a:p>
            <a:pPr lvl="1"/>
            <a:r>
              <a:rPr lang="en-US" altLang="ko-KR" dirty="0"/>
              <a:t>C(</a:t>
            </a:r>
            <a:r>
              <a:rPr lang="en-US" altLang="ko-KR" b="1" i="1" dirty="0"/>
              <a:t>r</a:t>
            </a:r>
            <a:r>
              <a:rPr lang="en-US" altLang="ko-KR" i="1" dirty="0"/>
              <a:t>, </a:t>
            </a:r>
            <a:r>
              <a:rPr lang="en-US" altLang="ko-KR" b="1" i="1" dirty="0"/>
              <a:t>x</a:t>
            </a:r>
            <a:r>
              <a:rPr lang="en-US" altLang="ko-KR" dirty="0"/>
              <a:t>) = ( hash(</a:t>
            </a:r>
            <a:r>
              <a:rPr lang="en-US" altLang="ko-KR" b="1" i="1" dirty="0"/>
              <a:t>x</a:t>
            </a:r>
            <a:r>
              <a:rPr lang="en-US" altLang="ko-KR" dirty="0"/>
              <a:t>) + </a:t>
            </a:r>
            <a:r>
              <a:rPr lang="en-US" altLang="ko-KR" b="1" i="1" dirty="0" err="1"/>
              <a:t>rp</a:t>
            </a:r>
            <a:r>
              <a:rPr lang="en-US" altLang="ko-KR" dirty="0"/>
              <a:t> ) mod </a:t>
            </a:r>
            <a:r>
              <a:rPr lang="en-US" altLang="ko-KR" b="1" i="1" dirty="0"/>
              <a:t>m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 err="1"/>
              <a:t>버킷사이즈</a:t>
            </a:r>
            <a:r>
              <a:rPr lang="ko-KR" altLang="en-US" dirty="0"/>
              <a:t> 보다 복제 숫자가 더 많아지면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014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선택된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Item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의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Weight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와 선택된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Item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의 뒤에 있는 모든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Weight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의 합을 기반으로 선택된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Item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을 이용할지 결정한다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. </a:t>
            </a: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만약 선택한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Item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을 이용하지 않으면 다음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Linked List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의 다음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Item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을 선택하고 동일한 알고리즘을 반복한다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endParaRPr lang="en-US" altLang="ko-KR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Linked List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에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Item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이 추가되는 경우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Linked List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의 가장 앞에 추가된다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. </a:t>
            </a: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Item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이 추가되는 경우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기존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Item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들의 하위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Item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중 일부만 추가된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Item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의 하위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Item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으로 옮기기만 하면 되기 때문에 비교적 빠른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Rebalancing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이 가능하다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. </a:t>
            </a: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하지만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Linked List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의 중간이나 마지막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Item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제거 또는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Item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의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Weight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변경이 발생하는 경우 하위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Item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들을 전반적으로 옮겨야 하기 때문에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Rebalancing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에 많은 시간이 소요된다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315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리스트 버킷보다도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2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배 느리지만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데이터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이동량에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있어서는 최적임</a:t>
            </a:r>
            <a:endParaRPr lang="en-US" altLang="ko-KR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endParaRPr lang="en-US" altLang="ko-KR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Straw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알고리즘은 모든 하위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Bucket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을 대상으로 하위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Bucket ID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를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Hasing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하여 얻은 값과 하위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Bucket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의 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Straw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를 곱한 값을 구한다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. </a:t>
            </a:r>
          </a:p>
          <a:p>
            <a:endParaRPr lang="en-US" altLang="ko-KR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endParaRPr lang="en-US" altLang="ko-KR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endParaRPr lang="en-US" altLang="ko-KR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Straw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값은 하위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Bucket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들을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Weight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순으로 오름차순으로 정렬한 다음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, </a:t>
            </a: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Straw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값을 구하려는 하위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Bucket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의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Weight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값과 바로 앞의 하위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Bucket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의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Weight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값을 이용하여 구한다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endParaRPr lang="en-US" altLang="ko-KR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r>
              <a:rPr lang="ko-KR" altLang="en-US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예를들어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A/1.0, B/3.0, C/2.5 3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개의 하위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Bucket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들이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있을때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Weight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에 따라서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A, C, B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순으로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정렬이된다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. </a:t>
            </a: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그 후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C Bucket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의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Straw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값을 구하기 위해서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C Bucket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의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Weight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값과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A Bucket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의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Weight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값을 이용한다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endParaRPr lang="en-US" altLang="ko-KR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426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RUSH_P = list + uniform</a:t>
            </a:r>
          </a:p>
          <a:p>
            <a:r>
              <a:rPr lang="en-US" altLang="ko-KR" dirty="0"/>
              <a:t>RUSH_T = tree + uniform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50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최적의 </a:t>
            </a:r>
            <a:r>
              <a:rPr lang="ko-KR" altLang="en-US" dirty="0" err="1"/>
              <a:t>이동량인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에서 몇배 더 많은 </a:t>
            </a:r>
            <a:r>
              <a:rPr lang="ko-KR" altLang="en-US" dirty="0" err="1"/>
              <a:t>이동량인지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개의 </a:t>
            </a:r>
            <a:r>
              <a:rPr lang="en-US" altLang="ko-KR" dirty="0"/>
              <a:t>row, 9</a:t>
            </a:r>
            <a:r>
              <a:rPr lang="ko-KR" altLang="en-US" dirty="0"/>
              <a:t>개의 </a:t>
            </a:r>
            <a:r>
              <a:rPr lang="en-US" altLang="ko-KR" dirty="0"/>
              <a:t>cabinet, 9</a:t>
            </a:r>
            <a:r>
              <a:rPr lang="ko-KR" altLang="en-US" dirty="0"/>
              <a:t>개의 </a:t>
            </a:r>
            <a:r>
              <a:rPr lang="en-US" altLang="ko-KR" dirty="0"/>
              <a:t>shelves, 10</a:t>
            </a:r>
            <a:r>
              <a:rPr lang="ko-KR" altLang="en-US" dirty="0"/>
              <a:t>개의 </a:t>
            </a:r>
            <a:r>
              <a:rPr lang="en-US" altLang="ko-KR" dirty="0"/>
              <a:t>device</a:t>
            </a:r>
            <a:r>
              <a:rPr lang="ko-KR" altLang="en-US" dirty="0"/>
              <a:t>로 이루어진 계층형 구조</a:t>
            </a:r>
            <a:endParaRPr lang="en-US" altLang="ko-KR" dirty="0"/>
          </a:p>
          <a:p>
            <a:r>
              <a:rPr lang="en-US" altLang="ko-KR" dirty="0"/>
              <a:t>9x9x9x10 = </a:t>
            </a:r>
            <a:r>
              <a:rPr lang="ko-KR" altLang="en-US" dirty="0"/>
              <a:t>총 </a:t>
            </a:r>
            <a:r>
              <a:rPr lang="en-US" altLang="ko-KR" dirty="0"/>
              <a:t>7290</a:t>
            </a:r>
            <a:r>
              <a:rPr lang="ko-KR" altLang="en-US" dirty="0"/>
              <a:t>개 </a:t>
            </a:r>
            <a:r>
              <a:rPr lang="en-US" altLang="ko-KR" dirty="0"/>
              <a:t>devices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48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리스트 버킷에서 가장 오래된 버킷을 제거하면 데이터 </a:t>
            </a:r>
            <a:r>
              <a:rPr lang="ko-KR" altLang="en-US" dirty="0" err="1"/>
              <a:t>이동량은</a:t>
            </a:r>
            <a:r>
              <a:rPr lang="ko-KR" altLang="en-US" dirty="0"/>
              <a:t> 버킷 사이즈에 비례하여 발생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858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RUSH_T</a:t>
            </a:r>
            <a:r>
              <a:rPr lang="ko-KR" altLang="en-US" dirty="0"/>
              <a:t>와 </a:t>
            </a:r>
            <a:r>
              <a:rPr lang="en-US" altLang="ko-KR" dirty="0"/>
              <a:t>Tree</a:t>
            </a:r>
            <a:r>
              <a:rPr lang="ko-KR" altLang="en-US" dirty="0"/>
              <a:t>는 </a:t>
            </a:r>
            <a:r>
              <a:rPr lang="ko-KR" altLang="en-US" dirty="0" err="1"/>
              <a:t>코드복잡성이</a:t>
            </a:r>
            <a:r>
              <a:rPr lang="ko-KR" altLang="en-US" dirty="0"/>
              <a:t> 다른 유형보다 약간 더 단순하기 때문에 가장 좋음</a:t>
            </a:r>
            <a:endParaRPr lang="en-US" altLang="ko-KR" dirty="0"/>
          </a:p>
          <a:p>
            <a:r>
              <a:rPr lang="en-US" altLang="ko-KR" dirty="0"/>
              <a:t>Rush p</a:t>
            </a:r>
            <a:r>
              <a:rPr lang="ko-KR" altLang="en-US" dirty="0"/>
              <a:t>는 </a:t>
            </a:r>
            <a:r>
              <a:rPr lang="en-US" altLang="ko-KR" dirty="0"/>
              <a:t>32768</a:t>
            </a:r>
            <a:r>
              <a:rPr lang="ko-KR" altLang="en-US" dirty="0"/>
              <a:t>개의 </a:t>
            </a:r>
            <a:r>
              <a:rPr lang="en-US" altLang="ko-KR" dirty="0" err="1"/>
              <a:t>osd</a:t>
            </a:r>
            <a:r>
              <a:rPr lang="ko-KR" altLang="en-US" dirty="0" err="1"/>
              <a:t>일때는</a:t>
            </a:r>
            <a:r>
              <a:rPr lang="ko-KR" altLang="en-US" dirty="0"/>
              <a:t> </a:t>
            </a:r>
            <a:r>
              <a:rPr lang="en-US" altLang="ko-KR" dirty="0"/>
              <a:t>25</a:t>
            </a:r>
            <a:r>
              <a:rPr lang="ko-KR" altLang="en-US" dirty="0"/>
              <a:t>배 오래 걸림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364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리스트 버킷은 </a:t>
            </a:r>
            <a:r>
              <a:rPr lang="ko-KR" altLang="en-US" dirty="0" err="1"/>
              <a:t>스트로우성능이</a:t>
            </a:r>
            <a:r>
              <a:rPr lang="ko-KR" altLang="en-US" dirty="0"/>
              <a:t> </a:t>
            </a:r>
            <a:r>
              <a:rPr lang="ko-KR" altLang="en-US" dirty="0" err="1"/>
              <a:t>다른이유</a:t>
            </a:r>
            <a:r>
              <a:rPr lang="en-US" altLang="ko-KR" dirty="0"/>
              <a:t>: </a:t>
            </a:r>
            <a:r>
              <a:rPr lang="ko-KR" altLang="en-US" dirty="0"/>
              <a:t>데이터 추가 </a:t>
            </a:r>
            <a:r>
              <a:rPr lang="ko-KR" altLang="en-US" dirty="0" err="1"/>
              <a:t>삭제량에</a:t>
            </a:r>
            <a:r>
              <a:rPr lang="ko-KR" altLang="en-US" dirty="0"/>
              <a:t> 따라 리스트가 좋을 때도 있고</a:t>
            </a:r>
            <a:r>
              <a:rPr lang="en-US" altLang="ko-KR" dirty="0"/>
              <a:t>, </a:t>
            </a:r>
            <a:r>
              <a:rPr lang="ko-KR" altLang="en-US" dirty="0" err="1"/>
              <a:t>안좋을</a:t>
            </a:r>
            <a:r>
              <a:rPr lang="ko-KR" altLang="en-US" dirty="0"/>
              <a:t> 때도 있음</a:t>
            </a:r>
            <a:r>
              <a:rPr lang="en-US" altLang="ko-KR" dirty="0"/>
              <a:t>, </a:t>
            </a:r>
            <a:r>
              <a:rPr lang="ko-KR" altLang="en-US" dirty="0"/>
              <a:t>만약 제거가 많은 상황이었다면 리스트가 더 </a:t>
            </a:r>
            <a:r>
              <a:rPr lang="ko-KR" altLang="en-US" dirty="0" err="1"/>
              <a:t>안좋았을</a:t>
            </a:r>
            <a:r>
              <a:rPr lang="ko-KR" altLang="en-US" dirty="0"/>
              <a:t> 것이다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943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Pool: </a:t>
            </a:r>
            <a:r>
              <a:rPr lang="ko-KR" altLang="en-US" dirty="0"/>
              <a:t>논리적 파티션</a:t>
            </a:r>
            <a:endParaRPr lang="en-US" altLang="ko-KR" dirty="0"/>
          </a:p>
          <a:p>
            <a:r>
              <a:rPr lang="en-US" altLang="ko-KR" dirty="0"/>
              <a:t>Placement Group: Object </a:t>
            </a:r>
            <a:r>
              <a:rPr lang="ko-KR" altLang="en-US" dirty="0"/>
              <a:t>수가 너무 많기 때문에 효율적으로 관리하기 위해 하위 집합들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PG</a:t>
            </a:r>
            <a:r>
              <a:rPr lang="ko-KR" altLang="en-US" dirty="0"/>
              <a:t>가 너무 적으면 </a:t>
            </a:r>
            <a:r>
              <a:rPr lang="en-US" altLang="ko-KR" dirty="0" err="1"/>
              <a:t>ceph</a:t>
            </a:r>
            <a:r>
              <a:rPr lang="ko-KR" altLang="en-US" dirty="0"/>
              <a:t>의 많은 데이터가 이동</a:t>
            </a:r>
            <a:r>
              <a:rPr lang="en-US" altLang="ko-KR" dirty="0"/>
              <a:t>(</a:t>
            </a:r>
            <a:r>
              <a:rPr lang="ko-KR" altLang="en-US" dirty="0"/>
              <a:t>네트워크 부하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PG</a:t>
            </a:r>
            <a:r>
              <a:rPr lang="ko-KR" altLang="en-US" dirty="0"/>
              <a:t>가 너무 많으면 작은 비율의 데이터가 이동해도 많은 리소스 낭비 </a:t>
            </a:r>
            <a:r>
              <a:rPr lang="en-US" altLang="ko-KR" dirty="0"/>
              <a:t>(CPU, RAM </a:t>
            </a:r>
            <a:r>
              <a:rPr lang="ko-KR" altLang="en-US" dirty="0"/>
              <a:t>부하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Osd</a:t>
            </a:r>
            <a:r>
              <a:rPr lang="ko-KR" altLang="en-US" dirty="0"/>
              <a:t>수 * </a:t>
            </a:r>
            <a:r>
              <a:rPr lang="en-US" altLang="ko-KR" dirty="0"/>
              <a:t>100 / replica </a:t>
            </a:r>
            <a:r>
              <a:rPr lang="ko-KR" altLang="en-US" dirty="0"/>
              <a:t>수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예를들어</a:t>
            </a:r>
            <a:r>
              <a:rPr lang="ko-KR" altLang="en-US" dirty="0"/>
              <a:t> </a:t>
            </a:r>
            <a:r>
              <a:rPr lang="en-US" altLang="ko-KR" dirty="0"/>
              <a:t>pool</a:t>
            </a:r>
            <a:r>
              <a:rPr lang="ko-KR" altLang="en-US" dirty="0"/>
              <a:t>은 학교</a:t>
            </a:r>
            <a:r>
              <a:rPr lang="en-US" altLang="ko-KR" dirty="0"/>
              <a:t>, </a:t>
            </a:r>
            <a:r>
              <a:rPr lang="en-US" altLang="ko-KR" dirty="0" err="1"/>
              <a:t>pg</a:t>
            </a:r>
            <a:r>
              <a:rPr lang="ko-KR" altLang="en-US" dirty="0"/>
              <a:t>는 반 </a:t>
            </a:r>
            <a:r>
              <a:rPr lang="en-US" altLang="ko-KR" dirty="0" err="1"/>
              <a:t>osd</a:t>
            </a:r>
            <a:r>
              <a:rPr lang="ko-KR" altLang="en-US" dirty="0"/>
              <a:t>는 학생이라고 했을 때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학교안에 </a:t>
            </a:r>
            <a:r>
              <a:rPr lang="en-US" altLang="ko-KR" dirty="0"/>
              <a:t>4</a:t>
            </a:r>
            <a:r>
              <a:rPr lang="ko-KR" altLang="en-US" dirty="0"/>
              <a:t>반에 있는 신재하 학생을 찾기 위해서</a:t>
            </a:r>
            <a:endParaRPr lang="en-US" altLang="ko-KR" dirty="0"/>
          </a:p>
          <a:p>
            <a:r>
              <a:rPr lang="ko-KR" altLang="en-US" dirty="0"/>
              <a:t>같은 학생기준으로 </a:t>
            </a:r>
            <a:endParaRPr lang="en-US" altLang="ko-KR" dirty="0"/>
          </a:p>
          <a:p>
            <a:r>
              <a:rPr lang="ko-KR" altLang="en-US" dirty="0"/>
              <a:t>반의 개수가 적으면</a:t>
            </a:r>
            <a:r>
              <a:rPr lang="en-US" altLang="ko-KR" dirty="0"/>
              <a:t>, </a:t>
            </a:r>
            <a:r>
              <a:rPr lang="ko-KR" altLang="en-US" dirty="0"/>
              <a:t>상대적으로 반의 학생 수가 증가하게 되고 신재하 학생을 찾기 위해 한 반의 학생을 꺼내면 우르르 많이 나오기때문에 네트워크 부하</a:t>
            </a:r>
            <a:endParaRPr lang="en-US" altLang="ko-KR" dirty="0"/>
          </a:p>
          <a:p>
            <a:r>
              <a:rPr lang="ko-KR" altLang="en-US" dirty="0"/>
              <a:t>반의 개수가 많으면</a:t>
            </a:r>
            <a:r>
              <a:rPr lang="en-US" altLang="ko-KR" dirty="0"/>
              <a:t>,</a:t>
            </a:r>
            <a:r>
              <a:rPr lang="ko-KR" altLang="en-US" dirty="0"/>
              <a:t> 상대적으로 반의 학생 수가 감소하게 되고 신재하 학생 </a:t>
            </a:r>
            <a:r>
              <a:rPr lang="ko-KR" altLang="en-US" dirty="0" err="1"/>
              <a:t>한명을</a:t>
            </a:r>
            <a:r>
              <a:rPr lang="ko-KR" altLang="en-US" dirty="0"/>
              <a:t> 찾기 위해서 수많은 반을 일일이 다 찾아야 하기 때문에 </a:t>
            </a:r>
            <a:r>
              <a:rPr lang="en-US" altLang="ko-KR" dirty="0"/>
              <a:t>CPU RAM</a:t>
            </a:r>
            <a:r>
              <a:rPr lang="ko-KR" altLang="en-US" dirty="0"/>
              <a:t>과 같은 리소스 부하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물리적으로 이루어진 계층구조 </a:t>
            </a:r>
            <a:r>
              <a:rPr lang="en-US" altLang="ko-KR" dirty="0"/>
              <a:t>CRUSH MAP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234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이러한 시스템에서 각 파일의 데이터는 일반적으로 스토리지 클러스터에 </a:t>
            </a:r>
            <a:r>
              <a:rPr lang="ko-KR" altLang="en-US" dirty="0" err="1"/>
              <a:t>스트라이핑이</a:t>
            </a:r>
            <a:r>
              <a:rPr lang="ko-KR" altLang="en-US" dirty="0"/>
              <a:t> 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08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큰 블록 리스트를 작은 오브젝트 리스트로 대체함으로써 그리고 </a:t>
            </a:r>
            <a:r>
              <a:rPr lang="ko-KR" altLang="en-US" dirty="0" err="1"/>
              <a:t>저수준</a:t>
            </a:r>
            <a:r>
              <a:rPr lang="ko-KR" altLang="en-US" dirty="0"/>
              <a:t> 블록 할당 문제를 분산한다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일반적인 파일이나 블록 레이아웃과 대비하여 오브젝트 스토리지는 평면적인 구조로 이루어져 있기 때문에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복제된 데이터들을 어디에 저장해야 하는지에 대한 방법이 요구된다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307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왜냐하면 새 디스크는 </a:t>
            </a:r>
            <a:r>
              <a:rPr lang="ko-KR" altLang="en-US" dirty="0" err="1"/>
              <a:t>비어있어</a:t>
            </a:r>
            <a:r>
              <a:rPr lang="ko-KR" altLang="en-US" dirty="0"/>
              <a:t> 새로운 데이터만 포함되기 때문에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시스템 워크로드에 따라 드문 경우에는 사용가능한 리소스를 최대한 활용하기 위해</a:t>
            </a:r>
            <a:r>
              <a:rPr lang="en-US" altLang="ko-KR" dirty="0"/>
              <a:t> </a:t>
            </a:r>
            <a:r>
              <a:rPr lang="ko-KR" altLang="en-US" dirty="0"/>
              <a:t>이전 또는 새디스크가 똑같이 </a:t>
            </a:r>
            <a:r>
              <a:rPr lang="ko-KR" altLang="en-US" dirty="0" err="1"/>
              <a:t>사용중일</a:t>
            </a:r>
            <a:r>
              <a:rPr lang="ko-KR" altLang="en-US" dirty="0"/>
              <a:t> 수 있다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037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강력한 해결책은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이렇게 하면 이전 데이터와 새로운 데이터가 확률적으로 </a:t>
            </a:r>
            <a:r>
              <a:rPr lang="ko-KR" altLang="en-US" dirty="0" err="1"/>
              <a:t>균형잡힌</a:t>
            </a:r>
            <a:r>
              <a:rPr lang="ko-KR" altLang="en-US" dirty="0"/>
              <a:t> 분산과 </a:t>
            </a:r>
            <a:r>
              <a:rPr lang="ko-KR" altLang="en-US" dirty="0" err="1"/>
              <a:t>균형잡힌</a:t>
            </a:r>
            <a:r>
              <a:rPr lang="ko-KR" altLang="en-US" dirty="0"/>
              <a:t> 섞임이 이루어진다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접근방식은 모든 디바이스가 평균적으로 비슷하게 로드되어 시스템이 잘 작동할 수 있도록 중요한 이점을 가진다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817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 대규모 스토리지 시스템에서는 하나의 대용량 파일이 무작위로 사용가능한 대규모 기기 집합에 분산되어 높은 수준의 병렬처리와 대역폭을 제공한다</a:t>
            </a:r>
            <a:endParaRPr lang="en-US" altLang="ko-KR" dirty="0"/>
          </a:p>
          <a:p>
            <a:r>
              <a:rPr lang="ko-KR" altLang="en-US" dirty="0"/>
              <a:t>간단한 해시기반 분산은 장치수의 변화에 대규모 데이터 재구성을 초래하기때문에 대응에 실패한다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CRUSH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는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들을 각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Storage Device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의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Weight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에 비례하여 각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Storage Device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에 분배하는 알고리즘</a:t>
            </a:r>
            <a:endParaRPr lang="en-US" altLang="ko-KR" b="0" i="0" dirty="0">
              <a:solidFill>
                <a:srgbClr val="222222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CRUSH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는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Cluster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Map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이라는 논리적인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Storage Device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의 계층을 표현하는 지도를 바탕으로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를 분산한다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ko-KR" alt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437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 앞에서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말씀드린것처럼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 스토리지는 장치는 계층형태의 물리적으로 구성됨</a:t>
            </a:r>
            <a:endParaRPr lang="en-US" altLang="ko-KR" b="0" i="0" dirty="0">
              <a:solidFill>
                <a:srgbClr val="222222"/>
              </a:solidFill>
              <a:effectLst/>
              <a:latin typeface="lato" panose="020F0502020204030203" pitchFamily="34" charset="0"/>
              <a:cs typeface="lato" panose="020F0502020204030203" pitchFamily="34" charset="0"/>
            </a:endParaRPr>
          </a:p>
          <a:p>
            <a:endParaRPr lang="en-US" altLang="ko-KR" b="0" i="0" dirty="0">
              <a:solidFill>
                <a:srgbClr val="222222"/>
              </a:solidFill>
              <a:effectLst/>
              <a:latin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물리적인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Storage Device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의 구조를 논리적으로 표현한 것이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Cluster Map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이다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endParaRPr lang="en-US" altLang="ko-KR" b="0" i="0" dirty="0">
              <a:solidFill>
                <a:srgbClr val="222222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ko-KR" altLang="en-US" dirty="0">
                <a:latin typeface="lato" panose="020F0502020204030203" pitchFamily="34" charset="0"/>
                <a:cs typeface="lato" panose="020F0502020204030203" pitchFamily="34" charset="0"/>
              </a:rPr>
              <a:t>가중치를 기준으로 데이터가 분산이 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594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716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</a:t>
            </a:r>
            <a:endParaRPr lang="en-US" altLang="ko-KR" dirty="0"/>
          </a:p>
          <a:p>
            <a:pPr lvl="3"/>
            <a:r>
              <a:rPr lang="ko-KR" altLang="en-US" dirty="0"/>
              <a:t>넷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Jaeha Shin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1.svg"/><Relationship Id="rId9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32218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+mn-ea"/>
              </a:rPr>
              <a:t>CRUSH:</a:t>
            </a:r>
            <a:r>
              <a:rPr lang="ko-KR" altLang="en-US" sz="3600" b="1" dirty="0">
                <a:solidFill>
                  <a:schemeClr val="accent5"/>
                </a:solidFill>
                <a:latin typeface="+mn-ea"/>
              </a:rPr>
              <a:t> </a:t>
            </a:r>
            <a:r>
              <a:rPr lang="en-US" altLang="ko-KR" sz="3600" b="1" dirty="0">
                <a:solidFill>
                  <a:schemeClr val="accent5"/>
                </a:solidFill>
                <a:latin typeface="+mn-ea"/>
              </a:rPr>
              <a:t>Controlled,</a:t>
            </a:r>
            <a:r>
              <a:rPr lang="ko-KR" altLang="en-US" sz="3600" b="1" dirty="0">
                <a:solidFill>
                  <a:schemeClr val="accent5"/>
                </a:solidFill>
                <a:latin typeface="+mn-ea"/>
              </a:rPr>
              <a:t> </a:t>
            </a:r>
            <a:r>
              <a:rPr lang="en-US" altLang="ko-KR" sz="3600" b="1" dirty="0">
                <a:solidFill>
                  <a:schemeClr val="accent5"/>
                </a:solidFill>
                <a:latin typeface="+mn-ea"/>
              </a:rPr>
              <a:t>Scalable,</a:t>
            </a:r>
            <a:r>
              <a:rPr lang="ko-KR" altLang="en-US" sz="3600" b="1" dirty="0">
                <a:solidFill>
                  <a:schemeClr val="accent5"/>
                </a:solidFill>
                <a:latin typeface="+mn-ea"/>
              </a:rPr>
              <a:t> </a:t>
            </a:r>
            <a:r>
              <a:rPr lang="en-US" altLang="ko-KR" sz="3600" b="1" dirty="0">
                <a:solidFill>
                  <a:schemeClr val="accent5"/>
                </a:solidFill>
                <a:latin typeface="+mn-ea"/>
              </a:rPr>
              <a:t>Decentralized</a:t>
            </a:r>
            <a:r>
              <a:rPr lang="ko-KR" altLang="en-US" sz="3600" b="1" dirty="0">
                <a:solidFill>
                  <a:schemeClr val="accent5"/>
                </a:solidFill>
                <a:latin typeface="+mn-ea"/>
              </a:rPr>
              <a:t> </a:t>
            </a:r>
            <a:r>
              <a:rPr lang="en-US" altLang="ko-KR" sz="3600" b="1" dirty="0">
                <a:solidFill>
                  <a:schemeClr val="accent5"/>
                </a:solidFill>
                <a:latin typeface="+mn-ea"/>
              </a:rPr>
              <a:t>Placement</a:t>
            </a:r>
            <a:r>
              <a:rPr lang="ko-KR" altLang="en-US" sz="3600" b="1" dirty="0">
                <a:solidFill>
                  <a:schemeClr val="accent5"/>
                </a:solidFill>
                <a:latin typeface="+mn-ea"/>
              </a:rPr>
              <a:t> </a:t>
            </a:r>
            <a:r>
              <a:rPr lang="en-US" altLang="ko-KR" sz="3600" b="1" dirty="0">
                <a:solidFill>
                  <a:schemeClr val="accent5"/>
                </a:solidFill>
                <a:latin typeface="+mn-ea"/>
              </a:rPr>
              <a:t>of</a:t>
            </a:r>
            <a:r>
              <a:rPr lang="ko-KR" altLang="en-US" sz="3600" b="1" dirty="0">
                <a:solidFill>
                  <a:schemeClr val="accent5"/>
                </a:solidFill>
                <a:latin typeface="+mn-ea"/>
              </a:rPr>
              <a:t> </a:t>
            </a:r>
            <a:r>
              <a:rPr lang="en-US" altLang="ko-KR" sz="3600" b="1" dirty="0">
                <a:solidFill>
                  <a:schemeClr val="accent5"/>
                </a:solidFill>
                <a:latin typeface="+mn-ea"/>
              </a:rPr>
              <a:t>Replicated</a:t>
            </a:r>
            <a:r>
              <a:rPr lang="ko-KR" altLang="en-US" sz="3600" b="1" dirty="0">
                <a:solidFill>
                  <a:schemeClr val="accent5"/>
                </a:solidFill>
                <a:latin typeface="+mn-ea"/>
              </a:rPr>
              <a:t> </a:t>
            </a:r>
            <a:r>
              <a:rPr lang="en-US" altLang="ko-KR" sz="3600" b="1" dirty="0">
                <a:solidFill>
                  <a:schemeClr val="accent5"/>
                </a:solidFill>
                <a:latin typeface="+mn-ea"/>
              </a:rPr>
              <a:t>Data</a:t>
            </a:r>
            <a:endParaRPr lang="ko-KR" altLang="en-US" sz="3600" b="1" dirty="0">
              <a:solidFill>
                <a:schemeClr val="accent5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Jaeha Shin</a:t>
            </a:r>
            <a:endParaRPr lang="en-US" altLang="ko-KR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8948" y="5227659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974670" y="517375"/>
            <a:ext cx="4257897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r>
              <a:rPr lang="en-US" altLang="ko-K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Next-generation Operating Systems Lab</a:t>
            </a: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0A2DB-95BC-A4BE-8292-EA229037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Bucket type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95D7DE-AFD6-6D4A-138C-9514A8FAA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CRUSH</a:t>
            </a:r>
            <a:r>
              <a:rPr lang="ko-KR" altLang="en-US" dirty="0"/>
              <a:t>는 두가지의 목표를 가지고 설계됨</a:t>
            </a:r>
            <a:endParaRPr lang="en-US" altLang="ko-KR" dirty="0"/>
          </a:p>
          <a:p>
            <a:pPr lvl="1"/>
            <a:r>
              <a:rPr lang="ko-KR" altLang="en-US" dirty="0"/>
              <a:t>매핑 알고리즘의 효율성과 확장성</a:t>
            </a:r>
            <a:endParaRPr lang="en-US" altLang="ko-KR" dirty="0"/>
          </a:p>
          <a:p>
            <a:pPr lvl="1"/>
            <a:r>
              <a:rPr lang="ko-KR" altLang="en-US" dirty="0"/>
              <a:t>최소한의 데이터 이동으로 균형 잡힌 분산 복원</a:t>
            </a:r>
            <a:endParaRPr lang="en-US" altLang="ko-KR" dirty="0"/>
          </a:p>
          <a:p>
            <a:r>
              <a:rPr lang="ko-KR" altLang="en-US" dirty="0"/>
              <a:t>이를 위해 </a:t>
            </a:r>
            <a:r>
              <a:rPr lang="en-US" altLang="ko-KR" dirty="0"/>
              <a:t>CRUSH</a:t>
            </a:r>
            <a:r>
              <a:rPr lang="ko-KR" altLang="en-US" dirty="0"/>
              <a:t>는 </a:t>
            </a:r>
            <a:r>
              <a:rPr lang="en-US" altLang="ko-KR" dirty="0"/>
              <a:t>4</a:t>
            </a:r>
            <a:r>
              <a:rPr lang="ko-KR" altLang="en-US" dirty="0"/>
              <a:t>가지의 </a:t>
            </a:r>
            <a:r>
              <a:rPr lang="en-US" altLang="ko-KR" dirty="0"/>
              <a:t>Bucket type</a:t>
            </a:r>
            <a:r>
              <a:rPr lang="ko-KR" altLang="en-US" dirty="0"/>
              <a:t>을 정의함</a:t>
            </a:r>
            <a:endParaRPr lang="en-US" altLang="ko-KR" dirty="0"/>
          </a:p>
          <a:p>
            <a:pPr lvl="1"/>
            <a:r>
              <a:rPr lang="en-US" altLang="ko-KR" dirty="0"/>
              <a:t>Uniform buckets, List buckets, Tree buckets, Straw buckets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645B19-20A5-9D9C-CB35-1C32ABC2A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03128C-007A-A725-1A34-2868DC37E2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531"/>
          <a:stretch/>
        </p:blipFill>
        <p:spPr>
          <a:xfrm>
            <a:off x="345846" y="4482431"/>
            <a:ext cx="5436134" cy="13087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DF32327-763B-7C22-33F6-041DA13CB1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57" r="14616" b="16567"/>
          <a:stretch/>
        </p:blipFill>
        <p:spPr>
          <a:xfrm>
            <a:off x="5922085" y="3607161"/>
            <a:ext cx="6121400" cy="266223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59C476F-EA9B-BC5C-CB40-198D2E776A79}"/>
              </a:ext>
            </a:extLst>
          </p:cNvPr>
          <p:cNvSpPr/>
          <p:nvPr/>
        </p:nvSpPr>
        <p:spPr>
          <a:xfrm>
            <a:off x="1641512" y="4560570"/>
            <a:ext cx="1076287" cy="1093470"/>
          </a:xfrm>
          <a:prstGeom prst="rect">
            <a:avLst/>
          </a:prstGeom>
          <a:solidFill>
            <a:srgbClr val="B6DCE8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1DA859-572C-2DA7-8284-BFC70D20E6F6}"/>
              </a:ext>
            </a:extLst>
          </p:cNvPr>
          <p:cNvSpPr/>
          <p:nvPr/>
        </p:nvSpPr>
        <p:spPr>
          <a:xfrm>
            <a:off x="3693159" y="4560570"/>
            <a:ext cx="1038861" cy="1093470"/>
          </a:xfrm>
          <a:prstGeom prst="rect">
            <a:avLst/>
          </a:prstGeom>
          <a:solidFill>
            <a:srgbClr val="C0E0B8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0E91BB-1A56-946D-2CAE-3D3DFB8AA28C}"/>
              </a:ext>
            </a:extLst>
          </p:cNvPr>
          <p:cNvSpPr/>
          <p:nvPr/>
        </p:nvSpPr>
        <p:spPr>
          <a:xfrm>
            <a:off x="2725419" y="4560570"/>
            <a:ext cx="958851" cy="1093470"/>
          </a:xfrm>
          <a:prstGeom prst="rect">
            <a:avLst/>
          </a:prstGeom>
          <a:solidFill>
            <a:srgbClr val="CACFE8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2388DA-D3A5-F67E-822F-97603BA86913}"/>
              </a:ext>
            </a:extLst>
          </p:cNvPr>
          <p:cNvSpPr/>
          <p:nvPr/>
        </p:nvSpPr>
        <p:spPr>
          <a:xfrm>
            <a:off x="4740909" y="4560570"/>
            <a:ext cx="949962" cy="1093470"/>
          </a:xfrm>
          <a:prstGeom prst="rect">
            <a:avLst/>
          </a:prstGeom>
          <a:solidFill>
            <a:srgbClr val="F8CDB8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E7D1A-B863-8DFA-300F-0531226039ED}"/>
              </a:ext>
            </a:extLst>
          </p:cNvPr>
          <p:cNvSpPr/>
          <p:nvPr/>
        </p:nvSpPr>
        <p:spPr>
          <a:xfrm>
            <a:off x="8610600" y="3607160"/>
            <a:ext cx="1266825" cy="4885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682DDD-7AC0-EC34-9979-F3F9C07FD988}"/>
              </a:ext>
            </a:extLst>
          </p:cNvPr>
          <p:cNvSpPr/>
          <p:nvPr/>
        </p:nvSpPr>
        <p:spPr>
          <a:xfrm>
            <a:off x="6998736" y="4074134"/>
            <a:ext cx="4555089" cy="6693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2E8505-BD89-A41E-7B2C-C567892E0116}"/>
              </a:ext>
            </a:extLst>
          </p:cNvPr>
          <p:cNvSpPr/>
          <p:nvPr/>
        </p:nvSpPr>
        <p:spPr>
          <a:xfrm>
            <a:off x="6998735" y="4762498"/>
            <a:ext cx="4555089" cy="6693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A581DE-19CC-7321-F5F5-76D7814EFE24}"/>
              </a:ext>
            </a:extLst>
          </p:cNvPr>
          <p:cNvSpPr/>
          <p:nvPr/>
        </p:nvSpPr>
        <p:spPr>
          <a:xfrm>
            <a:off x="6852127" y="5473379"/>
            <a:ext cx="5111273" cy="7674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96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F0B7B-9D3C-CC81-1668-B86ADB9B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Uniform Buckets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2AEC09-AF71-3664-BFB8-025D425AD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하위 </a:t>
            </a:r>
            <a:r>
              <a:rPr lang="en-US" altLang="ko-KR" dirty="0"/>
              <a:t>bucket</a:t>
            </a:r>
            <a:r>
              <a:rPr lang="ko-KR" altLang="en-US" dirty="0"/>
              <a:t>은 모두 동일한 </a:t>
            </a:r>
            <a:r>
              <a:rPr lang="en-US" altLang="ko-KR" dirty="0"/>
              <a:t>weight</a:t>
            </a:r>
            <a:r>
              <a:rPr lang="ko-KR" altLang="en-US" dirty="0"/>
              <a:t>를 가짐</a:t>
            </a:r>
            <a:endParaRPr lang="en-US" altLang="ko-KR" dirty="0"/>
          </a:p>
          <a:p>
            <a:r>
              <a:rPr lang="ko-KR" altLang="en-US" dirty="0"/>
              <a:t>한번의 </a:t>
            </a:r>
            <a:r>
              <a:rPr lang="ko-KR" altLang="en-US" dirty="0" err="1"/>
              <a:t>해싱</a:t>
            </a:r>
            <a:r>
              <a:rPr lang="ko-KR" altLang="en-US" dirty="0"/>
              <a:t> 연산을 하기 때문에 </a:t>
            </a:r>
            <a:r>
              <a:rPr lang="en-US" altLang="ko-KR" dirty="0"/>
              <a:t>O(1)</a:t>
            </a:r>
            <a:r>
              <a:rPr lang="ko-KR" altLang="en-US" dirty="0"/>
              <a:t>의 하위 </a:t>
            </a:r>
            <a:r>
              <a:rPr lang="en-US" altLang="ko-KR" dirty="0"/>
              <a:t>bucket</a:t>
            </a:r>
            <a:r>
              <a:rPr lang="ko-KR" altLang="en-US" dirty="0"/>
              <a:t>을 찾을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하위 </a:t>
            </a:r>
            <a:r>
              <a:rPr lang="en-US" altLang="ko-KR" dirty="0"/>
              <a:t>bucket</a:t>
            </a:r>
            <a:r>
              <a:rPr lang="ko-KR" altLang="en-US" dirty="0"/>
              <a:t>이 추가 또는 제거 될 때 많은 수의 </a:t>
            </a:r>
            <a:r>
              <a:rPr lang="en-US" altLang="ko-KR" dirty="0"/>
              <a:t>Object</a:t>
            </a:r>
            <a:r>
              <a:rPr lang="ko-KR" altLang="en-US" dirty="0"/>
              <a:t>들이 </a:t>
            </a:r>
            <a:r>
              <a:rPr lang="en-US" altLang="ko-KR" dirty="0"/>
              <a:t>rebalancing </a:t>
            </a:r>
            <a:r>
              <a:rPr lang="ko-KR" altLang="en-US" dirty="0"/>
              <a:t>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C3F195-FB13-4E0F-1833-04A850048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67B239-9AA9-60FB-4D0C-FDF23F1B8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84" y="2285236"/>
            <a:ext cx="5551716" cy="136667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CF9AFFB-5885-AA35-A627-31D262C8BB70}"/>
              </a:ext>
            </a:extLst>
          </p:cNvPr>
          <p:cNvSpPr/>
          <p:nvPr/>
        </p:nvSpPr>
        <p:spPr>
          <a:xfrm>
            <a:off x="1455057" y="3046588"/>
            <a:ext cx="3336471" cy="2394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6ECD1CA-5E36-069B-A632-42A6721C1A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1531"/>
          <a:stretch/>
        </p:blipFill>
        <p:spPr>
          <a:xfrm>
            <a:off x="9703232" y="235212"/>
            <a:ext cx="2283028" cy="54964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142F08-62F5-5E52-6C0E-A15D583B5525}"/>
              </a:ext>
            </a:extLst>
          </p:cNvPr>
          <p:cNvSpPr/>
          <p:nvPr/>
        </p:nvSpPr>
        <p:spPr>
          <a:xfrm>
            <a:off x="10239375" y="260350"/>
            <a:ext cx="466725" cy="473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094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7BFF6-F5DA-BAEB-CFA6-78603124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 Buckets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5A00EC-7589-08B4-A821-4EDFA1C18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Linked List</a:t>
            </a:r>
            <a:r>
              <a:rPr lang="ko-KR" altLang="en-US" dirty="0"/>
              <a:t>를 이용하여 관리 하기 때문에 </a:t>
            </a:r>
            <a:r>
              <a:rPr lang="en-US" altLang="ko-KR" dirty="0"/>
              <a:t>O(n)</a:t>
            </a:r>
            <a:r>
              <a:rPr lang="ko-KR" altLang="en-US" dirty="0"/>
              <a:t>의 시간이 걸림</a:t>
            </a:r>
            <a:endParaRPr lang="en-US" altLang="ko-KR" dirty="0"/>
          </a:p>
          <a:p>
            <a:r>
              <a:rPr lang="en-US" altLang="ko-KR" dirty="0"/>
              <a:t>Linked List</a:t>
            </a:r>
            <a:r>
              <a:rPr lang="ko-KR" altLang="en-US" dirty="0"/>
              <a:t>에 </a:t>
            </a:r>
            <a:r>
              <a:rPr lang="en-US" altLang="ko-KR" dirty="0"/>
              <a:t>bucket</a:t>
            </a:r>
            <a:r>
              <a:rPr lang="ko-KR" altLang="en-US" dirty="0"/>
              <a:t>이 추가되는 경우 적은 수의 </a:t>
            </a:r>
            <a:r>
              <a:rPr lang="en-US" altLang="ko-KR" dirty="0"/>
              <a:t>Object</a:t>
            </a:r>
            <a:r>
              <a:rPr lang="ko-KR" altLang="en-US" dirty="0"/>
              <a:t>만 </a:t>
            </a:r>
            <a:r>
              <a:rPr lang="en-US" altLang="ko-KR" dirty="0"/>
              <a:t>rebalancing </a:t>
            </a:r>
            <a:r>
              <a:rPr lang="ko-KR" altLang="en-US" dirty="0" err="1"/>
              <a:t>일어남</a:t>
            </a:r>
            <a:endParaRPr lang="en-US" altLang="ko-KR" dirty="0"/>
          </a:p>
          <a:p>
            <a:r>
              <a:rPr lang="en-US" altLang="ko-KR" dirty="0"/>
              <a:t>Linked List</a:t>
            </a:r>
            <a:r>
              <a:rPr lang="ko-KR" altLang="en-US" dirty="0"/>
              <a:t>에 </a:t>
            </a:r>
            <a:r>
              <a:rPr lang="en-US" altLang="ko-KR" dirty="0"/>
              <a:t>bucket</a:t>
            </a:r>
            <a:r>
              <a:rPr lang="ko-KR" altLang="en-US" dirty="0"/>
              <a:t>이 삭제되는 경우 많은 </a:t>
            </a:r>
            <a:r>
              <a:rPr lang="en-US" altLang="ko-KR" dirty="0"/>
              <a:t>rebalancing </a:t>
            </a:r>
            <a:r>
              <a:rPr lang="ko-KR" altLang="en-US" dirty="0" err="1"/>
              <a:t>일어남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CB1702-0F47-9309-EAEF-526852CB1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40FF20F-F93D-3E90-D942-1AE42798996D}"/>
              </a:ext>
            </a:extLst>
          </p:cNvPr>
          <p:cNvSpPr/>
          <p:nvPr/>
        </p:nvSpPr>
        <p:spPr>
          <a:xfrm>
            <a:off x="2361379" y="4689927"/>
            <a:ext cx="1777094" cy="6611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1.0</a:t>
            </a:r>
            <a:endParaRPr lang="ko-KR" alt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7287E41-1E61-3581-8D86-D91A88287190}"/>
              </a:ext>
            </a:extLst>
          </p:cNvPr>
          <p:cNvSpPr/>
          <p:nvPr/>
        </p:nvSpPr>
        <p:spPr>
          <a:xfrm>
            <a:off x="2361379" y="5412014"/>
            <a:ext cx="1777094" cy="6611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1.0</a:t>
            </a:r>
            <a:endParaRPr lang="ko-KR" alt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868985F-2284-C106-C038-319D2BF1BC52}"/>
              </a:ext>
            </a:extLst>
          </p:cNvPr>
          <p:cNvSpPr/>
          <p:nvPr/>
        </p:nvSpPr>
        <p:spPr>
          <a:xfrm>
            <a:off x="494479" y="4689927"/>
            <a:ext cx="1777094" cy="66112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>
                    <a:lumMod val="50000"/>
                  </a:schemeClr>
                </a:solidFill>
              </a:rPr>
              <a:t>Bucket_weight</a:t>
            </a:r>
            <a:endParaRPr lang="ko-KR" alt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238141-59F9-FF1A-17F3-140197542FBA}"/>
              </a:ext>
            </a:extLst>
          </p:cNvPr>
          <p:cNvSpPr/>
          <p:nvPr/>
        </p:nvSpPr>
        <p:spPr>
          <a:xfrm>
            <a:off x="494479" y="5412014"/>
            <a:ext cx="1777094" cy="66112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>
                    <a:lumMod val="50000"/>
                  </a:schemeClr>
                </a:solidFill>
              </a:rPr>
              <a:t>Sum_weight</a:t>
            </a:r>
            <a:endParaRPr lang="ko-KR" alt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199F4EB-2F29-3B7B-75D4-1C876342B9BC}"/>
              </a:ext>
            </a:extLst>
          </p:cNvPr>
          <p:cNvSpPr/>
          <p:nvPr/>
        </p:nvSpPr>
        <p:spPr>
          <a:xfrm>
            <a:off x="2361379" y="3966847"/>
            <a:ext cx="1777094" cy="66112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Bucket_0</a:t>
            </a:r>
            <a:endParaRPr lang="ko-KR" alt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994759F-9FF3-A645-CB42-13BE5B08264E}"/>
              </a:ext>
            </a:extLst>
          </p:cNvPr>
          <p:cNvSpPr/>
          <p:nvPr/>
        </p:nvSpPr>
        <p:spPr>
          <a:xfrm>
            <a:off x="4228279" y="4689927"/>
            <a:ext cx="1777094" cy="6611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1.5</a:t>
            </a:r>
            <a:endParaRPr lang="ko-KR" alt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6F76BC6-48CB-0F78-6A70-9EC4AAAFEEE3}"/>
              </a:ext>
            </a:extLst>
          </p:cNvPr>
          <p:cNvSpPr/>
          <p:nvPr/>
        </p:nvSpPr>
        <p:spPr>
          <a:xfrm>
            <a:off x="4228279" y="5412014"/>
            <a:ext cx="1777094" cy="6611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2.5</a:t>
            </a:r>
            <a:endParaRPr lang="ko-KR" alt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75FC439-D2CF-7A73-8D32-DEEAB163D0AE}"/>
              </a:ext>
            </a:extLst>
          </p:cNvPr>
          <p:cNvSpPr/>
          <p:nvPr/>
        </p:nvSpPr>
        <p:spPr>
          <a:xfrm>
            <a:off x="4228279" y="3966847"/>
            <a:ext cx="1777094" cy="66112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Bucket_1</a:t>
            </a:r>
            <a:endParaRPr lang="ko-KR" alt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CE2AB0A-AE23-5284-F4D8-BBEDBC1872F3}"/>
              </a:ext>
            </a:extLst>
          </p:cNvPr>
          <p:cNvSpPr/>
          <p:nvPr/>
        </p:nvSpPr>
        <p:spPr>
          <a:xfrm>
            <a:off x="6095179" y="4689927"/>
            <a:ext cx="1777094" cy="6611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0.5</a:t>
            </a:r>
            <a:endParaRPr lang="ko-KR" alt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82F1E44-6BEA-813A-19A0-E52A56644BF9}"/>
              </a:ext>
            </a:extLst>
          </p:cNvPr>
          <p:cNvSpPr/>
          <p:nvPr/>
        </p:nvSpPr>
        <p:spPr>
          <a:xfrm>
            <a:off x="6095179" y="5412014"/>
            <a:ext cx="1777094" cy="6611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3.0</a:t>
            </a:r>
            <a:endParaRPr lang="ko-KR" alt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651F048-33EA-2B2D-85DB-EDCD5FB40106}"/>
              </a:ext>
            </a:extLst>
          </p:cNvPr>
          <p:cNvSpPr/>
          <p:nvPr/>
        </p:nvSpPr>
        <p:spPr>
          <a:xfrm>
            <a:off x="6095179" y="3966847"/>
            <a:ext cx="1777094" cy="66112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Bucket_2</a:t>
            </a:r>
            <a:endParaRPr lang="ko-KR" alt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E5A9B31-F70E-1919-0DF7-E5B755FDDBD1}"/>
              </a:ext>
            </a:extLst>
          </p:cNvPr>
          <p:cNvSpPr/>
          <p:nvPr/>
        </p:nvSpPr>
        <p:spPr>
          <a:xfrm>
            <a:off x="7962079" y="4689927"/>
            <a:ext cx="1777094" cy="6611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1.0</a:t>
            </a:r>
            <a:endParaRPr lang="ko-KR" alt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1CFFA35-BBA4-6091-B430-95DF223AE065}"/>
              </a:ext>
            </a:extLst>
          </p:cNvPr>
          <p:cNvSpPr/>
          <p:nvPr/>
        </p:nvSpPr>
        <p:spPr>
          <a:xfrm>
            <a:off x="7962079" y="5412014"/>
            <a:ext cx="1777094" cy="6611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4.0</a:t>
            </a:r>
            <a:endParaRPr lang="ko-KR" alt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A8E6F19-7FEE-6498-D712-9A93704FE9C2}"/>
              </a:ext>
            </a:extLst>
          </p:cNvPr>
          <p:cNvSpPr/>
          <p:nvPr/>
        </p:nvSpPr>
        <p:spPr>
          <a:xfrm>
            <a:off x="7962079" y="3966847"/>
            <a:ext cx="1777094" cy="66112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Bucket_3</a:t>
            </a:r>
            <a:endParaRPr lang="ko-KR" alt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5451835-5796-5435-39DB-2FF18B86E1E0}"/>
              </a:ext>
            </a:extLst>
          </p:cNvPr>
          <p:cNvSpPr/>
          <p:nvPr/>
        </p:nvSpPr>
        <p:spPr>
          <a:xfrm>
            <a:off x="9828979" y="4689927"/>
            <a:ext cx="1777094" cy="66112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1.5</a:t>
            </a:r>
            <a:endParaRPr lang="ko-KR" alt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81A742C-2C7B-EA4D-2ED6-12FBF9643F49}"/>
              </a:ext>
            </a:extLst>
          </p:cNvPr>
          <p:cNvSpPr/>
          <p:nvPr/>
        </p:nvSpPr>
        <p:spPr>
          <a:xfrm>
            <a:off x="9828979" y="5412014"/>
            <a:ext cx="1777094" cy="66112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5.5</a:t>
            </a:r>
            <a:endParaRPr lang="ko-KR" alt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5BE6958-CEF3-99C0-671C-97B0354357F6}"/>
              </a:ext>
            </a:extLst>
          </p:cNvPr>
          <p:cNvSpPr/>
          <p:nvPr/>
        </p:nvSpPr>
        <p:spPr>
          <a:xfrm>
            <a:off x="9828979" y="3966847"/>
            <a:ext cx="1777094" cy="66112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Bucket_4</a:t>
            </a:r>
            <a:endParaRPr lang="ko-KR" alt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3B7D563-2778-E2D4-9627-4CDCA1D28365}"/>
              </a:ext>
            </a:extLst>
          </p:cNvPr>
          <p:cNvSpPr/>
          <p:nvPr/>
        </p:nvSpPr>
        <p:spPr>
          <a:xfrm>
            <a:off x="9828979" y="4689927"/>
            <a:ext cx="1777094" cy="6611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1.5</a:t>
            </a:r>
            <a:endParaRPr lang="ko-KR" alt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AE1350E-7B1A-54EB-5C91-C6174812DB42}"/>
              </a:ext>
            </a:extLst>
          </p:cNvPr>
          <p:cNvSpPr/>
          <p:nvPr/>
        </p:nvSpPr>
        <p:spPr>
          <a:xfrm>
            <a:off x="9828979" y="5412014"/>
            <a:ext cx="1777094" cy="6611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5.5</a:t>
            </a:r>
            <a:endParaRPr lang="ko-KR" alt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7DE611B-FC0E-6505-05E0-F05CBA5D10A3}"/>
              </a:ext>
            </a:extLst>
          </p:cNvPr>
          <p:cNvSpPr/>
          <p:nvPr/>
        </p:nvSpPr>
        <p:spPr>
          <a:xfrm>
            <a:off x="9828979" y="3966847"/>
            <a:ext cx="1777094" cy="66112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Bucket_4</a:t>
            </a:r>
            <a:endParaRPr lang="ko-KR" alt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9A3FC38-027F-45DE-1909-8A330C72599D}"/>
              </a:ext>
            </a:extLst>
          </p:cNvPr>
          <p:cNvSpPr/>
          <p:nvPr/>
        </p:nvSpPr>
        <p:spPr>
          <a:xfrm>
            <a:off x="6095179" y="5406311"/>
            <a:ext cx="1777094" cy="6611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1.5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7E9E7C6-DFE4-8E13-91C1-EB23B90C32C4}"/>
              </a:ext>
            </a:extLst>
          </p:cNvPr>
          <p:cNvSpPr/>
          <p:nvPr/>
        </p:nvSpPr>
        <p:spPr>
          <a:xfrm>
            <a:off x="7963163" y="5406311"/>
            <a:ext cx="1777094" cy="6611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2.5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B96B570-C8A3-BAF3-E0FD-EC7513554888}"/>
              </a:ext>
            </a:extLst>
          </p:cNvPr>
          <p:cNvSpPr/>
          <p:nvPr/>
        </p:nvSpPr>
        <p:spPr>
          <a:xfrm>
            <a:off x="9830063" y="5406311"/>
            <a:ext cx="1777094" cy="6611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4.0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EF82657-45E5-CCA3-3E26-1CFF596993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531"/>
          <a:stretch/>
        </p:blipFill>
        <p:spPr>
          <a:xfrm>
            <a:off x="9703232" y="235212"/>
            <a:ext cx="2283028" cy="549648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041C54F4-C5EA-D021-0D48-915C57028633}"/>
              </a:ext>
            </a:extLst>
          </p:cNvPr>
          <p:cNvSpPr/>
          <p:nvPr/>
        </p:nvSpPr>
        <p:spPr>
          <a:xfrm>
            <a:off x="10696583" y="260350"/>
            <a:ext cx="409568" cy="473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9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18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4" grpId="1" animBg="1"/>
      <p:bldP spid="25" grpId="0" animBg="1"/>
      <p:bldP spid="26" grpId="0" animBg="1"/>
      <p:bldP spid="27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89A1A-2803-8282-6927-CB273219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 Buckets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2D21E4-86C8-794A-D341-E292C6CCE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Binary </a:t>
            </a:r>
            <a:r>
              <a:rPr lang="en-US" altLang="ko-KR" dirty="0" err="1"/>
              <a:t>Seach</a:t>
            </a:r>
            <a:r>
              <a:rPr lang="en-US" altLang="ko-KR" dirty="0"/>
              <a:t> Tree</a:t>
            </a:r>
            <a:r>
              <a:rPr lang="ko-KR" altLang="en-US" dirty="0"/>
              <a:t>를 사용하여 </a:t>
            </a:r>
            <a:r>
              <a:rPr lang="en-US" altLang="ko-KR" dirty="0"/>
              <a:t>Tree </a:t>
            </a:r>
            <a:r>
              <a:rPr lang="ko-KR" altLang="en-US" dirty="0"/>
              <a:t>끝에 </a:t>
            </a:r>
            <a:r>
              <a:rPr lang="en-US" altLang="ko-KR" dirty="0"/>
              <a:t>item</a:t>
            </a:r>
            <a:r>
              <a:rPr lang="ko-KR" altLang="en-US" dirty="0"/>
              <a:t>이 있음</a:t>
            </a:r>
            <a:endParaRPr lang="en-US" altLang="ko-KR" dirty="0"/>
          </a:p>
          <a:p>
            <a:r>
              <a:rPr lang="en-US" altLang="ko-KR" dirty="0"/>
              <a:t>Tree </a:t>
            </a:r>
            <a:r>
              <a:rPr lang="ko-KR" altLang="en-US" dirty="0"/>
              <a:t>기반이기 때문에 </a:t>
            </a:r>
            <a:r>
              <a:rPr lang="en-US" altLang="ko-KR" dirty="0"/>
              <a:t>O(log n)</a:t>
            </a:r>
            <a:r>
              <a:rPr lang="ko-KR" altLang="en-US" dirty="0"/>
              <a:t>의 시간이 걸림</a:t>
            </a:r>
            <a:endParaRPr lang="en-US" altLang="ko-KR" dirty="0"/>
          </a:p>
          <a:p>
            <a:r>
              <a:rPr lang="en-US" altLang="ko-KR" dirty="0"/>
              <a:t>Tree</a:t>
            </a:r>
            <a:r>
              <a:rPr lang="ko-KR" altLang="en-US" dirty="0"/>
              <a:t>에 </a:t>
            </a:r>
            <a:r>
              <a:rPr lang="en-US" altLang="ko-KR" dirty="0"/>
              <a:t>item </a:t>
            </a:r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/>
              <a:t>제거 또는 </a:t>
            </a:r>
            <a:r>
              <a:rPr lang="en-US" altLang="ko-KR" dirty="0"/>
              <a:t>weight</a:t>
            </a:r>
            <a:r>
              <a:rPr lang="ko-KR" altLang="en-US" dirty="0"/>
              <a:t>이 변경이 발생하는 경우 일부에만 영향을 주기 때문에 일부만 </a:t>
            </a:r>
            <a:r>
              <a:rPr lang="en-US" altLang="ko-KR" dirty="0"/>
              <a:t>rebalancing</a:t>
            </a:r>
            <a:r>
              <a:rPr lang="ko-KR" altLang="en-US" dirty="0"/>
              <a:t>이 이루어져서 비교적 빠름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6F0A02-6932-E812-028A-8F1097462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5C6E767A-69B6-9793-3340-E2F75CFA64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531"/>
          <a:stretch/>
        </p:blipFill>
        <p:spPr>
          <a:xfrm>
            <a:off x="9703232" y="235212"/>
            <a:ext cx="2283028" cy="549648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A9813CB-114A-BACB-392F-AD584922F811}"/>
              </a:ext>
            </a:extLst>
          </p:cNvPr>
          <p:cNvSpPr/>
          <p:nvPr/>
        </p:nvSpPr>
        <p:spPr>
          <a:xfrm>
            <a:off x="11106150" y="260350"/>
            <a:ext cx="442927" cy="473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B3A85078-DFA9-E569-123D-638C1818C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88" y="3515865"/>
            <a:ext cx="6634163" cy="275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28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AE8B5-3D9D-0814-1FEE-CC693489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Straw Buckets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619B8-D35E-93CF-A5B8-050C573EE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아이템이 복제 및 배치를 공정하게 경쟁할 수 있어야 함</a:t>
            </a:r>
            <a:endParaRPr lang="en-US" altLang="ko-KR" dirty="0"/>
          </a:p>
          <a:p>
            <a:r>
              <a:rPr lang="ko-KR" altLang="en-US" dirty="0"/>
              <a:t>하위 </a:t>
            </a:r>
            <a:r>
              <a:rPr lang="en-US" altLang="ko-KR" dirty="0"/>
              <a:t>item</a:t>
            </a:r>
            <a:r>
              <a:rPr lang="ko-KR" altLang="en-US" dirty="0"/>
              <a:t>별로 </a:t>
            </a:r>
            <a:r>
              <a:rPr lang="en-US" altLang="ko-KR" dirty="0"/>
              <a:t>straw</a:t>
            </a:r>
            <a:r>
              <a:rPr lang="ko-KR" altLang="en-US" dirty="0"/>
              <a:t>의 길이가 가장 긴 </a:t>
            </a:r>
            <a:r>
              <a:rPr lang="en-US" altLang="ko-KR" dirty="0"/>
              <a:t>item</a:t>
            </a:r>
            <a:r>
              <a:rPr lang="ko-KR" altLang="en-US" dirty="0"/>
              <a:t>을 선택</a:t>
            </a:r>
            <a:endParaRPr lang="en-US" altLang="ko-KR" dirty="0"/>
          </a:p>
          <a:p>
            <a:r>
              <a:rPr lang="en-US" altLang="ko-KR" dirty="0"/>
              <a:t>Item</a:t>
            </a:r>
            <a:r>
              <a:rPr lang="ko-KR" altLang="en-US" dirty="0"/>
              <a:t>의 </a:t>
            </a:r>
            <a:r>
              <a:rPr lang="en-US" altLang="ko-KR" dirty="0"/>
              <a:t>weight</a:t>
            </a:r>
            <a:r>
              <a:rPr lang="ko-KR" altLang="en-US" dirty="0"/>
              <a:t>가 클수록 긴 길이의 </a:t>
            </a:r>
            <a:r>
              <a:rPr lang="en-US" altLang="ko-KR" dirty="0"/>
              <a:t>straw</a:t>
            </a:r>
            <a:r>
              <a:rPr lang="ko-KR" altLang="en-US" dirty="0"/>
              <a:t>를 할당</a:t>
            </a:r>
            <a:endParaRPr lang="en-US" altLang="ko-KR" dirty="0"/>
          </a:p>
          <a:p>
            <a:r>
              <a:rPr lang="ko-KR" altLang="en-US" dirty="0"/>
              <a:t>모든 하위 </a:t>
            </a:r>
            <a:r>
              <a:rPr lang="en-US" altLang="ko-KR" dirty="0"/>
              <a:t>item</a:t>
            </a:r>
            <a:r>
              <a:rPr lang="ko-KR" altLang="en-US" dirty="0"/>
              <a:t>을 대상으로 </a:t>
            </a:r>
            <a:r>
              <a:rPr lang="en-US" altLang="ko-KR" dirty="0"/>
              <a:t>hashing</a:t>
            </a:r>
            <a:r>
              <a:rPr lang="ko-KR" altLang="en-US" dirty="0"/>
              <a:t>을 수행 하기 때문에 </a:t>
            </a:r>
            <a:r>
              <a:rPr lang="en-US" altLang="ko-KR" dirty="0"/>
              <a:t>O(n)</a:t>
            </a:r>
            <a:r>
              <a:rPr lang="ko-KR" altLang="en-US" dirty="0"/>
              <a:t>의 시간이 걸림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8D0158-E2D1-3DA1-2EC8-DC1D0AEB9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35C698-D963-1320-28DC-BB2D606A0B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531"/>
          <a:stretch/>
        </p:blipFill>
        <p:spPr>
          <a:xfrm>
            <a:off x="9703232" y="235212"/>
            <a:ext cx="2283028" cy="54964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D24C760-48CF-8BE9-62A8-AB49DB8067C5}"/>
              </a:ext>
            </a:extLst>
          </p:cNvPr>
          <p:cNvSpPr/>
          <p:nvPr/>
        </p:nvSpPr>
        <p:spPr>
          <a:xfrm>
            <a:off x="11544300" y="260350"/>
            <a:ext cx="409587" cy="473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65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80ED5-F5E0-7157-2580-80F8A293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995E1-EBC1-76E8-48E2-B6DF8DB3B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CRUSH </a:t>
            </a:r>
            <a:r>
              <a:rPr lang="ko-KR" altLang="en-US" dirty="0"/>
              <a:t>데이터 분산은 무작위로 스토리지에 </a:t>
            </a:r>
            <a:r>
              <a:rPr lang="ko-KR" altLang="en-US" dirty="0" err="1"/>
              <a:t>균형있게</a:t>
            </a:r>
            <a:r>
              <a:rPr lang="ko-KR" altLang="en-US" dirty="0"/>
              <a:t> 분산됨</a:t>
            </a:r>
            <a:endParaRPr lang="en-US" altLang="ko-KR" dirty="0"/>
          </a:p>
          <a:p>
            <a:r>
              <a:rPr lang="ko-KR" altLang="en-US" dirty="0"/>
              <a:t>오브젝트 분산 실험을 다양한 버킷 유형을 기준으로 측정함</a:t>
            </a:r>
            <a:endParaRPr lang="en-US" altLang="ko-KR" dirty="0"/>
          </a:p>
          <a:p>
            <a:r>
              <a:rPr lang="ko-KR" altLang="en-US" dirty="0"/>
              <a:t>스토리지 추가 또는 삭제에 따른 데이터 </a:t>
            </a:r>
            <a:r>
              <a:rPr lang="ko-KR" altLang="en-US" dirty="0" err="1"/>
              <a:t>이동량과</a:t>
            </a:r>
            <a:r>
              <a:rPr lang="en-US" altLang="ko-KR" dirty="0"/>
              <a:t> </a:t>
            </a:r>
            <a:r>
              <a:rPr lang="ko-KR" altLang="en-US" dirty="0"/>
              <a:t>성능으로 평가함</a:t>
            </a:r>
            <a:endParaRPr lang="en-US" altLang="ko-KR" dirty="0"/>
          </a:p>
          <a:p>
            <a:r>
              <a:rPr lang="ko-KR" altLang="en-US" dirty="0"/>
              <a:t>실험에 비교하는  </a:t>
            </a:r>
            <a:r>
              <a:rPr lang="en-US" altLang="ko-KR" dirty="0"/>
              <a:t>bucket </a:t>
            </a:r>
            <a:r>
              <a:rPr lang="ko-KR" altLang="en-US" dirty="0"/>
              <a:t>유형</a:t>
            </a:r>
            <a:endParaRPr lang="en-US" altLang="ko-KR" dirty="0"/>
          </a:p>
          <a:p>
            <a:pPr lvl="1"/>
            <a:r>
              <a:rPr lang="en-US" altLang="ko-KR" dirty="0"/>
              <a:t>CRUSH: straw bucket, tree bucket, list bucket, uniform bucket</a:t>
            </a:r>
          </a:p>
          <a:p>
            <a:pPr lvl="1"/>
            <a:r>
              <a:rPr lang="en-US" altLang="ko-KR" dirty="0"/>
              <a:t>RUSH</a:t>
            </a:r>
            <a:r>
              <a:rPr lang="en-US" altLang="ko-KR" sz="1100" b="1" dirty="0"/>
              <a:t>P</a:t>
            </a:r>
            <a:r>
              <a:rPr lang="en-US" altLang="ko-KR" dirty="0"/>
              <a:t>: two-level CRUSH hierarchy with a single list bucket containing many uniform buckets</a:t>
            </a:r>
          </a:p>
          <a:p>
            <a:pPr lvl="1"/>
            <a:r>
              <a:rPr lang="en-US" altLang="ko-KR" dirty="0"/>
              <a:t>RUSH</a:t>
            </a:r>
            <a:r>
              <a:rPr lang="en-US" altLang="ko-KR" sz="1100" b="1" dirty="0"/>
              <a:t>T</a:t>
            </a:r>
            <a:r>
              <a:rPr lang="en-US" altLang="ko-KR" dirty="0"/>
              <a:t>: two-level CRUSH hierarchy with a single tree bucket containing many uniform buckets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04C8ED-D551-2DC5-5896-754E5657E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9829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5920A-2189-35F9-838A-272A0211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421F1C-D80D-5630-B257-BE2CD0FCB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계층 구조에서 </a:t>
            </a:r>
            <a:r>
              <a:rPr lang="en-US" altLang="ko-KR" dirty="0"/>
              <a:t>OSD </a:t>
            </a:r>
            <a:r>
              <a:rPr lang="ko-KR" altLang="en-US" dirty="0"/>
              <a:t>추가 또는 삭제에 따른 데이터 </a:t>
            </a:r>
            <a:r>
              <a:rPr lang="ko-KR" altLang="en-US" dirty="0" err="1"/>
              <a:t>이동량</a:t>
            </a:r>
            <a:endParaRPr lang="en-US" altLang="ko-KR" dirty="0"/>
          </a:p>
          <a:p>
            <a:pPr lvl="1"/>
            <a:r>
              <a:rPr lang="en-US" altLang="ko-KR" dirty="0"/>
              <a:t>RUSH_P</a:t>
            </a:r>
            <a:r>
              <a:rPr lang="ko-KR" altLang="en-US" dirty="0"/>
              <a:t>는 추가와 삭제 할 때 극단적인 모습</a:t>
            </a:r>
            <a:endParaRPr lang="en-US" altLang="ko-KR" dirty="0"/>
          </a:p>
          <a:p>
            <a:pPr lvl="1"/>
            <a:r>
              <a:rPr lang="en-US" altLang="ko-KR" dirty="0"/>
              <a:t>CRUSH</a:t>
            </a:r>
            <a:r>
              <a:rPr lang="ko-KR" altLang="en-US" dirty="0"/>
              <a:t>에서는 </a:t>
            </a:r>
            <a:r>
              <a:rPr lang="en-US" altLang="ko-KR" dirty="0"/>
              <a:t>straw, list, tree </a:t>
            </a:r>
            <a:r>
              <a:rPr lang="ko-KR" altLang="en-US" dirty="0"/>
              <a:t>순으로 낮은 </a:t>
            </a:r>
            <a:r>
              <a:rPr lang="ko-KR" altLang="en-US" dirty="0" err="1"/>
              <a:t>이동량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76DFD7-E821-1DAF-E0A3-E073F7C2E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A750E3-813D-B060-7A1F-F725603FF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68" y="2732038"/>
            <a:ext cx="4937760" cy="298961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82B3C1AF-CC58-7734-C950-EAC7178DE6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57" r="14616" b="16567"/>
          <a:stretch/>
        </p:blipFill>
        <p:spPr>
          <a:xfrm>
            <a:off x="6077762" y="2934182"/>
            <a:ext cx="4104381" cy="178502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39D9A41-C300-6054-54D2-ECD72E8B47D3}"/>
              </a:ext>
            </a:extLst>
          </p:cNvPr>
          <p:cNvSpPr txBox="1"/>
          <p:nvPr/>
        </p:nvSpPr>
        <p:spPr>
          <a:xfrm>
            <a:off x="10245627" y="2934182"/>
            <a:ext cx="17812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row 	x9</a:t>
            </a:r>
          </a:p>
          <a:p>
            <a:endParaRPr lang="en-US" altLang="ko-KR" b="1" dirty="0"/>
          </a:p>
          <a:p>
            <a:r>
              <a:rPr lang="en-US" altLang="ko-KR" b="1" dirty="0"/>
              <a:t>cabinet 	x9</a:t>
            </a:r>
          </a:p>
          <a:p>
            <a:endParaRPr lang="en-US" altLang="ko-KR" b="1" dirty="0"/>
          </a:p>
          <a:p>
            <a:r>
              <a:rPr lang="en-US" altLang="ko-KR" b="1" dirty="0"/>
              <a:t>shelves 	x9</a:t>
            </a:r>
          </a:p>
          <a:p>
            <a:endParaRPr lang="en-US" altLang="ko-KR" b="1" dirty="0"/>
          </a:p>
          <a:p>
            <a:r>
              <a:rPr lang="en-US" altLang="ko-KR" b="1" dirty="0"/>
              <a:t>device	x10</a:t>
            </a:r>
          </a:p>
          <a:p>
            <a:endParaRPr lang="en-US" altLang="ko-KR" b="1" dirty="0"/>
          </a:p>
          <a:p>
            <a:r>
              <a:rPr lang="en-US" altLang="ko-KR" b="1" dirty="0"/>
              <a:t>total	=7290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90952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DBA55-3BCD-F969-405D-5BCD89E8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D644E4-4042-3A3B-C189-C349D0F29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Bucket size</a:t>
            </a:r>
            <a:r>
              <a:rPr lang="ko-KR" altLang="en-US" dirty="0"/>
              <a:t>에 따른 데이터 </a:t>
            </a:r>
            <a:r>
              <a:rPr lang="ko-KR" altLang="en-US" dirty="0" err="1"/>
              <a:t>이동량</a:t>
            </a:r>
            <a:endParaRPr lang="en-US" altLang="ko-KR" dirty="0"/>
          </a:p>
          <a:p>
            <a:r>
              <a:rPr lang="en-US" altLang="ko-KR" dirty="0"/>
              <a:t>uniform bucket, list bucket(tail)</a:t>
            </a:r>
            <a:r>
              <a:rPr lang="ko-KR" altLang="en-US" dirty="0"/>
              <a:t>은 데이터가 전체적으로 변경됨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66B2A0-9DE1-BB69-C3E8-A195A2AE2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EBD3B3-2887-3514-C8EE-A1BDF80D8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42" y="2625737"/>
            <a:ext cx="52292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15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74770-E482-E0E3-078A-DCA65B07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3C5C1D-D9A4-EA19-1F48-2BC85B6B8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Replica</a:t>
            </a:r>
            <a:r>
              <a:rPr lang="ko-KR" altLang="en-US" dirty="0"/>
              <a:t> 집합이 완전히 </a:t>
            </a:r>
            <a:r>
              <a:rPr lang="ko-KR" altLang="en-US" dirty="0" err="1"/>
              <a:t>매핑되기까지</a:t>
            </a:r>
            <a:r>
              <a:rPr lang="ko-KR" altLang="en-US" dirty="0"/>
              <a:t> 평균 시간</a:t>
            </a:r>
            <a:endParaRPr lang="en-US" altLang="ko-KR" dirty="0"/>
          </a:p>
          <a:p>
            <a:r>
              <a:rPr lang="en-US" altLang="ko-KR" dirty="0"/>
              <a:t>RUSH_T</a:t>
            </a:r>
            <a:r>
              <a:rPr lang="ko-KR" altLang="en-US" dirty="0"/>
              <a:t>와 </a:t>
            </a:r>
            <a:r>
              <a:rPr lang="en-US" altLang="ko-KR" dirty="0"/>
              <a:t>tree bucket</a:t>
            </a:r>
            <a:r>
              <a:rPr lang="ko-KR" altLang="en-US" dirty="0"/>
              <a:t>이 가장 좋은 성능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F7588B-FE0B-3FA8-D619-4EE501608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D0FEC8-0EAA-7681-F5AB-636EB3CCC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10" y="2574608"/>
            <a:ext cx="51054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01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74770-E482-E0E3-078A-DCA65B07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3C5C1D-D9A4-EA19-1F48-2BC85B6B8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버킷 유형에 따른 오브젝트 탐색 시간</a:t>
            </a:r>
            <a:endParaRPr lang="en-US" altLang="ko-KR" dirty="0"/>
          </a:p>
          <a:p>
            <a:r>
              <a:rPr lang="en-US" altLang="ko-KR" dirty="0"/>
              <a:t>uniform, tree, list, straw </a:t>
            </a:r>
            <a:r>
              <a:rPr lang="ko-KR" altLang="en-US" dirty="0"/>
              <a:t>순으로 빠른 성능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F7588B-FE0B-3FA8-D619-4EE501608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48EE0BC-75EF-A263-8879-E02BC8FF2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28" y="2431408"/>
            <a:ext cx="52006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5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932F8-8E05-0604-7F3E-82F4DDF4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FA4EA-CDDB-A5FE-BE49-1548513BD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</a:p>
          <a:p>
            <a:r>
              <a:rPr lang="en-US" altLang="ko-KR" dirty="0"/>
              <a:t>Hierarchical Cluster map</a:t>
            </a:r>
          </a:p>
          <a:p>
            <a:r>
              <a:rPr lang="en-US" altLang="ko-KR" dirty="0"/>
              <a:t>Bucket type</a:t>
            </a:r>
          </a:p>
          <a:p>
            <a:r>
              <a:rPr lang="en-US" altLang="ko-KR" dirty="0"/>
              <a:t>Evaluation</a:t>
            </a:r>
          </a:p>
          <a:p>
            <a:r>
              <a:rPr lang="en-US" altLang="ko-KR" dirty="0"/>
              <a:t>Conclusions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D183A0-723C-348D-328C-0C273655C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396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B2682-9317-81D9-A322-CA32B56F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Conclusions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553CA-A3EE-4BF3-F84C-6E24A971B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분산 스토리지 시스템은 데이터 배치에 대한 확장성 문제를 제시함</a:t>
            </a:r>
            <a:endParaRPr lang="en-US" altLang="ko-KR" dirty="0"/>
          </a:p>
          <a:p>
            <a:r>
              <a:rPr lang="ko-KR" altLang="en-US" dirty="0"/>
              <a:t>계층 형태의 </a:t>
            </a:r>
            <a:r>
              <a:rPr lang="en-US" altLang="ko-KR" dirty="0"/>
              <a:t>CRUSH</a:t>
            </a:r>
            <a:r>
              <a:rPr lang="ko-KR" altLang="en-US" dirty="0"/>
              <a:t>는 </a:t>
            </a:r>
            <a:r>
              <a:rPr lang="en-US" altLang="ko-KR" dirty="0"/>
              <a:t>pseudo-random</a:t>
            </a:r>
            <a:r>
              <a:rPr lang="ko-KR" altLang="en-US" dirty="0"/>
              <a:t>하게 사용가능한 스토리지의 가중치를 기반으로 데이터를 분산함</a:t>
            </a:r>
            <a:endParaRPr lang="en-US" altLang="ko-KR" dirty="0"/>
          </a:p>
          <a:p>
            <a:r>
              <a:rPr lang="en-US" altLang="ko-KR" dirty="0"/>
              <a:t>CRUSH</a:t>
            </a:r>
            <a:r>
              <a:rPr lang="ko-KR" altLang="en-US" dirty="0"/>
              <a:t>의 수천대의 장치로 계산 실행시간은 수십 마이크로 초 밖에 걸리지 않음</a:t>
            </a:r>
            <a:endParaRPr lang="en-US" altLang="ko-KR" dirty="0"/>
          </a:p>
          <a:p>
            <a:r>
              <a:rPr lang="en-US" altLang="ko-KR" dirty="0"/>
              <a:t>CRUSH</a:t>
            </a:r>
            <a:r>
              <a:rPr lang="ko-KR" altLang="en-US" dirty="0"/>
              <a:t>의 강력한 조합으로 효율성과 유연성을 통해 대규모 분산 스토리지</a:t>
            </a:r>
            <a:br>
              <a:rPr lang="en-US" altLang="ko-KR" dirty="0"/>
            </a:br>
            <a:r>
              <a:rPr lang="ko-KR" altLang="en-US" dirty="0"/>
              <a:t>시스템에서 매력적인 선택이 되었음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D5F20E-D6A4-F857-C23A-82E1335C0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854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7C621-6ECF-312B-A989-F614FFC51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E1544-5CA8-30A9-A032-DFF4DB38F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5BA073-6FA0-B127-943E-064C428C2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70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AECD3-3AE1-FD6C-6EA2-6F29A94B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 – CRUSH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1515D-8807-3D77-E45F-692624D8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B31016-6FA9-0B81-7FE4-C6DA7B896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A7B545E-1703-42BA-4833-7FA7F3D18059}"/>
              </a:ext>
            </a:extLst>
          </p:cNvPr>
          <p:cNvSpPr/>
          <p:nvPr/>
        </p:nvSpPr>
        <p:spPr>
          <a:xfrm>
            <a:off x="931531" y="3076510"/>
            <a:ext cx="5003800" cy="1419861"/>
          </a:xfrm>
          <a:prstGeom prst="round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655B3-70E0-6371-6751-1A7DF425F876}"/>
              </a:ext>
            </a:extLst>
          </p:cNvPr>
          <p:cNvSpPr txBox="1"/>
          <p:nvPr/>
        </p:nvSpPr>
        <p:spPr>
          <a:xfrm>
            <a:off x="5293277" y="4100527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/>
              <a:t>pool</a:t>
            </a:r>
            <a:endParaRPr lang="ko-KR" altLang="en-US" b="1" i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30499D-B198-90B7-CE0C-745448400350}"/>
              </a:ext>
            </a:extLst>
          </p:cNvPr>
          <p:cNvSpPr/>
          <p:nvPr/>
        </p:nvSpPr>
        <p:spPr>
          <a:xfrm>
            <a:off x="1229320" y="3596651"/>
            <a:ext cx="484664" cy="4846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b="1" dirty="0" err="1">
                <a:solidFill>
                  <a:sysClr val="windowText" lastClr="000000"/>
                </a:solidFill>
              </a:rPr>
              <a:t>pg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0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BE64F2-74E5-1D09-3D3E-1B1892EF0F08}"/>
              </a:ext>
            </a:extLst>
          </p:cNvPr>
          <p:cNvSpPr/>
          <p:nvPr/>
        </p:nvSpPr>
        <p:spPr>
          <a:xfrm>
            <a:off x="1876257" y="3596651"/>
            <a:ext cx="484664" cy="4846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b="1" dirty="0" err="1">
                <a:solidFill>
                  <a:sysClr val="windowText" lastClr="000000"/>
                </a:solidFill>
              </a:rPr>
              <a:t>pg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1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76C8F7-A6CE-4467-BB41-3DE2A0F75D68}"/>
              </a:ext>
            </a:extLst>
          </p:cNvPr>
          <p:cNvSpPr/>
          <p:nvPr/>
        </p:nvSpPr>
        <p:spPr>
          <a:xfrm>
            <a:off x="2523194" y="3596651"/>
            <a:ext cx="484664" cy="4846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b="1" dirty="0" err="1">
                <a:solidFill>
                  <a:sysClr val="windowText" lastClr="000000"/>
                </a:solidFill>
              </a:rPr>
              <a:t>pg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2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8CE2CD-88B4-1A17-840F-35D3E4E3C7A3}"/>
              </a:ext>
            </a:extLst>
          </p:cNvPr>
          <p:cNvSpPr/>
          <p:nvPr/>
        </p:nvSpPr>
        <p:spPr>
          <a:xfrm>
            <a:off x="3170131" y="3596651"/>
            <a:ext cx="484664" cy="4846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b="1" dirty="0" err="1">
                <a:solidFill>
                  <a:sysClr val="windowText" lastClr="000000"/>
                </a:solidFill>
              </a:rPr>
              <a:t>pg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3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B74890-0C20-967F-BB64-DB74EEF623AD}"/>
              </a:ext>
            </a:extLst>
          </p:cNvPr>
          <p:cNvSpPr/>
          <p:nvPr/>
        </p:nvSpPr>
        <p:spPr>
          <a:xfrm>
            <a:off x="3817068" y="3596651"/>
            <a:ext cx="484664" cy="4846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b="1" dirty="0" err="1">
                <a:solidFill>
                  <a:sysClr val="windowText" lastClr="000000"/>
                </a:solidFill>
              </a:rPr>
              <a:t>pg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4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226593-6170-836A-BDEA-0A52FC37F38A}"/>
              </a:ext>
            </a:extLst>
          </p:cNvPr>
          <p:cNvSpPr/>
          <p:nvPr/>
        </p:nvSpPr>
        <p:spPr>
          <a:xfrm>
            <a:off x="4464005" y="3596651"/>
            <a:ext cx="484664" cy="4846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b="1" dirty="0" err="1">
                <a:solidFill>
                  <a:sysClr val="windowText" lastClr="000000"/>
                </a:solidFill>
              </a:rPr>
              <a:t>pg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5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023C0DE-9653-20FB-94B9-A8C902439DF7}"/>
              </a:ext>
            </a:extLst>
          </p:cNvPr>
          <p:cNvSpPr/>
          <p:nvPr/>
        </p:nvSpPr>
        <p:spPr>
          <a:xfrm>
            <a:off x="5110940" y="3596651"/>
            <a:ext cx="484664" cy="4846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b="1" dirty="0" err="1">
                <a:solidFill>
                  <a:sysClr val="windowText" lastClr="000000"/>
                </a:solidFill>
              </a:rPr>
              <a:t>pg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6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A0F122-87FD-081F-980B-90C37D7F7FF1}"/>
              </a:ext>
            </a:extLst>
          </p:cNvPr>
          <p:cNvSpPr/>
          <p:nvPr/>
        </p:nvSpPr>
        <p:spPr>
          <a:xfrm>
            <a:off x="1969062" y="1523099"/>
            <a:ext cx="2877138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hash( object ) % 7 = </a:t>
            </a:r>
            <a:r>
              <a:rPr lang="en-US" altLang="ko-KR" b="1" dirty="0" err="1">
                <a:solidFill>
                  <a:sysClr val="windowText" lastClr="000000"/>
                </a:solidFill>
              </a:rPr>
              <a:t>pg</a:t>
            </a:r>
            <a:r>
              <a:rPr lang="en-US" altLang="ko-KR" b="1" dirty="0">
                <a:solidFill>
                  <a:sysClr val="windowText" lastClr="000000"/>
                </a:solidFill>
              </a:rPr>
              <a:t> 4</a:t>
            </a:r>
            <a:endParaRPr lang="ko-KR" alt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왼쪽 중괄호 14">
            <a:extLst>
              <a:ext uri="{FF2B5EF4-FFF2-40B4-BE49-F238E27FC236}">
                <a16:creationId xmlns:a16="http://schemas.microsoft.com/office/drawing/2014/main" id="{D3B254A5-755E-E16C-B325-0782CBAA8A6B}"/>
              </a:ext>
            </a:extLst>
          </p:cNvPr>
          <p:cNvSpPr/>
          <p:nvPr/>
        </p:nvSpPr>
        <p:spPr>
          <a:xfrm rot="5400000">
            <a:off x="3048968" y="1258512"/>
            <a:ext cx="757482" cy="3850683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14E8C1-8C91-BDAD-B576-55A05A43A4B6}"/>
              </a:ext>
            </a:extLst>
          </p:cNvPr>
          <p:cNvSpPr txBox="1"/>
          <p:nvPr/>
        </p:nvSpPr>
        <p:spPr>
          <a:xfrm>
            <a:off x="3268050" y="247678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7</a:t>
            </a:r>
            <a:endParaRPr lang="ko-KR" altLang="en-US" b="1" dirty="0"/>
          </a:p>
        </p:txBody>
      </p:sp>
      <p:pic>
        <p:nvPicPr>
          <p:cNvPr id="21" name="그래픽 20" descr="데이터베이스 단색으로 채워진">
            <a:extLst>
              <a:ext uri="{FF2B5EF4-FFF2-40B4-BE49-F238E27FC236}">
                <a16:creationId xmlns:a16="http://schemas.microsoft.com/office/drawing/2014/main" id="{3FCA2D85-4780-5113-B9D6-9ACC4EBAE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549" y="5106663"/>
            <a:ext cx="710638" cy="71063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463A235-99BF-3EAF-5B83-A2FC83FEF09C}"/>
              </a:ext>
            </a:extLst>
          </p:cNvPr>
          <p:cNvSpPr txBox="1"/>
          <p:nvPr/>
        </p:nvSpPr>
        <p:spPr>
          <a:xfrm>
            <a:off x="645698" y="580096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OSD 0</a:t>
            </a:r>
            <a:endParaRPr lang="ko-KR" altLang="en-US" b="1" dirty="0"/>
          </a:p>
        </p:txBody>
      </p:sp>
      <p:pic>
        <p:nvPicPr>
          <p:cNvPr id="23" name="그래픽 22" descr="데이터베이스 단색으로 채워진">
            <a:extLst>
              <a:ext uri="{FF2B5EF4-FFF2-40B4-BE49-F238E27FC236}">
                <a16:creationId xmlns:a16="http://schemas.microsoft.com/office/drawing/2014/main" id="{0F25EAED-AA20-957A-3E7B-17F3DA98CA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88959" y="5106663"/>
            <a:ext cx="710638" cy="71063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0BDFCA3-9F42-54D8-C7C2-D99586011227}"/>
              </a:ext>
            </a:extLst>
          </p:cNvPr>
          <p:cNvSpPr txBox="1"/>
          <p:nvPr/>
        </p:nvSpPr>
        <p:spPr>
          <a:xfrm>
            <a:off x="1912108" y="580096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OSD 1</a:t>
            </a:r>
            <a:endParaRPr lang="ko-KR" altLang="en-US" b="1" dirty="0"/>
          </a:p>
        </p:txBody>
      </p:sp>
      <p:pic>
        <p:nvPicPr>
          <p:cNvPr id="25" name="그래픽 24" descr="데이터베이스 단색으로 채워진">
            <a:extLst>
              <a:ext uri="{FF2B5EF4-FFF2-40B4-BE49-F238E27FC236}">
                <a16:creationId xmlns:a16="http://schemas.microsoft.com/office/drawing/2014/main" id="{16A099D2-2B40-FC06-67E3-DAEB9CE5D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8518" y="5106663"/>
            <a:ext cx="710638" cy="71063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2CD9701-0A20-8394-1EFE-2DA7EF564D6A}"/>
              </a:ext>
            </a:extLst>
          </p:cNvPr>
          <p:cNvSpPr txBox="1"/>
          <p:nvPr/>
        </p:nvSpPr>
        <p:spPr>
          <a:xfrm>
            <a:off x="3101667" y="580096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OSD 2</a:t>
            </a:r>
            <a:endParaRPr lang="ko-KR" altLang="en-US" b="1" dirty="0"/>
          </a:p>
        </p:txBody>
      </p:sp>
      <p:pic>
        <p:nvPicPr>
          <p:cNvPr id="27" name="그래픽 26" descr="데이터베이스 단색으로 채워진">
            <a:extLst>
              <a:ext uri="{FF2B5EF4-FFF2-40B4-BE49-F238E27FC236}">
                <a16:creationId xmlns:a16="http://schemas.microsoft.com/office/drawing/2014/main" id="{1415192C-5990-EBD4-CCD9-E9882FC0A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5089" y="5106663"/>
            <a:ext cx="710638" cy="71063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9AD01F9-48BD-457D-89D1-A5A0C4F69516}"/>
              </a:ext>
            </a:extLst>
          </p:cNvPr>
          <p:cNvSpPr txBox="1"/>
          <p:nvPr/>
        </p:nvSpPr>
        <p:spPr>
          <a:xfrm>
            <a:off x="4208238" y="580096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OSD 3</a:t>
            </a:r>
            <a:endParaRPr lang="ko-KR" altLang="en-US" b="1" dirty="0"/>
          </a:p>
        </p:txBody>
      </p:sp>
      <p:pic>
        <p:nvPicPr>
          <p:cNvPr id="29" name="그래픽 28" descr="데이터베이스 단색으로 채워진">
            <a:extLst>
              <a:ext uri="{FF2B5EF4-FFF2-40B4-BE49-F238E27FC236}">
                <a16:creationId xmlns:a16="http://schemas.microsoft.com/office/drawing/2014/main" id="{081193F5-551F-8C68-4531-9BBFB14B3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5362" y="5106663"/>
            <a:ext cx="710638" cy="71063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E8AB9F0-A9CE-A63A-E60C-B5535ED5AAED}"/>
              </a:ext>
            </a:extLst>
          </p:cNvPr>
          <p:cNvSpPr txBox="1"/>
          <p:nvPr/>
        </p:nvSpPr>
        <p:spPr>
          <a:xfrm>
            <a:off x="5308511" y="580096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OSD 4</a:t>
            </a:r>
            <a:endParaRPr lang="ko-KR" altLang="en-US" b="1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2A44C97-1866-9845-EB60-A9DED1003E8E}"/>
              </a:ext>
            </a:extLst>
          </p:cNvPr>
          <p:cNvCxnSpPr>
            <a:stCxn id="11" idx="2"/>
          </p:cNvCxnSpPr>
          <p:nvPr/>
        </p:nvCxnSpPr>
        <p:spPr>
          <a:xfrm flipH="1">
            <a:off x="2523194" y="4081315"/>
            <a:ext cx="1536206" cy="1025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4E6E3FD-DBA1-092F-E9CA-990D59D2C3EB}"/>
              </a:ext>
            </a:extLst>
          </p:cNvPr>
          <p:cNvCxnSpPr>
            <a:cxnSpLocks/>
            <a:stCxn id="11" idx="2"/>
            <a:endCxn id="27" idx="0"/>
          </p:cNvCxnSpPr>
          <p:nvPr/>
        </p:nvCxnSpPr>
        <p:spPr>
          <a:xfrm>
            <a:off x="4059400" y="4081315"/>
            <a:ext cx="581008" cy="1025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BC911C3-73EC-FB01-6D83-EEFE6D21458B}"/>
              </a:ext>
            </a:extLst>
          </p:cNvPr>
          <p:cNvCxnSpPr>
            <a:cxnSpLocks/>
            <a:stCxn id="11" idx="2"/>
            <a:endCxn id="29" idx="0"/>
          </p:cNvCxnSpPr>
          <p:nvPr/>
        </p:nvCxnSpPr>
        <p:spPr>
          <a:xfrm>
            <a:off x="4059400" y="4081315"/>
            <a:ext cx="1681281" cy="1025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" name="그래픽 39" descr="서버 단색으로 채워진">
            <a:extLst>
              <a:ext uri="{FF2B5EF4-FFF2-40B4-BE49-F238E27FC236}">
                <a16:creationId xmlns:a16="http://schemas.microsoft.com/office/drawing/2014/main" id="{ED7742C9-4A47-429F-500A-5B406AE1F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623" y="984896"/>
            <a:ext cx="758707" cy="75870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E9A9A8C-3562-2536-2CEB-F491A5680E8F}"/>
              </a:ext>
            </a:extLst>
          </p:cNvPr>
          <p:cNvSpPr txBox="1"/>
          <p:nvPr/>
        </p:nvSpPr>
        <p:spPr>
          <a:xfrm>
            <a:off x="7356038" y="164972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Server 0</a:t>
            </a:r>
            <a:endParaRPr lang="ko-KR" altLang="en-US" b="1" dirty="0"/>
          </a:p>
        </p:txBody>
      </p:sp>
      <p:pic>
        <p:nvPicPr>
          <p:cNvPr id="42" name="그래픽 41" descr="서버 단색으로 채워진">
            <a:extLst>
              <a:ext uri="{FF2B5EF4-FFF2-40B4-BE49-F238E27FC236}">
                <a16:creationId xmlns:a16="http://schemas.microsoft.com/office/drawing/2014/main" id="{7B8C9C94-3080-29F4-3109-1632D8C2A3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40583" y="984896"/>
            <a:ext cx="758707" cy="75870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531E03E-5471-5E83-CE25-285DC00F303F}"/>
              </a:ext>
            </a:extLst>
          </p:cNvPr>
          <p:cNvSpPr txBox="1"/>
          <p:nvPr/>
        </p:nvSpPr>
        <p:spPr>
          <a:xfrm>
            <a:off x="8497998" y="164972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Server 1</a:t>
            </a:r>
            <a:endParaRPr lang="ko-KR" altLang="en-US" b="1" dirty="0"/>
          </a:p>
        </p:txBody>
      </p:sp>
      <p:pic>
        <p:nvPicPr>
          <p:cNvPr id="44" name="그래픽 43" descr="서버 단색으로 채워진">
            <a:extLst>
              <a:ext uri="{FF2B5EF4-FFF2-40B4-BE49-F238E27FC236}">
                <a16:creationId xmlns:a16="http://schemas.microsoft.com/office/drawing/2014/main" id="{389C10F4-E82E-CE77-D137-2EB3C9CB61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82543" y="984896"/>
            <a:ext cx="758707" cy="75870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EB90B6D-4216-AF73-9617-2FDD9239A98A}"/>
              </a:ext>
            </a:extLst>
          </p:cNvPr>
          <p:cNvSpPr txBox="1"/>
          <p:nvPr/>
        </p:nvSpPr>
        <p:spPr>
          <a:xfrm>
            <a:off x="9639958" y="164972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Server 2</a:t>
            </a:r>
            <a:endParaRPr lang="ko-KR" altLang="en-US" b="1" dirty="0"/>
          </a:p>
        </p:txBody>
      </p:sp>
      <p:pic>
        <p:nvPicPr>
          <p:cNvPr id="46" name="그래픽 45" descr="서버 단색으로 채워진">
            <a:extLst>
              <a:ext uri="{FF2B5EF4-FFF2-40B4-BE49-F238E27FC236}">
                <a16:creationId xmlns:a16="http://schemas.microsoft.com/office/drawing/2014/main" id="{3269CD10-6832-7E18-F608-C7CB59BB92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02435" y="984896"/>
            <a:ext cx="758707" cy="75870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1A57463-8240-8945-10A3-5F98EFDAF5EA}"/>
              </a:ext>
            </a:extLst>
          </p:cNvPr>
          <p:cNvSpPr txBox="1"/>
          <p:nvPr/>
        </p:nvSpPr>
        <p:spPr>
          <a:xfrm>
            <a:off x="10859850" y="164972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Server 3</a:t>
            </a:r>
            <a:endParaRPr lang="ko-KR" altLang="en-US" b="1" dirty="0"/>
          </a:p>
        </p:txBody>
      </p:sp>
      <p:pic>
        <p:nvPicPr>
          <p:cNvPr id="50" name="그래픽 49" descr="데이터베이스 단색으로 채워진">
            <a:extLst>
              <a:ext uri="{FF2B5EF4-FFF2-40B4-BE49-F238E27FC236}">
                <a16:creationId xmlns:a16="http://schemas.microsoft.com/office/drawing/2014/main" id="{50C2D6F6-4816-B8FC-8231-BDCF1CAED7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2730" y="5067272"/>
            <a:ext cx="263938" cy="263938"/>
          </a:xfrm>
          <a:prstGeom prst="rect">
            <a:avLst/>
          </a:prstGeom>
        </p:spPr>
      </p:pic>
      <p:pic>
        <p:nvPicPr>
          <p:cNvPr id="51" name="그래픽 50" descr="데이터베이스 단색으로 채워진">
            <a:extLst>
              <a:ext uri="{FF2B5EF4-FFF2-40B4-BE49-F238E27FC236}">
                <a16:creationId xmlns:a16="http://schemas.microsoft.com/office/drawing/2014/main" id="{7E8CF8E5-B71E-8978-EDEB-624BD46A57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85345" y="5067272"/>
            <a:ext cx="263938" cy="263938"/>
          </a:xfrm>
          <a:prstGeom prst="rect">
            <a:avLst/>
          </a:prstGeom>
        </p:spPr>
      </p:pic>
      <p:pic>
        <p:nvPicPr>
          <p:cNvPr id="52" name="그래픽 51" descr="데이터베이스 단색으로 채워진">
            <a:extLst>
              <a:ext uri="{FF2B5EF4-FFF2-40B4-BE49-F238E27FC236}">
                <a16:creationId xmlns:a16="http://schemas.microsoft.com/office/drawing/2014/main" id="{83B33318-D4A6-9069-E0E0-C2C62B17B2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85345" y="5331210"/>
            <a:ext cx="263938" cy="263938"/>
          </a:xfrm>
          <a:prstGeom prst="rect">
            <a:avLst/>
          </a:prstGeom>
        </p:spPr>
      </p:pic>
      <p:pic>
        <p:nvPicPr>
          <p:cNvPr id="53" name="그래픽 52" descr="데이터베이스 단색으로 채워진">
            <a:extLst>
              <a:ext uri="{FF2B5EF4-FFF2-40B4-BE49-F238E27FC236}">
                <a16:creationId xmlns:a16="http://schemas.microsoft.com/office/drawing/2014/main" id="{7A8C1238-643C-86D8-B8F5-7082C03FB8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2730" y="5334622"/>
            <a:ext cx="263938" cy="263938"/>
          </a:xfrm>
          <a:prstGeom prst="rect">
            <a:avLst/>
          </a:prstGeom>
        </p:spPr>
      </p:pic>
      <p:pic>
        <p:nvPicPr>
          <p:cNvPr id="54" name="그래픽 53" descr="데이터베이스 단색으로 채워진">
            <a:extLst>
              <a:ext uri="{FF2B5EF4-FFF2-40B4-BE49-F238E27FC236}">
                <a16:creationId xmlns:a16="http://schemas.microsoft.com/office/drawing/2014/main" id="{7B469371-5A81-C0DC-7489-0C2EB9612C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57330" y="5063860"/>
            <a:ext cx="263938" cy="263938"/>
          </a:xfrm>
          <a:prstGeom prst="rect">
            <a:avLst/>
          </a:prstGeom>
        </p:spPr>
      </p:pic>
      <p:pic>
        <p:nvPicPr>
          <p:cNvPr id="55" name="그래픽 54" descr="데이터베이스 단색으로 채워진">
            <a:extLst>
              <a:ext uri="{FF2B5EF4-FFF2-40B4-BE49-F238E27FC236}">
                <a16:creationId xmlns:a16="http://schemas.microsoft.com/office/drawing/2014/main" id="{57364352-5692-115C-17A8-2430940D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9945" y="5063860"/>
            <a:ext cx="263938" cy="263938"/>
          </a:xfrm>
          <a:prstGeom prst="rect">
            <a:avLst/>
          </a:prstGeom>
        </p:spPr>
      </p:pic>
      <p:pic>
        <p:nvPicPr>
          <p:cNvPr id="56" name="그래픽 55" descr="데이터베이스 단색으로 채워진">
            <a:extLst>
              <a:ext uri="{FF2B5EF4-FFF2-40B4-BE49-F238E27FC236}">
                <a16:creationId xmlns:a16="http://schemas.microsoft.com/office/drawing/2014/main" id="{F5977633-5E00-936D-3348-CB856C3213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9945" y="5327798"/>
            <a:ext cx="263938" cy="263938"/>
          </a:xfrm>
          <a:prstGeom prst="rect">
            <a:avLst/>
          </a:prstGeom>
        </p:spPr>
      </p:pic>
      <p:pic>
        <p:nvPicPr>
          <p:cNvPr id="57" name="그래픽 56" descr="데이터베이스 단색으로 채워진">
            <a:extLst>
              <a:ext uri="{FF2B5EF4-FFF2-40B4-BE49-F238E27FC236}">
                <a16:creationId xmlns:a16="http://schemas.microsoft.com/office/drawing/2014/main" id="{FBD5D477-726C-084A-1A28-1D8436606B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57330" y="5331210"/>
            <a:ext cx="263938" cy="263938"/>
          </a:xfrm>
          <a:prstGeom prst="rect">
            <a:avLst/>
          </a:prstGeom>
        </p:spPr>
      </p:pic>
      <p:pic>
        <p:nvPicPr>
          <p:cNvPr id="58" name="그래픽 57" descr="데이터베이스 단색으로 채워진">
            <a:extLst>
              <a:ext uri="{FF2B5EF4-FFF2-40B4-BE49-F238E27FC236}">
                <a16:creationId xmlns:a16="http://schemas.microsoft.com/office/drawing/2014/main" id="{7CC28E50-338F-E551-CE30-9AE637A1AE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2730" y="5604010"/>
            <a:ext cx="263938" cy="263938"/>
          </a:xfrm>
          <a:prstGeom prst="rect">
            <a:avLst/>
          </a:prstGeom>
        </p:spPr>
      </p:pic>
      <p:pic>
        <p:nvPicPr>
          <p:cNvPr id="59" name="그래픽 58" descr="데이터베이스 단색으로 채워진">
            <a:extLst>
              <a:ext uri="{FF2B5EF4-FFF2-40B4-BE49-F238E27FC236}">
                <a16:creationId xmlns:a16="http://schemas.microsoft.com/office/drawing/2014/main" id="{190A20D2-18D4-6F6E-50C5-4C27F6B1D3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85345" y="5604010"/>
            <a:ext cx="263938" cy="263938"/>
          </a:xfrm>
          <a:prstGeom prst="rect">
            <a:avLst/>
          </a:prstGeom>
        </p:spPr>
      </p:pic>
      <p:pic>
        <p:nvPicPr>
          <p:cNvPr id="60" name="그래픽 59" descr="데이터베이스 단색으로 채워진">
            <a:extLst>
              <a:ext uri="{FF2B5EF4-FFF2-40B4-BE49-F238E27FC236}">
                <a16:creationId xmlns:a16="http://schemas.microsoft.com/office/drawing/2014/main" id="{237A8627-E146-2E2A-E744-A09473DE24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85345" y="5867948"/>
            <a:ext cx="263938" cy="263938"/>
          </a:xfrm>
          <a:prstGeom prst="rect">
            <a:avLst/>
          </a:prstGeom>
        </p:spPr>
      </p:pic>
      <p:pic>
        <p:nvPicPr>
          <p:cNvPr id="61" name="그래픽 60" descr="데이터베이스 단색으로 채워진">
            <a:extLst>
              <a:ext uri="{FF2B5EF4-FFF2-40B4-BE49-F238E27FC236}">
                <a16:creationId xmlns:a16="http://schemas.microsoft.com/office/drawing/2014/main" id="{F450EE9A-CD5B-6BFF-AF3C-F03343DBCA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2730" y="5871360"/>
            <a:ext cx="263938" cy="263938"/>
          </a:xfrm>
          <a:prstGeom prst="rect">
            <a:avLst/>
          </a:prstGeom>
        </p:spPr>
      </p:pic>
      <p:pic>
        <p:nvPicPr>
          <p:cNvPr id="62" name="그래픽 61" descr="데이터베이스 단색으로 채워진">
            <a:extLst>
              <a:ext uri="{FF2B5EF4-FFF2-40B4-BE49-F238E27FC236}">
                <a16:creationId xmlns:a16="http://schemas.microsoft.com/office/drawing/2014/main" id="{0FB475DE-CE27-DE14-EB11-2BEC5BB287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57330" y="5602813"/>
            <a:ext cx="263938" cy="263938"/>
          </a:xfrm>
          <a:prstGeom prst="rect">
            <a:avLst/>
          </a:prstGeom>
        </p:spPr>
      </p:pic>
      <p:pic>
        <p:nvPicPr>
          <p:cNvPr id="63" name="그래픽 62" descr="데이터베이스 단색으로 채워진">
            <a:extLst>
              <a:ext uri="{FF2B5EF4-FFF2-40B4-BE49-F238E27FC236}">
                <a16:creationId xmlns:a16="http://schemas.microsoft.com/office/drawing/2014/main" id="{03F10E70-3687-63ED-3FAA-E759FC791D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9945" y="5602813"/>
            <a:ext cx="263938" cy="263938"/>
          </a:xfrm>
          <a:prstGeom prst="rect">
            <a:avLst/>
          </a:prstGeom>
        </p:spPr>
      </p:pic>
      <p:pic>
        <p:nvPicPr>
          <p:cNvPr id="64" name="그래픽 63" descr="데이터베이스 단색으로 채워진">
            <a:extLst>
              <a:ext uri="{FF2B5EF4-FFF2-40B4-BE49-F238E27FC236}">
                <a16:creationId xmlns:a16="http://schemas.microsoft.com/office/drawing/2014/main" id="{9A082264-63D7-3F29-6D97-090E1425BD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9945" y="5866751"/>
            <a:ext cx="263938" cy="263938"/>
          </a:xfrm>
          <a:prstGeom prst="rect">
            <a:avLst/>
          </a:prstGeom>
        </p:spPr>
      </p:pic>
      <p:pic>
        <p:nvPicPr>
          <p:cNvPr id="65" name="그래픽 64" descr="데이터베이스 단색으로 채워진">
            <a:extLst>
              <a:ext uri="{FF2B5EF4-FFF2-40B4-BE49-F238E27FC236}">
                <a16:creationId xmlns:a16="http://schemas.microsoft.com/office/drawing/2014/main" id="{CE554EBA-7677-7028-D869-3380800C95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57330" y="5870163"/>
            <a:ext cx="263938" cy="263938"/>
          </a:xfrm>
          <a:prstGeom prst="rect">
            <a:avLst/>
          </a:prstGeom>
        </p:spPr>
      </p:pic>
      <p:pic>
        <p:nvPicPr>
          <p:cNvPr id="66" name="그래픽 65" descr="데이터베이스 단색으로 채워진">
            <a:extLst>
              <a:ext uri="{FF2B5EF4-FFF2-40B4-BE49-F238E27FC236}">
                <a16:creationId xmlns:a16="http://schemas.microsoft.com/office/drawing/2014/main" id="{8F38D70A-77D5-E882-AA9D-4BE060D4B1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73254" y="5067272"/>
            <a:ext cx="263938" cy="263938"/>
          </a:xfrm>
          <a:prstGeom prst="rect">
            <a:avLst/>
          </a:prstGeom>
        </p:spPr>
      </p:pic>
      <p:pic>
        <p:nvPicPr>
          <p:cNvPr id="67" name="그래픽 66" descr="데이터베이스 단색으로 채워진">
            <a:extLst>
              <a:ext uri="{FF2B5EF4-FFF2-40B4-BE49-F238E27FC236}">
                <a16:creationId xmlns:a16="http://schemas.microsoft.com/office/drawing/2014/main" id="{D0C20AB3-0679-83A2-36D7-F8E7A2771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5869" y="5067272"/>
            <a:ext cx="263938" cy="263938"/>
          </a:xfrm>
          <a:prstGeom prst="rect">
            <a:avLst/>
          </a:prstGeom>
        </p:spPr>
      </p:pic>
      <p:pic>
        <p:nvPicPr>
          <p:cNvPr id="68" name="그래픽 67" descr="데이터베이스 단색으로 채워진">
            <a:extLst>
              <a:ext uri="{FF2B5EF4-FFF2-40B4-BE49-F238E27FC236}">
                <a16:creationId xmlns:a16="http://schemas.microsoft.com/office/drawing/2014/main" id="{F261A53D-6AA8-59D3-182C-FA615C619D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5869" y="5331210"/>
            <a:ext cx="263938" cy="263938"/>
          </a:xfrm>
          <a:prstGeom prst="rect">
            <a:avLst/>
          </a:prstGeom>
        </p:spPr>
      </p:pic>
      <p:pic>
        <p:nvPicPr>
          <p:cNvPr id="69" name="그래픽 68" descr="데이터베이스 단색으로 채워진">
            <a:extLst>
              <a:ext uri="{FF2B5EF4-FFF2-40B4-BE49-F238E27FC236}">
                <a16:creationId xmlns:a16="http://schemas.microsoft.com/office/drawing/2014/main" id="{8D8CBFEC-EEEB-43DE-C462-29D7E9F8B0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73254" y="5334622"/>
            <a:ext cx="263938" cy="263938"/>
          </a:xfrm>
          <a:prstGeom prst="rect">
            <a:avLst/>
          </a:prstGeom>
        </p:spPr>
      </p:pic>
      <p:pic>
        <p:nvPicPr>
          <p:cNvPr id="70" name="그래픽 69" descr="데이터베이스 단색으로 채워진">
            <a:extLst>
              <a:ext uri="{FF2B5EF4-FFF2-40B4-BE49-F238E27FC236}">
                <a16:creationId xmlns:a16="http://schemas.microsoft.com/office/drawing/2014/main" id="{E4788972-F9EA-108B-C1EB-E619185106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7854" y="5063860"/>
            <a:ext cx="263938" cy="263938"/>
          </a:xfrm>
          <a:prstGeom prst="rect">
            <a:avLst/>
          </a:prstGeom>
        </p:spPr>
      </p:pic>
      <p:pic>
        <p:nvPicPr>
          <p:cNvPr id="71" name="그래픽 70" descr="데이터베이스 단색으로 채워진">
            <a:extLst>
              <a:ext uri="{FF2B5EF4-FFF2-40B4-BE49-F238E27FC236}">
                <a16:creationId xmlns:a16="http://schemas.microsoft.com/office/drawing/2014/main" id="{401AE693-546C-AF0B-50C8-F0DE9ED58E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0469" y="5063860"/>
            <a:ext cx="263938" cy="263938"/>
          </a:xfrm>
          <a:prstGeom prst="rect">
            <a:avLst/>
          </a:prstGeom>
        </p:spPr>
      </p:pic>
      <p:pic>
        <p:nvPicPr>
          <p:cNvPr id="72" name="그래픽 71" descr="데이터베이스 단색으로 채워진">
            <a:extLst>
              <a:ext uri="{FF2B5EF4-FFF2-40B4-BE49-F238E27FC236}">
                <a16:creationId xmlns:a16="http://schemas.microsoft.com/office/drawing/2014/main" id="{7AD177D0-0FCF-94E9-1AEE-15DC5BB828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0469" y="5327798"/>
            <a:ext cx="263938" cy="263938"/>
          </a:xfrm>
          <a:prstGeom prst="rect">
            <a:avLst/>
          </a:prstGeom>
        </p:spPr>
      </p:pic>
      <p:pic>
        <p:nvPicPr>
          <p:cNvPr id="73" name="그래픽 72" descr="데이터베이스 단색으로 채워진">
            <a:extLst>
              <a:ext uri="{FF2B5EF4-FFF2-40B4-BE49-F238E27FC236}">
                <a16:creationId xmlns:a16="http://schemas.microsoft.com/office/drawing/2014/main" id="{9FAB0544-914D-42FA-2647-C4900CC633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7854" y="5331210"/>
            <a:ext cx="263938" cy="263938"/>
          </a:xfrm>
          <a:prstGeom prst="rect">
            <a:avLst/>
          </a:prstGeom>
        </p:spPr>
      </p:pic>
      <p:pic>
        <p:nvPicPr>
          <p:cNvPr id="74" name="그래픽 73" descr="데이터베이스 단색으로 채워진">
            <a:extLst>
              <a:ext uri="{FF2B5EF4-FFF2-40B4-BE49-F238E27FC236}">
                <a16:creationId xmlns:a16="http://schemas.microsoft.com/office/drawing/2014/main" id="{4978E706-BB31-E45C-823A-1F3932A55FB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73254" y="5604010"/>
            <a:ext cx="263938" cy="263938"/>
          </a:xfrm>
          <a:prstGeom prst="rect">
            <a:avLst/>
          </a:prstGeom>
        </p:spPr>
      </p:pic>
      <p:pic>
        <p:nvPicPr>
          <p:cNvPr id="75" name="그래픽 74" descr="데이터베이스 단색으로 채워진">
            <a:extLst>
              <a:ext uri="{FF2B5EF4-FFF2-40B4-BE49-F238E27FC236}">
                <a16:creationId xmlns:a16="http://schemas.microsoft.com/office/drawing/2014/main" id="{4D144B8F-BDE6-0C47-6D0C-1D51BBEB7A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5869" y="5604010"/>
            <a:ext cx="263938" cy="263938"/>
          </a:xfrm>
          <a:prstGeom prst="rect">
            <a:avLst/>
          </a:prstGeom>
        </p:spPr>
      </p:pic>
      <p:pic>
        <p:nvPicPr>
          <p:cNvPr id="76" name="그래픽 75" descr="데이터베이스 단색으로 채워진">
            <a:extLst>
              <a:ext uri="{FF2B5EF4-FFF2-40B4-BE49-F238E27FC236}">
                <a16:creationId xmlns:a16="http://schemas.microsoft.com/office/drawing/2014/main" id="{925CC18F-9544-6D2B-A62C-284871ACCD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5869" y="5867948"/>
            <a:ext cx="263938" cy="263938"/>
          </a:xfrm>
          <a:prstGeom prst="rect">
            <a:avLst/>
          </a:prstGeom>
        </p:spPr>
      </p:pic>
      <p:pic>
        <p:nvPicPr>
          <p:cNvPr id="77" name="그래픽 76" descr="데이터베이스 단색으로 채워진">
            <a:extLst>
              <a:ext uri="{FF2B5EF4-FFF2-40B4-BE49-F238E27FC236}">
                <a16:creationId xmlns:a16="http://schemas.microsoft.com/office/drawing/2014/main" id="{F6902C0F-1DF3-F77B-6C2A-A81BF2D4B1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73254" y="5871360"/>
            <a:ext cx="263938" cy="263938"/>
          </a:xfrm>
          <a:prstGeom prst="rect">
            <a:avLst/>
          </a:prstGeom>
        </p:spPr>
      </p:pic>
      <p:pic>
        <p:nvPicPr>
          <p:cNvPr id="78" name="그래픽 77" descr="데이터베이스 단색으로 채워진">
            <a:extLst>
              <a:ext uri="{FF2B5EF4-FFF2-40B4-BE49-F238E27FC236}">
                <a16:creationId xmlns:a16="http://schemas.microsoft.com/office/drawing/2014/main" id="{B6B56749-1BE0-FA15-E5EF-EC530EDD89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7854" y="5602813"/>
            <a:ext cx="263938" cy="263938"/>
          </a:xfrm>
          <a:prstGeom prst="rect">
            <a:avLst/>
          </a:prstGeom>
        </p:spPr>
      </p:pic>
      <p:pic>
        <p:nvPicPr>
          <p:cNvPr id="79" name="그래픽 78" descr="데이터베이스 단색으로 채워진">
            <a:extLst>
              <a:ext uri="{FF2B5EF4-FFF2-40B4-BE49-F238E27FC236}">
                <a16:creationId xmlns:a16="http://schemas.microsoft.com/office/drawing/2014/main" id="{43814096-2DB3-EB5A-4C31-17E3CCF4C1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0469" y="5602813"/>
            <a:ext cx="263938" cy="263938"/>
          </a:xfrm>
          <a:prstGeom prst="rect">
            <a:avLst/>
          </a:prstGeom>
        </p:spPr>
      </p:pic>
      <p:pic>
        <p:nvPicPr>
          <p:cNvPr id="80" name="그래픽 79" descr="데이터베이스 단색으로 채워진">
            <a:extLst>
              <a:ext uri="{FF2B5EF4-FFF2-40B4-BE49-F238E27FC236}">
                <a16:creationId xmlns:a16="http://schemas.microsoft.com/office/drawing/2014/main" id="{4753202F-90C1-2AA3-45AD-CAADAE2439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0469" y="5866751"/>
            <a:ext cx="263938" cy="263938"/>
          </a:xfrm>
          <a:prstGeom prst="rect">
            <a:avLst/>
          </a:prstGeom>
        </p:spPr>
      </p:pic>
      <p:pic>
        <p:nvPicPr>
          <p:cNvPr id="81" name="그래픽 80" descr="데이터베이스 단색으로 채워진">
            <a:extLst>
              <a:ext uri="{FF2B5EF4-FFF2-40B4-BE49-F238E27FC236}">
                <a16:creationId xmlns:a16="http://schemas.microsoft.com/office/drawing/2014/main" id="{C5533D30-17FE-1B74-B593-4EF52BEDCF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7854" y="5870163"/>
            <a:ext cx="263938" cy="263938"/>
          </a:xfrm>
          <a:prstGeom prst="rect">
            <a:avLst/>
          </a:prstGeom>
        </p:spPr>
      </p:pic>
      <p:pic>
        <p:nvPicPr>
          <p:cNvPr id="82" name="그래픽 81" descr="데이터베이스 단색으로 채워진">
            <a:extLst>
              <a:ext uri="{FF2B5EF4-FFF2-40B4-BE49-F238E27FC236}">
                <a16:creationId xmlns:a16="http://schemas.microsoft.com/office/drawing/2014/main" id="{AAE83296-07A2-CE37-E242-874F9F4BE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0787" y="5063860"/>
            <a:ext cx="263938" cy="263938"/>
          </a:xfrm>
          <a:prstGeom prst="rect">
            <a:avLst/>
          </a:prstGeom>
        </p:spPr>
      </p:pic>
      <p:pic>
        <p:nvPicPr>
          <p:cNvPr id="83" name="그래픽 82" descr="데이터베이스 단색으로 채워진">
            <a:extLst>
              <a:ext uri="{FF2B5EF4-FFF2-40B4-BE49-F238E27FC236}">
                <a16:creationId xmlns:a16="http://schemas.microsoft.com/office/drawing/2014/main" id="{587D4683-6AB7-9D5A-BD50-4A5173C09D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43402" y="5063860"/>
            <a:ext cx="263938" cy="263938"/>
          </a:xfrm>
          <a:prstGeom prst="rect">
            <a:avLst/>
          </a:prstGeom>
        </p:spPr>
      </p:pic>
      <p:pic>
        <p:nvPicPr>
          <p:cNvPr id="84" name="그래픽 83" descr="데이터베이스 단색으로 채워진">
            <a:extLst>
              <a:ext uri="{FF2B5EF4-FFF2-40B4-BE49-F238E27FC236}">
                <a16:creationId xmlns:a16="http://schemas.microsoft.com/office/drawing/2014/main" id="{4CCDF20D-0CBE-D643-62B6-0B838C3DCF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43402" y="5327798"/>
            <a:ext cx="263938" cy="263938"/>
          </a:xfrm>
          <a:prstGeom prst="rect">
            <a:avLst/>
          </a:prstGeom>
        </p:spPr>
      </p:pic>
      <p:pic>
        <p:nvPicPr>
          <p:cNvPr id="85" name="그래픽 84" descr="데이터베이스 단색으로 채워진">
            <a:extLst>
              <a:ext uri="{FF2B5EF4-FFF2-40B4-BE49-F238E27FC236}">
                <a16:creationId xmlns:a16="http://schemas.microsoft.com/office/drawing/2014/main" id="{AAE33894-A819-3A56-710C-D9E8C6A012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0787" y="5331210"/>
            <a:ext cx="263938" cy="263938"/>
          </a:xfrm>
          <a:prstGeom prst="rect">
            <a:avLst/>
          </a:prstGeom>
        </p:spPr>
      </p:pic>
      <p:pic>
        <p:nvPicPr>
          <p:cNvPr id="86" name="그래픽 85" descr="데이터베이스 단색으로 채워진">
            <a:extLst>
              <a:ext uri="{FF2B5EF4-FFF2-40B4-BE49-F238E27FC236}">
                <a16:creationId xmlns:a16="http://schemas.microsoft.com/office/drawing/2014/main" id="{1950CEA4-D2CE-E2A8-0602-003797EFB2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15387" y="5060448"/>
            <a:ext cx="263938" cy="263938"/>
          </a:xfrm>
          <a:prstGeom prst="rect">
            <a:avLst/>
          </a:prstGeom>
        </p:spPr>
      </p:pic>
      <p:pic>
        <p:nvPicPr>
          <p:cNvPr id="87" name="그래픽 86" descr="데이터베이스 단색으로 채워진">
            <a:extLst>
              <a:ext uri="{FF2B5EF4-FFF2-40B4-BE49-F238E27FC236}">
                <a16:creationId xmlns:a16="http://schemas.microsoft.com/office/drawing/2014/main" id="{A8C96CF7-C0EC-CEB8-6EBE-817E4F8FA3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68002" y="5060448"/>
            <a:ext cx="263938" cy="263938"/>
          </a:xfrm>
          <a:prstGeom prst="rect">
            <a:avLst/>
          </a:prstGeom>
        </p:spPr>
      </p:pic>
      <p:pic>
        <p:nvPicPr>
          <p:cNvPr id="88" name="그래픽 87" descr="데이터베이스 단색으로 채워진">
            <a:extLst>
              <a:ext uri="{FF2B5EF4-FFF2-40B4-BE49-F238E27FC236}">
                <a16:creationId xmlns:a16="http://schemas.microsoft.com/office/drawing/2014/main" id="{4C0B9638-3105-0E4A-224C-4866F1F3A0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68002" y="5324386"/>
            <a:ext cx="263938" cy="263938"/>
          </a:xfrm>
          <a:prstGeom prst="rect">
            <a:avLst/>
          </a:prstGeom>
        </p:spPr>
      </p:pic>
      <p:pic>
        <p:nvPicPr>
          <p:cNvPr id="89" name="그래픽 88" descr="데이터베이스 단색으로 채워진">
            <a:extLst>
              <a:ext uri="{FF2B5EF4-FFF2-40B4-BE49-F238E27FC236}">
                <a16:creationId xmlns:a16="http://schemas.microsoft.com/office/drawing/2014/main" id="{11128429-97F5-E70B-0E30-54E0E3287B0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15387" y="5327798"/>
            <a:ext cx="263938" cy="263938"/>
          </a:xfrm>
          <a:prstGeom prst="rect">
            <a:avLst/>
          </a:prstGeom>
        </p:spPr>
      </p:pic>
      <p:pic>
        <p:nvPicPr>
          <p:cNvPr id="90" name="그래픽 89" descr="데이터베이스 단색으로 채워진">
            <a:extLst>
              <a:ext uri="{FF2B5EF4-FFF2-40B4-BE49-F238E27FC236}">
                <a16:creationId xmlns:a16="http://schemas.microsoft.com/office/drawing/2014/main" id="{7FF9B833-15E4-FCA3-9649-030715FB58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0787" y="5600598"/>
            <a:ext cx="263938" cy="263938"/>
          </a:xfrm>
          <a:prstGeom prst="rect">
            <a:avLst/>
          </a:prstGeom>
        </p:spPr>
      </p:pic>
      <p:pic>
        <p:nvPicPr>
          <p:cNvPr id="91" name="그래픽 90" descr="데이터베이스 단색으로 채워진">
            <a:extLst>
              <a:ext uri="{FF2B5EF4-FFF2-40B4-BE49-F238E27FC236}">
                <a16:creationId xmlns:a16="http://schemas.microsoft.com/office/drawing/2014/main" id="{A41DFF24-A65A-AD5D-EB16-B75EF5C5C8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43402" y="5600598"/>
            <a:ext cx="263938" cy="263938"/>
          </a:xfrm>
          <a:prstGeom prst="rect">
            <a:avLst/>
          </a:prstGeom>
        </p:spPr>
      </p:pic>
      <p:pic>
        <p:nvPicPr>
          <p:cNvPr id="92" name="그래픽 91" descr="데이터베이스 단색으로 채워진">
            <a:extLst>
              <a:ext uri="{FF2B5EF4-FFF2-40B4-BE49-F238E27FC236}">
                <a16:creationId xmlns:a16="http://schemas.microsoft.com/office/drawing/2014/main" id="{860026F0-7968-3250-B9F5-6479BD470B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43402" y="5864536"/>
            <a:ext cx="263938" cy="263938"/>
          </a:xfrm>
          <a:prstGeom prst="rect">
            <a:avLst/>
          </a:prstGeom>
        </p:spPr>
      </p:pic>
      <p:pic>
        <p:nvPicPr>
          <p:cNvPr id="93" name="그래픽 92" descr="데이터베이스 단색으로 채워진">
            <a:extLst>
              <a:ext uri="{FF2B5EF4-FFF2-40B4-BE49-F238E27FC236}">
                <a16:creationId xmlns:a16="http://schemas.microsoft.com/office/drawing/2014/main" id="{0E30D4B8-0C15-5060-8EED-1A23502021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0787" y="5867948"/>
            <a:ext cx="263938" cy="263938"/>
          </a:xfrm>
          <a:prstGeom prst="rect">
            <a:avLst/>
          </a:prstGeom>
        </p:spPr>
      </p:pic>
      <p:pic>
        <p:nvPicPr>
          <p:cNvPr id="94" name="그래픽 93" descr="데이터베이스 단색으로 채워진">
            <a:extLst>
              <a:ext uri="{FF2B5EF4-FFF2-40B4-BE49-F238E27FC236}">
                <a16:creationId xmlns:a16="http://schemas.microsoft.com/office/drawing/2014/main" id="{8DE0E167-A9CB-A631-B72C-D39E2014FC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15387" y="5599401"/>
            <a:ext cx="263938" cy="263938"/>
          </a:xfrm>
          <a:prstGeom prst="rect">
            <a:avLst/>
          </a:prstGeom>
        </p:spPr>
      </p:pic>
      <p:pic>
        <p:nvPicPr>
          <p:cNvPr id="95" name="그래픽 94" descr="데이터베이스 단색으로 채워진">
            <a:extLst>
              <a:ext uri="{FF2B5EF4-FFF2-40B4-BE49-F238E27FC236}">
                <a16:creationId xmlns:a16="http://schemas.microsoft.com/office/drawing/2014/main" id="{F6F01B5D-005A-3519-CBE6-0A19F93664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68002" y="5599401"/>
            <a:ext cx="263938" cy="263938"/>
          </a:xfrm>
          <a:prstGeom prst="rect">
            <a:avLst/>
          </a:prstGeom>
        </p:spPr>
      </p:pic>
      <p:pic>
        <p:nvPicPr>
          <p:cNvPr id="96" name="그래픽 95" descr="데이터베이스 단색으로 채워진">
            <a:extLst>
              <a:ext uri="{FF2B5EF4-FFF2-40B4-BE49-F238E27FC236}">
                <a16:creationId xmlns:a16="http://schemas.microsoft.com/office/drawing/2014/main" id="{42D265A2-F150-5D63-594C-522B2A7163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68002" y="5863339"/>
            <a:ext cx="263938" cy="263938"/>
          </a:xfrm>
          <a:prstGeom prst="rect">
            <a:avLst/>
          </a:prstGeom>
        </p:spPr>
      </p:pic>
      <p:pic>
        <p:nvPicPr>
          <p:cNvPr id="97" name="그래픽 96" descr="데이터베이스 단색으로 채워진">
            <a:extLst>
              <a:ext uri="{FF2B5EF4-FFF2-40B4-BE49-F238E27FC236}">
                <a16:creationId xmlns:a16="http://schemas.microsoft.com/office/drawing/2014/main" id="{7A64C45E-5489-A64D-0F69-A6ACFDFAC4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15387" y="5866751"/>
            <a:ext cx="263938" cy="263938"/>
          </a:xfrm>
          <a:prstGeom prst="rect">
            <a:avLst/>
          </a:prstGeom>
        </p:spPr>
      </p:pic>
      <p:pic>
        <p:nvPicPr>
          <p:cNvPr id="98" name="그래픽 97" descr="데이터베이스 단색으로 채워진">
            <a:extLst>
              <a:ext uri="{FF2B5EF4-FFF2-40B4-BE49-F238E27FC236}">
                <a16:creationId xmlns:a16="http://schemas.microsoft.com/office/drawing/2014/main" id="{9F54997A-7A56-DF95-0F06-C6E10353A3C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31311" y="5063860"/>
            <a:ext cx="263938" cy="263938"/>
          </a:xfrm>
          <a:prstGeom prst="rect">
            <a:avLst/>
          </a:prstGeom>
        </p:spPr>
      </p:pic>
      <p:pic>
        <p:nvPicPr>
          <p:cNvPr id="99" name="그래픽 98" descr="데이터베이스 단색으로 채워진">
            <a:extLst>
              <a:ext uri="{FF2B5EF4-FFF2-40B4-BE49-F238E27FC236}">
                <a16:creationId xmlns:a16="http://schemas.microsoft.com/office/drawing/2014/main" id="{9EB00151-F79A-1E9F-5651-057A452335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83926" y="5063860"/>
            <a:ext cx="263938" cy="263938"/>
          </a:xfrm>
          <a:prstGeom prst="rect">
            <a:avLst/>
          </a:prstGeom>
        </p:spPr>
      </p:pic>
      <p:pic>
        <p:nvPicPr>
          <p:cNvPr id="100" name="그래픽 99" descr="데이터베이스 단색으로 채워진">
            <a:extLst>
              <a:ext uri="{FF2B5EF4-FFF2-40B4-BE49-F238E27FC236}">
                <a16:creationId xmlns:a16="http://schemas.microsoft.com/office/drawing/2014/main" id="{52AF6F58-6B88-7E00-10C5-162A9E5469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83926" y="5327798"/>
            <a:ext cx="263938" cy="263938"/>
          </a:xfrm>
          <a:prstGeom prst="rect">
            <a:avLst/>
          </a:prstGeom>
        </p:spPr>
      </p:pic>
      <p:pic>
        <p:nvPicPr>
          <p:cNvPr id="101" name="그래픽 100" descr="데이터베이스 단색으로 채워진">
            <a:extLst>
              <a:ext uri="{FF2B5EF4-FFF2-40B4-BE49-F238E27FC236}">
                <a16:creationId xmlns:a16="http://schemas.microsoft.com/office/drawing/2014/main" id="{1961C088-EA22-4267-E409-19DFFBAC1B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31311" y="5331210"/>
            <a:ext cx="263938" cy="263938"/>
          </a:xfrm>
          <a:prstGeom prst="rect">
            <a:avLst/>
          </a:prstGeom>
        </p:spPr>
      </p:pic>
      <p:pic>
        <p:nvPicPr>
          <p:cNvPr id="102" name="그래픽 101" descr="데이터베이스 단색으로 채워진">
            <a:extLst>
              <a:ext uri="{FF2B5EF4-FFF2-40B4-BE49-F238E27FC236}">
                <a16:creationId xmlns:a16="http://schemas.microsoft.com/office/drawing/2014/main" id="{4E7D68E6-7B24-4C6B-7912-573AEC7BE0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55911" y="5060448"/>
            <a:ext cx="263938" cy="263938"/>
          </a:xfrm>
          <a:prstGeom prst="rect">
            <a:avLst/>
          </a:prstGeom>
        </p:spPr>
      </p:pic>
      <p:pic>
        <p:nvPicPr>
          <p:cNvPr id="103" name="그래픽 102" descr="데이터베이스 단색으로 채워진">
            <a:extLst>
              <a:ext uri="{FF2B5EF4-FFF2-40B4-BE49-F238E27FC236}">
                <a16:creationId xmlns:a16="http://schemas.microsoft.com/office/drawing/2014/main" id="{555F2BAC-22B2-6ED8-228D-AD2BFDD4B9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08526" y="5060448"/>
            <a:ext cx="263938" cy="263938"/>
          </a:xfrm>
          <a:prstGeom prst="rect">
            <a:avLst/>
          </a:prstGeom>
        </p:spPr>
      </p:pic>
      <p:pic>
        <p:nvPicPr>
          <p:cNvPr id="104" name="그래픽 103" descr="데이터베이스 단색으로 채워진">
            <a:extLst>
              <a:ext uri="{FF2B5EF4-FFF2-40B4-BE49-F238E27FC236}">
                <a16:creationId xmlns:a16="http://schemas.microsoft.com/office/drawing/2014/main" id="{8AB37732-7417-33A9-347D-E365F1B23D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08526" y="5324386"/>
            <a:ext cx="263938" cy="263938"/>
          </a:xfrm>
          <a:prstGeom prst="rect">
            <a:avLst/>
          </a:prstGeom>
        </p:spPr>
      </p:pic>
      <p:pic>
        <p:nvPicPr>
          <p:cNvPr id="105" name="그래픽 104" descr="데이터베이스 단색으로 채워진">
            <a:extLst>
              <a:ext uri="{FF2B5EF4-FFF2-40B4-BE49-F238E27FC236}">
                <a16:creationId xmlns:a16="http://schemas.microsoft.com/office/drawing/2014/main" id="{1AF89B69-6760-D223-B22D-F82B8E978E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55911" y="5327798"/>
            <a:ext cx="263938" cy="263938"/>
          </a:xfrm>
          <a:prstGeom prst="rect">
            <a:avLst/>
          </a:prstGeom>
        </p:spPr>
      </p:pic>
      <p:pic>
        <p:nvPicPr>
          <p:cNvPr id="106" name="그래픽 105" descr="데이터베이스 단색으로 채워진">
            <a:extLst>
              <a:ext uri="{FF2B5EF4-FFF2-40B4-BE49-F238E27FC236}">
                <a16:creationId xmlns:a16="http://schemas.microsoft.com/office/drawing/2014/main" id="{60AB4F86-6B88-1BBB-833C-D627404698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31311" y="5600598"/>
            <a:ext cx="263938" cy="263938"/>
          </a:xfrm>
          <a:prstGeom prst="rect">
            <a:avLst/>
          </a:prstGeom>
        </p:spPr>
      </p:pic>
      <p:pic>
        <p:nvPicPr>
          <p:cNvPr id="107" name="그래픽 106" descr="데이터베이스 단색으로 채워진">
            <a:extLst>
              <a:ext uri="{FF2B5EF4-FFF2-40B4-BE49-F238E27FC236}">
                <a16:creationId xmlns:a16="http://schemas.microsoft.com/office/drawing/2014/main" id="{98D9A7BA-C8CE-6A96-64C3-1EBF3ABE15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83926" y="5600598"/>
            <a:ext cx="263938" cy="263938"/>
          </a:xfrm>
          <a:prstGeom prst="rect">
            <a:avLst/>
          </a:prstGeom>
        </p:spPr>
      </p:pic>
      <p:pic>
        <p:nvPicPr>
          <p:cNvPr id="108" name="그래픽 107" descr="데이터베이스 단색으로 채워진">
            <a:extLst>
              <a:ext uri="{FF2B5EF4-FFF2-40B4-BE49-F238E27FC236}">
                <a16:creationId xmlns:a16="http://schemas.microsoft.com/office/drawing/2014/main" id="{990895F9-A258-8B8E-B6A1-4D359A1032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83926" y="5864536"/>
            <a:ext cx="263938" cy="263938"/>
          </a:xfrm>
          <a:prstGeom prst="rect">
            <a:avLst/>
          </a:prstGeom>
        </p:spPr>
      </p:pic>
      <p:pic>
        <p:nvPicPr>
          <p:cNvPr id="109" name="그래픽 108" descr="데이터베이스 단색으로 채워진">
            <a:extLst>
              <a:ext uri="{FF2B5EF4-FFF2-40B4-BE49-F238E27FC236}">
                <a16:creationId xmlns:a16="http://schemas.microsoft.com/office/drawing/2014/main" id="{BD5F1096-D0C9-696F-619B-840B2E6858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31311" y="5867948"/>
            <a:ext cx="263938" cy="263938"/>
          </a:xfrm>
          <a:prstGeom prst="rect">
            <a:avLst/>
          </a:prstGeom>
        </p:spPr>
      </p:pic>
      <p:pic>
        <p:nvPicPr>
          <p:cNvPr id="110" name="그래픽 109" descr="데이터베이스 단색으로 채워진">
            <a:extLst>
              <a:ext uri="{FF2B5EF4-FFF2-40B4-BE49-F238E27FC236}">
                <a16:creationId xmlns:a16="http://schemas.microsoft.com/office/drawing/2014/main" id="{4D385FB5-7607-7E38-59A4-C31761ACAF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55911" y="5599401"/>
            <a:ext cx="263938" cy="263938"/>
          </a:xfrm>
          <a:prstGeom prst="rect">
            <a:avLst/>
          </a:prstGeom>
        </p:spPr>
      </p:pic>
      <p:pic>
        <p:nvPicPr>
          <p:cNvPr id="111" name="그래픽 110" descr="데이터베이스 단색으로 채워진">
            <a:extLst>
              <a:ext uri="{FF2B5EF4-FFF2-40B4-BE49-F238E27FC236}">
                <a16:creationId xmlns:a16="http://schemas.microsoft.com/office/drawing/2014/main" id="{E4849416-BF7E-E9A9-27B1-23B61DA0C0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08526" y="5599401"/>
            <a:ext cx="263938" cy="263938"/>
          </a:xfrm>
          <a:prstGeom prst="rect">
            <a:avLst/>
          </a:prstGeom>
        </p:spPr>
      </p:pic>
      <p:pic>
        <p:nvPicPr>
          <p:cNvPr id="112" name="그래픽 111" descr="데이터베이스 단색으로 채워진">
            <a:extLst>
              <a:ext uri="{FF2B5EF4-FFF2-40B4-BE49-F238E27FC236}">
                <a16:creationId xmlns:a16="http://schemas.microsoft.com/office/drawing/2014/main" id="{5001D691-EB6E-B7FE-1AF1-F3141926D1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08526" y="5863339"/>
            <a:ext cx="263938" cy="263938"/>
          </a:xfrm>
          <a:prstGeom prst="rect">
            <a:avLst/>
          </a:prstGeom>
        </p:spPr>
      </p:pic>
      <p:pic>
        <p:nvPicPr>
          <p:cNvPr id="113" name="그래픽 112" descr="데이터베이스 단색으로 채워진">
            <a:extLst>
              <a:ext uri="{FF2B5EF4-FFF2-40B4-BE49-F238E27FC236}">
                <a16:creationId xmlns:a16="http://schemas.microsoft.com/office/drawing/2014/main" id="{E14F441C-8B34-73CA-A89D-351C5DAA44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55911" y="5866751"/>
            <a:ext cx="263938" cy="263938"/>
          </a:xfrm>
          <a:prstGeom prst="rect">
            <a:avLst/>
          </a:prstGeom>
        </p:spPr>
      </p:pic>
      <p:sp>
        <p:nvSpPr>
          <p:cNvPr id="117" name="정육면체 116">
            <a:extLst>
              <a:ext uri="{FF2B5EF4-FFF2-40B4-BE49-F238E27FC236}">
                <a16:creationId xmlns:a16="http://schemas.microsoft.com/office/drawing/2014/main" id="{BD2A6BF3-7FD9-430B-6B31-C4E1EE82B55A}"/>
              </a:ext>
            </a:extLst>
          </p:cNvPr>
          <p:cNvSpPr/>
          <p:nvPr/>
        </p:nvSpPr>
        <p:spPr>
          <a:xfrm>
            <a:off x="8710846" y="2538370"/>
            <a:ext cx="541153" cy="1110644"/>
          </a:xfrm>
          <a:prstGeom prst="cube">
            <a:avLst>
              <a:gd name="adj" fmla="val 73278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정육면체 117">
            <a:extLst>
              <a:ext uri="{FF2B5EF4-FFF2-40B4-BE49-F238E27FC236}">
                <a16:creationId xmlns:a16="http://schemas.microsoft.com/office/drawing/2014/main" id="{36723C5D-4B0B-383D-7FC2-4464318C8723}"/>
              </a:ext>
            </a:extLst>
          </p:cNvPr>
          <p:cNvSpPr/>
          <p:nvPr/>
        </p:nvSpPr>
        <p:spPr>
          <a:xfrm>
            <a:off x="8913505" y="2538370"/>
            <a:ext cx="541153" cy="1110644"/>
          </a:xfrm>
          <a:prstGeom prst="cube">
            <a:avLst>
              <a:gd name="adj" fmla="val 73278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정육면체 118">
            <a:extLst>
              <a:ext uri="{FF2B5EF4-FFF2-40B4-BE49-F238E27FC236}">
                <a16:creationId xmlns:a16="http://schemas.microsoft.com/office/drawing/2014/main" id="{E93338A3-75D5-8C87-C481-89042C298377}"/>
              </a:ext>
            </a:extLst>
          </p:cNvPr>
          <p:cNvSpPr/>
          <p:nvPr/>
        </p:nvSpPr>
        <p:spPr>
          <a:xfrm>
            <a:off x="9123260" y="2542875"/>
            <a:ext cx="541153" cy="1110644"/>
          </a:xfrm>
          <a:prstGeom prst="cube">
            <a:avLst>
              <a:gd name="adj" fmla="val 73278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정육면체 119">
            <a:extLst>
              <a:ext uri="{FF2B5EF4-FFF2-40B4-BE49-F238E27FC236}">
                <a16:creationId xmlns:a16="http://schemas.microsoft.com/office/drawing/2014/main" id="{8A855C66-3C4A-A213-C0EE-90C28E02E9AB}"/>
              </a:ext>
            </a:extLst>
          </p:cNvPr>
          <p:cNvSpPr/>
          <p:nvPr/>
        </p:nvSpPr>
        <p:spPr>
          <a:xfrm>
            <a:off x="9354138" y="2548074"/>
            <a:ext cx="541153" cy="1110644"/>
          </a:xfrm>
          <a:prstGeom prst="cube">
            <a:avLst>
              <a:gd name="adj" fmla="val 73278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정육면체 120">
            <a:extLst>
              <a:ext uri="{FF2B5EF4-FFF2-40B4-BE49-F238E27FC236}">
                <a16:creationId xmlns:a16="http://schemas.microsoft.com/office/drawing/2014/main" id="{20B43F31-4A9A-97ED-9A30-550117CA1320}"/>
              </a:ext>
            </a:extLst>
          </p:cNvPr>
          <p:cNvSpPr/>
          <p:nvPr/>
        </p:nvSpPr>
        <p:spPr>
          <a:xfrm>
            <a:off x="10374744" y="2555794"/>
            <a:ext cx="541153" cy="1110644"/>
          </a:xfrm>
          <a:prstGeom prst="cube">
            <a:avLst>
              <a:gd name="adj" fmla="val 73278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정육면체 121">
            <a:extLst>
              <a:ext uri="{FF2B5EF4-FFF2-40B4-BE49-F238E27FC236}">
                <a16:creationId xmlns:a16="http://schemas.microsoft.com/office/drawing/2014/main" id="{6EFA4D7B-214F-9491-DD7C-6AD2B2814A43}"/>
              </a:ext>
            </a:extLst>
          </p:cNvPr>
          <p:cNvSpPr/>
          <p:nvPr/>
        </p:nvSpPr>
        <p:spPr>
          <a:xfrm>
            <a:off x="10604427" y="2553579"/>
            <a:ext cx="541153" cy="1110644"/>
          </a:xfrm>
          <a:prstGeom prst="cube">
            <a:avLst>
              <a:gd name="adj" fmla="val 73278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14AC5CD-8F03-30FB-1663-463B638A4BA1}"/>
              </a:ext>
            </a:extLst>
          </p:cNvPr>
          <p:cNvSpPr txBox="1"/>
          <p:nvPr/>
        </p:nvSpPr>
        <p:spPr>
          <a:xfrm>
            <a:off x="9102848" y="360177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Rack 3</a:t>
            </a:r>
            <a:endParaRPr lang="ko-KR" altLang="en-US" b="1" dirty="0"/>
          </a:p>
        </p:txBody>
      </p: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E11101E4-8411-6942-24CA-332EA1CDB4CB}"/>
              </a:ext>
            </a:extLst>
          </p:cNvPr>
          <p:cNvCxnSpPr>
            <a:stCxn id="45" idx="2"/>
            <a:endCxn id="120" idx="0"/>
          </p:cNvCxnSpPr>
          <p:nvPr/>
        </p:nvCxnSpPr>
        <p:spPr>
          <a:xfrm rot="5400000">
            <a:off x="9727933" y="2114111"/>
            <a:ext cx="529018" cy="338908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8C4D741B-68C2-1FEE-8299-1D87AA0FADC3}"/>
              </a:ext>
            </a:extLst>
          </p:cNvPr>
          <p:cNvCxnSpPr>
            <a:cxnSpLocks/>
            <a:stCxn id="125" idx="2"/>
            <a:endCxn id="98" idx="0"/>
          </p:cNvCxnSpPr>
          <p:nvPr/>
        </p:nvCxnSpPr>
        <p:spPr>
          <a:xfrm rot="16200000" flipH="1">
            <a:off x="9705577" y="3806157"/>
            <a:ext cx="1092754" cy="142265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54F6416C-A826-11D5-396E-5F6F8065DFBE}"/>
              </a:ext>
            </a:extLst>
          </p:cNvPr>
          <p:cNvCxnSpPr>
            <a:cxnSpLocks/>
            <a:stCxn id="125" idx="2"/>
            <a:endCxn id="74" idx="0"/>
          </p:cNvCxnSpPr>
          <p:nvPr/>
        </p:nvCxnSpPr>
        <p:spPr>
          <a:xfrm rot="5400000">
            <a:off x="8406474" y="4469855"/>
            <a:ext cx="1632904" cy="63540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0C2A564F-112B-8183-DEBD-59089A652495}"/>
              </a:ext>
            </a:extLst>
          </p:cNvPr>
          <p:cNvCxnSpPr>
            <a:cxnSpLocks/>
            <a:stCxn id="125" idx="2"/>
            <a:endCxn id="89" idx="0"/>
          </p:cNvCxnSpPr>
          <p:nvPr/>
        </p:nvCxnSpPr>
        <p:spPr>
          <a:xfrm rot="16200000" flipH="1">
            <a:off x="9315646" y="4196088"/>
            <a:ext cx="1356692" cy="90672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7" name="타원 136">
            <a:extLst>
              <a:ext uri="{FF2B5EF4-FFF2-40B4-BE49-F238E27FC236}">
                <a16:creationId xmlns:a16="http://schemas.microsoft.com/office/drawing/2014/main" id="{62B27751-3F55-6099-6DCD-D4AE43607E34}"/>
              </a:ext>
            </a:extLst>
          </p:cNvPr>
          <p:cNvSpPr/>
          <p:nvPr/>
        </p:nvSpPr>
        <p:spPr>
          <a:xfrm>
            <a:off x="9924469" y="3029556"/>
            <a:ext cx="64136" cy="64136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D4F6CEEF-FBF2-AFBF-C3A8-CA7C19B18B98}"/>
              </a:ext>
            </a:extLst>
          </p:cNvPr>
          <p:cNvSpPr/>
          <p:nvPr/>
        </p:nvSpPr>
        <p:spPr>
          <a:xfrm>
            <a:off x="10067948" y="3029556"/>
            <a:ext cx="64136" cy="64136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2CF0D544-D14B-CB89-30E8-768641B45DFC}"/>
              </a:ext>
            </a:extLst>
          </p:cNvPr>
          <p:cNvSpPr/>
          <p:nvPr/>
        </p:nvSpPr>
        <p:spPr>
          <a:xfrm>
            <a:off x="10211427" y="3029556"/>
            <a:ext cx="64136" cy="64136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1ED0F8A-6033-3D25-472F-AFD0F6673E43}"/>
              </a:ext>
            </a:extLst>
          </p:cNvPr>
          <p:cNvSpPr txBox="1"/>
          <p:nvPr/>
        </p:nvSpPr>
        <p:spPr>
          <a:xfrm>
            <a:off x="5335568" y="4593989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crush(pg4) = OSD</a:t>
            </a:r>
            <a:endParaRPr lang="ko-KR" altLang="en-US" b="1" dirty="0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ADEC6654-F891-E7CA-FBCD-6F11FCC73E8F}"/>
              </a:ext>
            </a:extLst>
          </p:cNvPr>
          <p:cNvSpPr/>
          <p:nvPr/>
        </p:nvSpPr>
        <p:spPr>
          <a:xfrm>
            <a:off x="145632" y="3500114"/>
            <a:ext cx="7210406" cy="2884714"/>
          </a:xfrm>
          <a:prstGeom prst="roundRect">
            <a:avLst/>
          </a:prstGeom>
          <a:solidFill>
            <a:srgbClr val="FF0000">
              <a:alpha val="30000"/>
            </a:srgbClr>
          </a:solidFill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019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50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22" grpId="0"/>
      <p:bldP spid="24" grpId="0"/>
      <p:bldP spid="26" grpId="0"/>
      <p:bldP spid="28" grpId="0"/>
      <p:bldP spid="30" grpId="0"/>
      <p:bldP spid="41" grpId="0"/>
      <p:bldP spid="43" grpId="0"/>
      <p:bldP spid="45" grpId="0"/>
      <p:bldP spid="47" grpId="0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5" grpId="0"/>
      <p:bldP spid="137" grpId="0" animBg="1"/>
      <p:bldP spid="138" grpId="0" animBg="1"/>
      <p:bldP spid="139" grpId="0" animBg="1"/>
      <p:bldP spid="140" grpId="0"/>
      <p:bldP spid="1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42848-B6D5-009C-ED84-8525BD6E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204223-8FAD-6FEF-4123-C2E964D78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300" dirty="0"/>
              <a:t>Object</a:t>
            </a:r>
            <a:r>
              <a:rPr lang="ko-KR" altLang="en-US" sz="2300" dirty="0"/>
              <a:t> 스토리지는 향상된 </a:t>
            </a:r>
            <a:r>
              <a:rPr lang="ko-KR" altLang="en-US" sz="2300" dirty="0" err="1"/>
              <a:t>관리성</a:t>
            </a:r>
            <a:r>
              <a:rPr lang="en-US" altLang="ko-KR" sz="2300" dirty="0"/>
              <a:t>, </a:t>
            </a:r>
            <a:r>
              <a:rPr lang="ko-KR" altLang="en-US" sz="2300" dirty="0"/>
              <a:t>확장성</a:t>
            </a:r>
            <a:r>
              <a:rPr lang="en-US" altLang="ko-KR" sz="2300" dirty="0"/>
              <a:t> </a:t>
            </a:r>
            <a:r>
              <a:rPr lang="ko-KR" altLang="en-US" sz="2300" dirty="0"/>
              <a:t>및 성능을 보장하는 새로운 </a:t>
            </a:r>
            <a:r>
              <a:rPr lang="ko-KR" altLang="en-US" sz="2300" dirty="0" err="1"/>
              <a:t>아키택쳐</a:t>
            </a:r>
            <a:endParaRPr lang="en-US" altLang="ko-KR" sz="2300" dirty="0"/>
          </a:p>
          <a:p>
            <a:r>
              <a:rPr lang="en-US" altLang="ko-KR" sz="2300" dirty="0"/>
              <a:t>Object</a:t>
            </a:r>
            <a:r>
              <a:rPr lang="ko-KR" altLang="en-US" sz="2300" dirty="0"/>
              <a:t> 스토리지는 내부적으로 디스크를 관리하여 다양한 사이즈의</a:t>
            </a:r>
            <a:r>
              <a:rPr lang="en-US" altLang="ko-KR" sz="2300" dirty="0"/>
              <a:t> Object</a:t>
            </a:r>
            <a:r>
              <a:rPr lang="ko-KR" altLang="en-US" sz="2300" dirty="0"/>
              <a:t>를 읽고 쓰는 인터페이스를 제공</a:t>
            </a:r>
            <a:endParaRPr lang="en-US" altLang="ko-KR" sz="2300" dirty="0"/>
          </a:p>
          <a:p>
            <a:r>
              <a:rPr lang="en-US" altLang="ko-KR" sz="2300" dirty="0"/>
              <a:t>Object</a:t>
            </a:r>
            <a:r>
              <a:rPr lang="ko-KR" altLang="en-US" sz="2300" dirty="0"/>
              <a:t>는 장애발생시 데이터 손실을 막고 데이터를 보호하기 위해 여러 기기들에 복제됨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9ADEE4-B970-97C9-0F23-42596FD62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6" name="그래픽 5" descr="사용자 단색으로 채워진">
            <a:extLst>
              <a:ext uri="{FF2B5EF4-FFF2-40B4-BE49-F238E27FC236}">
                <a16:creationId xmlns:a16="http://schemas.microsoft.com/office/drawing/2014/main" id="{39DCA0A7-1B2C-DEFE-27E3-69ABAF084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40429" y="4324954"/>
            <a:ext cx="914400" cy="914400"/>
          </a:xfrm>
          <a:prstGeom prst="rect">
            <a:avLst/>
          </a:prstGeom>
        </p:spPr>
      </p:pic>
      <p:pic>
        <p:nvPicPr>
          <p:cNvPr id="1026" name="Picture 2" descr="Ceph.io — Logo Usage">
            <a:extLst>
              <a:ext uri="{FF2B5EF4-FFF2-40B4-BE49-F238E27FC236}">
                <a16:creationId xmlns:a16="http://schemas.microsoft.com/office/drawing/2014/main" id="{30520B9C-88CD-B6BB-D98F-3FC3B4D8D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981" y="3956761"/>
            <a:ext cx="1307872" cy="162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A1014A7-1339-49EC-A40E-1BFC4BDFF524}"/>
              </a:ext>
            </a:extLst>
          </p:cNvPr>
          <p:cNvSpPr/>
          <p:nvPr/>
        </p:nvSpPr>
        <p:spPr>
          <a:xfrm>
            <a:off x="3692000" y="4539838"/>
            <a:ext cx="978408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C86C85-7111-7499-96A8-AB0516D86688}"/>
              </a:ext>
            </a:extLst>
          </p:cNvPr>
          <p:cNvSpPr txBox="1"/>
          <p:nvPr/>
        </p:nvSpPr>
        <p:spPr>
          <a:xfrm>
            <a:off x="3914945" y="484785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/>
              <a:t>put</a:t>
            </a:r>
            <a:endParaRPr lang="ko-KR" altLang="en-US" b="1" i="1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676CCDE-BADE-8A6A-5828-A882B5713BA5}"/>
              </a:ext>
            </a:extLst>
          </p:cNvPr>
          <p:cNvSpPr/>
          <p:nvPr/>
        </p:nvSpPr>
        <p:spPr>
          <a:xfrm>
            <a:off x="6253555" y="4539838"/>
            <a:ext cx="978408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래픽 10" descr="데이터베이스 단색으로 채워진">
            <a:extLst>
              <a:ext uri="{FF2B5EF4-FFF2-40B4-BE49-F238E27FC236}">
                <a16:creationId xmlns:a16="http://schemas.microsoft.com/office/drawing/2014/main" id="{18E6B78B-F331-14A7-3EBB-96C31268F8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80620" y="4324954"/>
            <a:ext cx="914400" cy="914400"/>
          </a:xfrm>
          <a:prstGeom prst="rect">
            <a:avLst/>
          </a:prstGeom>
        </p:spPr>
      </p:pic>
      <p:pic>
        <p:nvPicPr>
          <p:cNvPr id="15" name="그래픽 14" descr="데이터베이스 단색으로 채워진">
            <a:extLst>
              <a:ext uri="{FF2B5EF4-FFF2-40B4-BE49-F238E27FC236}">
                <a16:creationId xmlns:a16="http://schemas.microsoft.com/office/drawing/2014/main" id="{C171CE59-B477-967D-E31A-D552B70A23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26081" y="4324954"/>
            <a:ext cx="914400" cy="914400"/>
          </a:xfrm>
          <a:prstGeom prst="rect">
            <a:avLst/>
          </a:prstGeom>
        </p:spPr>
      </p:pic>
      <p:pic>
        <p:nvPicPr>
          <p:cNvPr id="16" name="그래픽 15" descr="데이터베이스 단색으로 채워진">
            <a:extLst>
              <a:ext uri="{FF2B5EF4-FFF2-40B4-BE49-F238E27FC236}">
                <a16:creationId xmlns:a16="http://schemas.microsoft.com/office/drawing/2014/main" id="{0B4606C5-34C0-1952-A4B0-05278B9597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71542" y="43249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4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51B4C-7C00-D57F-3113-94E7F141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6A4B9-94CD-4078-FD1C-2015754D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오브젝트 기반 스토리지 시스템은 데이터 레이아웃을 단순하게 함</a:t>
            </a:r>
            <a:endParaRPr lang="en-US" altLang="ko-KR" dirty="0"/>
          </a:p>
          <a:p>
            <a:r>
              <a:rPr lang="ko-KR" altLang="en-US" dirty="0"/>
              <a:t>이렇게 하면 파일 할당 메타데이터와 복잡성이 감소하여 확장성이 향상됨</a:t>
            </a:r>
            <a:endParaRPr lang="en-US" altLang="ko-KR" dirty="0"/>
          </a:p>
          <a:p>
            <a:r>
              <a:rPr lang="ko-KR" altLang="en-US" dirty="0"/>
              <a:t> 수천 대의 스토리지 장치에 데이터를 배포해야 하는 근본적인 작업이 남아있음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87CF2B-CD84-C540-0D7F-696C0110D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29C4AAC-F74F-ED6D-A831-90A67EFB13A9}"/>
              </a:ext>
            </a:extLst>
          </p:cNvPr>
          <p:cNvGrpSpPr/>
          <p:nvPr/>
        </p:nvGrpSpPr>
        <p:grpSpPr>
          <a:xfrm>
            <a:off x="661628" y="3082268"/>
            <a:ext cx="3640629" cy="3279320"/>
            <a:chOff x="661628" y="3082268"/>
            <a:chExt cx="3640629" cy="3279320"/>
          </a:xfrm>
        </p:grpSpPr>
        <p:pic>
          <p:nvPicPr>
            <p:cNvPr id="6" name="그래픽 5" descr="열린 폴더 윤곽선">
              <a:extLst>
                <a:ext uri="{FF2B5EF4-FFF2-40B4-BE49-F238E27FC236}">
                  <a16:creationId xmlns:a16="http://schemas.microsoft.com/office/drawing/2014/main" id="{450617C8-8C70-48A0-F4C5-BFDBA9F9A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06658" y="3082268"/>
              <a:ext cx="614400" cy="614400"/>
            </a:xfrm>
            <a:prstGeom prst="rect">
              <a:avLst/>
            </a:prstGeom>
          </p:spPr>
        </p:pic>
        <p:pic>
          <p:nvPicPr>
            <p:cNvPr id="9" name="그래픽 8" descr="열린 폴더 윤곽선">
              <a:extLst>
                <a:ext uri="{FF2B5EF4-FFF2-40B4-BE49-F238E27FC236}">
                  <a16:creationId xmlns:a16="http://schemas.microsoft.com/office/drawing/2014/main" id="{3C045FE4-2A5C-861A-176F-DC641F3AD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06658" y="3781985"/>
              <a:ext cx="614400" cy="614400"/>
            </a:xfrm>
            <a:prstGeom prst="rect">
              <a:avLst/>
            </a:prstGeom>
          </p:spPr>
        </p:pic>
        <p:pic>
          <p:nvPicPr>
            <p:cNvPr id="10" name="그래픽 9" descr="열린 폴더 윤곽선">
              <a:extLst>
                <a:ext uri="{FF2B5EF4-FFF2-40B4-BE49-F238E27FC236}">
                  <a16:creationId xmlns:a16="http://schemas.microsoft.com/office/drawing/2014/main" id="{882E8A24-D804-D821-D054-AB16B3806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1628" y="3781985"/>
              <a:ext cx="614400" cy="614400"/>
            </a:xfrm>
            <a:prstGeom prst="rect">
              <a:avLst/>
            </a:prstGeom>
          </p:spPr>
        </p:pic>
        <p:pic>
          <p:nvPicPr>
            <p:cNvPr id="11" name="그래픽 10" descr="열린 폴더 윤곽선">
              <a:extLst>
                <a:ext uri="{FF2B5EF4-FFF2-40B4-BE49-F238E27FC236}">
                  <a16:creationId xmlns:a16="http://schemas.microsoft.com/office/drawing/2014/main" id="{3B2621D9-51C8-7606-FA1C-CDA713F73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51688" y="3781985"/>
              <a:ext cx="614400" cy="614400"/>
            </a:xfrm>
            <a:prstGeom prst="rect">
              <a:avLst/>
            </a:prstGeom>
          </p:spPr>
        </p:pic>
        <p:pic>
          <p:nvPicPr>
            <p:cNvPr id="12" name="그래픽 11" descr="열린 폴더 윤곽선">
              <a:extLst>
                <a:ext uri="{FF2B5EF4-FFF2-40B4-BE49-F238E27FC236}">
                  <a16:creationId xmlns:a16="http://schemas.microsoft.com/office/drawing/2014/main" id="{8D5883D7-8955-FC3D-C311-CF7CDDCE9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51688" y="4504283"/>
              <a:ext cx="614400" cy="614400"/>
            </a:xfrm>
            <a:prstGeom prst="rect">
              <a:avLst/>
            </a:prstGeom>
          </p:spPr>
        </p:pic>
        <p:pic>
          <p:nvPicPr>
            <p:cNvPr id="13" name="그래픽 12" descr="열린 폴더 윤곽선">
              <a:extLst>
                <a:ext uri="{FF2B5EF4-FFF2-40B4-BE49-F238E27FC236}">
                  <a16:creationId xmlns:a16="http://schemas.microsoft.com/office/drawing/2014/main" id="{BFC1190C-8EDD-C0D1-A5BE-D56F39B1C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87857" y="4504283"/>
              <a:ext cx="614400" cy="614400"/>
            </a:xfrm>
            <a:prstGeom prst="rect">
              <a:avLst/>
            </a:prstGeom>
          </p:spPr>
        </p:pic>
        <p:pic>
          <p:nvPicPr>
            <p:cNvPr id="14" name="그래픽 13" descr="열린 폴더 윤곽선">
              <a:extLst>
                <a:ext uri="{FF2B5EF4-FFF2-40B4-BE49-F238E27FC236}">
                  <a16:creationId xmlns:a16="http://schemas.microsoft.com/office/drawing/2014/main" id="{05FD3C84-35C3-96A5-ECBF-990863032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87857" y="5172632"/>
              <a:ext cx="614400" cy="614400"/>
            </a:xfrm>
            <a:prstGeom prst="rect">
              <a:avLst/>
            </a:prstGeom>
          </p:spPr>
        </p:pic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C0F1376-65E8-19F7-EDC6-FF6C14570900}"/>
                </a:ext>
              </a:extLst>
            </p:cNvPr>
            <p:cNvCxnSpPr>
              <a:cxnSpLocks/>
            </p:cNvCxnSpPr>
            <p:nvPr/>
          </p:nvCxnSpPr>
          <p:spPr>
            <a:xfrm>
              <a:off x="2002971" y="3566591"/>
              <a:ext cx="0" cy="391887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7CEE47B-FB98-15CE-8156-7D8DD3AEBFC2}"/>
                </a:ext>
              </a:extLst>
            </p:cNvPr>
            <p:cNvCxnSpPr/>
            <p:nvPr/>
          </p:nvCxnSpPr>
          <p:spPr>
            <a:xfrm>
              <a:off x="947057" y="4251803"/>
              <a:ext cx="0" cy="387244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7ABF08E-3F54-FBFB-0057-12B2994483C3}"/>
                </a:ext>
              </a:extLst>
            </p:cNvPr>
            <p:cNvCxnSpPr>
              <a:cxnSpLocks/>
            </p:cNvCxnSpPr>
            <p:nvPr/>
          </p:nvCxnSpPr>
          <p:spPr>
            <a:xfrm>
              <a:off x="957942" y="3676650"/>
              <a:ext cx="0" cy="27094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8F899FB-5EF6-90D7-0915-F5811355E61A}"/>
                </a:ext>
              </a:extLst>
            </p:cNvPr>
            <p:cNvCxnSpPr>
              <a:cxnSpLocks/>
            </p:cNvCxnSpPr>
            <p:nvPr/>
          </p:nvCxnSpPr>
          <p:spPr>
            <a:xfrm>
              <a:off x="3058885" y="3676650"/>
              <a:ext cx="0" cy="281828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529CD17-76BA-6915-B2F1-4B8BD5C1643D}"/>
                </a:ext>
              </a:extLst>
            </p:cNvPr>
            <p:cNvCxnSpPr>
              <a:cxnSpLocks/>
            </p:cNvCxnSpPr>
            <p:nvPr/>
          </p:nvCxnSpPr>
          <p:spPr>
            <a:xfrm>
              <a:off x="947057" y="3696668"/>
              <a:ext cx="2129518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94EC56B7-9E30-DCB3-EDCE-CD8DCE76FE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9770" y="4264025"/>
              <a:ext cx="6805" cy="416637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682E1331-9C93-E1DE-80BC-0A48CBA8358F}"/>
                </a:ext>
              </a:extLst>
            </p:cNvPr>
            <p:cNvCxnSpPr>
              <a:cxnSpLocks/>
            </p:cNvCxnSpPr>
            <p:nvPr/>
          </p:nvCxnSpPr>
          <p:spPr>
            <a:xfrm>
              <a:off x="3995963" y="4409720"/>
              <a:ext cx="0" cy="281828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D6F9F5B-2F0E-E2F2-D2A3-BC5041F3E2B1}"/>
                </a:ext>
              </a:extLst>
            </p:cNvPr>
            <p:cNvCxnSpPr>
              <a:cxnSpLocks/>
            </p:cNvCxnSpPr>
            <p:nvPr/>
          </p:nvCxnSpPr>
          <p:spPr>
            <a:xfrm>
              <a:off x="3058885" y="4429738"/>
              <a:ext cx="937078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E99821DC-BD00-4659-7D94-CB8626C93DE4}"/>
                </a:ext>
              </a:extLst>
            </p:cNvPr>
            <p:cNvCxnSpPr/>
            <p:nvPr/>
          </p:nvCxnSpPr>
          <p:spPr>
            <a:xfrm>
              <a:off x="2002971" y="4264025"/>
              <a:ext cx="0" cy="387244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18001EC3-70D9-4F08-1C60-81096FAE330F}"/>
                </a:ext>
              </a:extLst>
            </p:cNvPr>
            <p:cNvCxnSpPr/>
            <p:nvPr/>
          </p:nvCxnSpPr>
          <p:spPr>
            <a:xfrm>
              <a:off x="3982900" y="4979010"/>
              <a:ext cx="0" cy="387244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7792C2E1-E7A7-EB2D-7E61-8A1ABECE4296}"/>
                </a:ext>
              </a:extLst>
            </p:cNvPr>
            <p:cNvCxnSpPr/>
            <p:nvPr/>
          </p:nvCxnSpPr>
          <p:spPr>
            <a:xfrm>
              <a:off x="3982900" y="5657635"/>
              <a:ext cx="0" cy="387244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76C0AE93-C30A-804C-0FFD-5A1E9AD0095E}"/>
                </a:ext>
              </a:extLst>
            </p:cNvPr>
            <p:cNvCxnSpPr/>
            <p:nvPr/>
          </p:nvCxnSpPr>
          <p:spPr>
            <a:xfrm>
              <a:off x="3058885" y="4979010"/>
              <a:ext cx="0" cy="387244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419E0A20-3005-403D-601E-73A72A75B6C6}"/>
                </a:ext>
              </a:extLst>
            </p:cNvPr>
            <p:cNvSpPr/>
            <p:nvPr/>
          </p:nvSpPr>
          <p:spPr>
            <a:xfrm>
              <a:off x="3789015" y="5973818"/>
              <a:ext cx="387770" cy="38777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b="1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</a:t>
              </a:r>
              <a:endParaRPr lang="ko-KR" altLang="en-US" sz="1050" b="1" i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2D62EDA6-F5E6-0C85-8B4A-FABADD95F7AB}"/>
              </a:ext>
            </a:extLst>
          </p:cNvPr>
          <p:cNvGrpSpPr/>
          <p:nvPr/>
        </p:nvGrpSpPr>
        <p:grpSpPr>
          <a:xfrm>
            <a:off x="6445324" y="3307053"/>
            <a:ext cx="4673657" cy="2877769"/>
            <a:chOff x="6445324" y="3307053"/>
            <a:chExt cx="4673657" cy="2877769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552CB9A8-08F2-2187-A6DB-304892250B5C}"/>
                </a:ext>
              </a:extLst>
            </p:cNvPr>
            <p:cNvGrpSpPr/>
            <p:nvPr/>
          </p:nvGrpSpPr>
          <p:grpSpPr>
            <a:xfrm>
              <a:off x="6445324" y="3307053"/>
              <a:ext cx="4673657" cy="2877769"/>
              <a:chOff x="6445324" y="3307053"/>
              <a:chExt cx="4673657" cy="2877769"/>
            </a:xfrm>
          </p:grpSpPr>
          <p:pic>
            <p:nvPicPr>
              <p:cNvPr id="54" name="Picture 2" descr="Ceph.io — Logo Usage">
                <a:extLst>
                  <a:ext uri="{FF2B5EF4-FFF2-40B4-BE49-F238E27FC236}">
                    <a16:creationId xmlns:a16="http://schemas.microsoft.com/office/drawing/2014/main" id="{CF8D7791-43FC-641B-4F4C-5899803CBD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46059" y="3307053"/>
                <a:ext cx="629780" cy="7833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그래픽 61" descr="데이터베이스 윤곽선">
                <a:extLst>
                  <a:ext uri="{FF2B5EF4-FFF2-40B4-BE49-F238E27FC236}">
                    <a16:creationId xmlns:a16="http://schemas.microsoft.com/office/drawing/2014/main" id="{600120E9-DC16-875A-AFD8-61460AE17E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515223" y="435602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3" name="그래픽 62" descr="데이터베이스 윤곽선">
                <a:extLst>
                  <a:ext uri="{FF2B5EF4-FFF2-40B4-BE49-F238E27FC236}">
                    <a16:creationId xmlns:a16="http://schemas.microsoft.com/office/drawing/2014/main" id="{A4F501D0-6F1F-9D42-323F-5B59934DB6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053547" y="390930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4" name="그래픽 63" descr="데이터베이스 윤곽선">
                <a:extLst>
                  <a:ext uri="{FF2B5EF4-FFF2-40B4-BE49-F238E27FC236}">
                    <a16:creationId xmlns:a16="http://schemas.microsoft.com/office/drawing/2014/main" id="{7653A9A6-2E59-950B-1E6E-16DBADEF9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994813" y="481322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5" name="그래픽 64" descr="데이터베이스 윤곽선">
                <a:extLst>
                  <a:ext uri="{FF2B5EF4-FFF2-40B4-BE49-F238E27FC236}">
                    <a16:creationId xmlns:a16="http://schemas.microsoft.com/office/drawing/2014/main" id="{76F2087C-F9B1-DA39-8A01-08BF1DBCF0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445324" y="527042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6" name="그래픽 65" descr="데이터베이스 윤곽선">
                <a:extLst>
                  <a:ext uri="{FF2B5EF4-FFF2-40B4-BE49-F238E27FC236}">
                    <a16:creationId xmlns:a16="http://schemas.microsoft.com/office/drawing/2014/main" id="{43F1B136-C4A2-1387-77B9-CBF64CE049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594792" y="4343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7" name="그래픽 66" descr="데이터베이스 윤곽선">
                <a:extLst>
                  <a:ext uri="{FF2B5EF4-FFF2-40B4-BE49-F238E27FC236}">
                    <a16:creationId xmlns:a16="http://schemas.microsoft.com/office/drawing/2014/main" id="{4379CBE1-3B09-DB53-1EF8-275FF19C9E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133116" y="389708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8" name="그래픽 67" descr="데이터베이스 윤곽선">
                <a:extLst>
                  <a:ext uri="{FF2B5EF4-FFF2-40B4-BE49-F238E27FC236}">
                    <a16:creationId xmlns:a16="http://schemas.microsoft.com/office/drawing/2014/main" id="{865B0A85-BE75-C2E7-EB88-68B3BE9E20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074382" y="48010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9" name="그래픽 68" descr="데이터베이스 윤곽선">
                <a:extLst>
                  <a:ext uri="{FF2B5EF4-FFF2-40B4-BE49-F238E27FC236}">
                    <a16:creationId xmlns:a16="http://schemas.microsoft.com/office/drawing/2014/main" id="{0A6E2BFD-6A82-2085-102F-96FABFE326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524893" y="52582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1" name="그래픽 70" descr="데이터베이스 윤곽선">
                <a:extLst>
                  <a:ext uri="{FF2B5EF4-FFF2-40B4-BE49-F238E27FC236}">
                    <a16:creationId xmlns:a16="http://schemas.microsoft.com/office/drawing/2014/main" id="{21F8940A-1D6B-0E66-E53C-FBDE945AE5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204581" y="390930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2" name="그래픽 71" descr="데이터베이스 윤곽선">
                <a:extLst>
                  <a:ext uri="{FF2B5EF4-FFF2-40B4-BE49-F238E27FC236}">
                    <a16:creationId xmlns:a16="http://schemas.microsoft.com/office/drawing/2014/main" id="{4FCA3884-6FC9-64C0-015C-5F0F4DB4F0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145847" y="481322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3" name="그래픽 72" descr="데이터베이스 윤곽선">
                <a:extLst>
                  <a:ext uri="{FF2B5EF4-FFF2-40B4-BE49-F238E27FC236}">
                    <a16:creationId xmlns:a16="http://schemas.microsoft.com/office/drawing/2014/main" id="{CACD26A2-548F-2498-792B-3DD8111434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596358" y="527042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4" name="그래픽 73" descr="데이터베이스 단색으로 채워진">
                <a:extLst>
                  <a:ext uri="{FF2B5EF4-FFF2-40B4-BE49-F238E27FC236}">
                    <a16:creationId xmlns:a16="http://schemas.microsoft.com/office/drawing/2014/main" id="{E6BEC457-A6EB-FCB2-FB19-53B1B1E312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662483" y="4364126"/>
                <a:ext cx="914400" cy="914400"/>
              </a:xfrm>
              <a:prstGeom prst="rect">
                <a:avLst/>
              </a:prstGeom>
            </p:spPr>
          </p:pic>
        </p:grp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45C6EB47-98CC-34E6-85DC-37CC21D5EF5E}"/>
                </a:ext>
              </a:extLst>
            </p:cNvPr>
            <p:cNvCxnSpPr>
              <a:cxnSpLocks/>
            </p:cNvCxnSpPr>
            <p:nvPr/>
          </p:nvCxnSpPr>
          <p:spPr>
            <a:xfrm>
              <a:off x="10126435" y="3545681"/>
              <a:ext cx="0" cy="931069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A619D90A-D312-9453-DA82-23992040BA93}"/>
                </a:ext>
              </a:extLst>
            </p:cNvPr>
            <p:cNvCxnSpPr>
              <a:cxnSpLocks/>
            </p:cNvCxnSpPr>
            <p:nvPr/>
          </p:nvCxnSpPr>
          <p:spPr>
            <a:xfrm>
              <a:off x="9252857" y="3564210"/>
              <a:ext cx="873578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E872A15A-E890-0653-CA6C-271CCF9D7BE4}"/>
              </a:ext>
            </a:extLst>
          </p:cNvPr>
          <p:cNvSpPr/>
          <p:nvPr/>
        </p:nvSpPr>
        <p:spPr>
          <a:xfrm>
            <a:off x="5931094" y="3713746"/>
            <a:ext cx="387770" cy="38777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</a:t>
            </a:r>
            <a:endParaRPr lang="ko-KR" altLang="en-US" sz="105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005904A4-A2FC-4DBC-621B-3248BFAB08B7}"/>
              </a:ext>
            </a:extLst>
          </p:cNvPr>
          <p:cNvSpPr/>
          <p:nvPr/>
        </p:nvSpPr>
        <p:spPr>
          <a:xfrm>
            <a:off x="5327047" y="3713746"/>
            <a:ext cx="387770" cy="38777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C2ED9199-C732-F6BA-DDAC-1FFEC97036F9}"/>
              </a:ext>
            </a:extLst>
          </p:cNvPr>
          <p:cNvSpPr/>
          <p:nvPr/>
        </p:nvSpPr>
        <p:spPr>
          <a:xfrm>
            <a:off x="6531119" y="3713746"/>
            <a:ext cx="387770" cy="38777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</a:t>
            </a:r>
            <a:endParaRPr lang="ko-KR" altLang="en-US" sz="105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86C225AE-E7B8-8D95-CA2A-9DA6F6A2AD35}"/>
              </a:ext>
            </a:extLst>
          </p:cNvPr>
          <p:cNvSpPr/>
          <p:nvPr/>
        </p:nvSpPr>
        <p:spPr>
          <a:xfrm>
            <a:off x="5931094" y="2847064"/>
            <a:ext cx="387770" cy="38777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</a:t>
            </a:r>
            <a:endParaRPr lang="ko-KR" altLang="en-US" sz="105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D16AD93A-BBE0-537C-2DBD-3680FF69B315}"/>
              </a:ext>
            </a:extLst>
          </p:cNvPr>
          <p:cNvCxnSpPr/>
          <p:nvPr/>
        </p:nvCxnSpPr>
        <p:spPr>
          <a:xfrm>
            <a:off x="6124979" y="3273478"/>
            <a:ext cx="0" cy="38724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81CC4BD-8D44-71A2-07DA-3D32C58CDEA9}"/>
              </a:ext>
            </a:extLst>
          </p:cNvPr>
          <p:cNvSpPr txBox="1"/>
          <p:nvPr/>
        </p:nvSpPr>
        <p:spPr>
          <a:xfrm>
            <a:off x="6124979" y="3310294"/>
            <a:ext cx="1069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i="1" dirty="0"/>
              <a:t>Replication (x3)</a:t>
            </a:r>
            <a:endParaRPr lang="ko-KR" altLang="en-US" sz="1050" b="1" i="1" dirty="0"/>
          </a:p>
        </p:txBody>
      </p:sp>
      <p:sp>
        <p:nvSpPr>
          <p:cNvPr id="91" name="화살표: 오른쪽으로 구부러짐 90">
            <a:extLst>
              <a:ext uri="{FF2B5EF4-FFF2-40B4-BE49-F238E27FC236}">
                <a16:creationId xmlns:a16="http://schemas.microsoft.com/office/drawing/2014/main" id="{2B18D146-CD48-B24F-8A4E-0186F8E37572}"/>
              </a:ext>
            </a:extLst>
          </p:cNvPr>
          <p:cNvSpPr/>
          <p:nvPr/>
        </p:nvSpPr>
        <p:spPr>
          <a:xfrm rot="18246885">
            <a:off x="6022008" y="4315884"/>
            <a:ext cx="851846" cy="1369787"/>
          </a:xfrm>
          <a:prstGeom prst="curvedRightArrow">
            <a:avLst/>
          </a:prstGeom>
          <a:solidFill>
            <a:srgbClr val="FF00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C6CEB6D-9D69-AEB9-3CE0-A91E3FC82186}"/>
              </a:ext>
            </a:extLst>
          </p:cNvPr>
          <p:cNvSpPr txBox="1"/>
          <p:nvPr/>
        </p:nvSpPr>
        <p:spPr>
          <a:xfrm>
            <a:off x="6640374" y="4674042"/>
            <a:ext cx="6238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i="1" dirty="0"/>
              <a:t>Where?</a:t>
            </a:r>
            <a:endParaRPr lang="ko-KR" altLang="en-US" sz="1050" b="1" i="1" dirty="0"/>
          </a:p>
        </p:txBody>
      </p:sp>
    </p:spTree>
    <p:extLst>
      <p:ext uri="{BB962C8B-B14F-4D97-AF65-F5344CB8AC3E}">
        <p14:creationId xmlns:p14="http://schemas.microsoft.com/office/powerpoint/2010/main" val="226395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 animBg="1"/>
      <p:bldP spid="86" grpId="0" animBg="1"/>
      <p:bldP spid="88" grpId="0"/>
      <p:bldP spid="91" grpId="0" animBg="1"/>
      <p:bldP spid="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3898F-9791-716B-ED43-3826D32F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856186-F58A-F2EE-FA06-2AA04C5F8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대부분의 시스템은 단순하게 활용률이 낮은 장치에 새로운 데이터를 씀</a:t>
            </a:r>
            <a:endParaRPr lang="en-US" altLang="ko-KR" dirty="0"/>
          </a:p>
          <a:p>
            <a:r>
              <a:rPr lang="ko-KR" altLang="en-US" dirty="0"/>
              <a:t>이 접근방식의 문제점은 데이터가 한번 쓰여지면 데이터가 거의 이동되지 않음</a:t>
            </a:r>
            <a:endParaRPr lang="en-US" altLang="ko-KR" dirty="0"/>
          </a:p>
          <a:p>
            <a:r>
              <a:rPr lang="ko-KR" altLang="en-US" dirty="0"/>
              <a:t>심지어 완벽한 분산도 스토리지 시스템이 확장되면 불균형 해짐</a:t>
            </a:r>
            <a:endParaRPr lang="en-US" altLang="ko-KR" dirty="0"/>
          </a:p>
          <a:p>
            <a:r>
              <a:rPr lang="ko-KR" altLang="en-US" dirty="0"/>
              <a:t>간단한 해시기반 분산은 장치수의 변화에 대규모 데이터 재구성을 초래함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5FAA8B-36A1-D975-45A2-8FB596B3C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5" name="그래픽 4" descr="데이터베이스 윤곽선">
            <a:extLst>
              <a:ext uri="{FF2B5EF4-FFF2-40B4-BE49-F238E27FC236}">
                <a16:creationId xmlns:a16="http://schemas.microsoft.com/office/drawing/2014/main" id="{F87B2004-076B-B6A3-45CD-DF879C2D8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4021" y="3623788"/>
            <a:ext cx="1372362" cy="1372362"/>
          </a:xfrm>
          <a:prstGeom prst="rect">
            <a:avLst/>
          </a:prstGeom>
        </p:spPr>
      </p:pic>
      <p:pic>
        <p:nvPicPr>
          <p:cNvPr id="6" name="그래픽 5" descr="데이터베이스 윤곽선">
            <a:extLst>
              <a:ext uri="{FF2B5EF4-FFF2-40B4-BE49-F238E27FC236}">
                <a16:creationId xmlns:a16="http://schemas.microsoft.com/office/drawing/2014/main" id="{AB67AD61-B211-89F0-5AD5-6112A1934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2618" y="3623788"/>
            <a:ext cx="1372362" cy="1372362"/>
          </a:xfrm>
          <a:prstGeom prst="rect">
            <a:avLst/>
          </a:prstGeom>
        </p:spPr>
      </p:pic>
      <p:pic>
        <p:nvPicPr>
          <p:cNvPr id="7" name="그래픽 6" descr="데이터베이스 윤곽선">
            <a:extLst>
              <a:ext uri="{FF2B5EF4-FFF2-40B4-BE49-F238E27FC236}">
                <a16:creationId xmlns:a16="http://schemas.microsoft.com/office/drawing/2014/main" id="{5F06C724-953C-7A1D-2837-0BB254757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05424" y="3623788"/>
            <a:ext cx="1372362" cy="1372362"/>
          </a:xfrm>
          <a:prstGeom prst="rect">
            <a:avLst/>
          </a:prstGeom>
        </p:spPr>
      </p:pic>
      <p:pic>
        <p:nvPicPr>
          <p:cNvPr id="12" name="그래픽 11" descr="데이터베이스 윤곽선">
            <a:extLst>
              <a:ext uri="{FF2B5EF4-FFF2-40B4-BE49-F238E27FC236}">
                <a16:creationId xmlns:a16="http://schemas.microsoft.com/office/drawing/2014/main" id="{4509B2C3-9B0E-08C6-2E5E-229DF2BBD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214" y="3623788"/>
            <a:ext cx="1372362" cy="13723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C8423B-00E7-68E8-5146-5731376FC6BD}"/>
              </a:ext>
            </a:extLst>
          </p:cNvPr>
          <p:cNvSpPr txBox="1"/>
          <p:nvPr/>
        </p:nvSpPr>
        <p:spPr>
          <a:xfrm>
            <a:off x="2758270" y="5032426"/>
            <a:ext cx="86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10%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52661B-5DF6-437C-A9FC-22D06E361CC1}"/>
              </a:ext>
            </a:extLst>
          </p:cNvPr>
          <p:cNvSpPr txBox="1"/>
          <p:nvPr/>
        </p:nvSpPr>
        <p:spPr>
          <a:xfrm>
            <a:off x="4266867" y="5032426"/>
            <a:ext cx="86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50%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4ACAC5-060D-170B-E621-B6642D7F4ADF}"/>
              </a:ext>
            </a:extLst>
          </p:cNvPr>
          <p:cNvSpPr txBox="1"/>
          <p:nvPr/>
        </p:nvSpPr>
        <p:spPr>
          <a:xfrm>
            <a:off x="5775464" y="5032426"/>
            <a:ext cx="86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25%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158A5E-C828-91FF-865A-A35830E1B5BD}"/>
              </a:ext>
            </a:extLst>
          </p:cNvPr>
          <p:cNvSpPr txBox="1"/>
          <p:nvPr/>
        </p:nvSpPr>
        <p:spPr>
          <a:xfrm>
            <a:off x="7284061" y="5032426"/>
            <a:ext cx="86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15%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357116-9F13-84FE-AE46-441A33946D38}"/>
              </a:ext>
            </a:extLst>
          </p:cNvPr>
          <p:cNvSpPr txBox="1"/>
          <p:nvPr/>
        </p:nvSpPr>
        <p:spPr>
          <a:xfrm>
            <a:off x="2758270" y="5027288"/>
            <a:ext cx="86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25%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2D3FF6-76DB-1F22-4928-EE248816EF19}"/>
              </a:ext>
            </a:extLst>
          </p:cNvPr>
          <p:cNvSpPr txBox="1"/>
          <p:nvPr/>
        </p:nvSpPr>
        <p:spPr>
          <a:xfrm>
            <a:off x="4266867" y="5027288"/>
            <a:ext cx="86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25%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ABC9C8-7D8D-A181-F88C-D338222B7DAB}"/>
              </a:ext>
            </a:extLst>
          </p:cNvPr>
          <p:cNvSpPr txBox="1"/>
          <p:nvPr/>
        </p:nvSpPr>
        <p:spPr>
          <a:xfrm>
            <a:off x="5775464" y="5027288"/>
            <a:ext cx="86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25%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AE3D35-F16B-CA0E-152C-642B08A2D86F}"/>
              </a:ext>
            </a:extLst>
          </p:cNvPr>
          <p:cNvSpPr txBox="1"/>
          <p:nvPr/>
        </p:nvSpPr>
        <p:spPr>
          <a:xfrm>
            <a:off x="7284061" y="5027288"/>
            <a:ext cx="86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25%</a:t>
            </a:r>
            <a:endParaRPr lang="ko-KR" altLang="en-US" b="1" dirty="0"/>
          </a:p>
        </p:txBody>
      </p:sp>
      <p:pic>
        <p:nvPicPr>
          <p:cNvPr id="22" name="그래픽 21" descr="데이터베이스 윤곽선">
            <a:extLst>
              <a:ext uri="{FF2B5EF4-FFF2-40B4-BE49-F238E27FC236}">
                <a16:creationId xmlns:a16="http://schemas.microsoft.com/office/drawing/2014/main" id="{19029E54-71EB-DC83-91A0-7B9662FFB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39810" y="3623788"/>
            <a:ext cx="1372362" cy="137236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B190EFC-BAF0-14E8-3CE5-7FAE9F4FC095}"/>
              </a:ext>
            </a:extLst>
          </p:cNvPr>
          <p:cNvSpPr txBox="1"/>
          <p:nvPr/>
        </p:nvSpPr>
        <p:spPr>
          <a:xfrm>
            <a:off x="8792658" y="5027288"/>
            <a:ext cx="86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0%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71258F-2AED-EB2E-4411-F20585506A9C}"/>
              </a:ext>
            </a:extLst>
          </p:cNvPr>
          <p:cNvSpPr txBox="1"/>
          <p:nvPr/>
        </p:nvSpPr>
        <p:spPr>
          <a:xfrm>
            <a:off x="5358246" y="5561580"/>
            <a:ext cx="1701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i="1" dirty="0"/>
              <a:t>unbalanced</a:t>
            </a:r>
            <a:endParaRPr lang="ko-KR" alt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33414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3898F-9791-716B-ED43-3826D32F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856186-F58A-F2EE-FA06-2AA04C5F8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해결책은 시스템의 모든 데이터를 사용가능한 스토리지 디바이스에 분산하는 것</a:t>
            </a:r>
            <a:endParaRPr lang="en-US" altLang="ko-KR" dirty="0"/>
          </a:p>
          <a:p>
            <a:r>
              <a:rPr lang="ko-KR" altLang="en-US" dirty="0"/>
              <a:t>새 스토리지가 추가되면 기존의 데이터 중 랜덤 샘플이 새 스토리지 기기에 균형을 복원하기 위해 마이그레이션 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5FAA8B-36A1-D975-45A2-8FB596B3C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그래픽 4" descr="데이터베이스 윤곽선">
            <a:extLst>
              <a:ext uri="{FF2B5EF4-FFF2-40B4-BE49-F238E27FC236}">
                <a16:creationId xmlns:a16="http://schemas.microsoft.com/office/drawing/2014/main" id="{16946C12-9012-FCAF-541C-F2E94C986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4021" y="3623788"/>
            <a:ext cx="1372362" cy="1372362"/>
          </a:xfrm>
          <a:prstGeom prst="rect">
            <a:avLst/>
          </a:prstGeom>
        </p:spPr>
      </p:pic>
      <p:pic>
        <p:nvPicPr>
          <p:cNvPr id="6" name="그래픽 5" descr="데이터베이스 윤곽선">
            <a:extLst>
              <a:ext uri="{FF2B5EF4-FFF2-40B4-BE49-F238E27FC236}">
                <a16:creationId xmlns:a16="http://schemas.microsoft.com/office/drawing/2014/main" id="{21D66643-FDEF-F01C-0A8F-70A7BB926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2618" y="3623788"/>
            <a:ext cx="1372362" cy="1372362"/>
          </a:xfrm>
          <a:prstGeom prst="rect">
            <a:avLst/>
          </a:prstGeom>
        </p:spPr>
      </p:pic>
      <p:pic>
        <p:nvPicPr>
          <p:cNvPr id="7" name="그래픽 6" descr="데이터베이스 윤곽선">
            <a:extLst>
              <a:ext uri="{FF2B5EF4-FFF2-40B4-BE49-F238E27FC236}">
                <a16:creationId xmlns:a16="http://schemas.microsoft.com/office/drawing/2014/main" id="{9ED19DA8-8214-5B8B-5323-6B6F08DC4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05424" y="3623788"/>
            <a:ext cx="1372362" cy="1372362"/>
          </a:xfrm>
          <a:prstGeom prst="rect">
            <a:avLst/>
          </a:prstGeom>
        </p:spPr>
      </p:pic>
      <p:pic>
        <p:nvPicPr>
          <p:cNvPr id="8" name="그래픽 7" descr="데이터베이스 윤곽선">
            <a:extLst>
              <a:ext uri="{FF2B5EF4-FFF2-40B4-BE49-F238E27FC236}">
                <a16:creationId xmlns:a16="http://schemas.microsoft.com/office/drawing/2014/main" id="{C79CCA07-451C-DD4A-5862-E044AB0E9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214" y="3623788"/>
            <a:ext cx="1372362" cy="1372362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15B807FF-6931-1A33-C37A-4FF02CFA358D}"/>
              </a:ext>
            </a:extLst>
          </p:cNvPr>
          <p:cNvSpPr/>
          <p:nvPr/>
        </p:nvSpPr>
        <p:spPr>
          <a:xfrm>
            <a:off x="637126" y="2993176"/>
            <a:ext cx="348342" cy="348342"/>
          </a:xfrm>
          <a:prstGeom prst="ellips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4E7E483-16F5-719C-1720-F4C6B9CEBCA7}"/>
              </a:ext>
            </a:extLst>
          </p:cNvPr>
          <p:cNvSpPr/>
          <p:nvPr/>
        </p:nvSpPr>
        <p:spPr>
          <a:xfrm>
            <a:off x="1845440" y="2993180"/>
            <a:ext cx="348342" cy="348342"/>
          </a:xfrm>
          <a:prstGeom prst="ellips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490580A-1B86-EF8A-37C9-A0585EA9A962}"/>
              </a:ext>
            </a:extLst>
          </p:cNvPr>
          <p:cNvSpPr/>
          <p:nvPr/>
        </p:nvSpPr>
        <p:spPr>
          <a:xfrm>
            <a:off x="1845440" y="2993176"/>
            <a:ext cx="348342" cy="348342"/>
          </a:xfrm>
          <a:prstGeom prst="ellips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AD8ABBF-1A3A-2A09-5DEC-FFEF17FC3C8D}"/>
              </a:ext>
            </a:extLst>
          </p:cNvPr>
          <p:cNvSpPr/>
          <p:nvPr/>
        </p:nvSpPr>
        <p:spPr>
          <a:xfrm>
            <a:off x="637126" y="2993178"/>
            <a:ext cx="348342" cy="3483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637FF27-B82C-1A5C-46E3-BA4FFE332AB6}"/>
              </a:ext>
            </a:extLst>
          </p:cNvPr>
          <p:cNvSpPr/>
          <p:nvPr/>
        </p:nvSpPr>
        <p:spPr>
          <a:xfrm>
            <a:off x="1845440" y="2993178"/>
            <a:ext cx="348342" cy="3483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1A4E79C-0BA5-89DA-8405-D9F034D952D0}"/>
              </a:ext>
            </a:extLst>
          </p:cNvPr>
          <p:cNvSpPr/>
          <p:nvPr/>
        </p:nvSpPr>
        <p:spPr>
          <a:xfrm>
            <a:off x="1845440" y="2993178"/>
            <a:ext cx="348342" cy="3483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2535D27-1EC6-24B0-251B-5576397CDB95}"/>
              </a:ext>
            </a:extLst>
          </p:cNvPr>
          <p:cNvSpPr/>
          <p:nvPr/>
        </p:nvSpPr>
        <p:spPr>
          <a:xfrm>
            <a:off x="637126" y="2993177"/>
            <a:ext cx="348342" cy="3483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9565D94-0415-911D-0D10-1D5EE9D4E3CD}"/>
              </a:ext>
            </a:extLst>
          </p:cNvPr>
          <p:cNvSpPr/>
          <p:nvPr/>
        </p:nvSpPr>
        <p:spPr>
          <a:xfrm>
            <a:off x="1845440" y="2993177"/>
            <a:ext cx="348342" cy="3483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51C4025-FABD-8397-0959-2930E1AFA9B8}"/>
              </a:ext>
            </a:extLst>
          </p:cNvPr>
          <p:cNvSpPr/>
          <p:nvPr/>
        </p:nvSpPr>
        <p:spPr>
          <a:xfrm>
            <a:off x="1845440" y="2993177"/>
            <a:ext cx="348342" cy="3483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FBFE15C-DA86-28B0-8A79-A11DFD8B0C02}"/>
              </a:ext>
            </a:extLst>
          </p:cNvPr>
          <p:cNvSpPr/>
          <p:nvPr/>
        </p:nvSpPr>
        <p:spPr>
          <a:xfrm>
            <a:off x="637126" y="2993174"/>
            <a:ext cx="348342" cy="34834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7EE4CC8-286D-563D-F6E9-79C36725A8AE}"/>
              </a:ext>
            </a:extLst>
          </p:cNvPr>
          <p:cNvSpPr/>
          <p:nvPr/>
        </p:nvSpPr>
        <p:spPr>
          <a:xfrm>
            <a:off x="1845440" y="2993174"/>
            <a:ext cx="348342" cy="34834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0560CEB-4BBC-ACEA-6C8C-30F045B1B065}"/>
              </a:ext>
            </a:extLst>
          </p:cNvPr>
          <p:cNvSpPr/>
          <p:nvPr/>
        </p:nvSpPr>
        <p:spPr>
          <a:xfrm>
            <a:off x="1845440" y="2993174"/>
            <a:ext cx="348342" cy="34834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08A1F25-0798-EEAD-E349-71ACE4AFED7A}"/>
              </a:ext>
            </a:extLst>
          </p:cNvPr>
          <p:cNvSpPr/>
          <p:nvPr/>
        </p:nvSpPr>
        <p:spPr>
          <a:xfrm>
            <a:off x="637126" y="2993175"/>
            <a:ext cx="348342" cy="348342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3534DD5-13FD-7CC3-80A0-8E12DFB35E23}"/>
              </a:ext>
            </a:extLst>
          </p:cNvPr>
          <p:cNvSpPr/>
          <p:nvPr/>
        </p:nvSpPr>
        <p:spPr>
          <a:xfrm>
            <a:off x="1845440" y="2993175"/>
            <a:ext cx="348342" cy="348342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4E547A9-FDB5-19B2-C5C3-680A6BDC8601}"/>
              </a:ext>
            </a:extLst>
          </p:cNvPr>
          <p:cNvSpPr/>
          <p:nvPr/>
        </p:nvSpPr>
        <p:spPr>
          <a:xfrm>
            <a:off x="1845440" y="2993175"/>
            <a:ext cx="348342" cy="348342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58F3252-EDCD-201F-1C06-0E37800BE3DC}"/>
              </a:ext>
            </a:extLst>
          </p:cNvPr>
          <p:cNvSpPr/>
          <p:nvPr/>
        </p:nvSpPr>
        <p:spPr>
          <a:xfrm>
            <a:off x="3017434" y="4930834"/>
            <a:ext cx="348342" cy="348342"/>
          </a:xfrm>
          <a:prstGeom prst="ellipse">
            <a:avLst/>
          </a:prstGeom>
          <a:solidFill>
            <a:srgbClr val="5B9BD5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61DC3B9-6B69-B157-4E93-13CEFBA7AF8E}"/>
              </a:ext>
            </a:extLst>
          </p:cNvPr>
          <p:cNvSpPr/>
          <p:nvPr/>
        </p:nvSpPr>
        <p:spPr>
          <a:xfrm>
            <a:off x="6034628" y="4930834"/>
            <a:ext cx="348342" cy="348342"/>
          </a:xfrm>
          <a:prstGeom prst="ellipse">
            <a:avLst/>
          </a:prstGeom>
          <a:solidFill>
            <a:srgbClr val="5B9BD5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0DE2AC3-6526-5B86-92CF-011FA4BEE23B}"/>
              </a:ext>
            </a:extLst>
          </p:cNvPr>
          <p:cNvSpPr/>
          <p:nvPr/>
        </p:nvSpPr>
        <p:spPr>
          <a:xfrm>
            <a:off x="7543224" y="4930834"/>
            <a:ext cx="348342" cy="348342"/>
          </a:xfrm>
          <a:prstGeom prst="ellipse">
            <a:avLst/>
          </a:prstGeom>
          <a:solidFill>
            <a:srgbClr val="5B9BD5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DFF1D27-228D-45AB-E609-4531818665D8}"/>
              </a:ext>
            </a:extLst>
          </p:cNvPr>
          <p:cNvSpPr/>
          <p:nvPr/>
        </p:nvSpPr>
        <p:spPr>
          <a:xfrm>
            <a:off x="4526030" y="4930440"/>
            <a:ext cx="348342" cy="3483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41008D0-D8AA-DA15-A454-AA99510B740C}"/>
              </a:ext>
            </a:extLst>
          </p:cNvPr>
          <p:cNvSpPr/>
          <p:nvPr/>
        </p:nvSpPr>
        <p:spPr>
          <a:xfrm>
            <a:off x="3017434" y="5142557"/>
            <a:ext cx="348342" cy="3483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9B583EE-5DE8-4C57-B740-A47FB6341664}"/>
              </a:ext>
            </a:extLst>
          </p:cNvPr>
          <p:cNvSpPr/>
          <p:nvPr/>
        </p:nvSpPr>
        <p:spPr>
          <a:xfrm>
            <a:off x="6034628" y="5142557"/>
            <a:ext cx="348342" cy="3483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62B0197-8E3A-4451-5400-15BC6D044A11}"/>
              </a:ext>
            </a:extLst>
          </p:cNvPr>
          <p:cNvSpPr/>
          <p:nvPr/>
        </p:nvSpPr>
        <p:spPr>
          <a:xfrm>
            <a:off x="7543224" y="5142557"/>
            <a:ext cx="348342" cy="3483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177A848-5694-4B4C-518F-54CE63E43590}"/>
              </a:ext>
            </a:extLst>
          </p:cNvPr>
          <p:cNvSpPr/>
          <p:nvPr/>
        </p:nvSpPr>
        <p:spPr>
          <a:xfrm>
            <a:off x="4526030" y="5142163"/>
            <a:ext cx="348342" cy="3483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BEC6B7B-75DA-6801-FF3F-656E5B6D1CD4}"/>
              </a:ext>
            </a:extLst>
          </p:cNvPr>
          <p:cNvSpPr/>
          <p:nvPr/>
        </p:nvSpPr>
        <p:spPr>
          <a:xfrm>
            <a:off x="3017434" y="5350319"/>
            <a:ext cx="348342" cy="3483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BF2D5EB-1BEE-CE1B-B4B1-68440256DBA1}"/>
              </a:ext>
            </a:extLst>
          </p:cNvPr>
          <p:cNvSpPr/>
          <p:nvPr/>
        </p:nvSpPr>
        <p:spPr>
          <a:xfrm>
            <a:off x="6034628" y="5350319"/>
            <a:ext cx="348342" cy="34834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3CA90E5-7B8A-2859-CCE7-3C174321B850}"/>
              </a:ext>
            </a:extLst>
          </p:cNvPr>
          <p:cNvSpPr/>
          <p:nvPr/>
        </p:nvSpPr>
        <p:spPr>
          <a:xfrm>
            <a:off x="7543224" y="5350319"/>
            <a:ext cx="348342" cy="34834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7E2E47A-73D8-E35F-0CDD-0C9B6F080CC2}"/>
              </a:ext>
            </a:extLst>
          </p:cNvPr>
          <p:cNvSpPr/>
          <p:nvPr/>
        </p:nvSpPr>
        <p:spPr>
          <a:xfrm>
            <a:off x="4526030" y="5349925"/>
            <a:ext cx="348342" cy="34834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6C55D8D-1670-B91C-AEEF-102DACA7B817}"/>
              </a:ext>
            </a:extLst>
          </p:cNvPr>
          <p:cNvSpPr/>
          <p:nvPr/>
        </p:nvSpPr>
        <p:spPr>
          <a:xfrm>
            <a:off x="6034628" y="5553407"/>
            <a:ext cx="348342" cy="348342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66A8238-A212-CF25-BC6C-6AE40C9F7E29}"/>
              </a:ext>
            </a:extLst>
          </p:cNvPr>
          <p:cNvSpPr/>
          <p:nvPr/>
        </p:nvSpPr>
        <p:spPr>
          <a:xfrm>
            <a:off x="3017432" y="5553013"/>
            <a:ext cx="348342" cy="348342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8E33744-90EB-E53E-E8C7-4FB9FCA27BDF}"/>
              </a:ext>
            </a:extLst>
          </p:cNvPr>
          <p:cNvSpPr/>
          <p:nvPr/>
        </p:nvSpPr>
        <p:spPr>
          <a:xfrm>
            <a:off x="4526030" y="5553013"/>
            <a:ext cx="348342" cy="348342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래픽 49" descr="데이터베이스 윤곽선">
            <a:extLst>
              <a:ext uri="{FF2B5EF4-FFF2-40B4-BE49-F238E27FC236}">
                <a16:creationId xmlns:a16="http://schemas.microsoft.com/office/drawing/2014/main" id="{24A79579-9EAF-608C-7E21-1B3B54D83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39810" y="3623788"/>
            <a:ext cx="1372362" cy="137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9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44444E-6 L 0.09648 4.44444E-6 C 0.13971 4.44444E-6 0.19323 0.06041 0.19323 0.10949 L 0.19323 0.21921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61" y="1094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5E-6 4.44444E-6 L 0.17136 4.44444E-6 C 0.24818 4.44444E-6 0.34336 0.06041 0.34336 0.10949 L 0.34336 0.21921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61" y="1094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5E-6 4.44444E-6 L 0.23321 4.44444E-6 C 0.33777 4.44444E-6 0.46745 0.06041 0.46745 0.10949 L 0.46745 0.21921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72" y="1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50"/>
                            </p:stCondLst>
                            <p:childTnLst>
                              <p:par>
                                <p:cTn id="18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44444E-6 L 0.09648 4.44444E-6 C 0.13971 4.44444E-6 0.19323 0.06041 0.19323 0.10949 L 0.19323 0.21921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61" y="1094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0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5E-6 4.44444E-6 L 0.10977 4.44444E-6 C 0.15899 4.44444E-6 0.22006 0.06041 0.22006 0.10949 L 0.22006 0.21921 " pathEditMode="relative" rAng="0" ptsTypes="AAAA">
                                      <p:cBhvr>
                                        <p:cTn id="4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3" y="1094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0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5E-6 4.44444E-6 L 0.23321 4.44444E-6 C 0.33777 4.44444E-6 0.46745 0.06041 0.46745 0.10949 L 0.46745 0.21921 " pathEditMode="relative" rAng="0" ptsTypes="AAAA">
                                      <p:cBhvr>
                                        <p:cTn id="5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72" y="1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44444E-6 L 0.09648 4.44444E-6 C 0.13971 4.44444E-6 0.19323 0.06041 0.19323 0.10949 L 0.19323 0.21921 " pathEditMode="relative" rAng="0" ptsTypes="AAAA">
                                      <p:cBhvr>
                                        <p:cTn id="7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61" y="10949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0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5E-6 4.44444E-6 L 0.10977 4.44444E-6 C 0.15899 4.44444E-6 0.22006 0.06041 0.22006 0.10949 L 0.22006 0.21921 " pathEditMode="relative" rAng="0" ptsTypes="AAAA">
                                      <p:cBhvr>
                                        <p:cTn id="8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3" y="10949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0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5E-6 4.44444E-6 L 0.17123 4.44444E-6 C 0.24805 4.44444E-6 0.34336 0.06041 0.34336 0.10949 L 0.34336 0.21921 " pathEditMode="relative" rAng="0" ptsTypes="AAAA">
                                      <p:cBhvr>
                                        <p:cTn id="8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61" y="1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50"/>
                            </p:stCondLst>
                            <p:childTnLst>
                              <p:par>
                                <p:cTn id="8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25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44444E-6 L 0.15924 4.44444E-6 C 0.23073 4.44444E-6 0.31914 0.06041 0.31914 0.10949 L 0.31914 0.21921 " pathEditMode="relative" rAng="0" ptsTypes="AAAA">
                                      <p:cBhvr>
                                        <p:cTn id="1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51" y="10949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0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5E-6 4.44444E-6 L 0.17162 4.44444E-6 C 0.24857 4.44444E-6 0.34415 0.06041 0.34415 0.10949 L 0.34415 0.21921 " pathEditMode="relative" rAng="0" ptsTypes="AAAA">
                                      <p:cBhvr>
                                        <p:cTn id="1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01" y="10949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50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5E-6 4.44444E-6 L 0.23256 4.44444E-6 C 0.33698 4.44444E-6 0.46654 0.06041 0.46654 0.10949 L 0.46654 0.21921 " pathEditMode="relative" rAng="0" ptsTypes="AAAA">
                                      <p:cBhvr>
                                        <p:cTn id="1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20" y="1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750"/>
                            </p:stCondLst>
                            <p:childTnLst>
                              <p:par>
                                <p:cTn id="12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25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44444E-6 L 0.09648 4.44444E-6 C 0.13971 4.44444E-6 0.19323 0.06041 0.19323 0.10949 L 0.19323 0.21921 " pathEditMode="relative" rAng="0" ptsTypes="AAAA">
                                      <p:cBhvr>
                                        <p:cTn id="14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61" y="10949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50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5E-6 4.44444E-6 L 0.10977 4.44444E-6 C 0.15899 4.44444E-6 0.22006 0.06041 0.22006 0.10949 L 0.22006 0.21921 " pathEditMode="relative" rAng="0" ptsTypes="AAAA">
                                      <p:cBhvr>
                                        <p:cTn id="14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3" y="10949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0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5E-6 4.44444E-6 L 0.17123 4.44444E-6 C 0.24805 4.44444E-6 0.34336 0.06041 0.34336 0.10949 L 0.34336 0.21921 " pathEditMode="relative" rAng="0" ptsTypes="AAAA">
                                      <p:cBhvr>
                                        <p:cTn id="15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61" y="1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750"/>
                            </p:stCondLst>
                            <p:childTnLst>
                              <p:par>
                                <p:cTn id="15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250"/>
                            </p:stCondLst>
                            <p:childTnLst>
                              <p:par>
                                <p:cTn id="1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44444E-6 L 0.24766 -0.03056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83" y="-1528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0.37122 0.00023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55" y="0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0.49492 -0.02407 " pathEditMode="relative" rAng="0" ptsTypes="AA">
                                      <p:cBhvr>
                                        <p:cTn id="18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40" y="-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3" animBg="1"/>
      <p:bldP spid="16" grpId="0" animBg="1"/>
      <p:bldP spid="16" grpId="1" animBg="1"/>
      <p:bldP spid="16" grpId="3" animBg="1"/>
      <p:bldP spid="17" grpId="0" animBg="1"/>
      <p:bldP spid="17" grpId="1" animBg="1"/>
      <p:bldP spid="17" grpId="3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1" grpId="0" animBg="1"/>
      <p:bldP spid="32" grpId="0" animBg="1"/>
      <p:bldP spid="33" grpId="0" animBg="1"/>
      <p:bldP spid="33" grpId="1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39" grpId="1" animBg="1"/>
      <p:bldP spid="40" grpId="0" animBg="1"/>
      <p:bldP spid="41" grpId="0" animBg="1"/>
      <p:bldP spid="43" grpId="0" animBg="1"/>
      <p:bldP spid="44" grpId="0" animBg="1"/>
      <p:bldP spid="44" grpId="1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65E4F-F16B-7351-439B-3CE065AB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954B70-AAC8-2CF7-0663-7608372DB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CRUSH </a:t>
            </a:r>
            <a:r>
              <a:rPr lang="ko-KR" altLang="en-US" dirty="0"/>
              <a:t>는 데이터를 사용가능한 리소스를 최대한 활용하여 최적으로 분산되도록  설계됨</a:t>
            </a:r>
            <a:endParaRPr lang="en-US" altLang="ko-KR" dirty="0"/>
          </a:p>
          <a:p>
            <a:r>
              <a:rPr lang="ko-KR" altLang="en-US" dirty="0"/>
              <a:t>장치들을 추가 및 삭제 할 때 오브젝트 복제본의 안전을 극대화함</a:t>
            </a:r>
            <a:endParaRPr lang="en-US" altLang="ko-KR" dirty="0"/>
          </a:p>
          <a:p>
            <a:r>
              <a:rPr lang="en-US" altLang="ko-KR" dirty="0"/>
              <a:t>CRUSH</a:t>
            </a:r>
            <a:r>
              <a:rPr lang="ko-KR" altLang="en-US" dirty="0"/>
              <a:t>는 확장성과 안전성이 매우 중요한 초대형 스토리지 시스템에서 오브젝트를 분산하여 관리하기 이상적임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C7A57F-4588-4479-1B89-D797B03AA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8063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A4406-0016-5631-FA31-6C087F638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Hierarchical Cluster Map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DC386A-9ED6-2249-8E5F-604F52E37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클러스터 </a:t>
            </a:r>
            <a:r>
              <a:rPr lang="ko-KR" altLang="en-US" dirty="0" err="1"/>
              <a:t>맵은</a:t>
            </a:r>
            <a:r>
              <a:rPr lang="ko-KR" altLang="en-US" dirty="0"/>
              <a:t> 디바이스와 버킷으로 가중치</a:t>
            </a:r>
            <a:r>
              <a:rPr lang="en-US" altLang="ko-KR" dirty="0"/>
              <a:t>(weight)</a:t>
            </a:r>
            <a:r>
              <a:rPr lang="ko-KR" altLang="en-US" dirty="0"/>
              <a:t>에 의해 구성됨</a:t>
            </a:r>
            <a:endParaRPr lang="en-US" altLang="ko-KR" dirty="0"/>
          </a:p>
          <a:p>
            <a:pPr lvl="1"/>
            <a:r>
              <a:rPr lang="en-US" altLang="ko-KR" dirty="0"/>
              <a:t>Type:</a:t>
            </a:r>
            <a:r>
              <a:rPr lang="ko-KR" altLang="en-US" dirty="0"/>
              <a:t> </a:t>
            </a:r>
            <a:r>
              <a:rPr lang="en-US" altLang="ko-KR" dirty="0"/>
              <a:t>root, region, datacenter, room, pod, </a:t>
            </a:r>
            <a:r>
              <a:rPr lang="en-US" altLang="ko-KR" dirty="0" err="1"/>
              <a:t>pdu</a:t>
            </a:r>
            <a:r>
              <a:rPr lang="en-US" altLang="ko-KR" dirty="0"/>
              <a:t>, row, rack, chassis, host, </a:t>
            </a:r>
            <a:r>
              <a:rPr lang="en-US" altLang="ko-KR" dirty="0" err="1"/>
              <a:t>osd</a:t>
            </a:r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bucket</a:t>
            </a:r>
            <a:r>
              <a:rPr lang="ko-KR" altLang="en-US" dirty="0"/>
              <a:t>에는 </a:t>
            </a:r>
            <a:r>
              <a:rPr lang="en-US" altLang="ko-KR" dirty="0"/>
              <a:t>weight </a:t>
            </a:r>
            <a:r>
              <a:rPr lang="ko-KR" altLang="en-US" dirty="0"/>
              <a:t>값을 가지고 있음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DDA4F6-E6D6-21A3-D676-8CC325A68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84BD11-AC5D-CABF-0DDA-D78C16948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200" y="1070687"/>
            <a:ext cx="1705794" cy="2227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AF8473-C422-1631-2EE7-E1FDE75640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382" y="3500114"/>
            <a:ext cx="2909612" cy="265906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DBF2EA5-61D6-6EB3-9A57-5D29C581DBA1}"/>
              </a:ext>
            </a:extLst>
          </p:cNvPr>
          <p:cNvSpPr/>
          <p:nvPr/>
        </p:nvSpPr>
        <p:spPr>
          <a:xfrm>
            <a:off x="9194963" y="4000861"/>
            <a:ext cx="2721631" cy="266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858D9A-F5DD-CEB9-8E6A-77EDF5D5EC81}"/>
              </a:ext>
            </a:extLst>
          </p:cNvPr>
          <p:cNvSpPr/>
          <p:nvPr/>
        </p:nvSpPr>
        <p:spPr>
          <a:xfrm>
            <a:off x="10436389" y="1905634"/>
            <a:ext cx="1480206" cy="13930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수동 연산 10">
            <a:extLst>
              <a:ext uri="{FF2B5EF4-FFF2-40B4-BE49-F238E27FC236}">
                <a16:creationId xmlns:a16="http://schemas.microsoft.com/office/drawing/2014/main" id="{4124411E-AA67-05E3-1F50-420C837096F5}"/>
              </a:ext>
            </a:extLst>
          </p:cNvPr>
          <p:cNvSpPr/>
          <p:nvPr/>
        </p:nvSpPr>
        <p:spPr>
          <a:xfrm>
            <a:off x="1873896" y="4053062"/>
            <a:ext cx="1193800" cy="1415988"/>
          </a:xfrm>
          <a:prstGeom prst="flowChartManualOperati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A</a:t>
            </a:r>
            <a:b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altLang="ko-KR" sz="1200" b="1" dirty="0">
                <a:solidFill>
                  <a:schemeClr val="tx1">
                    <a:lumMod val="50000"/>
                  </a:schemeClr>
                </a:solidFill>
              </a:rPr>
              <a:t>bucket</a:t>
            </a:r>
            <a:endParaRPr lang="ko-KR" alt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898F7-6407-6A83-BF49-CB4A17346575}"/>
              </a:ext>
            </a:extLst>
          </p:cNvPr>
          <p:cNvSpPr txBox="1"/>
          <p:nvPr/>
        </p:nvSpPr>
        <p:spPr>
          <a:xfrm>
            <a:off x="1744476" y="5530011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weight = 1.0</a:t>
            </a:r>
            <a:endParaRPr lang="ko-KR" altLang="en-US" dirty="0"/>
          </a:p>
        </p:txBody>
      </p:sp>
      <p:sp>
        <p:nvSpPr>
          <p:cNvPr id="13" name="순서도: 수동 연산 12">
            <a:extLst>
              <a:ext uri="{FF2B5EF4-FFF2-40B4-BE49-F238E27FC236}">
                <a16:creationId xmlns:a16="http://schemas.microsoft.com/office/drawing/2014/main" id="{61004366-35BA-9702-8E37-9CB1A47670EE}"/>
              </a:ext>
            </a:extLst>
          </p:cNvPr>
          <p:cNvSpPr/>
          <p:nvPr/>
        </p:nvSpPr>
        <p:spPr>
          <a:xfrm>
            <a:off x="5246705" y="4053062"/>
            <a:ext cx="1193800" cy="1415988"/>
          </a:xfrm>
          <a:prstGeom prst="flowChartManualOperati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B</a:t>
            </a:r>
            <a:endParaRPr lang="en-US" altLang="ko-KR" sz="1200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>
                    <a:lumMod val="50000"/>
                  </a:schemeClr>
                </a:solidFill>
              </a:rPr>
              <a:t>bucket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A5948-F318-49CC-2BE6-9BFFA524B115}"/>
              </a:ext>
            </a:extLst>
          </p:cNvPr>
          <p:cNvSpPr txBox="1"/>
          <p:nvPr/>
        </p:nvSpPr>
        <p:spPr>
          <a:xfrm>
            <a:off x="5117285" y="5530011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weight = 2.0</a:t>
            </a:r>
            <a:endParaRPr lang="ko-KR" altLang="en-US" dirty="0"/>
          </a:p>
        </p:txBody>
      </p:sp>
      <p:sp>
        <p:nvSpPr>
          <p:cNvPr id="15" name="화살표: 갈매기형 수장 14">
            <a:extLst>
              <a:ext uri="{FF2B5EF4-FFF2-40B4-BE49-F238E27FC236}">
                <a16:creationId xmlns:a16="http://schemas.microsoft.com/office/drawing/2014/main" id="{DA972EBF-4973-B69D-6246-00EFD91A4DFA}"/>
              </a:ext>
            </a:extLst>
          </p:cNvPr>
          <p:cNvSpPr/>
          <p:nvPr/>
        </p:nvSpPr>
        <p:spPr>
          <a:xfrm flipH="1">
            <a:off x="3871320" y="4402250"/>
            <a:ext cx="571760" cy="1066800"/>
          </a:xfrm>
          <a:prstGeom prst="chevron">
            <a:avLst>
              <a:gd name="adj" fmla="val 76654"/>
            </a:avLst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57D61E-8B7B-7FA2-B98B-FBFD0EA4139C}"/>
              </a:ext>
            </a:extLst>
          </p:cNvPr>
          <p:cNvSpPr txBox="1"/>
          <p:nvPr/>
        </p:nvSpPr>
        <p:spPr>
          <a:xfrm>
            <a:off x="1454376" y="3553523"/>
            <a:ext cx="540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B bucket</a:t>
            </a:r>
            <a:r>
              <a:rPr lang="ko-KR" altLang="en-US" b="1" dirty="0"/>
              <a:t>이 </a:t>
            </a:r>
            <a:r>
              <a:rPr lang="en-US" altLang="ko-KR" b="1" dirty="0"/>
              <a:t>A bucket </a:t>
            </a:r>
            <a:r>
              <a:rPr lang="ko-KR" altLang="en-US" b="1" dirty="0"/>
              <a:t>보다 오브젝트가 두 배 더 많음</a:t>
            </a:r>
          </a:p>
        </p:txBody>
      </p:sp>
    </p:spTree>
    <p:extLst>
      <p:ext uri="{BB962C8B-B14F-4D97-AF65-F5344CB8AC3E}">
        <p14:creationId xmlns:p14="http://schemas.microsoft.com/office/powerpoint/2010/main" val="180473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5" grpId="0" animBg="1"/>
      <p:bldP spid="16" grpId="0"/>
    </p:bldLst>
  </p:timing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lato"/>
        <a:ea typeface="la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1615</Words>
  <Application>Microsoft Office PowerPoint</Application>
  <PresentationFormat>와이드스크린</PresentationFormat>
  <Paragraphs>284</Paragraphs>
  <Slides>21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lato</vt:lpstr>
      <vt:lpstr>Arial</vt:lpstr>
      <vt:lpstr>맑은 고딕</vt:lpstr>
      <vt:lpstr>Wingdings</vt:lpstr>
      <vt:lpstr>Open Sans</vt:lpstr>
      <vt:lpstr>Office 테마</vt:lpstr>
      <vt:lpstr>PowerPoint 프레젠테이션</vt:lpstr>
      <vt:lpstr>Contents</vt:lpstr>
      <vt:lpstr>Ceph – CRUSH</vt:lpstr>
      <vt:lpstr>Introduction</vt:lpstr>
      <vt:lpstr>Introduction</vt:lpstr>
      <vt:lpstr>Introduction</vt:lpstr>
      <vt:lpstr>Introduction</vt:lpstr>
      <vt:lpstr>Introduction</vt:lpstr>
      <vt:lpstr>Hierarchical Cluster Map</vt:lpstr>
      <vt:lpstr>Bucket type</vt:lpstr>
      <vt:lpstr>Uniform Buckets</vt:lpstr>
      <vt:lpstr>List Buckets</vt:lpstr>
      <vt:lpstr>Tree Buckets</vt:lpstr>
      <vt:lpstr>Straw Buckets</vt:lpstr>
      <vt:lpstr>Evaluation</vt:lpstr>
      <vt:lpstr>Evaluation</vt:lpstr>
      <vt:lpstr>Evaluation</vt:lpstr>
      <vt:lpstr>Evaluation</vt:lpstr>
      <vt:lpstr>Evaluation</vt:lpstr>
      <vt:lpstr>Conclusions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2020-03-06T02:35:36Z</dcterms:created>
  <dcterms:modified xsi:type="dcterms:W3CDTF">2022-11-28T09:09:24Z</dcterms:modified>
</cp:coreProperties>
</file>