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pc8FMDsIEfEwFzXi9ffZBUl9e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D4E786-5F49-4598-8044-26C9A583DF07}">
  <a:tblStyle styleId="{D6D4E786-5F49-4598-8044-26C9A583DF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0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88" name="Google Shape;8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89" name="Google Shape;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0" name="Google Shape;90;p30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5" name="Google Shape;9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96" name="Google Shape;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7" name="Google Shape;97;p3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03" name="Google Shape;10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4" name="Google Shape;1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05" name="Google Shape;105;p3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10" name="Google Shape;1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111" name="Google Shape;1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12" name="Google Shape;112;p33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16" name="Google Shape;1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/>
          <p:nvPr>
            <p:ph idx="2" type="pic"/>
          </p:nvPr>
        </p:nvSpPr>
        <p:spPr>
          <a:xfrm>
            <a:off x="16570577" y="2146152"/>
            <a:ext cx="4399069" cy="439906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1"/>
          <p:cNvSpPr/>
          <p:nvPr>
            <p:ph idx="3" type="pic"/>
          </p:nvPr>
        </p:nvSpPr>
        <p:spPr>
          <a:xfrm>
            <a:off x="16571595" y="7095452"/>
            <a:ext cx="4397120" cy="439712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1"/>
          <p:cNvSpPr/>
          <p:nvPr>
            <p:ph idx="4" type="pic"/>
          </p:nvPr>
        </p:nvSpPr>
        <p:spPr>
          <a:xfrm>
            <a:off x="3587234" y="2155100"/>
            <a:ext cx="9488866" cy="948886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25" name="Google Shape;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0" name="Google Shape;30;p22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2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32" name="Google Shape;3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33" name="Google Shape;33;p22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38" name="Google Shape;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39" name="Google Shape;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40" name="Google Shape;40;p23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 Academy LogoWaterMark-01-01.png" id="43" name="Google Shape;43;p24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4"/>
          <p:cNvSpPr/>
          <p:nvPr>
            <p:ph idx="2" type="pic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4"/>
          <p:cNvSpPr txBox="1"/>
          <p:nvPr>
            <p:ph type="title"/>
          </p:nvPr>
        </p:nvSpPr>
        <p:spPr>
          <a:xfrm>
            <a:off x="1206500" y="-381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47" name="Google Shape;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25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tline-02.png" id="52" name="Google Shape;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3" name="Google Shape;53;p25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56" name="Google Shape;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57" name="Google Shape;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62" name="Google Shape;62;p2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66" name="Google Shape;6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67" name="Google Shape;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68" name="Google Shape;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7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70" name="Google Shape;7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8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77" name="Google Shape;7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8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9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resource.com/javascript-exercises/javascript-functions-exercises.php" TargetMode="External"/><Relationship Id="rId4" Type="http://schemas.openxmlformats.org/officeDocument/2006/relationships/hyperlink" Target="https://www.w3resource.com/javascript-exercises/javascript-dom-exercises.php" TargetMode="External"/><Relationship Id="rId5" Type="http://schemas.openxmlformats.org/officeDocument/2006/relationships/hyperlink" Target="https://cs.lmu.edu/~ray/notes/javascriptfunctions/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III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Scripting, Event handiling and DOM</a:t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https://www.w3resource.com/javascript-exercises/javascript-functions-exercises.php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https://www.w3resource.com/javascript-exercises/javascript-dom-exercises.php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https://cs.lmu.edu/~ray/notes/javascriptfunctions/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193" name="Google Shape;19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90358" y="131001"/>
            <a:ext cx="1869689" cy="1869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194" name="Google Shape;19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195" name="Google Shape;19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49791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7139862" y="2165609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1206500" y="4114800"/>
            <a:ext cx="21971100" cy="7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Script Element in HTML 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in JS (intro)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Declaration (Creating Functions)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a Function 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 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Functions as Events Handlers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 - in JavaScript Methods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"/>
          <p:cNvSpPr txBox="1"/>
          <p:nvPr>
            <p:ph idx="4294967295" type="subTitle"/>
          </p:nvPr>
        </p:nvSpPr>
        <p:spPr>
          <a:xfrm>
            <a:off x="1206500" y="4686300"/>
            <a:ext cx="21971000" cy="645470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62500" lnSpcReduction="20000"/>
          </a:bodyPr>
          <a:lstStyle/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Script Element in HTML </a:t>
            </a:r>
            <a:endParaRPr/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in JS (intro)</a:t>
            </a:r>
            <a:endParaRPr/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Declaration (Creating Functions)</a:t>
            </a:r>
            <a:endParaRPr/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a Function </a:t>
            </a:r>
            <a:endParaRPr/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 </a:t>
            </a:r>
            <a:endParaRPr/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Functions as Events Handlers</a:t>
            </a:r>
            <a:endParaRPr/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 - in JavaScript Methods</a:t>
            </a:r>
            <a:endParaRPr/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Scopes </a:t>
            </a:r>
            <a:endParaRPr/>
          </a:p>
          <a:p>
            <a:pPr indent="-467550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Script Element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2074267" y="2097267"/>
            <a:ext cx="21031061" cy="10124469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HTML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 is used to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embed or reference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executable code like JavaScript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browser will execute the JavaScript statements in the</a:t>
            </a:r>
            <a:r>
              <a:rPr b="0" i="0" lang="en-GB" sz="6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 as the page is loading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insert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directly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into the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 of the HTML page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2667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Or you can put the JavaScript in an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file and link to that file in the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/>
        </p:nvSpPr>
        <p:spPr>
          <a:xfrm>
            <a:off x="831200" y="7732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Functions in JavaScript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2074267" y="2300467"/>
            <a:ext cx="20423201" cy="10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 a unit/block of code that contains all the instructions needed to complete a specific task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1" marL="2438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➢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User-defined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1" marL="2438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➢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Built-in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your own Functions: Function Declaration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074267" y="2624533"/>
            <a:ext cx="20045600" cy="10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Easiest method of declaring a function: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5E5E5E"/>
              </a:buClr>
              <a:buSzPts val="6400"/>
              <a:buFont typeface="Helvetica Neue"/>
              <a:buNone/>
            </a:pPr>
            <a:r>
              <a:t/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5E5E5E"/>
              </a:buClr>
              <a:buSzPts val="6400"/>
              <a:buFont typeface="Helvetica Neue"/>
              <a:buNone/>
            </a:pPr>
            <a:r>
              <a:t/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syntax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of a function in JavaScript: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3460400" y="40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{D6D4E786-5F49-4598-8044-26C9A583DF07}</a:tableStyleId>
              </a:tblPr>
              <a:tblGrid>
                <a:gridCol w="15283200"/>
              </a:tblGrid>
              <a:tr h="253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 doubleNumber(number) {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return number * 2;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5"/>
          <p:cNvGraphicFramePr/>
          <p:nvPr/>
        </p:nvGraphicFramePr>
        <p:xfrm>
          <a:off x="3460400" y="798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{D6D4E786-5F49-4598-8044-26C9A583DF07}</a:tableStyleId>
              </a:tblPr>
              <a:tblGrid>
                <a:gridCol w="15283200"/>
              </a:tblGrid>
              <a:tr h="3644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 functionName(parameters){</a:t>
                      </a:r>
                      <a:b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</a:b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statements;</a:t>
                      </a:r>
                      <a:b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</a:b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return (expression);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a Function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074267" y="2097267"/>
            <a:ext cx="20423201" cy="10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 call a function by using the function’s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followed by the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values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 would like to pass to the parameters within parentheses. The values that you pass to the function are referred to as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arguments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0" name="Google Shape;160;p6"/>
          <p:cNvGraphicFramePr/>
          <p:nvPr/>
        </p:nvGraphicFramePr>
        <p:xfrm>
          <a:off x="3412667" y="832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{D6D4E786-5F49-4598-8044-26C9A583DF07}</a:tableStyleId>
              </a:tblPr>
              <a:tblGrid>
                <a:gridCol w="15283200"/>
              </a:tblGrid>
              <a:tr h="1120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doubleTen = doubleNumber(10);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2074267" y="2097267"/>
            <a:ext cx="20423201" cy="10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2667"/>
              </a:spcAft>
              <a:buClr>
                <a:srgbClr val="E6B91D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Event: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 action that occurs that your program responds to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7" name="Google Shape;167;p7"/>
          <p:cNvGraphicFramePr/>
          <p:nvPr/>
        </p:nvGraphicFramePr>
        <p:xfrm>
          <a:off x="2946200" y="4762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{D6D4E786-5F49-4598-8044-26C9A583DF07}</a:tableStyleId>
              </a:tblPr>
              <a:tblGrid>
                <a:gridCol w="9217675"/>
                <a:gridCol w="9217675"/>
              </a:tblGrid>
              <a:tr h="75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GB" sz="4800" u="none" cap="none" strike="noStrike"/>
                        <a:t>Event</a:t>
                      </a:r>
                      <a:endParaRPr b="1" sz="4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GB" sz="4800" u="none" cap="none" strike="noStrike"/>
                        <a:t>Description</a:t>
                      </a:r>
                      <a:endParaRPr b="1" sz="4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</a:tr>
              <a:tr h="14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onchange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Some html element has been modified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onclick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An html element has been clicked on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onmouseover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An html element was hovered over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onmouseout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Mouse cursor moves off html element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75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onkeydown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A keyboard button is pressed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onload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The html page has finished loading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Functions as Events Handlers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2074267" y="1894067"/>
            <a:ext cx="20423201" cy="10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is often used to handle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events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that occur on a website.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To do this,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the DOM event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JavaScript function you want to call when the event is triggered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4" name="Google Shape;174;p8"/>
          <p:cNvGrpSpPr/>
          <p:nvPr/>
        </p:nvGrpSpPr>
        <p:grpSpPr>
          <a:xfrm>
            <a:off x="6944133" y="7204467"/>
            <a:ext cx="15365600" cy="6489600"/>
            <a:chOff x="1692000" y="2584475"/>
            <a:chExt cx="5762100" cy="2433600"/>
          </a:xfrm>
        </p:grpSpPr>
        <p:sp>
          <p:nvSpPr>
            <p:cNvPr id="175" name="Google Shape;175;p8"/>
            <p:cNvSpPr/>
            <p:nvPr/>
          </p:nvSpPr>
          <p:spPr>
            <a:xfrm>
              <a:off x="1692000" y="2584475"/>
              <a:ext cx="5762100" cy="243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6400"/>
                <a:buFont typeface="Helvetica Neue"/>
                <a:buNone/>
              </a:pPr>
              <a:r>
                <a:t/>
              </a:r>
              <a:endParaRPr b="0" i="0" sz="6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76" name="Google Shape;17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6400" y="2683813"/>
              <a:ext cx="5591175" cy="2200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JavaScript Methods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80389" y="2241206"/>
            <a:ext cx="20423100" cy="83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Commonly used built-in methods: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3" name="Google Shape;183;p9"/>
          <p:cNvGraphicFramePr/>
          <p:nvPr/>
        </p:nvGraphicFramePr>
        <p:xfrm>
          <a:off x="1910606" y="4243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{D6D4E786-5F49-4598-8044-26C9A583DF07}</a:tableStyleId>
              </a:tblPr>
              <a:tblGrid>
                <a:gridCol w="8175475"/>
                <a:gridCol w="13126700"/>
              </a:tblGrid>
              <a:tr h="107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Method</a:t>
                      </a:r>
                      <a:endParaRPr b="1" sz="3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Description</a:t>
                      </a:r>
                      <a:endParaRPr b="1" sz="3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</a:tr>
              <a:tr h="185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document.createElement(‘tag’);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Creates an element with the given tag name. E.g. document.createElement(‘p’) would create a &lt;p&gt; element.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35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document.getElementById(‘id’);z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Returns an object reference to the identified element. For example if you had a &lt;div&gt; element for which you had set the id attribute of that element to ‘myDiv’ and you called document.getElementById(‘myDiv’) that &lt;div&gt; element would be returned.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8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element.appendChild(aChild);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Nests an element to another element. See “Example 3” for more information.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