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6" r:id="rId3"/>
    <p:sldId id="267" r:id="rId4"/>
    <p:sldId id="268" r:id="rId5"/>
    <p:sldId id="269" r:id="rId6"/>
    <p:sldId id="257" r:id="rId7"/>
    <p:sldId id="270" r:id="rId8"/>
    <p:sldId id="271" r:id="rId9"/>
    <p:sldId id="272" r:id="rId10"/>
    <p:sldId id="273" r:id="rId11"/>
    <p:sldId id="274" r:id="rId12"/>
    <p:sldId id="275" r:id="rId13"/>
    <p:sldId id="276" r:id="rId14"/>
    <p:sldId id="277" r:id="rId15"/>
    <p:sldId id="278" r:id="rId16"/>
    <p:sldId id="279" r:id="rId17"/>
    <p:sldId id="263" r:id="rId18"/>
    <p:sldId id="265"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53" d="100"/>
          <a:sy n="53" d="100"/>
        </p:scale>
        <p:origin x="792"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4294A2"/>
        </a:solidFill>
        <a:effectLst/>
      </p:bgPr>
    </p:bg>
    <p:spTree>
      <p:nvGrpSpPr>
        <p:cNvPr id="1" name=""/>
        <p:cNvGrpSpPr/>
        <p:nvPr/>
      </p:nvGrpSpPr>
      <p:grpSpPr>
        <a:xfrm>
          <a:off x="0" y="0"/>
          <a:ext cx="0" cy="0"/>
          <a:chOff x="0" y="0"/>
          <a:chExt cx="0" cy="0"/>
        </a:xfrm>
      </p:grpSpPr>
      <p:sp>
        <p:nvSpPr>
          <p:cNvPr id="182" name="Slide Title"/>
          <p:cNvSpPr txBox="1">
            <a:spLocks noGrp="1"/>
          </p:cNvSpPr>
          <p:nvPr>
            <p:ph type="title" hasCustomPrompt="1"/>
          </p:nvPr>
        </p:nvSpPr>
        <p:spPr>
          <a:xfrm>
            <a:off x="6953250" y="6140450"/>
            <a:ext cx="10477500" cy="1435100"/>
          </a:xfrm>
          <a:prstGeom prst="rect">
            <a:avLst/>
          </a:prstGeom>
        </p:spPr>
        <p:txBody>
          <a:bodyPr anchor="ctr"/>
          <a:lstStyle>
            <a:lvl1pPr algn="ctr">
              <a:defRPr>
                <a:solidFill>
                  <a:srgbClr val="FFFFFF"/>
                </a:solidFill>
              </a:defRPr>
            </a:lvl1pPr>
          </a:lstStyle>
          <a:p>
            <a:pPr rtl="0">
              <a:defRPr/>
            </a:pPr>
            <a:r>
              <a:t>Slide Title</a:t>
            </a:r>
          </a:p>
        </p:txBody>
      </p:sp>
      <p:pic>
        <p:nvPicPr>
          <p:cNvPr id="183"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84"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5"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86" name="v"/>
          <p:cNvSpPr/>
          <p:nvPr/>
        </p:nvSpPr>
        <p:spPr>
          <a:xfrm>
            <a:off x="5858" y="-54931"/>
            <a:ext cx="24372284" cy="1531839"/>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187"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1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pic>
        <p:nvPicPr>
          <p:cNvPr id="12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25" name="Dotline-01.png" descr="Dotline-01.png"/>
          <p:cNvPicPr>
            <a:picLocks noChangeAspect="1"/>
          </p:cNvPicPr>
          <p:nvPr/>
        </p:nvPicPr>
        <p:blipFill>
          <a:blip r:embed="rId3"/>
          <a:stretch>
            <a:fillRect/>
          </a:stretch>
        </p:blipFill>
        <p:spPr>
          <a:xfrm>
            <a:off x="-987801" y="-1621804"/>
            <a:ext cx="9700512" cy="13716001"/>
          </a:xfrm>
          <a:prstGeom prst="rect">
            <a:avLst/>
          </a:prstGeom>
          <a:ln w="12700">
            <a:miter lim="400000"/>
          </a:ln>
        </p:spPr>
      </p:pic>
      <p:sp>
        <p:nvSpPr>
          <p:cNvPr id="126" name="Rectangle"/>
          <p:cNvSpPr txBox="1">
            <a:spLocks noGrp="1"/>
          </p:cNvSpPr>
          <p:nvPr>
            <p:ph type="body" sz="quarter" idx="21"/>
          </p:nvPr>
        </p:nvSpPr>
        <p:spPr>
          <a:xfrm>
            <a:off x="20006181" y="3163652"/>
            <a:ext cx="3045544" cy="8205375"/>
          </a:xfrm>
          <a:prstGeom prst="rect">
            <a:avLst/>
          </a:prstGeom>
        </p:spPr>
        <p:txBody>
          <a:bodyPr anchor="ctr"/>
          <a:lstStyle/>
          <a:p>
            <a:pPr marL="0" lvl="1" indent="457200" algn="l" rtl="0">
              <a:buSzTx/>
              <a:buNone/>
              <a:defRPr>
                <a:solidFill>
                  <a:srgbClr val="000000"/>
                </a:solidFill>
                <a:latin typeface="+mn-lt"/>
                <a:ea typeface="+mn-ea"/>
                <a:cs typeface="+mn-cs"/>
                <a:sym typeface="Helvetica Neue"/>
              </a:defRPr>
            </a:pPr>
            <a:endParaRPr/>
          </a:p>
        </p:txBody>
      </p:sp>
      <p:sp>
        <p:nvSpPr>
          <p:cNvPr id="127" name="Rectangle"/>
          <p:cNvSpPr txBox="1">
            <a:spLocks noGrp="1"/>
          </p:cNvSpPr>
          <p:nvPr>
            <p:ph type="body" idx="22"/>
          </p:nvPr>
        </p:nvSpPr>
        <p:spPr>
          <a:xfrm>
            <a:off x="1780557" y="3163652"/>
            <a:ext cx="17993860" cy="8205375"/>
          </a:xfrm>
          <a:prstGeom prst="rect">
            <a:avLst/>
          </a:prstGeom>
        </p:spPr>
        <p:txBody>
          <a:bodyPr anchor="ctr"/>
          <a:lstStyle/>
          <a:p>
            <a:pPr marL="0" indent="0" algn="l" rtl="0">
              <a:buSzTx/>
              <a:buNone/>
              <a:defRPr>
                <a:solidFill>
                  <a:srgbClr val="6B7076"/>
                </a:solidFill>
                <a:latin typeface="+mn-lt"/>
                <a:ea typeface="+mn-ea"/>
                <a:cs typeface="+mn-cs"/>
                <a:sym typeface="Helvetica Neue"/>
              </a:defRPr>
            </a:pPr>
            <a:endParaRPr/>
          </a:p>
        </p:txBody>
      </p:sp>
      <p:sp>
        <p:nvSpPr>
          <p:cNvPr id="128" name="Time : 30 min"/>
          <p:cNvSpPr txBox="1">
            <a:spLocks noGrp="1"/>
          </p:cNvSpPr>
          <p:nvPr>
            <p:ph type="body" sz="quarter" idx="23"/>
          </p:nvPr>
        </p:nvSpPr>
        <p:spPr>
          <a:xfrm>
            <a:off x="1759560" y="1813733"/>
            <a:ext cx="7656921" cy="817668"/>
          </a:xfrm>
          <a:prstGeom prst="rect">
            <a:avLst/>
          </a:prstGeom>
        </p:spPr>
        <p:txBody>
          <a:bodyPr anchor="ctr"/>
          <a:lstStyle>
            <a:lvl1pPr marL="0" indent="0" algn="l">
              <a:lnSpc>
                <a:spcPct val="100000"/>
              </a:lnSpc>
              <a:spcBef>
                <a:spcPts val="0"/>
              </a:spcBef>
              <a:buSzTx/>
              <a:buNone/>
              <a:defRPr sz="2400">
                <a:latin typeface="+mn-lt"/>
                <a:ea typeface="+mn-ea"/>
                <a:cs typeface="+mn-cs"/>
                <a:sym typeface="Helvetica Neue"/>
              </a:defRPr>
            </a:lvl1pPr>
          </a:lstStyle>
          <a:p>
            <a:r>
              <a:t>Time : 30 min </a:t>
            </a:r>
          </a:p>
        </p:txBody>
      </p:sp>
      <p:sp>
        <p:nvSpPr>
          <p:cNvPr id="129" name="Titile"/>
          <p:cNvSpPr txBox="1">
            <a:spLocks noGrp="1"/>
          </p:cNvSpPr>
          <p:nvPr>
            <p:ph type="body" sz="quarter" idx="24"/>
          </p:nvPr>
        </p:nvSpPr>
        <p:spPr>
          <a:xfrm>
            <a:off x="12115931" y="1813733"/>
            <a:ext cx="7656922" cy="817668"/>
          </a:xfrm>
          <a:prstGeom prst="rect">
            <a:avLst/>
          </a:prstGeom>
        </p:spPr>
        <p:txBody>
          <a:bodyPr anchor="ctr"/>
          <a:lstStyle>
            <a:lvl1pPr marL="0" indent="0" defTabSz="1365469">
              <a:lnSpc>
                <a:spcPct val="80000"/>
              </a:lnSpc>
              <a:spcBef>
                <a:spcPts val="0"/>
              </a:spcBef>
              <a:buSzTx/>
              <a:buNone/>
              <a:defRPr sz="4760" b="1" spc="-95">
                <a:solidFill>
                  <a:srgbClr val="6B7076"/>
                </a:solidFill>
                <a:latin typeface="+mn-lt"/>
                <a:ea typeface="+mn-ea"/>
                <a:cs typeface="+mn-cs"/>
                <a:sym typeface="Helvetica Neue"/>
              </a:defRPr>
            </a:lvl1pPr>
          </a:lstStyle>
          <a:p>
            <a:r>
              <a:t>Titile</a:t>
            </a:r>
          </a:p>
        </p:txBody>
      </p:sp>
      <p:pic>
        <p:nvPicPr>
          <p:cNvPr id="130"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3"/>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4">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5"/>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60" r:id="rId9"/>
    <p:sldLayoutId id="2147483662" r:id="rId10"/>
    <p:sldLayoutId id="2147483663" r:id="rId11"/>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rapidapi.com/marketplace" TargetMode="External"/><Relationship Id="rId7" Type="http://schemas.openxmlformats.org/officeDocument/2006/relationships/image" Target="../media/image12.png"/><Relationship Id="rId2" Type="http://schemas.openxmlformats.org/officeDocument/2006/relationships/hyperlink" Target="https://www.any-api.com/" TargetMode="Externa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github.com/public-apis/public-apis"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normAutofit/>
          </a:bodyPr>
          <a:lstStyle/>
          <a:p>
            <a:pPr algn="l" rtl="0"/>
            <a:r>
              <a:rPr lang="en-GB"/>
              <a:t>JavaScript VI: JSON</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6500" y="3021283"/>
            <a:ext cx="20787226" cy="8256630"/>
          </a:xfrm>
          <a:prstGeom prst="rect">
            <a:avLst/>
          </a:prstGeom>
        </p:spPr>
        <p:txBody>
          <a:bodyPr>
            <a:normAutofit/>
          </a:bodyPr>
          <a:lstStyle/>
          <a:p>
            <a:pPr marL="0" lvl="0" indent="0" algn="l" rtl="0">
              <a:spcBef>
                <a:spcPts val="0"/>
              </a:spcBef>
              <a:buNone/>
            </a:pPr>
            <a:r>
              <a:rPr lang="en-GB" sz="4000" dirty="0">
                <a:sym typeface="Trebuchet MS"/>
              </a:rPr>
              <a:t>You can also save an array of objects:</a:t>
            </a:r>
          </a:p>
          <a:p>
            <a:pPr marL="0" lvl="0" indent="0" algn="l" rtl="0">
              <a:spcBef>
                <a:spcPts val="0"/>
              </a:spcBef>
              <a:buNone/>
            </a:pPr>
            <a:endParaRPr lang="en-GB" sz="4000" dirty="0">
              <a:sym typeface="Trebuchet MS"/>
            </a:endParaRPr>
          </a:p>
          <a:p>
            <a:pPr marL="0" lvl="0" indent="0" algn="l" rtl="0">
              <a:spcBef>
                <a:spcPts val="0"/>
              </a:spcBef>
              <a:buNone/>
            </a:pPr>
            <a:endParaRPr lang="en-GB" sz="4000" dirty="0">
              <a:sym typeface="Trebuchet MS"/>
            </a:endParaRPr>
          </a:p>
          <a:p>
            <a:pPr marL="0" lvl="0" indent="0" algn="l" rtl="0">
              <a:spcBef>
                <a:spcPts val="0"/>
              </a:spcBef>
              <a:buNone/>
            </a:pPr>
            <a:endParaRPr lang="en-GB" sz="4000" dirty="0">
              <a:sym typeface="Trebuchet MS"/>
            </a:endParaRPr>
          </a:p>
          <a:p>
            <a:pPr marL="0" lvl="0" indent="0" algn="l" rtl="0">
              <a:spcBef>
                <a:spcPts val="0"/>
              </a:spcBef>
              <a:buNone/>
            </a:pPr>
            <a:endParaRPr lang="en-GB" sz="4000" dirty="0">
              <a:sym typeface="Trebuchet MS"/>
            </a:endParaRPr>
          </a:p>
          <a:p>
            <a:pPr marL="0" lvl="0" indent="0" algn="l" rtl="0">
              <a:spcBef>
                <a:spcPts val="0"/>
              </a:spcBef>
              <a:buNone/>
            </a:pPr>
            <a:endParaRPr lang="en-GB" sz="4000" dirty="0">
              <a:sym typeface="Trebuchet MS"/>
            </a:endParaRPr>
          </a:p>
          <a:p>
            <a:pPr marL="0" lvl="0" indent="0" algn="l" rtl="0">
              <a:spcBef>
                <a:spcPts val="0"/>
              </a:spcBef>
              <a:buNone/>
            </a:pPr>
            <a:endParaRPr lang="en-GB" sz="4000" dirty="0">
              <a:sym typeface="Trebuchet MS"/>
            </a:endParaRPr>
          </a:p>
          <a:p>
            <a:pPr marL="0" lvl="0" indent="0" algn="l" rtl="0">
              <a:spcBef>
                <a:spcPts val="0"/>
              </a:spcBef>
              <a:buNone/>
            </a:pPr>
            <a:endParaRPr lang="en-GB" sz="4000" dirty="0">
              <a:sym typeface="Trebuchet MS"/>
            </a:endParaRPr>
          </a:p>
          <a:p>
            <a:pPr marL="0" indent="0" algn="l" rtl="0">
              <a:spcBef>
                <a:spcPts val="0"/>
              </a:spcBef>
              <a:buNone/>
            </a:pPr>
            <a:r>
              <a:rPr lang="en-GB" sz="4000" dirty="0">
                <a:sym typeface="Trebuchet MS"/>
              </a:rPr>
              <a:t>Or use the for-in loop to loop through an object’s properties</a:t>
            </a:r>
            <a:r>
              <a:rPr lang="en-GB" sz="4000" dirty="0">
                <a:solidFill>
                  <a:schemeClr val="lt1"/>
                </a:solidFill>
                <a:latin typeface="Trebuchet MS"/>
                <a:ea typeface="Trebuchet MS"/>
                <a:cs typeface="Trebuchet MS"/>
                <a:sym typeface="Trebuchet MS"/>
              </a:rPr>
              <a:t>:</a:t>
            </a:r>
          </a:p>
          <a:p>
            <a:pPr marL="0" lvl="0" indent="0" algn="l" rtl="0">
              <a:spcBef>
                <a:spcPts val="0"/>
              </a:spcBef>
              <a:buNone/>
            </a:pPr>
            <a:r>
              <a:rPr lang="en-GB" sz="4000" dirty="0">
                <a:sym typeface="Trebuchet MS"/>
              </a:rPr>
              <a:t> </a:t>
            </a:r>
          </a:p>
          <a:p>
            <a:pPr algn="l" rtl="0">
              <a:buFont typeface="Wingdings" pitchFamily="2" charset="2"/>
              <a:buChar char="v"/>
              <a:defRPr/>
            </a:pPr>
            <a:endParaRPr sz="4000" dirty="0"/>
          </a:p>
        </p:txBody>
      </p:sp>
      <p:sp>
        <p:nvSpPr>
          <p:cNvPr id="203" name="Slide Title"/>
          <p:cNvSpPr txBox="1">
            <a:spLocks noGrp="1"/>
          </p:cNvSpPr>
          <p:nvPr>
            <p:ph type="title"/>
          </p:nvPr>
        </p:nvSpPr>
        <p:spPr>
          <a:xfrm>
            <a:off x="1206500" y="1079500"/>
            <a:ext cx="20787226" cy="1435100"/>
          </a:xfrm>
          <a:prstGeom prst="rect">
            <a:avLst/>
          </a:prstGeom>
        </p:spPr>
        <p:txBody>
          <a:bodyPr>
            <a:normAutofit/>
          </a:bodyPr>
          <a:lstStyle/>
          <a:p>
            <a:pPr algn="ctr" rtl="0">
              <a:defRPr/>
            </a:pPr>
            <a:r>
              <a:rPr lang="en-GB" sz="8800" dirty="0">
                <a:solidFill>
                  <a:schemeClr val="accent4">
                    <a:lumMod val="75000"/>
                  </a:schemeClr>
                </a:solidFill>
              </a:rPr>
              <a:t>JSON Objects</a:t>
            </a:r>
            <a:endParaRPr dirty="0">
              <a:solidFill>
                <a:schemeClr val="accent4">
                  <a:lumMod val="75000"/>
                </a:schemeClr>
              </a:solidFill>
            </a:endParaRPr>
          </a:p>
        </p:txBody>
      </p:sp>
      <p:graphicFrame>
        <p:nvGraphicFramePr>
          <p:cNvPr id="4" name="Google Shape;223;p28">
            <a:extLst>
              <a:ext uri="{FF2B5EF4-FFF2-40B4-BE49-F238E27FC236}">
                <a16:creationId xmlns:a16="http://schemas.microsoft.com/office/drawing/2014/main" id="{52D45D5A-865D-EB43-B44F-35895EAA15A0}"/>
              </a:ext>
            </a:extLst>
          </p:cNvPr>
          <p:cNvGraphicFramePr/>
          <p:nvPr>
            <p:extLst>
              <p:ext uri="{D42A27DB-BD31-4B8C-83A1-F6EECF244321}">
                <p14:modId xmlns:p14="http://schemas.microsoft.com/office/powerpoint/2010/main" val="265257245"/>
              </p:ext>
            </p:extLst>
          </p:nvPr>
        </p:nvGraphicFramePr>
        <p:xfrm>
          <a:off x="1206500" y="4144879"/>
          <a:ext cx="17164791" cy="2565400"/>
        </p:xfrm>
        <a:graphic>
          <a:graphicData uri="http://schemas.openxmlformats.org/drawingml/2006/table">
            <a:tbl>
              <a:tblPr>
                <a:noFill/>
              </a:tblPr>
              <a:tblGrid>
                <a:gridCol w="17164791">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3200" dirty="0" err="1">
                          <a:latin typeface="Consolas" panose="020B0609020204030204" pitchFamily="49" charset="0"/>
                          <a:ea typeface="Montserrat Light"/>
                          <a:cs typeface="Consolas" panose="020B0609020204030204" pitchFamily="49" charset="0"/>
                          <a:sym typeface="Montserrat Light"/>
                        </a:rPr>
                        <a:t>arrayofPersonObjects</a:t>
                      </a:r>
                      <a:r>
                        <a:rPr lang="en-GB" sz="3200" dirty="0">
                          <a:latin typeface="Consolas" panose="020B0609020204030204" pitchFamily="49" charset="0"/>
                          <a:ea typeface="Montserrat Light"/>
                          <a:cs typeface="Consolas" panose="020B0609020204030204" pitchFamily="49" charset="0"/>
                          <a:sym typeface="Montserrat Light"/>
                        </a:rPr>
                        <a:t> = [{ "name": { "first": "Tom", "last": "Smith" }, "age": "21", "gender": "male", "interests": "Programming" },</a:t>
                      </a:r>
                      <a:br>
                        <a:rPr lang="en-GB" sz="3200" dirty="0">
                          <a:latin typeface="Consolas" panose="020B0609020204030204" pitchFamily="49" charset="0"/>
                          <a:ea typeface="Montserrat Light"/>
                          <a:cs typeface="Consolas" panose="020B0609020204030204" pitchFamily="49" charset="0"/>
                          <a:sym typeface="Montserrat Light"/>
                        </a:rPr>
                      </a:br>
                      <a:r>
                        <a:rPr lang="en-GB" sz="3200" dirty="0">
                          <a:latin typeface="Consolas" panose="020B0609020204030204" pitchFamily="49" charset="0"/>
                          <a:ea typeface="Montserrat Light"/>
                          <a:cs typeface="Consolas" panose="020B0609020204030204" pitchFamily="49" charset="0"/>
                          <a:sym typeface="Montserrat Light"/>
                        </a:rPr>
                        <a:t>    { "name": { "first": "Jack", "last": "Daniels" }, "age": "19", "gender": "male", "interests": "Gaming" }</a:t>
                      </a:r>
                      <a:br>
                        <a:rPr lang="en-GB" sz="3200" dirty="0">
                          <a:latin typeface="Consolas" panose="020B0609020204030204" pitchFamily="49" charset="0"/>
                          <a:ea typeface="Montserrat Light"/>
                          <a:cs typeface="Consolas" panose="020B0609020204030204" pitchFamily="49" charset="0"/>
                          <a:sym typeface="Montserrat Light"/>
                        </a:rPr>
                      </a:br>
                      <a:r>
                        <a:rPr lang="en-GB" sz="3200" dirty="0">
                          <a:latin typeface="Consolas" panose="020B0609020204030204" pitchFamily="49" charset="0"/>
                          <a:ea typeface="Montserrat Light"/>
                          <a:cs typeface="Consolas" panose="020B0609020204030204" pitchFamily="49" charset="0"/>
                          <a:sym typeface="Montserrat Light"/>
                        </a:rPr>
                        <a:t>];</a:t>
                      </a:r>
                      <a:endParaRPr sz="3200" dirty="0">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graphicFrame>
        <p:nvGraphicFramePr>
          <p:cNvPr id="5" name="Google Shape;224;p28">
            <a:extLst>
              <a:ext uri="{FF2B5EF4-FFF2-40B4-BE49-F238E27FC236}">
                <a16:creationId xmlns:a16="http://schemas.microsoft.com/office/drawing/2014/main" id="{1D35ABE2-4210-C446-864A-F4B4B8EBF1CD}"/>
              </a:ext>
            </a:extLst>
          </p:cNvPr>
          <p:cNvGraphicFramePr/>
          <p:nvPr>
            <p:extLst>
              <p:ext uri="{D42A27DB-BD31-4B8C-83A1-F6EECF244321}">
                <p14:modId xmlns:p14="http://schemas.microsoft.com/office/powerpoint/2010/main" val="3186037103"/>
              </p:ext>
            </p:extLst>
          </p:nvPr>
        </p:nvGraphicFramePr>
        <p:xfrm>
          <a:off x="1206500" y="8848820"/>
          <a:ext cx="17164791" cy="2077720"/>
        </p:xfrm>
        <a:graphic>
          <a:graphicData uri="http://schemas.openxmlformats.org/drawingml/2006/table">
            <a:tbl>
              <a:tblPr>
                <a:noFill/>
              </a:tblPr>
              <a:tblGrid>
                <a:gridCol w="17164791">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3200" dirty="0" err="1">
                          <a:latin typeface="Consolas" panose="020B0609020204030204" pitchFamily="49" charset="0"/>
                          <a:ea typeface="Montserrat Light"/>
                          <a:cs typeface="Consolas" panose="020B0609020204030204" pitchFamily="49" charset="0"/>
                          <a:sym typeface="Montserrat Light"/>
                        </a:rPr>
                        <a:t>myObj</a:t>
                      </a:r>
                      <a:r>
                        <a:rPr lang="en-GB" sz="3200" dirty="0">
                          <a:latin typeface="Consolas" panose="020B0609020204030204" pitchFamily="49" charset="0"/>
                          <a:ea typeface="Montserrat Light"/>
                          <a:cs typeface="Consolas" panose="020B0609020204030204" pitchFamily="49" charset="0"/>
                          <a:sym typeface="Montserrat Light"/>
                        </a:rPr>
                        <a:t> = { "</a:t>
                      </a:r>
                      <a:r>
                        <a:rPr lang="en-GB" sz="3200" dirty="0" err="1">
                          <a:latin typeface="Consolas" panose="020B0609020204030204" pitchFamily="49" charset="0"/>
                          <a:ea typeface="Montserrat Light"/>
                          <a:cs typeface="Consolas" panose="020B0609020204030204" pitchFamily="49" charset="0"/>
                          <a:sym typeface="Montserrat Light"/>
                        </a:rPr>
                        <a:t>name":"Jason</a:t>
                      </a:r>
                      <a:r>
                        <a:rPr lang="en-GB" sz="3200" dirty="0">
                          <a:latin typeface="Consolas" panose="020B0609020204030204" pitchFamily="49" charset="0"/>
                          <a:ea typeface="Montserrat Light"/>
                          <a:cs typeface="Consolas" panose="020B0609020204030204" pitchFamily="49" charset="0"/>
                          <a:sym typeface="Montserrat Light"/>
                        </a:rPr>
                        <a:t>", "age":30, "</a:t>
                      </a:r>
                      <a:r>
                        <a:rPr lang="en-GB" sz="3200" dirty="0" err="1">
                          <a:latin typeface="Consolas" panose="020B0609020204030204" pitchFamily="49" charset="0"/>
                          <a:ea typeface="Montserrat Light"/>
                          <a:cs typeface="Consolas" panose="020B0609020204030204" pitchFamily="49" charset="0"/>
                          <a:sym typeface="Montserrat Light"/>
                        </a:rPr>
                        <a:t>car":null</a:t>
                      </a:r>
                      <a:r>
                        <a:rPr lang="en-GB" sz="3200" dirty="0">
                          <a:latin typeface="Consolas" panose="020B0609020204030204" pitchFamily="49" charset="0"/>
                          <a:ea typeface="Montserrat Light"/>
                          <a:cs typeface="Consolas" panose="020B0609020204030204" pitchFamily="49" charset="0"/>
                          <a:sym typeface="Montserrat Light"/>
                        </a:rPr>
                        <a:t> };</a:t>
                      </a:r>
                      <a:br>
                        <a:rPr lang="en-GB" sz="3200" dirty="0">
                          <a:latin typeface="Consolas" panose="020B0609020204030204" pitchFamily="49" charset="0"/>
                          <a:ea typeface="Montserrat Light"/>
                          <a:cs typeface="Consolas" panose="020B0609020204030204" pitchFamily="49" charset="0"/>
                          <a:sym typeface="Montserrat Light"/>
                        </a:rPr>
                      </a:br>
                      <a:r>
                        <a:rPr lang="en-GB" sz="3200" dirty="0">
                          <a:latin typeface="Consolas" panose="020B0609020204030204" pitchFamily="49" charset="0"/>
                          <a:ea typeface="Montserrat Light"/>
                          <a:cs typeface="Consolas" panose="020B0609020204030204" pitchFamily="49" charset="0"/>
                          <a:sym typeface="Montserrat Light"/>
                        </a:rPr>
                        <a:t>for (x in </a:t>
                      </a:r>
                      <a:r>
                        <a:rPr lang="en-GB" sz="3200" dirty="0" err="1">
                          <a:latin typeface="Consolas" panose="020B0609020204030204" pitchFamily="49" charset="0"/>
                          <a:ea typeface="Montserrat Light"/>
                          <a:cs typeface="Consolas" panose="020B0609020204030204" pitchFamily="49" charset="0"/>
                          <a:sym typeface="Montserrat Light"/>
                        </a:rPr>
                        <a:t>myObj</a:t>
                      </a:r>
                      <a:r>
                        <a:rPr lang="en-GB" sz="3200" dirty="0">
                          <a:latin typeface="Consolas" panose="020B0609020204030204" pitchFamily="49" charset="0"/>
                          <a:ea typeface="Montserrat Light"/>
                          <a:cs typeface="Consolas" panose="020B0609020204030204" pitchFamily="49" charset="0"/>
                          <a:sym typeface="Montserrat Light"/>
                        </a:rPr>
                        <a:t>) {</a:t>
                      </a:r>
                      <a:br>
                        <a:rPr lang="en-GB" sz="3200" dirty="0">
                          <a:latin typeface="Consolas" panose="020B0609020204030204" pitchFamily="49" charset="0"/>
                          <a:ea typeface="Montserrat Light"/>
                          <a:cs typeface="Consolas" panose="020B0609020204030204" pitchFamily="49" charset="0"/>
                          <a:sym typeface="Montserrat Light"/>
                        </a:rPr>
                      </a:br>
                      <a:r>
                        <a:rPr lang="en-GB" sz="3200" dirty="0">
                          <a:latin typeface="Consolas" panose="020B0609020204030204" pitchFamily="49" charset="0"/>
                          <a:ea typeface="Montserrat Light"/>
                          <a:cs typeface="Consolas" panose="020B0609020204030204" pitchFamily="49" charset="0"/>
                          <a:sym typeface="Montserrat Light"/>
                        </a:rPr>
                        <a:t>    </a:t>
                      </a:r>
                      <a:r>
                        <a:rPr lang="en-GB" sz="3200" dirty="0" err="1">
                          <a:latin typeface="Consolas" panose="020B0609020204030204" pitchFamily="49" charset="0"/>
                          <a:ea typeface="Montserrat Light"/>
                          <a:cs typeface="Consolas" panose="020B0609020204030204" pitchFamily="49" charset="0"/>
                          <a:sym typeface="Montserrat Light"/>
                        </a:rPr>
                        <a:t>document.getElementById</a:t>
                      </a:r>
                      <a:r>
                        <a:rPr lang="en-GB" sz="3200" dirty="0">
                          <a:latin typeface="Consolas" panose="020B0609020204030204" pitchFamily="49" charset="0"/>
                          <a:ea typeface="Montserrat Light"/>
                          <a:cs typeface="Consolas" panose="020B0609020204030204" pitchFamily="49" charset="0"/>
                          <a:sym typeface="Montserrat Light"/>
                        </a:rPr>
                        <a:t>("demo").</a:t>
                      </a:r>
                      <a:r>
                        <a:rPr lang="en-GB" sz="3200" dirty="0" err="1">
                          <a:latin typeface="Consolas" panose="020B0609020204030204" pitchFamily="49" charset="0"/>
                          <a:ea typeface="Montserrat Light"/>
                          <a:cs typeface="Consolas" panose="020B0609020204030204" pitchFamily="49" charset="0"/>
                          <a:sym typeface="Montserrat Light"/>
                        </a:rPr>
                        <a:t>innerHTML</a:t>
                      </a:r>
                      <a:r>
                        <a:rPr lang="en-GB" sz="3200" dirty="0">
                          <a:latin typeface="Consolas" panose="020B0609020204030204" pitchFamily="49" charset="0"/>
                          <a:ea typeface="Montserrat Light"/>
                          <a:cs typeface="Consolas" panose="020B0609020204030204" pitchFamily="49" charset="0"/>
                          <a:sym typeface="Montserrat Light"/>
                        </a:rPr>
                        <a:t> += x;</a:t>
                      </a:r>
                      <a:br>
                        <a:rPr lang="en-GB" sz="3200" dirty="0">
                          <a:latin typeface="Consolas" panose="020B0609020204030204" pitchFamily="49" charset="0"/>
                          <a:ea typeface="Montserrat Light"/>
                          <a:cs typeface="Consolas" panose="020B0609020204030204" pitchFamily="49" charset="0"/>
                          <a:sym typeface="Montserrat Light"/>
                        </a:rPr>
                      </a:br>
                      <a:r>
                        <a:rPr lang="en-GB" sz="3200" dirty="0">
                          <a:latin typeface="Consolas" panose="020B0609020204030204" pitchFamily="49" charset="0"/>
                          <a:ea typeface="Montserrat Light"/>
                          <a:cs typeface="Consolas" panose="020B0609020204030204" pitchFamily="49" charset="0"/>
                          <a:sym typeface="Montserrat Light"/>
                        </a:rPr>
                        <a:t>}</a:t>
                      </a:r>
                      <a:endParaRPr sz="3200" dirty="0">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6878807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6500" y="3021283"/>
            <a:ext cx="20787226" cy="8256630"/>
          </a:xfrm>
          <a:prstGeom prst="rect">
            <a:avLst/>
          </a:prstGeom>
        </p:spPr>
        <p:txBody>
          <a:bodyPr>
            <a:normAutofit/>
          </a:bodyPr>
          <a:lstStyle/>
          <a:p>
            <a:pPr marL="0" lvl="0" indent="0" algn="l" rtl="0">
              <a:spcBef>
                <a:spcPts val="0"/>
              </a:spcBef>
              <a:buNone/>
            </a:pPr>
            <a:endParaRPr lang="en-GB" sz="4000" dirty="0">
              <a:sym typeface="Trebuchet MS"/>
            </a:endParaRPr>
          </a:p>
          <a:p>
            <a:pPr marL="0" lvl="0" indent="0" algn="l" rtl="0">
              <a:spcBef>
                <a:spcPts val="0"/>
              </a:spcBef>
              <a:buNone/>
            </a:pPr>
            <a:r>
              <a:rPr lang="en-GB" sz="4000" dirty="0">
                <a:sym typeface="Trebuchet MS"/>
              </a:rPr>
              <a:t>Use the bracket notation to access property values in a for-in loop:</a:t>
            </a:r>
          </a:p>
          <a:p>
            <a:pPr algn="l" rtl="0">
              <a:buFont typeface="Wingdings" pitchFamily="2" charset="2"/>
              <a:buChar char="v"/>
              <a:defRPr/>
            </a:pPr>
            <a:endParaRPr sz="5400" dirty="0"/>
          </a:p>
        </p:txBody>
      </p:sp>
      <p:sp>
        <p:nvSpPr>
          <p:cNvPr id="203" name="Slide Title"/>
          <p:cNvSpPr txBox="1">
            <a:spLocks noGrp="1"/>
          </p:cNvSpPr>
          <p:nvPr>
            <p:ph type="title"/>
          </p:nvPr>
        </p:nvSpPr>
        <p:spPr>
          <a:xfrm>
            <a:off x="1206500" y="1079500"/>
            <a:ext cx="20787226" cy="1435100"/>
          </a:xfrm>
          <a:prstGeom prst="rect">
            <a:avLst/>
          </a:prstGeom>
        </p:spPr>
        <p:txBody>
          <a:bodyPr>
            <a:normAutofit/>
          </a:bodyPr>
          <a:lstStyle/>
          <a:p>
            <a:pPr algn="ctr" rtl="0">
              <a:defRPr/>
            </a:pPr>
            <a:r>
              <a:rPr lang="en-GB" sz="8800" dirty="0">
                <a:solidFill>
                  <a:schemeClr val="accent4">
                    <a:lumMod val="75000"/>
                  </a:schemeClr>
                </a:solidFill>
              </a:rPr>
              <a:t>JSON Objects</a:t>
            </a:r>
            <a:endParaRPr dirty="0">
              <a:solidFill>
                <a:schemeClr val="accent4">
                  <a:lumMod val="75000"/>
                </a:schemeClr>
              </a:solidFill>
            </a:endParaRPr>
          </a:p>
        </p:txBody>
      </p:sp>
      <p:graphicFrame>
        <p:nvGraphicFramePr>
          <p:cNvPr id="5" name="Google Shape;232;p29">
            <a:extLst>
              <a:ext uri="{FF2B5EF4-FFF2-40B4-BE49-F238E27FC236}">
                <a16:creationId xmlns:a16="http://schemas.microsoft.com/office/drawing/2014/main" id="{AD3DDB22-FD1E-5C48-B137-C96AAE348F20}"/>
              </a:ext>
            </a:extLst>
          </p:cNvPr>
          <p:cNvGraphicFramePr/>
          <p:nvPr>
            <p:extLst>
              <p:ext uri="{D42A27DB-BD31-4B8C-83A1-F6EECF244321}">
                <p14:modId xmlns:p14="http://schemas.microsoft.com/office/powerpoint/2010/main" val="2439643132"/>
              </p:ext>
            </p:extLst>
          </p:nvPr>
        </p:nvGraphicFramePr>
        <p:xfrm>
          <a:off x="1206500" y="5106650"/>
          <a:ext cx="16827907" cy="2321560"/>
        </p:xfrm>
        <a:graphic>
          <a:graphicData uri="http://schemas.openxmlformats.org/drawingml/2006/table">
            <a:tbl>
              <a:tblPr>
                <a:noFill/>
              </a:tblPr>
              <a:tblGrid>
                <a:gridCol w="16827907">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Clr>
                          <a:schemeClr val="dk1"/>
                        </a:buClr>
                        <a:buSzPts val="1100"/>
                        <a:buFont typeface="Arial"/>
                        <a:buNone/>
                      </a:pPr>
                      <a:r>
                        <a:rPr lang="en-GB" sz="3600" dirty="0" err="1">
                          <a:solidFill>
                            <a:schemeClr val="dk1"/>
                          </a:solidFill>
                          <a:latin typeface="Consolas" panose="020B0609020204030204" pitchFamily="49" charset="0"/>
                          <a:ea typeface="Montserrat Light"/>
                          <a:cs typeface="Consolas" panose="020B0609020204030204" pitchFamily="49" charset="0"/>
                          <a:sym typeface="Montserrat Light"/>
                        </a:rPr>
                        <a:t>myObj</a:t>
                      </a:r>
                      <a:r>
                        <a:rPr lang="en-GB" sz="3600" dirty="0">
                          <a:solidFill>
                            <a:schemeClr val="dk1"/>
                          </a:solidFill>
                          <a:latin typeface="Consolas" panose="020B0609020204030204" pitchFamily="49" charset="0"/>
                          <a:ea typeface="Montserrat Light"/>
                          <a:cs typeface="Consolas" panose="020B0609020204030204" pitchFamily="49" charset="0"/>
                          <a:sym typeface="Montserrat Light"/>
                        </a:rPr>
                        <a:t> = { "</a:t>
                      </a:r>
                      <a:r>
                        <a:rPr lang="en-GB" sz="3600" dirty="0" err="1">
                          <a:solidFill>
                            <a:schemeClr val="dk1"/>
                          </a:solidFill>
                          <a:latin typeface="Consolas" panose="020B0609020204030204" pitchFamily="49" charset="0"/>
                          <a:ea typeface="Montserrat Light"/>
                          <a:cs typeface="Consolas" panose="020B0609020204030204" pitchFamily="49" charset="0"/>
                          <a:sym typeface="Montserrat Light"/>
                        </a:rPr>
                        <a:t>name":"Jason</a:t>
                      </a:r>
                      <a:r>
                        <a:rPr lang="en-GB" sz="3600" dirty="0">
                          <a:solidFill>
                            <a:schemeClr val="dk1"/>
                          </a:solidFill>
                          <a:latin typeface="Consolas" panose="020B0609020204030204" pitchFamily="49" charset="0"/>
                          <a:ea typeface="Montserrat Light"/>
                          <a:cs typeface="Consolas" panose="020B0609020204030204" pitchFamily="49" charset="0"/>
                          <a:sym typeface="Montserrat Light"/>
                        </a:rPr>
                        <a:t>", "age":30, "</a:t>
                      </a:r>
                      <a:r>
                        <a:rPr lang="en-GB" sz="3600" dirty="0" err="1">
                          <a:solidFill>
                            <a:schemeClr val="dk1"/>
                          </a:solidFill>
                          <a:latin typeface="Consolas" panose="020B0609020204030204" pitchFamily="49" charset="0"/>
                          <a:ea typeface="Montserrat Light"/>
                          <a:cs typeface="Consolas" panose="020B0609020204030204" pitchFamily="49" charset="0"/>
                          <a:sym typeface="Montserrat Light"/>
                        </a:rPr>
                        <a:t>car":null</a:t>
                      </a:r>
                      <a:r>
                        <a:rPr lang="en-GB" sz="3600" dirty="0">
                          <a:solidFill>
                            <a:schemeClr val="dk1"/>
                          </a:solidFill>
                          <a:latin typeface="Consolas" panose="020B0609020204030204" pitchFamily="49" charset="0"/>
                          <a:ea typeface="Montserrat Light"/>
                          <a:cs typeface="Consolas" panose="020B0609020204030204" pitchFamily="49" charset="0"/>
                          <a:sym typeface="Montserrat Light"/>
                        </a:rPr>
                        <a:t> };</a:t>
                      </a:r>
                      <a:endParaRPr sz="3600" dirty="0">
                        <a:solidFill>
                          <a:schemeClr val="dk1"/>
                        </a:solidFill>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Clr>
                          <a:schemeClr val="dk1"/>
                        </a:buClr>
                        <a:buSzPts val="1100"/>
                        <a:buFont typeface="Arial"/>
                        <a:buNone/>
                      </a:pPr>
                      <a:r>
                        <a:rPr lang="en-GB" sz="3600" dirty="0">
                          <a:solidFill>
                            <a:schemeClr val="dk1"/>
                          </a:solidFill>
                          <a:latin typeface="Consolas" panose="020B0609020204030204" pitchFamily="49" charset="0"/>
                          <a:ea typeface="Montserrat Light"/>
                          <a:cs typeface="Consolas" panose="020B0609020204030204" pitchFamily="49" charset="0"/>
                          <a:sym typeface="Montserrat Light"/>
                        </a:rPr>
                        <a:t>for (x in </a:t>
                      </a:r>
                      <a:r>
                        <a:rPr lang="en-GB" sz="3600" dirty="0" err="1">
                          <a:solidFill>
                            <a:schemeClr val="dk1"/>
                          </a:solidFill>
                          <a:latin typeface="Consolas" panose="020B0609020204030204" pitchFamily="49" charset="0"/>
                          <a:ea typeface="Montserrat Light"/>
                          <a:cs typeface="Consolas" panose="020B0609020204030204" pitchFamily="49" charset="0"/>
                          <a:sym typeface="Montserrat Light"/>
                        </a:rPr>
                        <a:t>myObj</a:t>
                      </a:r>
                      <a:r>
                        <a:rPr lang="en-GB" sz="3600" dirty="0">
                          <a:solidFill>
                            <a:schemeClr val="dk1"/>
                          </a:solidFill>
                          <a:latin typeface="Consolas" panose="020B0609020204030204" pitchFamily="49" charset="0"/>
                          <a:ea typeface="Montserrat Light"/>
                          <a:cs typeface="Consolas" panose="020B0609020204030204" pitchFamily="49" charset="0"/>
                          <a:sym typeface="Montserrat Light"/>
                        </a:rPr>
                        <a:t>) {</a:t>
                      </a:r>
                      <a:endParaRPr sz="3600" dirty="0">
                        <a:solidFill>
                          <a:schemeClr val="dk1"/>
                        </a:solidFill>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Clr>
                          <a:schemeClr val="dk1"/>
                        </a:buClr>
                        <a:buSzPts val="1100"/>
                        <a:buFont typeface="Arial"/>
                        <a:buNone/>
                      </a:pPr>
                      <a:r>
                        <a:rPr lang="en-GB" sz="3600" dirty="0">
                          <a:solidFill>
                            <a:schemeClr val="dk1"/>
                          </a:solidFill>
                          <a:latin typeface="Consolas" panose="020B0609020204030204" pitchFamily="49" charset="0"/>
                          <a:ea typeface="Montserrat Light"/>
                          <a:cs typeface="Consolas" panose="020B0609020204030204" pitchFamily="49" charset="0"/>
                          <a:sym typeface="Montserrat Light"/>
                        </a:rPr>
                        <a:t>	</a:t>
                      </a:r>
                      <a:r>
                        <a:rPr lang="en-GB" sz="3600" dirty="0" err="1">
                          <a:solidFill>
                            <a:schemeClr val="dk1"/>
                          </a:solidFill>
                          <a:latin typeface="Consolas" panose="020B0609020204030204" pitchFamily="49" charset="0"/>
                          <a:ea typeface="Montserrat Light"/>
                          <a:cs typeface="Consolas" panose="020B0609020204030204" pitchFamily="49" charset="0"/>
                          <a:sym typeface="Montserrat Light"/>
                        </a:rPr>
                        <a:t>document.getElementById</a:t>
                      </a:r>
                      <a:r>
                        <a:rPr lang="en-GB" sz="3600" dirty="0">
                          <a:solidFill>
                            <a:schemeClr val="dk1"/>
                          </a:solidFill>
                          <a:latin typeface="Consolas" panose="020B0609020204030204" pitchFamily="49" charset="0"/>
                          <a:ea typeface="Montserrat Light"/>
                          <a:cs typeface="Consolas" panose="020B0609020204030204" pitchFamily="49" charset="0"/>
                          <a:sym typeface="Montserrat Light"/>
                        </a:rPr>
                        <a:t>("demo").</a:t>
                      </a:r>
                      <a:r>
                        <a:rPr lang="en-GB" sz="3600" dirty="0" err="1">
                          <a:solidFill>
                            <a:schemeClr val="dk1"/>
                          </a:solidFill>
                          <a:latin typeface="Consolas" panose="020B0609020204030204" pitchFamily="49" charset="0"/>
                          <a:ea typeface="Montserrat Light"/>
                          <a:cs typeface="Consolas" panose="020B0609020204030204" pitchFamily="49" charset="0"/>
                          <a:sym typeface="Montserrat Light"/>
                        </a:rPr>
                        <a:t>innerHTML</a:t>
                      </a:r>
                      <a:r>
                        <a:rPr lang="en-GB" sz="3600" dirty="0">
                          <a:solidFill>
                            <a:schemeClr val="dk1"/>
                          </a:solidFill>
                          <a:latin typeface="Consolas" panose="020B0609020204030204" pitchFamily="49" charset="0"/>
                          <a:ea typeface="Montserrat Light"/>
                          <a:cs typeface="Consolas" panose="020B0609020204030204" pitchFamily="49" charset="0"/>
                          <a:sym typeface="Montserrat Light"/>
                        </a:rPr>
                        <a:t> += </a:t>
                      </a:r>
                      <a:r>
                        <a:rPr lang="en-GB" sz="3600" dirty="0" err="1">
                          <a:solidFill>
                            <a:schemeClr val="dk1"/>
                          </a:solidFill>
                          <a:latin typeface="Consolas" panose="020B0609020204030204" pitchFamily="49" charset="0"/>
                          <a:ea typeface="Montserrat Light"/>
                          <a:cs typeface="Consolas" panose="020B0609020204030204" pitchFamily="49" charset="0"/>
                          <a:sym typeface="Montserrat Light"/>
                        </a:rPr>
                        <a:t>myObj</a:t>
                      </a:r>
                      <a:r>
                        <a:rPr lang="en-GB" sz="3600" dirty="0">
                          <a:solidFill>
                            <a:schemeClr val="dk1"/>
                          </a:solidFill>
                          <a:latin typeface="Consolas" panose="020B0609020204030204" pitchFamily="49" charset="0"/>
                          <a:ea typeface="Montserrat Light"/>
                          <a:cs typeface="Consolas" panose="020B0609020204030204" pitchFamily="49" charset="0"/>
                          <a:sym typeface="Montserrat Light"/>
                        </a:rPr>
                        <a:t>[x];</a:t>
                      </a:r>
                      <a:endParaRPr sz="3600" dirty="0">
                        <a:solidFill>
                          <a:schemeClr val="dk1"/>
                        </a:solidFill>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Clr>
                          <a:schemeClr val="dk1"/>
                        </a:buClr>
                        <a:buSzPts val="1100"/>
                        <a:buFont typeface="Arial"/>
                        <a:buNone/>
                      </a:pPr>
                      <a:r>
                        <a:rPr lang="en-GB" sz="3600" dirty="0">
                          <a:solidFill>
                            <a:schemeClr val="dk1"/>
                          </a:solidFill>
                          <a:latin typeface="Consolas" panose="020B0609020204030204" pitchFamily="49" charset="0"/>
                          <a:ea typeface="Montserrat Light"/>
                          <a:cs typeface="Consolas" panose="020B0609020204030204" pitchFamily="49" charset="0"/>
                          <a:sym typeface="Montserrat Light"/>
                        </a:rPr>
                        <a:t>}</a:t>
                      </a:r>
                      <a:endParaRPr sz="3600" dirty="0">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4012299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6500" y="3021283"/>
            <a:ext cx="20787226" cy="8256630"/>
          </a:xfrm>
          <a:prstGeom prst="rect">
            <a:avLst/>
          </a:prstGeom>
        </p:spPr>
        <p:txBody>
          <a:bodyPr>
            <a:normAutofit/>
          </a:bodyPr>
          <a:lstStyle/>
          <a:p>
            <a:pPr marL="0" lvl="0" indent="0" algn="l" rtl="0">
              <a:spcBef>
                <a:spcPts val="0"/>
              </a:spcBef>
              <a:buNone/>
            </a:pPr>
            <a:r>
              <a:rPr lang="en-GB" sz="3600" dirty="0">
                <a:sym typeface="Trebuchet MS"/>
              </a:rPr>
              <a:t>Example of a JSON object within a JSON object: </a:t>
            </a: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indent="0" algn="l" rtl="0">
              <a:spcBef>
                <a:spcPts val="0"/>
              </a:spcBef>
              <a:buNone/>
            </a:pPr>
            <a:endParaRPr lang="en-GB" sz="3600" dirty="0">
              <a:sym typeface="Trebuchet MS"/>
            </a:endParaRPr>
          </a:p>
          <a:p>
            <a:pPr marL="0" indent="0" algn="l" rtl="0">
              <a:spcBef>
                <a:spcPts val="0"/>
              </a:spcBef>
              <a:buNone/>
            </a:pPr>
            <a:r>
              <a:rPr lang="en-GB" sz="3600" dirty="0">
                <a:sym typeface="Trebuchet MS"/>
              </a:rPr>
              <a:t>Use the dot/bracket notation to access nested JSON objects:</a:t>
            </a:r>
          </a:p>
          <a:p>
            <a:pPr marL="0" lvl="0" indent="0" algn="l" rtl="0">
              <a:spcBef>
                <a:spcPts val="0"/>
              </a:spcBef>
              <a:buNone/>
            </a:pPr>
            <a:endParaRPr lang="en-GB" sz="3600" dirty="0">
              <a:sym typeface="Trebuchet MS"/>
            </a:endParaRPr>
          </a:p>
          <a:p>
            <a:pPr algn="l" rtl="0">
              <a:buFont typeface="Wingdings" pitchFamily="2" charset="2"/>
              <a:buChar char="v"/>
              <a:defRPr/>
            </a:pPr>
            <a:endParaRPr sz="4000" dirty="0"/>
          </a:p>
        </p:txBody>
      </p:sp>
      <p:sp>
        <p:nvSpPr>
          <p:cNvPr id="203" name="Slide Title"/>
          <p:cNvSpPr txBox="1">
            <a:spLocks noGrp="1"/>
          </p:cNvSpPr>
          <p:nvPr>
            <p:ph type="title"/>
          </p:nvPr>
        </p:nvSpPr>
        <p:spPr>
          <a:xfrm>
            <a:off x="1206500" y="1079500"/>
            <a:ext cx="20787226" cy="1435100"/>
          </a:xfrm>
          <a:prstGeom prst="rect">
            <a:avLst/>
          </a:prstGeom>
        </p:spPr>
        <p:txBody>
          <a:bodyPr>
            <a:normAutofit/>
          </a:bodyPr>
          <a:lstStyle/>
          <a:p>
            <a:pPr algn="ctr" rtl="0">
              <a:defRPr/>
            </a:pPr>
            <a:r>
              <a:rPr lang="en-GB" sz="8800" dirty="0">
                <a:solidFill>
                  <a:schemeClr val="accent4">
                    <a:lumMod val="75000"/>
                  </a:schemeClr>
                </a:solidFill>
              </a:rPr>
              <a:t>JSON Objects</a:t>
            </a:r>
            <a:endParaRPr dirty="0">
              <a:solidFill>
                <a:schemeClr val="accent4">
                  <a:lumMod val="75000"/>
                </a:schemeClr>
              </a:solidFill>
            </a:endParaRPr>
          </a:p>
        </p:txBody>
      </p:sp>
      <p:graphicFrame>
        <p:nvGraphicFramePr>
          <p:cNvPr id="4" name="Google Shape;240;p30">
            <a:extLst>
              <a:ext uri="{FF2B5EF4-FFF2-40B4-BE49-F238E27FC236}">
                <a16:creationId xmlns:a16="http://schemas.microsoft.com/office/drawing/2014/main" id="{EBC45C53-5206-8644-BDAF-4B91910C09D9}"/>
              </a:ext>
            </a:extLst>
          </p:cNvPr>
          <p:cNvGraphicFramePr/>
          <p:nvPr>
            <p:extLst>
              <p:ext uri="{D42A27DB-BD31-4B8C-83A1-F6EECF244321}">
                <p14:modId xmlns:p14="http://schemas.microsoft.com/office/powerpoint/2010/main" val="857052217"/>
              </p:ext>
            </p:extLst>
          </p:nvPr>
        </p:nvGraphicFramePr>
        <p:xfrm>
          <a:off x="1387904" y="3867397"/>
          <a:ext cx="13988454" cy="4516120"/>
        </p:xfrm>
        <a:graphic>
          <a:graphicData uri="http://schemas.openxmlformats.org/drawingml/2006/table">
            <a:tbl>
              <a:tblPr>
                <a:noFill/>
              </a:tblPr>
              <a:tblGrid>
                <a:gridCol w="13988454">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myObj</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 {</a:t>
                      </a:r>
                      <a:endParaRPr sz="3200" dirty="0">
                        <a:solidFill>
                          <a:schemeClr val="dk1"/>
                        </a:solidFill>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None/>
                      </a:pP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name":"Jason</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a:t>
                      </a:r>
                      <a:endParaRPr sz="3200" dirty="0">
                        <a:solidFill>
                          <a:schemeClr val="dk1"/>
                        </a:solidFill>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None/>
                      </a:pP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"age":30,</a:t>
                      </a:r>
                      <a:endParaRPr sz="3200" dirty="0">
                        <a:solidFill>
                          <a:schemeClr val="dk1"/>
                        </a:solidFill>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None/>
                      </a:pP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"cars": {</a:t>
                      </a:r>
                      <a:endParaRPr sz="3200" dirty="0">
                        <a:solidFill>
                          <a:schemeClr val="dk1"/>
                        </a:solidFill>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None/>
                      </a:pP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"car1":"Ford",</a:t>
                      </a:r>
                      <a:endParaRPr sz="3200" dirty="0">
                        <a:solidFill>
                          <a:schemeClr val="dk1"/>
                        </a:solidFill>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None/>
                      </a:pP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"car2":"BMW",</a:t>
                      </a:r>
                      <a:endParaRPr sz="3200" dirty="0">
                        <a:solidFill>
                          <a:schemeClr val="dk1"/>
                        </a:solidFill>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None/>
                      </a:pP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"car3":"VW"</a:t>
                      </a:r>
                      <a:endParaRPr sz="3200" dirty="0">
                        <a:solidFill>
                          <a:schemeClr val="dk1"/>
                        </a:solidFill>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None/>
                      </a:pP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a:t>
                      </a:r>
                      <a:endParaRPr sz="3200" dirty="0">
                        <a:solidFill>
                          <a:schemeClr val="dk1"/>
                        </a:solidFill>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None/>
                      </a:pP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a:t>
                      </a:r>
                      <a:endParaRPr sz="3200" dirty="0">
                        <a:solidFill>
                          <a:schemeClr val="dk1"/>
                        </a:solidFill>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graphicFrame>
        <p:nvGraphicFramePr>
          <p:cNvPr id="5" name="Google Shape;241;p30">
            <a:extLst>
              <a:ext uri="{FF2B5EF4-FFF2-40B4-BE49-F238E27FC236}">
                <a16:creationId xmlns:a16="http://schemas.microsoft.com/office/drawing/2014/main" id="{B16B31A0-BF3F-9146-B2EC-9483110656FD}"/>
              </a:ext>
            </a:extLst>
          </p:cNvPr>
          <p:cNvGraphicFramePr/>
          <p:nvPr>
            <p:extLst>
              <p:ext uri="{D42A27DB-BD31-4B8C-83A1-F6EECF244321}">
                <p14:modId xmlns:p14="http://schemas.microsoft.com/office/powerpoint/2010/main" val="2737845228"/>
              </p:ext>
            </p:extLst>
          </p:nvPr>
        </p:nvGraphicFramePr>
        <p:xfrm>
          <a:off x="1387904" y="9899697"/>
          <a:ext cx="13988454" cy="1590040"/>
        </p:xfrm>
        <a:graphic>
          <a:graphicData uri="http://schemas.openxmlformats.org/drawingml/2006/table">
            <a:tbl>
              <a:tblPr>
                <a:noFill/>
              </a:tblPr>
              <a:tblGrid>
                <a:gridCol w="13988454">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x = myObj.cars.car2;</a:t>
                      </a:r>
                      <a:endParaRPr sz="3200" dirty="0">
                        <a:solidFill>
                          <a:schemeClr val="dk1"/>
                        </a:solidFill>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None/>
                      </a:pPr>
                      <a:r>
                        <a:rPr lang="en-GB" sz="3200" dirty="0">
                          <a:solidFill>
                            <a:srgbClr val="999999"/>
                          </a:solidFill>
                          <a:latin typeface="Consolas" panose="020B0609020204030204" pitchFamily="49" charset="0"/>
                          <a:ea typeface="Montserrat Light"/>
                          <a:cs typeface="Consolas" panose="020B0609020204030204" pitchFamily="49" charset="0"/>
                          <a:sym typeface="Montserrat Light"/>
                        </a:rPr>
                        <a:t>//or</a:t>
                      </a:r>
                      <a:endParaRPr sz="3200" dirty="0">
                        <a:solidFill>
                          <a:srgbClr val="999999"/>
                        </a:solidFill>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None/>
                      </a:pP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x = </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myObj.cars</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["car2"];</a:t>
                      </a:r>
                      <a:endParaRPr sz="3200" dirty="0">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849328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6500" y="3021283"/>
            <a:ext cx="20787226" cy="8256630"/>
          </a:xfrm>
          <a:prstGeom prst="rect">
            <a:avLst/>
          </a:prstGeom>
        </p:spPr>
        <p:txBody>
          <a:bodyPr>
            <a:normAutofit/>
          </a:bodyPr>
          <a:lstStyle/>
          <a:p>
            <a:pPr marL="0" indent="0" algn="ctr" rtl="0">
              <a:buNone/>
              <a:defRPr/>
            </a:pPr>
            <a:r>
              <a:rPr lang="en-GB" sz="3200" i="1" dirty="0" err="1">
                <a:solidFill>
                  <a:schemeClr val="accent4">
                    <a:lumMod val="75000"/>
                  </a:schemeClr>
                </a:solidFill>
                <a:latin typeface="Trebuchet MS"/>
                <a:ea typeface="Trebuchet MS"/>
                <a:cs typeface="Trebuchet MS"/>
                <a:sym typeface="Trebuchet MS"/>
              </a:rPr>
              <a:t>JSON.parse</a:t>
            </a:r>
            <a:r>
              <a:rPr lang="en-GB" sz="3200" i="1" dirty="0">
                <a:solidFill>
                  <a:schemeClr val="accent4">
                    <a:lumMod val="75000"/>
                  </a:schemeClr>
                </a:solidFill>
                <a:latin typeface="Trebuchet MS"/>
                <a:ea typeface="Trebuchet MS"/>
                <a:cs typeface="Trebuchet MS"/>
                <a:sym typeface="Trebuchet MS"/>
              </a:rPr>
              <a:t>()</a:t>
            </a:r>
          </a:p>
          <a:p>
            <a:pPr marL="0" indent="0" algn="l" rtl="0">
              <a:buNone/>
              <a:defRPr/>
            </a:pPr>
            <a:r>
              <a:rPr lang="en-GB" sz="3600" dirty="0">
                <a:sym typeface="Trebuchet MS"/>
              </a:rPr>
              <a:t>You receive this text from a web server:</a:t>
            </a:r>
          </a:p>
          <a:p>
            <a:pPr marL="0" indent="0" algn="l" rtl="0">
              <a:buNone/>
              <a:defRPr/>
            </a:pPr>
            <a:endParaRPr lang="en-GB" sz="3600" dirty="0">
              <a:sym typeface="Trebuchet MS"/>
            </a:endParaRPr>
          </a:p>
          <a:p>
            <a:pPr marL="0" indent="0" algn="l" rtl="0">
              <a:buNone/>
              <a:defRPr/>
            </a:pPr>
            <a:r>
              <a:rPr lang="en-GB" sz="3600" dirty="0">
                <a:sym typeface="Trebuchet MS"/>
              </a:rPr>
              <a:t>By parsing, the data becomes a JavaScript object: </a:t>
            </a:r>
          </a:p>
          <a:p>
            <a:pPr marL="0" indent="0" algn="l" rtl="0">
              <a:buNone/>
              <a:defRPr/>
            </a:pPr>
            <a:endParaRPr lang="en-GB" sz="3600" dirty="0">
              <a:sym typeface="Trebuchet MS"/>
            </a:endParaRPr>
          </a:p>
          <a:p>
            <a:pPr marL="0" indent="0" algn="l" rtl="0">
              <a:buNone/>
              <a:defRPr/>
            </a:pPr>
            <a:r>
              <a:rPr lang="en-GB" sz="3600" dirty="0">
                <a:sym typeface="Trebuchet MS"/>
              </a:rPr>
              <a:t>and you can use the object in your page:</a:t>
            </a:r>
          </a:p>
          <a:p>
            <a:pPr marL="0" indent="0" algn="l" rtl="0">
              <a:buNone/>
              <a:defRPr/>
            </a:pPr>
            <a:endParaRPr lang="en-GB" sz="3600" dirty="0">
              <a:sym typeface="Trebuchet MS"/>
            </a:endParaRPr>
          </a:p>
          <a:p>
            <a:pPr marL="0" indent="0" algn="l" rtl="0">
              <a:buNone/>
              <a:defRPr/>
            </a:pPr>
            <a:endParaRPr lang="en-GB" sz="3600" dirty="0">
              <a:sym typeface="Trebuchet MS"/>
            </a:endParaRPr>
          </a:p>
          <a:p>
            <a:pPr algn="l" rtl="0">
              <a:buFont typeface="Wingdings" pitchFamily="2" charset="2"/>
              <a:buChar char="v"/>
              <a:defRPr/>
            </a:pPr>
            <a:endParaRPr sz="4000" dirty="0"/>
          </a:p>
        </p:txBody>
      </p:sp>
      <p:sp>
        <p:nvSpPr>
          <p:cNvPr id="203" name="Slide Title"/>
          <p:cNvSpPr txBox="1">
            <a:spLocks noGrp="1"/>
          </p:cNvSpPr>
          <p:nvPr>
            <p:ph type="title"/>
          </p:nvPr>
        </p:nvSpPr>
        <p:spPr>
          <a:xfrm>
            <a:off x="1206500" y="1079500"/>
            <a:ext cx="20787226" cy="1435100"/>
          </a:xfrm>
          <a:prstGeom prst="rect">
            <a:avLst/>
          </a:prstGeom>
        </p:spPr>
        <p:txBody>
          <a:bodyPr>
            <a:normAutofit/>
          </a:bodyPr>
          <a:lstStyle/>
          <a:p>
            <a:pPr algn="ctr" rtl="0">
              <a:defRPr/>
            </a:pPr>
            <a:r>
              <a:rPr lang="en-GB" sz="8800" dirty="0">
                <a:solidFill>
                  <a:schemeClr val="accent4">
                    <a:lumMod val="75000"/>
                  </a:schemeClr>
                </a:solidFill>
              </a:rPr>
              <a:t>JSON Methods</a:t>
            </a:r>
            <a:endParaRPr dirty="0">
              <a:solidFill>
                <a:schemeClr val="accent4">
                  <a:lumMod val="75000"/>
                </a:schemeClr>
              </a:solidFill>
            </a:endParaRPr>
          </a:p>
        </p:txBody>
      </p:sp>
      <p:graphicFrame>
        <p:nvGraphicFramePr>
          <p:cNvPr id="4" name="Google Shape;249;p31">
            <a:extLst>
              <a:ext uri="{FF2B5EF4-FFF2-40B4-BE49-F238E27FC236}">
                <a16:creationId xmlns:a16="http://schemas.microsoft.com/office/drawing/2014/main" id="{B01D6947-1761-FA46-876E-7558E134D3BE}"/>
              </a:ext>
            </a:extLst>
          </p:cNvPr>
          <p:cNvGraphicFramePr/>
          <p:nvPr>
            <p:extLst>
              <p:ext uri="{D42A27DB-BD31-4B8C-83A1-F6EECF244321}">
                <p14:modId xmlns:p14="http://schemas.microsoft.com/office/powerpoint/2010/main" val="2655032636"/>
              </p:ext>
            </p:extLst>
          </p:nvPr>
        </p:nvGraphicFramePr>
        <p:xfrm>
          <a:off x="1206500" y="4914231"/>
          <a:ext cx="12918574" cy="957180"/>
        </p:xfrm>
        <a:graphic>
          <a:graphicData uri="http://schemas.openxmlformats.org/drawingml/2006/table">
            <a:tbl>
              <a:tblPr>
                <a:noFill/>
              </a:tblPr>
              <a:tblGrid>
                <a:gridCol w="12918574">
                  <a:extLst>
                    <a:ext uri="{9D8B030D-6E8A-4147-A177-3AD203B41FA5}">
                      <a16:colId xmlns:a16="http://schemas.microsoft.com/office/drawing/2014/main" val="20000"/>
                    </a:ext>
                  </a:extLst>
                </a:gridCol>
              </a:tblGrid>
              <a:tr h="957180">
                <a:tc>
                  <a:txBody>
                    <a:bodyPr/>
                    <a:lstStyle/>
                    <a:p>
                      <a:pPr marL="0" lvl="0" indent="0" algn="l" rtl="0">
                        <a:spcBef>
                          <a:spcPts val="0"/>
                        </a:spcBef>
                        <a:spcAft>
                          <a:spcPts val="0"/>
                        </a:spcAft>
                        <a:buNone/>
                      </a:pPr>
                      <a:r>
                        <a:rPr lang="en-GB" sz="3200" dirty="0">
                          <a:latin typeface="Consolas" panose="020B0609020204030204" pitchFamily="49" charset="0"/>
                          <a:ea typeface="Montserrat Light"/>
                          <a:cs typeface="Consolas" panose="020B0609020204030204" pitchFamily="49" charset="0"/>
                          <a:sym typeface="Montserrat Light"/>
                        </a:rPr>
                        <a:t>'{ "</a:t>
                      </a:r>
                      <a:r>
                        <a:rPr lang="en-GB" sz="3200" dirty="0" err="1">
                          <a:latin typeface="Consolas" panose="020B0609020204030204" pitchFamily="49" charset="0"/>
                          <a:ea typeface="Montserrat Light"/>
                          <a:cs typeface="Consolas" panose="020B0609020204030204" pitchFamily="49" charset="0"/>
                          <a:sym typeface="Montserrat Light"/>
                        </a:rPr>
                        <a:t>name":"Jason</a:t>
                      </a:r>
                      <a:r>
                        <a:rPr lang="en-GB" sz="3200" dirty="0">
                          <a:latin typeface="Consolas" panose="020B0609020204030204" pitchFamily="49" charset="0"/>
                          <a:ea typeface="Montserrat Light"/>
                          <a:cs typeface="Consolas" panose="020B0609020204030204" pitchFamily="49" charset="0"/>
                          <a:sym typeface="Montserrat Light"/>
                        </a:rPr>
                        <a:t>", "age":30, "</a:t>
                      </a:r>
                      <a:r>
                        <a:rPr lang="en-GB" sz="3200" dirty="0" err="1">
                          <a:latin typeface="Consolas" panose="020B0609020204030204" pitchFamily="49" charset="0"/>
                          <a:ea typeface="Montserrat Light"/>
                          <a:cs typeface="Consolas" panose="020B0609020204030204" pitchFamily="49" charset="0"/>
                          <a:sym typeface="Montserrat Light"/>
                        </a:rPr>
                        <a:t>city":"New</a:t>
                      </a:r>
                      <a:r>
                        <a:rPr lang="en-GB" sz="3200" dirty="0">
                          <a:latin typeface="Consolas" panose="020B0609020204030204" pitchFamily="49" charset="0"/>
                          <a:ea typeface="Montserrat Light"/>
                          <a:cs typeface="Consolas" panose="020B0609020204030204" pitchFamily="49" charset="0"/>
                          <a:sym typeface="Montserrat Light"/>
                        </a:rPr>
                        <a:t> York"}'</a:t>
                      </a:r>
                      <a:endParaRPr sz="3200" dirty="0">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graphicFrame>
        <p:nvGraphicFramePr>
          <p:cNvPr id="5" name="Google Shape;250;p31">
            <a:extLst>
              <a:ext uri="{FF2B5EF4-FFF2-40B4-BE49-F238E27FC236}">
                <a16:creationId xmlns:a16="http://schemas.microsoft.com/office/drawing/2014/main" id="{746872E5-216C-7F4B-B566-075E99E39C32}"/>
              </a:ext>
            </a:extLst>
          </p:cNvPr>
          <p:cNvGraphicFramePr/>
          <p:nvPr>
            <p:extLst>
              <p:ext uri="{D42A27DB-BD31-4B8C-83A1-F6EECF244321}">
                <p14:modId xmlns:p14="http://schemas.microsoft.com/office/powerpoint/2010/main" val="3353057927"/>
              </p:ext>
            </p:extLst>
          </p:nvPr>
        </p:nvGraphicFramePr>
        <p:xfrm>
          <a:off x="1206499" y="7006498"/>
          <a:ext cx="16552111" cy="838092"/>
        </p:xfrm>
        <a:graphic>
          <a:graphicData uri="http://schemas.openxmlformats.org/drawingml/2006/table">
            <a:tbl>
              <a:tblPr>
                <a:noFill/>
              </a:tblPr>
              <a:tblGrid>
                <a:gridCol w="16552111">
                  <a:extLst>
                    <a:ext uri="{9D8B030D-6E8A-4147-A177-3AD203B41FA5}">
                      <a16:colId xmlns:a16="http://schemas.microsoft.com/office/drawing/2014/main" val="20000"/>
                    </a:ext>
                  </a:extLst>
                </a:gridCol>
              </a:tblGrid>
              <a:tr h="838092">
                <a:tc>
                  <a:txBody>
                    <a:bodyPr/>
                    <a:lstStyle/>
                    <a:p>
                      <a:pPr marL="0" lvl="0" indent="0" algn="l" rtl="0">
                        <a:spcBef>
                          <a:spcPts val="0"/>
                        </a:spcBef>
                        <a:spcAft>
                          <a:spcPts val="0"/>
                        </a:spcAft>
                        <a:buNone/>
                      </a:pPr>
                      <a:r>
                        <a:rPr lang="en-GB" sz="3200" dirty="0">
                          <a:latin typeface="Consolas" panose="020B0609020204030204" pitchFamily="49" charset="0"/>
                          <a:ea typeface="Montserrat Light"/>
                          <a:cs typeface="Consolas" panose="020B0609020204030204" pitchFamily="49" charset="0"/>
                          <a:sym typeface="Montserrat Light"/>
                        </a:rPr>
                        <a:t>let </a:t>
                      </a:r>
                      <a:r>
                        <a:rPr lang="en-GB" sz="3200" dirty="0" err="1">
                          <a:latin typeface="Consolas" panose="020B0609020204030204" pitchFamily="49" charset="0"/>
                          <a:ea typeface="Montserrat Light"/>
                          <a:cs typeface="Consolas" panose="020B0609020204030204" pitchFamily="49" charset="0"/>
                          <a:sym typeface="Montserrat Light"/>
                        </a:rPr>
                        <a:t>obj</a:t>
                      </a:r>
                      <a:r>
                        <a:rPr lang="en-GB" sz="3200" dirty="0">
                          <a:latin typeface="Consolas" panose="020B0609020204030204" pitchFamily="49" charset="0"/>
                          <a:ea typeface="Montserrat Light"/>
                          <a:cs typeface="Consolas" panose="020B0609020204030204" pitchFamily="49" charset="0"/>
                          <a:sym typeface="Montserrat Light"/>
                        </a:rPr>
                        <a:t> = </a:t>
                      </a:r>
                      <a:r>
                        <a:rPr lang="en-GB" sz="3200" dirty="0" err="1">
                          <a:latin typeface="Consolas" panose="020B0609020204030204" pitchFamily="49" charset="0"/>
                          <a:ea typeface="Montserrat Light"/>
                          <a:cs typeface="Consolas" panose="020B0609020204030204" pitchFamily="49" charset="0"/>
                          <a:sym typeface="Montserrat Light"/>
                        </a:rPr>
                        <a:t>JSON.parse</a:t>
                      </a:r>
                      <a:r>
                        <a:rPr lang="en-GB" sz="3200" dirty="0">
                          <a:latin typeface="Consolas" panose="020B0609020204030204" pitchFamily="49" charset="0"/>
                          <a:ea typeface="Montserrat Light"/>
                          <a:cs typeface="Consolas" panose="020B0609020204030204" pitchFamily="49" charset="0"/>
                          <a:sym typeface="Montserrat Light"/>
                        </a:rPr>
                        <a:t>('{ "</a:t>
                      </a:r>
                      <a:r>
                        <a:rPr lang="en-GB" sz="3200" dirty="0" err="1">
                          <a:latin typeface="Consolas" panose="020B0609020204030204" pitchFamily="49" charset="0"/>
                          <a:ea typeface="Montserrat Light"/>
                          <a:cs typeface="Consolas" panose="020B0609020204030204" pitchFamily="49" charset="0"/>
                          <a:sym typeface="Montserrat Light"/>
                        </a:rPr>
                        <a:t>name":"Jason</a:t>
                      </a:r>
                      <a:r>
                        <a:rPr lang="en-GB" sz="3200" dirty="0">
                          <a:latin typeface="Consolas" panose="020B0609020204030204" pitchFamily="49" charset="0"/>
                          <a:ea typeface="Montserrat Light"/>
                          <a:cs typeface="Consolas" panose="020B0609020204030204" pitchFamily="49" charset="0"/>
                          <a:sym typeface="Montserrat Light"/>
                        </a:rPr>
                        <a:t>", "age":30, "</a:t>
                      </a:r>
                      <a:r>
                        <a:rPr lang="en-GB" sz="3200" dirty="0" err="1">
                          <a:latin typeface="Consolas" panose="020B0609020204030204" pitchFamily="49" charset="0"/>
                          <a:ea typeface="Montserrat Light"/>
                          <a:cs typeface="Consolas" panose="020B0609020204030204" pitchFamily="49" charset="0"/>
                          <a:sym typeface="Montserrat Light"/>
                        </a:rPr>
                        <a:t>city":"New</a:t>
                      </a:r>
                      <a:r>
                        <a:rPr lang="en-GB" sz="3200" dirty="0">
                          <a:latin typeface="Consolas" panose="020B0609020204030204" pitchFamily="49" charset="0"/>
                          <a:ea typeface="Montserrat Light"/>
                          <a:cs typeface="Consolas" panose="020B0609020204030204" pitchFamily="49" charset="0"/>
                          <a:sym typeface="Montserrat Light"/>
                        </a:rPr>
                        <a:t> York"}');</a:t>
                      </a:r>
                      <a:endParaRPr sz="3200" dirty="0">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graphicFrame>
        <p:nvGraphicFramePr>
          <p:cNvPr id="6" name="Google Shape;251;p31">
            <a:extLst>
              <a:ext uri="{FF2B5EF4-FFF2-40B4-BE49-F238E27FC236}">
                <a16:creationId xmlns:a16="http://schemas.microsoft.com/office/drawing/2014/main" id="{F4C9B17A-5A3E-9142-8917-D0E8D31880BC}"/>
              </a:ext>
            </a:extLst>
          </p:cNvPr>
          <p:cNvGraphicFramePr/>
          <p:nvPr>
            <p:extLst>
              <p:ext uri="{D42A27DB-BD31-4B8C-83A1-F6EECF244321}">
                <p14:modId xmlns:p14="http://schemas.microsoft.com/office/powerpoint/2010/main" val="4129106562"/>
              </p:ext>
            </p:extLst>
          </p:nvPr>
        </p:nvGraphicFramePr>
        <p:xfrm>
          <a:off x="1206499" y="9272842"/>
          <a:ext cx="16552110" cy="2565400"/>
        </p:xfrm>
        <a:graphic>
          <a:graphicData uri="http://schemas.openxmlformats.org/drawingml/2006/table">
            <a:tbl>
              <a:tblPr>
                <a:noFill/>
              </a:tblPr>
              <a:tblGrid>
                <a:gridCol w="16552110">
                  <a:extLst>
                    <a:ext uri="{9D8B030D-6E8A-4147-A177-3AD203B41FA5}">
                      <a16:colId xmlns:a16="http://schemas.microsoft.com/office/drawing/2014/main" val="20000"/>
                    </a:ext>
                  </a:extLst>
                </a:gridCol>
              </a:tblGrid>
              <a:tr h="368300">
                <a:tc>
                  <a:txBody>
                    <a:bodyPr/>
                    <a:lstStyle/>
                    <a:p>
                      <a:pPr marL="0" lvl="0" indent="0" algn="l" rtl="0">
                        <a:spcBef>
                          <a:spcPts val="0"/>
                        </a:spcBef>
                        <a:spcAft>
                          <a:spcPts val="0"/>
                        </a:spcAft>
                        <a:buNone/>
                      </a:pPr>
                      <a:r>
                        <a:rPr lang="en-GB" sz="3200" dirty="0">
                          <a:latin typeface="Consolas" panose="020B0609020204030204" pitchFamily="49" charset="0"/>
                          <a:ea typeface="Montserrat Light"/>
                          <a:cs typeface="Consolas" panose="020B0609020204030204" pitchFamily="49" charset="0"/>
                          <a:sym typeface="Montserrat Light"/>
                        </a:rPr>
                        <a:t>&lt;p id="demo"&gt;&lt;/p&gt; </a:t>
                      </a:r>
                      <a:endParaRPr sz="3200" dirty="0">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None/>
                      </a:pPr>
                      <a:endParaRPr sz="3200" dirty="0">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None/>
                      </a:pPr>
                      <a:r>
                        <a:rPr lang="en-GB" sz="3200" dirty="0">
                          <a:latin typeface="Consolas" panose="020B0609020204030204" pitchFamily="49" charset="0"/>
                          <a:ea typeface="Montserrat Light"/>
                          <a:cs typeface="Consolas" panose="020B0609020204030204" pitchFamily="49" charset="0"/>
                          <a:sym typeface="Montserrat Light"/>
                        </a:rPr>
                        <a:t>&lt;script&gt;</a:t>
                      </a:r>
                      <a:endParaRPr sz="3200" dirty="0">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None/>
                      </a:pPr>
                      <a:r>
                        <a:rPr lang="en-GB" sz="3200" dirty="0" err="1">
                          <a:latin typeface="Consolas" panose="020B0609020204030204" pitchFamily="49" charset="0"/>
                          <a:ea typeface="Montserrat Light"/>
                          <a:cs typeface="Consolas" panose="020B0609020204030204" pitchFamily="49" charset="0"/>
                          <a:sym typeface="Montserrat Light"/>
                        </a:rPr>
                        <a:t>document.getElementById</a:t>
                      </a:r>
                      <a:r>
                        <a:rPr lang="en-GB" sz="3200" dirty="0">
                          <a:latin typeface="Consolas" panose="020B0609020204030204" pitchFamily="49" charset="0"/>
                          <a:ea typeface="Montserrat Light"/>
                          <a:cs typeface="Consolas" panose="020B0609020204030204" pitchFamily="49" charset="0"/>
                          <a:sym typeface="Montserrat Light"/>
                        </a:rPr>
                        <a:t>("demo").</a:t>
                      </a:r>
                      <a:r>
                        <a:rPr lang="en-GB" sz="3200" dirty="0" err="1">
                          <a:latin typeface="Consolas" panose="020B0609020204030204" pitchFamily="49" charset="0"/>
                          <a:ea typeface="Montserrat Light"/>
                          <a:cs typeface="Consolas" panose="020B0609020204030204" pitchFamily="49" charset="0"/>
                          <a:sym typeface="Montserrat Light"/>
                        </a:rPr>
                        <a:t>innerHTML</a:t>
                      </a:r>
                      <a:r>
                        <a:rPr lang="en-GB" sz="3200" dirty="0">
                          <a:latin typeface="Consolas" panose="020B0609020204030204" pitchFamily="49" charset="0"/>
                          <a:ea typeface="Montserrat Light"/>
                          <a:cs typeface="Consolas" panose="020B0609020204030204" pitchFamily="49" charset="0"/>
                          <a:sym typeface="Montserrat Light"/>
                        </a:rPr>
                        <a:t> = </a:t>
                      </a:r>
                      <a:r>
                        <a:rPr lang="en-GB" sz="3200" dirty="0" err="1">
                          <a:latin typeface="Consolas" panose="020B0609020204030204" pitchFamily="49" charset="0"/>
                          <a:ea typeface="Montserrat Light"/>
                          <a:cs typeface="Consolas" panose="020B0609020204030204" pitchFamily="49" charset="0"/>
                          <a:sym typeface="Montserrat Light"/>
                        </a:rPr>
                        <a:t>obj.name</a:t>
                      </a:r>
                      <a:r>
                        <a:rPr lang="en-GB" sz="3200" dirty="0">
                          <a:latin typeface="Consolas" panose="020B0609020204030204" pitchFamily="49" charset="0"/>
                          <a:ea typeface="Montserrat Light"/>
                          <a:cs typeface="Consolas" panose="020B0609020204030204" pitchFamily="49" charset="0"/>
                          <a:sym typeface="Montserrat Light"/>
                        </a:rPr>
                        <a:t> + ", " + </a:t>
                      </a:r>
                      <a:r>
                        <a:rPr lang="en-GB" sz="3200" dirty="0" err="1">
                          <a:latin typeface="Consolas" panose="020B0609020204030204" pitchFamily="49" charset="0"/>
                          <a:ea typeface="Montserrat Light"/>
                          <a:cs typeface="Consolas" panose="020B0609020204030204" pitchFamily="49" charset="0"/>
                          <a:sym typeface="Montserrat Light"/>
                        </a:rPr>
                        <a:t>obj.age</a:t>
                      </a:r>
                      <a:r>
                        <a:rPr lang="en-GB" sz="3200" dirty="0">
                          <a:latin typeface="Consolas" panose="020B0609020204030204" pitchFamily="49" charset="0"/>
                          <a:ea typeface="Montserrat Light"/>
                          <a:cs typeface="Consolas" panose="020B0609020204030204" pitchFamily="49" charset="0"/>
                          <a:sym typeface="Montserrat Light"/>
                        </a:rPr>
                        <a:t>; </a:t>
                      </a:r>
                      <a:endParaRPr sz="3200" dirty="0">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None/>
                      </a:pPr>
                      <a:r>
                        <a:rPr lang="en-GB" sz="3200" dirty="0">
                          <a:latin typeface="Consolas" panose="020B0609020204030204" pitchFamily="49" charset="0"/>
                          <a:ea typeface="Montserrat Light"/>
                          <a:cs typeface="Consolas" panose="020B0609020204030204" pitchFamily="49" charset="0"/>
                          <a:sym typeface="Montserrat Light"/>
                        </a:rPr>
                        <a:t>&lt;/script&gt;</a:t>
                      </a:r>
                      <a:endParaRPr sz="3200" dirty="0">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8524008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6500" y="3021283"/>
            <a:ext cx="20787226" cy="8256630"/>
          </a:xfrm>
          <a:prstGeom prst="rect">
            <a:avLst/>
          </a:prstGeom>
        </p:spPr>
        <p:txBody>
          <a:bodyPr>
            <a:normAutofit/>
          </a:bodyPr>
          <a:lstStyle/>
          <a:p>
            <a:pPr marL="1219200" lvl="2" indent="0" algn="ctr" rtl="0">
              <a:buNone/>
              <a:defRPr/>
            </a:pPr>
            <a:r>
              <a:rPr lang="en-GB" sz="3200" i="1" dirty="0" err="1">
                <a:solidFill>
                  <a:schemeClr val="accent4">
                    <a:lumMod val="75000"/>
                  </a:schemeClr>
                </a:solidFill>
                <a:latin typeface="Trebuchet MS"/>
                <a:ea typeface="Trebuchet MS"/>
                <a:cs typeface="Trebuchet MS"/>
                <a:sym typeface="Trebuchet MS"/>
              </a:rPr>
              <a:t>JSON.stringify</a:t>
            </a:r>
            <a:r>
              <a:rPr lang="en-GB" sz="3200" i="1" dirty="0">
                <a:solidFill>
                  <a:schemeClr val="accent4">
                    <a:lumMod val="75000"/>
                  </a:schemeClr>
                </a:solidFill>
                <a:latin typeface="Trebuchet MS"/>
                <a:ea typeface="Trebuchet MS"/>
                <a:cs typeface="Trebuchet MS"/>
                <a:sym typeface="Trebuchet MS"/>
              </a:rPr>
              <a:t>()</a:t>
            </a:r>
          </a:p>
          <a:p>
            <a:pPr marL="0" indent="0" algn="l" rtl="0">
              <a:buNone/>
              <a:defRPr/>
            </a:pPr>
            <a:r>
              <a:rPr lang="en-GB" sz="3600" dirty="0">
                <a:sym typeface="Trebuchet MS"/>
              </a:rPr>
              <a:t>You receive this text from a web server:</a:t>
            </a:r>
          </a:p>
          <a:p>
            <a:pPr marL="0" indent="0" algn="l" rtl="0">
              <a:buNone/>
              <a:defRPr/>
            </a:pPr>
            <a:endParaRPr lang="en-GB" sz="3600" dirty="0">
              <a:sym typeface="Trebuchet MS"/>
            </a:endParaRPr>
          </a:p>
          <a:p>
            <a:pPr marL="0" indent="0" algn="l" rtl="0">
              <a:buNone/>
              <a:defRPr/>
            </a:pPr>
            <a:r>
              <a:rPr lang="en-GB" sz="3600" dirty="0">
                <a:sym typeface="Trebuchet MS"/>
              </a:rPr>
              <a:t>Using </a:t>
            </a:r>
            <a:r>
              <a:rPr lang="en-GB" sz="3600" dirty="0" err="1">
                <a:sym typeface="Trebuchet MS"/>
              </a:rPr>
              <a:t>JSON.stringify</a:t>
            </a:r>
            <a:r>
              <a:rPr lang="en-GB" sz="3600" dirty="0">
                <a:sym typeface="Trebuchet MS"/>
              </a:rPr>
              <a:t>() converts the object to a string: </a:t>
            </a:r>
          </a:p>
          <a:p>
            <a:pPr marL="0" indent="0" algn="l" rtl="0">
              <a:buNone/>
              <a:defRPr/>
            </a:pPr>
            <a:endParaRPr lang="en-GB" sz="3600" dirty="0">
              <a:sym typeface="Trebuchet MS"/>
            </a:endParaRPr>
          </a:p>
          <a:p>
            <a:pPr marL="0" indent="0" algn="l" rtl="0">
              <a:buNone/>
              <a:defRPr/>
            </a:pPr>
            <a:r>
              <a:rPr lang="en-GB" sz="3600" dirty="0">
                <a:sym typeface="Trebuchet MS"/>
              </a:rPr>
              <a:t>And that can be sent to a server:</a:t>
            </a:r>
          </a:p>
          <a:p>
            <a:pPr marL="0" indent="0" algn="l" rtl="0">
              <a:buNone/>
              <a:defRPr/>
            </a:pPr>
            <a:endParaRPr lang="en-GB" sz="3600" dirty="0">
              <a:sym typeface="Trebuchet MS"/>
            </a:endParaRPr>
          </a:p>
          <a:p>
            <a:pPr marL="0" indent="0" algn="l" rtl="0">
              <a:buNone/>
              <a:defRPr/>
            </a:pPr>
            <a:endParaRPr lang="en-GB" sz="3600" dirty="0">
              <a:sym typeface="Trebuchet MS"/>
            </a:endParaRPr>
          </a:p>
          <a:p>
            <a:pPr marL="0" indent="0" algn="l" rtl="0">
              <a:buNone/>
              <a:defRPr/>
            </a:pPr>
            <a:endParaRPr lang="en-GB" sz="3600" dirty="0">
              <a:sym typeface="Trebuchet MS"/>
            </a:endParaRPr>
          </a:p>
          <a:p>
            <a:pPr algn="l" rtl="0">
              <a:buFont typeface="Wingdings" pitchFamily="2" charset="2"/>
              <a:buChar char="v"/>
              <a:defRPr/>
            </a:pPr>
            <a:endParaRPr sz="4000" dirty="0"/>
          </a:p>
        </p:txBody>
      </p:sp>
      <p:sp>
        <p:nvSpPr>
          <p:cNvPr id="203" name="Slide Title"/>
          <p:cNvSpPr txBox="1">
            <a:spLocks noGrp="1"/>
          </p:cNvSpPr>
          <p:nvPr>
            <p:ph type="title"/>
          </p:nvPr>
        </p:nvSpPr>
        <p:spPr>
          <a:xfrm>
            <a:off x="1206500" y="1079500"/>
            <a:ext cx="20787226" cy="1435100"/>
          </a:xfrm>
          <a:prstGeom prst="rect">
            <a:avLst/>
          </a:prstGeom>
        </p:spPr>
        <p:txBody>
          <a:bodyPr>
            <a:normAutofit/>
          </a:bodyPr>
          <a:lstStyle/>
          <a:p>
            <a:pPr algn="ctr" rtl="0">
              <a:defRPr/>
            </a:pPr>
            <a:r>
              <a:rPr lang="en-GB" sz="8800" dirty="0">
                <a:solidFill>
                  <a:schemeClr val="accent4">
                    <a:lumMod val="75000"/>
                  </a:schemeClr>
                </a:solidFill>
              </a:rPr>
              <a:t>JSON Methods</a:t>
            </a:r>
            <a:endParaRPr dirty="0">
              <a:solidFill>
                <a:schemeClr val="accent4">
                  <a:lumMod val="75000"/>
                </a:schemeClr>
              </a:solidFill>
            </a:endParaRPr>
          </a:p>
        </p:txBody>
      </p:sp>
      <p:graphicFrame>
        <p:nvGraphicFramePr>
          <p:cNvPr id="4" name="Google Shape;259;p32">
            <a:extLst>
              <a:ext uri="{FF2B5EF4-FFF2-40B4-BE49-F238E27FC236}">
                <a16:creationId xmlns:a16="http://schemas.microsoft.com/office/drawing/2014/main" id="{3A7E3CE8-1C5F-A74E-AF3F-2E3B7B3D6893}"/>
              </a:ext>
            </a:extLst>
          </p:cNvPr>
          <p:cNvGraphicFramePr/>
          <p:nvPr>
            <p:extLst>
              <p:ext uri="{D42A27DB-BD31-4B8C-83A1-F6EECF244321}">
                <p14:modId xmlns:p14="http://schemas.microsoft.com/office/powerpoint/2010/main" val="1038363289"/>
              </p:ext>
            </p:extLst>
          </p:nvPr>
        </p:nvGraphicFramePr>
        <p:xfrm>
          <a:off x="1206500" y="4826000"/>
          <a:ext cx="13287836" cy="812487"/>
        </p:xfrm>
        <a:graphic>
          <a:graphicData uri="http://schemas.openxmlformats.org/drawingml/2006/table">
            <a:tbl>
              <a:tblPr>
                <a:noFill/>
              </a:tblPr>
              <a:tblGrid>
                <a:gridCol w="13287836">
                  <a:extLst>
                    <a:ext uri="{9D8B030D-6E8A-4147-A177-3AD203B41FA5}">
                      <a16:colId xmlns:a16="http://schemas.microsoft.com/office/drawing/2014/main" val="20000"/>
                    </a:ext>
                  </a:extLst>
                </a:gridCol>
              </a:tblGrid>
              <a:tr h="812487">
                <a:tc>
                  <a:txBody>
                    <a:bodyPr/>
                    <a:lstStyle/>
                    <a:p>
                      <a:pPr marL="0" lvl="0" indent="0" algn="l" rtl="0">
                        <a:spcBef>
                          <a:spcPts val="0"/>
                        </a:spcBef>
                        <a:spcAft>
                          <a:spcPts val="0"/>
                        </a:spcAft>
                        <a:buClr>
                          <a:schemeClr val="dk1"/>
                        </a:buClr>
                        <a:buSzPts val="1100"/>
                        <a:buFont typeface="Arial"/>
                        <a:buNone/>
                      </a:pP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let </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obj</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 { "</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name":"Jason</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"age":30, "</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city":"New</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York"};</a:t>
                      </a:r>
                      <a:endParaRPr sz="3200" dirty="0">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graphicFrame>
        <p:nvGraphicFramePr>
          <p:cNvPr id="5" name="Google Shape;260;p32">
            <a:extLst>
              <a:ext uri="{FF2B5EF4-FFF2-40B4-BE49-F238E27FC236}">
                <a16:creationId xmlns:a16="http://schemas.microsoft.com/office/drawing/2014/main" id="{68A2A52B-28F3-2C42-926E-0D55EF963128}"/>
              </a:ext>
            </a:extLst>
          </p:cNvPr>
          <p:cNvGraphicFramePr/>
          <p:nvPr>
            <p:extLst>
              <p:ext uri="{D42A27DB-BD31-4B8C-83A1-F6EECF244321}">
                <p14:modId xmlns:p14="http://schemas.microsoft.com/office/powerpoint/2010/main" val="3131847221"/>
              </p:ext>
            </p:extLst>
          </p:nvPr>
        </p:nvGraphicFramePr>
        <p:xfrm>
          <a:off x="1206500" y="6859516"/>
          <a:ext cx="13287836" cy="812486"/>
        </p:xfrm>
        <a:graphic>
          <a:graphicData uri="http://schemas.openxmlformats.org/drawingml/2006/table">
            <a:tbl>
              <a:tblPr>
                <a:noFill/>
              </a:tblPr>
              <a:tblGrid>
                <a:gridCol w="13287836">
                  <a:extLst>
                    <a:ext uri="{9D8B030D-6E8A-4147-A177-3AD203B41FA5}">
                      <a16:colId xmlns:a16="http://schemas.microsoft.com/office/drawing/2014/main" val="20000"/>
                    </a:ext>
                  </a:extLst>
                </a:gridCol>
              </a:tblGrid>
              <a:tr h="812486">
                <a:tc>
                  <a:txBody>
                    <a:bodyPr/>
                    <a:lstStyle/>
                    <a:p>
                      <a:pPr marL="0" lvl="0" indent="0" algn="l" rtl="0">
                        <a:spcBef>
                          <a:spcPts val="0"/>
                        </a:spcBef>
                        <a:spcAft>
                          <a:spcPts val="0"/>
                        </a:spcAft>
                        <a:buClr>
                          <a:schemeClr val="dk1"/>
                        </a:buClr>
                        <a:buSzPts val="1100"/>
                        <a:buFont typeface="Arial"/>
                        <a:buNone/>
                      </a:pPr>
                      <a:r>
                        <a:rPr lang="en-GB" sz="3200" dirty="0">
                          <a:solidFill>
                            <a:srgbClr val="000088"/>
                          </a:solidFill>
                          <a:latin typeface="Consolas" panose="020B0609020204030204" pitchFamily="49" charset="0"/>
                          <a:ea typeface="Montserrat Light"/>
                          <a:cs typeface="Consolas" panose="020B0609020204030204" pitchFamily="49" charset="0"/>
                          <a:sym typeface="Montserrat Light"/>
                        </a:rPr>
                        <a:t>let</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myJSON</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a:t>
                      </a:r>
                      <a:r>
                        <a:rPr lang="en-GB" sz="3200" dirty="0">
                          <a:solidFill>
                            <a:srgbClr val="666600"/>
                          </a:solidFill>
                          <a:latin typeface="Consolas" panose="020B0609020204030204" pitchFamily="49" charset="0"/>
                          <a:ea typeface="Montserrat Light"/>
                          <a:cs typeface="Consolas" panose="020B0609020204030204" pitchFamily="49" charset="0"/>
                          <a:sym typeface="Montserrat Light"/>
                        </a:rPr>
                        <a:t>=</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JSON</a:t>
                      </a:r>
                      <a:r>
                        <a:rPr lang="en-GB" sz="3200" dirty="0" err="1">
                          <a:solidFill>
                            <a:srgbClr val="666600"/>
                          </a:solidFill>
                          <a:latin typeface="Consolas" panose="020B0609020204030204" pitchFamily="49" charset="0"/>
                          <a:ea typeface="Montserrat Light"/>
                          <a:cs typeface="Consolas" panose="020B0609020204030204" pitchFamily="49" charset="0"/>
                          <a:sym typeface="Montserrat Light"/>
                        </a:rPr>
                        <a:t>.</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stringify</a:t>
                      </a:r>
                      <a:r>
                        <a:rPr lang="en-GB" sz="3200" dirty="0">
                          <a:solidFill>
                            <a:srgbClr val="666600"/>
                          </a:solidFill>
                          <a:latin typeface="Consolas" panose="020B0609020204030204" pitchFamily="49" charset="0"/>
                          <a:ea typeface="Montserrat Light"/>
                          <a:cs typeface="Consolas" panose="020B0609020204030204" pitchFamily="49" charset="0"/>
                          <a:sym typeface="Montserrat Light"/>
                        </a:rPr>
                        <a:t>(</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obj</a:t>
                      </a:r>
                      <a:r>
                        <a:rPr lang="en-GB" sz="3200" dirty="0">
                          <a:solidFill>
                            <a:srgbClr val="666600"/>
                          </a:solidFill>
                          <a:latin typeface="Consolas" panose="020B0609020204030204" pitchFamily="49" charset="0"/>
                          <a:ea typeface="Montserrat Light"/>
                          <a:cs typeface="Consolas" panose="020B0609020204030204" pitchFamily="49" charset="0"/>
                          <a:sym typeface="Montserrat Light"/>
                        </a:rPr>
                        <a:t>);</a:t>
                      </a:r>
                      <a:endParaRPr sz="3200" dirty="0">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graphicFrame>
        <p:nvGraphicFramePr>
          <p:cNvPr id="6" name="Google Shape;261;p32">
            <a:extLst>
              <a:ext uri="{FF2B5EF4-FFF2-40B4-BE49-F238E27FC236}">
                <a16:creationId xmlns:a16="http://schemas.microsoft.com/office/drawing/2014/main" id="{766E872D-7EB8-5A49-9C9B-E8D0C7820F72}"/>
              </a:ext>
            </a:extLst>
          </p:cNvPr>
          <p:cNvGraphicFramePr/>
          <p:nvPr>
            <p:extLst>
              <p:ext uri="{D42A27DB-BD31-4B8C-83A1-F6EECF244321}">
                <p14:modId xmlns:p14="http://schemas.microsoft.com/office/powerpoint/2010/main" val="3659509534"/>
              </p:ext>
            </p:extLst>
          </p:nvPr>
        </p:nvGraphicFramePr>
        <p:xfrm>
          <a:off x="1206500" y="9503368"/>
          <a:ext cx="13624720" cy="1590040"/>
        </p:xfrm>
        <a:graphic>
          <a:graphicData uri="http://schemas.openxmlformats.org/drawingml/2006/table">
            <a:tbl>
              <a:tblPr>
                <a:noFill/>
              </a:tblPr>
              <a:tblGrid>
                <a:gridCol w="13624720">
                  <a:extLst>
                    <a:ext uri="{9D8B030D-6E8A-4147-A177-3AD203B41FA5}">
                      <a16:colId xmlns:a16="http://schemas.microsoft.com/office/drawing/2014/main" val="20000"/>
                    </a:ext>
                  </a:extLst>
                </a:gridCol>
              </a:tblGrid>
              <a:tr h="368300">
                <a:tc>
                  <a:txBody>
                    <a:bodyPr/>
                    <a:lstStyle/>
                    <a:p>
                      <a:pPr marL="0" lvl="0" indent="0" algn="l" rtl="0">
                        <a:spcBef>
                          <a:spcPts val="0"/>
                        </a:spcBef>
                        <a:spcAft>
                          <a:spcPts val="0"/>
                        </a:spcAft>
                        <a:buClr>
                          <a:schemeClr val="dk1"/>
                        </a:buClr>
                        <a:buSzPts val="1100"/>
                        <a:buFont typeface="Arial"/>
                        <a:buNone/>
                      </a:pP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let </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obj</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 { "</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name":"Jason</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"age":30, "</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city":"New</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York"};</a:t>
                      </a:r>
                      <a:b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b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let </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myJSON</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 </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JSON.stringify</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obj</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a:t>
                      </a:r>
                      <a:b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b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document.getElementById</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("demo").</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innerHTML</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 = </a:t>
                      </a:r>
                      <a:r>
                        <a:rPr lang="en-GB" sz="3200" dirty="0" err="1">
                          <a:solidFill>
                            <a:schemeClr val="dk1"/>
                          </a:solidFill>
                          <a:latin typeface="Consolas" panose="020B0609020204030204" pitchFamily="49" charset="0"/>
                          <a:ea typeface="Montserrat Light"/>
                          <a:cs typeface="Consolas" panose="020B0609020204030204" pitchFamily="49" charset="0"/>
                          <a:sym typeface="Montserrat Light"/>
                        </a:rPr>
                        <a:t>myJSON</a:t>
                      </a:r>
                      <a:r>
                        <a:rPr lang="en-GB" sz="3200" dirty="0">
                          <a:solidFill>
                            <a:schemeClr val="dk1"/>
                          </a:solidFill>
                          <a:latin typeface="Consolas" panose="020B0609020204030204" pitchFamily="49" charset="0"/>
                          <a:ea typeface="Montserrat Light"/>
                          <a:cs typeface="Consolas" panose="020B0609020204030204" pitchFamily="49" charset="0"/>
                          <a:sym typeface="Montserrat Light"/>
                        </a:rPr>
                        <a:t>;</a:t>
                      </a:r>
                      <a:endParaRPr sz="3200" dirty="0">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401307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6500" y="4235115"/>
            <a:ext cx="20787226" cy="7042797"/>
          </a:xfrm>
          <a:prstGeom prst="rect">
            <a:avLst/>
          </a:prstGeom>
        </p:spPr>
        <p:txBody>
          <a:bodyPr>
            <a:normAutofit/>
          </a:bodyPr>
          <a:lstStyle/>
          <a:p>
            <a:pPr marL="0" lvl="0" indent="0" algn="l" rtl="0">
              <a:spcBef>
                <a:spcPts val="0"/>
              </a:spcBef>
              <a:buClr>
                <a:schemeClr val="lt1"/>
              </a:buClr>
              <a:buSzPts val="2800"/>
              <a:buNone/>
            </a:pPr>
            <a:r>
              <a:rPr lang="en-GB" sz="4400" dirty="0">
                <a:sym typeface="Trebuchet MS"/>
              </a:rPr>
              <a:t>We can store information using:</a:t>
            </a:r>
          </a:p>
          <a:p>
            <a:pPr marL="0" lvl="0" indent="0" algn="l" rtl="0">
              <a:spcBef>
                <a:spcPts val="0"/>
              </a:spcBef>
              <a:buClr>
                <a:schemeClr val="lt1"/>
              </a:buClr>
              <a:buSzPts val="2800"/>
              <a:buNone/>
            </a:pPr>
            <a:endParaRPr lang="en-GB" sz="4400" dirty="0">
              <a:sym typeface="Trebuchet MS"/>
            </a:endParaRPr>
          </a:p>
          <a:p>
            <a:pPr marL="1733550" lvl="2" indent="-514350" algn="l" rtl="0">
              <a:buFont typeface="+mj-lt"/>
              <a:buAutoNum type="arabicPeriod"/>
              <a:defRPr/>
            </a:pPr>
            <a:r>
              <a:rPr lang="en-GB" sz="4800" i="1" dirty="0" err="1">
                <a:solidFill>
                  <a:schemeClr val="accent4">
                    <a:lumMod val="75000"/>
                  </a:schemeClr>
                </a:solidFill>
                <a:latin typeface="Trebuchet MS"/>
                <a:ea typeface="Trebuchet MS"/>
                <a:cs typeface="Trebuchet MS"/>
                <a:sym typeface="Trebuchet MS"/>
              </a:rPr>
              <a:t>sessionStorage</a:t>
            </a:r>
            <a:r>
              <a:rPr lang="en-GB" sz="4800" i="1" dirty="0">
                <a:solidFill>
                  <a:schemeClr val="accent4">
                    <a:lumMod val="75000"/>
                  </a:schemeClr>
                </a:solidFill>
                <a:latin typeface="Trebuchet MS"/>
                <a:ea typeface="Trebuchet MS"/>
                <a:cs typeface="Trebuchet MS"/>
                <a:sym typeface="Trebuchet MS"/>
              </a:rPr>
              <a:t> </a:t>
            </a:r>
            <a:r>
              <a:rPr lang="en-GB" sz="4400" dirty="0">
                <a:sym typeface="Trebuchet MS"/>
              </a:rPr>
              <a:t>— stores state information for each given origin for as long as the browser is open.</a:t>
            </a:r>
          </a:p>
          <a:p>
            <a:pPr marL="1733550" lvl="2" indent="-514350" algn="l" rtl="0">
              <a:buFont typeface="+mj-lt"/>
              <a:buAutoNum type="arabicPeriod"/>
              <a:defRPr/>
            </a:pPr>
            <a:r>
              <a:rPr lang="en-GB" sz="4800" i="1" dirty="0" err="1">
                <a:solidFill>
                  <a:schemeClr val="accent4">
                    <a:lumMod val="75000"/>
                  </a:schemeClr>
                </a:solidFill>
                <a:latin typeface="Trebuchet MS"/>
                <a:ea typeface="Trebuchet MS"/>
                <a:cs typeface="Trebuchet MS"/>
                <a:sym typeface="Trebuchet MS"/>
              </a:rPr>
              <a:t>localStorage</a:t>
            </a:r>
            <a:r>
              <a:rPr lang="en-GB" sz="4800" i="1" dirty="0">
                <a:solidFill>
                  <a:schemeClr val="accent4">
                    <a:lumMod val="75000"/>
                  </a:schemeClr>
                </a:solidFill>
                <a:latin typeface="Trebuchet MS"/>
                <a:ea typeface="Trebuchet MS"/>
                <a:cs typeface="Trebuchet MS"/>
                <a:sym typeface="Trebuchet MS"/>
              </a:rPr>
              <a:t> </a:t>
            </a:r>
            <a:r>
              <a:rPr lang="en-GB" sz="4400" dirty="0">
                <a:sym typeface="Trebuchet MS"/>
              </a:rPr>
              <a:t>— stores state information for each given origin even when the browser is closed and reopened. </a:t>
            </a:r>
            <a:endParaRPr lang="en-GB" sz="4400" dirty="0"/>
          </a:p>
        </p:txBody>
      </p:sp>
      <p:sp>
        <p:nvSpPr>
          <p:cNvPr id="203" name="Slide Title"/>
          <p:cNvSpPr txBox="1">
            <a:spLocks noGrp="1"/>
          </p:cNvSpPr>
          <p:nvPr>
            <p:ph type="title"/>
          </p:nvPr>
        </p:nvSpPr>
        <p:spPr>
          <a:xfrm>
            <a:off x="1206500" y="1079500"/>
            <a:ext cx="20787226" cy="1435100"/>
          </a:xfrm>
          <a:prstGeom prst="rect">
            <a:avLst/>
          </a:prstGeom>
        </p:spPr>
        <p:txBody>
          <a:bodyPr>
            <a:normAutofit/>
          </a:bodyPr>
          <a:lstStyle/>
          <a:p>
            <a:pPr algn="ctr" rtl="0">
              <a:defRPr/>
            </a:pPr>
            <a:r>
              <a:rPr lang="en-GB" sz="8800" dirty="0">
                <a:solidFill>
                  <a:schemeClr val="accent4">
                    <a:lumMod val="75000"/>
                  </a:schemeClr>
                </a:solidFill>
              </a:rPr>
              <a:t>The Web Storage API</a:t>
            </a:r>
            <a:endParaRPr dirty="0">
              <a:solidFill>
                <a:schemeClr val="accent4">
                  <a:lumMod val="75000"/>
                </a:schemeClr>
              </a:solidFill>
            </a:endParaRPr>
          </a:p>
        </p:txBody>
      </p:sp>
    </p:spTree>
    <p:extLst>
      <p:ext uri="{BB962C8B-B14F-4D97-AF65-F5344CB8AC3E}">
        <p14:creationId xmlns:p14="http://schemas.microsoft.com/office/powerpoint/2010/main" val="177212358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6500" y="3285977"/>
            <a:ext cx="20787226" cy="8256630"/>
          </a:xfrm>
          <a:prstGeom prst="rect">
            <a:avLst/>
          </a:prstGeom>
        </p:spPr>
        <p:txBody>
          <a:bodyPr>
            <a:normAutofit/>
          </a:bodyPr>
          <a:lstStyle/>
          <a:p>
            <a:pPr marL="0" lvl="0" indent="0" algn="just" rtl="0">
              <a:lnSpc>
                <a:spcPct val="115000"/>
              </a:lnSpc>
              <a:spcBef>
                <a:spcPts val="0"/>
              </a:spcBef>
              <a:buNone/>
            </a:pPr>
            <a:r>
              <a:rPr lang="en-GB" sz="3600" dirty="0">
                <a:sym typeface="Trebuchet MS"/>
              </a:rPr>
              <a:t>To add the key value pair {“totalPersonObjs”,1} to </a:t>
            </a:r>
            <a:r>
              <a:rPr lang="en-GB" sz="3600" dirty="0" err="1">
                <a:sym typeface="Trebuchet MS"/>
              </a:rPr>
              <a:t>sessionStorage</a:t>
            </a:r>
            <a:r>
              <a:rPr lang="en-GB" sz="3600" dirty="0">
                <a:sym typeface="Trebuchet MS"/>
              </a:rPr>
              <a:t>:</a:t>
            </a:r>
          </a:p>
          <a:p>
            <a:pPr marL="0" lvl="0" indent="0" algn="just" rtl="0">
              <a:lnSpc>
                <a:spcPct val="115000"/>
              </a:lnSpc>
              <a:spcBef>
                <a:spcPts val="0"/>
              </a:spcBef>
              <a:buNone/>
            </a:pPr>
            <a:endParaRPr lang="en-GB" sz="3600" dirty="0">
              <a:sym typeface="Trebuchet MS"/>
            </a:endParaRPr>
          </a:p>
          <a:p>
            <a:pPr marL="0" lvl="0" indent="0" algn="just" rtl="0">
              <a:lnSpc>
                <a:spcPct val="115000"/>
              </a:lnSpc>
              <a:spcBef>
                <a:spcPts val="0"/>
              </a:spcBef>
              <a:buNone/>
            </a:pPr>
            <a:endParaRPr lang="en-GB" sz="3600" dirty="0">
              <a:sym typeface="Trebuchet MS"/>
            </a:endParaRPr>
          </a:p>
          <a:p>
            <a:pPr marL="0" lvl="0" indent="0" algn="just" rtl="0">
              <a:lnSpc>
                <a:spcPct val="115000"/>
              </a:lnSpc>
              <a:spcBef>
                <a:spcPts val="0"/>
              </a:spcBef>
              <a:buNone/>
            </a:pPr>
            <a:endParaRPr lang="en-GB" sz="3600" dirty="0">
              <a:sym typeface="Trebuchet MS"/>
            </a:endParaRPr>
          </a:p>
          <a:p>
            <a:pPr marL="0" lvl="0" indent="0" algn="just" rtl="0">
              <a:lnSpc>
                <a:spcPct val="115000"/>
              </a:lnSpc>
              <a:spcBef>
                <a:spcPts val="0"/>
              </a:spcBef>
              <a:buNone/>
            </a:pPr>
            <a:endParaRPr lang="en-GB" sz="3600" dirty="0">
              <a:sym typeface="Trebuchet MS"/>
            </a:endParaRPr>
          </a:p>
          <a:p>
            <a:pPr marL="0" indent="0" algn="just" rtl="0">
              <a:lnSpc>
                <a:spcPct val="115000"/>
              </a:lnSpc>
              <a:spcBef>
                <a:spcPts val="0"/>
              </a:spcBef>
              <a:buNone/>
            </a:pPr>
            <a:r>
              <a:rPr lang="en-GB" sz="3600" dirty="0">
                <a:sym typeface="Trebuchet MS"/>
              </a:rPr>
              <a:t>Retrieve a value from </a:t>
            </a:r>
            <a:r>
              <a:rPr lang="en-GB" sz="3600" dirty="0" err="1">
                <a:sym typeface="Trebuchet MS"/>
              </a:rPr>
              <a:t>sessionStorage</a:t>
            </a:r>
            <a:r>
              <a:rPr lang="en-GB" sz="3600" dirty="0">
                <a:sym typeface="Trebuchet MS"/>
              </a:rPr>
              <a:t>:</a:t>
            </a:r>
          </a:p>
          <a:p>
            <a:pPr marL="0" lvl="0" indent="0" algn="just" rtl="0">
              <a:lnSpc>
                <a:spcPct val="115000"/>
              </a:lnSpc>
              <a:spcBef>
                <a:spcPts val="0"/>
              </a:spcBef>
              <a:buNone/>
            </a:pPr>
            <a:endParaRPr lang="en-GB" sz="3600" dirty="0">
              <a:sym typeface="Trebuchet MS"/>
            </a:endParaRPr>
          </a:p>
          <a:p>
            <a:pPr algn="l" rtl="0">
              <a:buFont typeface="Wingdings" pitchFamily="2" charset="2"/>
              <a:buChar char="v"/>
              <a:defRPr/>
            </a:pPr>
            <a:endParaRPr sz="4000" dirty="0"/>
          </a:p>
        </p:txBody>
      </p:sp>
      <p:sp>
        <p:nvSpPr>
          <p:cNvPr id="203" name="Slide Title"/>
          <p:cNvSpPr txBox="1">
            <a:spLocks noGrp="1"/>
          </p:cNvSpPr>
          <p:nvPr>
            <p:ph type="title"/>
          </p:nvPr>
        </p:nvSpPr>
        <p:spPr>
          <a:xfrm>
            <a:off x="1206500" y="1079500"/>
            <a:ext cx="20787226" cy="1435100"/>
          </a:xfrm>
          <a:prstGeom prst="rect">
            <a:avLst/>
          </a:prstGeom>
        </p:spPr>
        <p:txBody>
          <a:bodyPr>
            <a:normAutofit/>
          </a:bodyPr>
          <a:lstStyle/>
          <a:p>
            <a:pPr algn="ctr" rtl="0">
              <a:defRPr/>
            </a:pPr>
            <a:r>
              <a:rPr lang="en-GB" sz="8800" dirty="0" err="1">
                <a:solidFill>
                  <a:schemeClr val="accent4">
                    <a:lumMod val="75000"/>
                  </a:schemeClr>
                </a:solidFill>
              </a:rPr>
              <a:t>sessionStorage</a:t>
            </a:r>
            <a:endParaRPr dirty="0">
              <a:solidFill>
                <a:schemeClr val="accent4">
                  <a:lumMod val="75000"/>
                </a:schemeClr>
              </a:solidFill>
            </a:endParaRPr>
          </a:p>
        </p:txBody>
      </p:sp>
      <p:graphicFrame>
        <p:nvGraphicFramePr>
          <p:cNvPr id="4" name="Google Shape;276;p34">
            <a:extLst>
              <a:ext uri="{FF2B5EF4-FFF2-40B4-BE49-F238E27FC236}">
                <a16:creationId xmlns:a16="http://schemas.microsoft.com/office/drawing/2014/main" id="{7C35E2EB-6458-7948-8F84-1E07411387DF}"/>
              </a:ext>
            </a:extLst>
          </p:cNvPr>
          <p:cNvGraphicFramePr/>
          <p:nvPr>
            <p:extLst>
              <p:ext uri="{D42A27DB-BD31-4B8C-83A1-F6EECF244321}">
                <p14:modId xmlns:p14="http://schemas.microsoft.com/office/powerpoint/2010/main" val="3179320927"/>
              </p:ext>
            </p:extLst>
          </p:nvPr>
        </p:nvGraphicFramePr>
        <p:xfrm>
          <a:off x="1466730" y="4331903"/>
          <a:ext cx="12513963" cy="913864"/>
        </p:xfrm>
        <a:graphic>
          <a:graphicData uri="http://schemas.openxmlformats.org/drawingml/2006/table">
            <a:tbl>
              <a:tblPr>
                <a:noFill/>
              </a:tblPr>
              <a:tblGrid>
                <a:gridCol w="12513963">
                  <a:extLst>
                    <a:ext uri="{9D8B030D-6E8A-4147-A177-3AD203B41FA5}">
                      <a16:colId xmlns:a16="http://schemas.microsoft.com/office/drawing/2014/main" val="20000"/>
                    </a:ext>
                  </a:extLst>
                </a:gridCol>
              </a:tblGrid>
              <a:tr h="913864">
                <a:tc>
                  <a:txBody>
                    <a:bodyPr/>
                    <a:lstStyle/>
                    <a:p>
                      <a:pPr marL="0" lvl="0" indent="0" algn="l" rtl="0">
                        <a:spcBef>
                          <a:spcPts val="0"/>
                        </a:spcBef>
                        <a:spcAft>
                          <a:spcPts val="0"/>
                        </a:spcAft>
                        <a:buNone/>
                      </a:pPr>
                      <a:r>
                        <a:rPr lang="en-GB" sz="3200" dirty="0" err="1">
                          <a:latin typeface="Consolas" panose="020B0609020204030204" pitchFamily="49" charset="0"/>
                          <a:ea typeface="Montserrat Light"/>
                          <a:cs typeface="Consolas" panose="020B0609020204030204" pitchFamily="49" charset="0"/>
                          <a:sym typeface="Montserrat Light"/>
                        </a:rPr>
                        <a:t>sessionStorage.setItem</a:t>
                      </a:r>
                      <a:r>
                        <a:rPr lang="en-GB" sz="3200" dirty="0">
                          <a:latin typeface="Consolas" panose="020B0609020204030204" pitchFamily="49" charset="0"/>
                          <a:ea typeface="Montserrat Light"/>
                          <a:cs typeface="Consolas" panose="020B0609020204030204" pitchFamily="49" charset="0"/>
                          <a:sym typeface="Montserrat Light"/>
                        </a:rPr>
                        <a:t>("</a:t>
                      </a:r>
                      <a:r>
                        <a:rPr lang="en-GB" sz="3200" dirty="0" err="1">
                          <a:latin typeface="Consolas" panose="020B0609020204030204" pitchFamily="49" charset="0"/>
                          <a:ea typeface="Montserrat Light"/>
                          <a:cs typeface="Consolas" panose="020B0609020204030204" pitchFamily="49" charset="0"/>
                          <a:sym typeface="Montserrat Light"/>
                        </a:rPr>
                        <a:t>totalPersonObjs</a:t>
                      </a:r>
                      <a:r>
                        <a:rPr lang="en-GB" sz="3200" dirty="0">
                          <a:latin typeface="Consolas" panose="020B0609020204030204" pitchFamily="49" charset="0"/>
                          <a:ea typeface="Montserrat Light"/>
                          <a:cs typeface="Consolas" panose="020B0609020204030204" pitchFamily="49" charset="0"/>
                          <a:sym typeface="Montserrat Light"/>
                        </a:rPr>
                        <a:t>", 1);</a:t>
                      </a:r>
                      <a:endParaRPr sz="3200" dirty="0">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graphicFrame>
        <p:nvGraphicFramePr>
          <p:cNvPr id="5" name="Google Shape;278;p34">
            <a:extLst>
              <a:ext uri="{FF2B5EF4-FFF2-40B4-BE49-F238E27FC236}">
                <a16:creationId xmlns:a16="http://schemas.microsoft.com/office/drawing/2014/main" id="{52CEC0B1-232D-3443-B7FC-980EBBABE45C}"/>
              </a:ext>
            </a:extLst>
          </p:cNvPr>
          <p:cNvGraphicFramePr/>
          <p:nvPr>
            <p:extLst>
              <p:ext uri="{D42A27DB-BD31-4B8C-83A1-F6EECF244321}">
                <p14:modId xmlns:p14="http://schemas.microsoft.com/office/powerpoint/2010/main" val="4094936274"/>
              </p:ext>
            </p:extLst>
          </p:nvPr>
        </p:nvGraphicFramePr>
        <p:xfrm>
          <a:off x="1206500" y="7915977"/>
          <a:ext cx="16027184" cy="958562"/>
        </p:xfrm>
        <a:graphic>
          <a:graphicData uri="http://schemas.openxmlformats.org/drawingml/2006/table">
            <a:tbl>
              <a:tblPr>
                <a:noFill/>
              </a:tblPr>
              <a:tblGrid>
                <a:gridCol w="16027184">
                  <a:extLst>
                    <a:ext uri="{9D8B030D-6E8A-4147-A177-3AD203B41FA5}">
                      <a16:colId xmlns:a16="http://schemas.microsoft.com/office/drawing/2014/main" val="20000"/>
                    </a:ext>
                  </a:extLst>
                </a:gridCol>
              </a:tblGrid>
              <a:tr h="958562">
                <a:tc>
                  <a:txBody>
                    <a:bodyPr/>
                    <a:lstStyle/>
                    <a:p>
                      <a:pPr marL="0" lvl="0" indent="0" algn="l" rtl="0">
                        <a:spcBef>
                          <a:spcPts val="0"/>
                        </a:spcBef>
                        <a:spcAft>
                          <a:spcPts val="0"/>
                        </a:spcAft>
                        <a:buNone/>
                      </a:pPr>
                      <a:r>
                        <a:rPr lang="en-GB" sz="3200" dirty="0">
                          <a:latin typeface="Consolas" panose="020B0609020204030204" pitchFamily="49" charset="0"/>
                          <a:ea typeface="Montserrat Light"/>
                          <a:cs typeface="Consolas" panose="020B0609020204030204" pitchFamily="49" charset="0"/>
                          <a:sym typeface="Montserrat Light"/>
                        </a:rPr>
                        <a:t>let total = </a:t>
                      </a:r>
                      <a:r>
                        <a:rPr lang="en-GB" sz="3200" dirty="0" err="1">
                          <a:latin typeface="Consolas" panose="020B0609020204030204" pitchFamily="49" charset="0"/>
                          <a:ea typeface="Montserrat Light"/>
                          <a:cs typeface="Consolas" panose="020B0609020204030204" pitchFamily="49" charset="0"/>
                          <a:sym typeface="Montserrat Light"/>
                        </a:rPr>
                        <a:t>parseInt</a:t>
                      </a:r>
                      <a:r>
                        <a:rPr lang="en-GB" sz="3200" dirty="0">
                          <a:latin typeface="Consolas" panose="020B0609020204030204" pitchFamily="49" charset="0"/>
                          <a:ea typeface="Montserrat Light"/>
                          <a:cs typeface="Consolas" panose="020B0609020204030204" pitchFamily="49" charset="0"/>
                          <a:sym typeface="Montserrat Light"/>
                        </a:rPr>
                        <a:t>(</a:t>
                      </a:r>
                      <a:r>
                        <a:rPr lang="en-GB" sz="3200" dirty="0" err="1">
                          <a:latin typeface="Consolas" panose="020B0609020204030204" pitchFamily="49" charset="0"/>
                          <a:ea typeface="Montserrat Light"/>
                          <a:cs typeface="Consolas" panose="020B0609020204030204" pitchFamily="49" charset="0"/>
                          <a:sym typeface="Montserrat Light"/>
                        </a:rPr>
                        <a:t>sessionStorage.getItem</a:t>
                      </a:r>
                      <a:r>
                        <a:rPr lang="en-GB" sz="3200" dirty="0">
                          <a:latin typeface="Consolas" panose="020B0609020204030204" pitchFamily="49" charset="0"/>
                          <a:ea typeface="Montserrat Light"/>
                          <a:cs typeface="Consolas" panose="020B0609020204030204" pitchFamily="49" charset="0"/>
                          <a:sym typeface="Montserrat Light"/>
                        </a:rPr>
                        <a:t>("</a:t>
                      </a:r>
                      <a:r>
                        <a:rPr lang="en-GB" sz="3200" dirty="0" err="1">
                          <a:latin typeface="Consolas" panose="020B0609020204030204" pitchFamily="49" charset="0"/>
                          <a:ea typeface="Montserrat Light"/>
                          <a:cs typeface="Consolas" panose="020B0609020204030204" pitchFamily="49" charset="0"/>
                          <a:sym typeface="Montserrat Light"/>
                        </a:rPr>
                        <a:t>totalPersonObjs</a:t>
                      </a:r>
                      <a:r>
                        <a:rPr lang="en-GB" sz="3200" dirty="0">
                          <a:latin typeface="Consolas" panose="020B0609020204030204" pitchFamily="49" charset="0"/>
                          <a:ea typeface="Montserrat Light"/>
                          <a:cs typeface="Consolas" panose="020B0609020204030204" pitchFamily="49" charset="0"/>
                          <a:sym typeface="Montserrat Light"/>
                        </a:rPr>
                        <a:t>"));</a:t>
                      </a:r>
                      <a:endParaRPr sz="3200" dirty="0">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4812153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lide Title"/>
          <p:cNvSpPr txBox="1">
            <a:spLocks noGrp="1"/>
          </p:cNvSpPr>
          <p:nvPr>
            <p:ph type="title"/>
          </p:nvPr>
        </p:nvSpPr>
        <p:spPr>
          <a:xfrm>
            <a:off x="7139862" y="2165609"/>
            <a:ext cx="10477500" cy="1435100"/>
          </a:xfrm>
          <a:prstGeom prst="rect">
            <a:avLst/>
          </a:prstGeom>
        </p:spPr>
        <p:txBody>
          <a:bodyPr/>
          <a:lstStyle/>
          <a:p>
            <a:pPr rtl="0">
              <a:defRPr/>
            </a:pPr>
            <a:r>
              <a:rPr lang="en-US" dirty="0"/>
              <a:t>Summary</a:t>
            </a:r>
            <a:endParaRPr dirty="0"/>
          </a:p>
        </p:txBody>
      </p:sp>
      <p:sp>
        <p:nvSpPr>
          <p:cNvPr id="3" name="Presentation Subtitle">
            <a:extLst>
              <a:ext uri="{FF2B5EF4-FFF2-40B4-BE49-F238E27FC236}">
                <a16:creationId xmlns:a16="http://schemas.microsoft.com/office/drawing/2014/main" id="{99CE0FB4-A962-4BD3-9913-4C60DD060FA8}"/>
              </a:ext>
            </a:extLst>
          </p:cNvPr>
          <p:cNvSpPr txBox="1">
            <a:spLocks/>
          </p:cNvSpPr>
          <p:nvPr/>
        </p:nvSpPr>
        <p:spPr>
          <a:xfrm>
            <a:off x="1206500" y="4029075"/>
            <a:ext cx="21971000" cy="6972300"/>
          </a:xfrm>
          <a:prstGeom prst="rect">
            <a:avLst/>
          </a:prstGeom>
        </p:spPr>
        <p:txBody>
          <a:bodyPr/>
          <a:lst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a:lstStyle>
          <a:p>
            <a:pPr fontAlgn="base"/>
            <a:r>
              <a:rPr lang="en-GB" sz="4400">
                <a:solidFill>
                  <a:schemeClr val="bg1"/>
                </a:solidFill>
              </a:rPr>
              <a:t>JSON &amp; XML</a:t>
            </a:r>
          </a:p>
          <a:p>
            <a:pPr fontAlgn="base"/>
            <a:r>
              <a:rPr lang="en-GB" sz="4400">
                <a:solidFill>
                  <a:schemeClr val="bg1"/>
                </a:solidFill>
              </a:rPr>
              <a:t>JSON syntax, objects and methods </a:t>
            </a:r>
          </a:p>
          <a:p>
            <a:pPr fontAlgn="base"/>
            <a:r>
              <a:rPr lang="en-GB" sz="4400">
                <a:solidFill>
                  <a:schemeClr val="bg1"/>
                </a:solidFill>
              </a:rPr>
              <a:t>sessionStorage</a:t>
            </a:r>
          </a:p>
          <a:p>
            <a:pPr fontAlgn="base"/>
            <a:r>
              <a:rPr lang="en-GB" sz="4400">
                <a:solidFill>
                  <a:schemeClr val="bg1"/>
                </a:solidFill>
              </a:rPr>
              <a:t>The Web Storage API</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p:cNvSpPr txBox="1">
            <a:spLocks noGrp="1"/>
          </p:cNvSpPr>
          <p:nvPr>
            <p:ph type="body" idx="22"/>
          </p:nvPr>
        </p:nvSpPr>
        <p:spPr>
          <a:prstGeom prst="rect">
            <a:avLst/>
          </a:prstGeom>
        </p:spPr>
        <p:txBody>
          <a:bodyPr/>
          <a:lstStyle/>
          <a:p>
            <a:pPr algn="l" rtl="0">
              <a:buSzTx/>
              <a:defRPr>
                <a:solidFill>
                  <a:srgbClr val="6B7076"/>
                </a:solidFill>
                <a:latin typeface="+mn-lt"/>
                <a:ea typeface="+mn-ea"/>
                <a:cs typeface="+mn-cs"/>
                <a:sym typeface="Helvetica Neue"/>
              </a:defRPr>
            </a:pPr>
            <a:r>
              <a:rPr lang="en-GB" dirty="0">
                <a:hlinkClick r:id="rId2"/>
              </a:rPr>
              <a:t>https://www.any-api.com/</a:t>
            </a:r>
            <a:r>
              <a:rPr lang="en-GB" dirty="0"/>
              <a:t> </a:t>
            </a:r>
          </a:p>
          <a:p>
            <a:pPr algn="l" rtl="0">
              <a:buSzTx/>
              <a:defRPr>
                <a:solidFill>
                  <a:srgbClr val="6B7076"/>
                </a:solidFill>
                <a:latin typeface="+mn-lt"/>
                <a:ea typeface="+mn-ea"/>
                <a:cs typeface="+mn-cs"/>
                <a:sym typeface="Helvetica Neue"/>
              </a:defRPr>
            </a:pPr>
            <a:r>
              <a:rPr lang="en-GB" dirty="0">
                <a:hlinkClick r:id="rId3"/>
              </a:rPr>
              <a:t>https://rapidapi.com/marketplace</a:t>
            </a:r>
            <a:endParaRPr lang="en-GB" dirty="0"/>
          </a:p>
          <a:p>
            <a:pPr algn="l" rtl="0">
              <a:buSzTx/>
              <a:defRPr>
                <a:solidFill>
                  <a:srgbClr val="6B7076"/>
                </a:solidFill>
                <a:latin typeface="+mn-lt"/>
                <a:ea typeface="+mn-ea"/>
                <a:cs typeface="+mn-cs"/>
                <a:sym typeface="Helvetica Neue"/>
              </a:defRPr>
            </a:pPr>
            <a:r>
              <a:rPr lang="en-GB" dirty="0">
                <a:hlinkClick r:id="rId4"/>
              </a:rPr>
              <a:t>https://github.com/public-apis/public-apis</a:t>
            </a:r>
            <a:r>
              <a:rPr lang="en-GB" dirty="0"/>
              <a:t> </a:t>
            </a:r>
          </a:p>
        </p:txBody>
      </p:sp>
      <p:sp>
        <p:nvSpPr>
          <p:cNvPr id="231" name="Rectangle"/>
          <p:cNvSpPr txBox="1">
            <a:spLocks noGrp="1"/>
          </p:cNvSpPr>
          <p:nvPr>
            <p:ph type="body" idx="24"/>
          </p:nvPr>
        </p:nvSpPr>
        <p:spPr>
          <a:xfrm>
            <a:off x="9410053" y="1591857"/>
            <a:ext cx="4865784" cy="817668"/>
          </a:xfrm>
          <a:prstGeom prst="rect">
            <a:avLst/>
          </a:prstGeom>
        </p:spPr>
        <p:txBody>
          <a:bodyPr>
            <a:normAutofit fontScale="85000" lnSpcReduction="20000"/>
          </a:bodyPr>
          <a:lstStyle/>
          <a:p>
            <a:pPr algn="l" defTabSz="2438338" rtl="0">
              <a:defRPr sz="8500" spc="-170"/>
            </a:pPr>
            <a:r>
              <a:rPr lang="en-US" dirty="0"/>
              <a:t>Resources</a:t>
            </a:r>
            <a:endParaRPr dirty="0"/>
          </a:p>
        </p:txBody>
      </p:sp>
      <p:sp>
        <p:nvSpPr>
          <p:cNvPr id="232" name="Rounded Rectangle"/>
          <p:cNvSpPr/>
          <p:nvPr/>
        </p:nvSpPr>
        <p:spPr>
          <a:xfrm>
            <a:off x="22116369" y="657012"/>
            <a:ext cx="817669" cy="817668"/>
          </a:xfrm>
          <a:prstGeom prst="roundRect">
            <a:avLst>
              <a:gd name="adj" fmla="val 15000"/>
            </a:avLst>
          </a:prstGeom>
          <a:solidFill>
            <a:srgbClr val="4294A2"/>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3" name="Rounded Rectangle"/>
          <p:cNvSpPr/>
          <p:nvPr/>
        </p:nvSpPr>
        <p:spPr>
          <a:xfrm>
            <a:off x="21120118"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4" name="Rounded Rectangle"/>
          <p:cNvSpPr/>
          <p:nvPr/>
        </p:nvSpPr>
        <p:spPr>
          <a:xfrm>
            <a:off x="20123869"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pic>
        <p:nvPicPr>
          <p:cNvPr id="235" name="Untitled-2_Android.png" descr="Untitled-2_Android.png"/>
          <p:cNvPicPr>
            <a:picLocks noChangeAspect="1"/>
          </p:cNvPicPr>
          <p:nvPr/>
        </p:nvPicPr>
        <p:blipFill>
          <a:blip r:embed="rId5"/>
          <a:stretch>
            <a:fillRect/>
          </a:stretch>
        </p:blipFill>
        <p:spPr>
          <a:xfrm>
            <a:off x="21590358" y="131001"/>
            <a:ext cx="1869689" cy="1869690"/>
          </a:xfrm>
          <a:prstGeom prst="rect">
            <a:avLst/>
          </a:prstGeom>
          <a:ln w="12700">
            <a:miter lim="400000"/>
          </a:ln>
        </p:spPr>
      </p:pic>
      <p:pic>
        <p:nvPicPr>
          <p:cNvPr id="236" name="Untitled-2_iOS.png" descr="Untitled-2_iOS.png"/>
          <p:cNvPicPr>
            <a:picLocks noChangeAspect="1"/>
          </p:cNvPicPr>
          <p:nvPr/>
        </p:nvPicPr>
        <p:blipFill>
          <a:blip r:embed="rId6"/>
          <a:stretch>
            <a:fillRect/>
          </a:stretch>
        </p:blipFill>
        <p:spPr>
          <a:xfrm>
            <a:off x="19677564" y="186684"/>
            <a:ext cx="1710278" cy="1710278"/>
          </a:xfrm>
          <a:prstGeom prst="rect">
            <a:avLst/>
          </a:prstGeom>
          <a:ln w="12700">
            <a:miter lim="400000"/>
          </a:ln>
        </p:spPr>
      </p:pic>
      <p:pic>
        <p:nvPicPr>
          <p:cNvPr id="237" name="Untitled-2_JS.png" descr="Untitled-2_JS.png"/>
          <p:cNvPicPr>
            <a:picLocks noChangeAspect="1"/>
          </p:cNvPicPr>
          <p:nvPr/>
        </p:nvPicPr>
        <p:blipFill>
          <a:blip r:embed="rId7"/>
          <a:stretch>
            <a:fillRect/>
          </a:stretch>
        </p:blipFill>
        <p:spPr>
          <a:xfrm>
            <a:off x="20649790" y="186684"/>
            <a:ext cx="1710278" cy="171027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Objective</a:t>
            </a:r>
            <a:br>
              <a:rPr lang="en-US" dirty="0"/>
            </a:br>
            <a:br>
              <a:rPr lang="en-US" dirty="0"/>
            </a:br>
            <a:endParaRPr dirty="0"/>
          </a:p>
        </p:txBody>
      </p:sp>
      <p:sp>
        <p:nvSpPr>
          <p:cNvPr id="198" name="Presentation Subtitle"/>
          <p:cNvSpPr txBox="1">
            <a:spLocks noGrp="1"/>
          </p:cNvSpPr>
          <p:nvPr>
            <p:ph type="subTitle" sz="quarter" idx="1"/>
          </p:nvPr>
        </p:nvSpPr>
        <p:spPr>
          <a:xfrm>
            <a:off x="1206500" y="4686300"/>
            <a:ext cx="21971000" cy="6454709"/>
          </a:xfrm>
          <a:prstGeom prst="rect">
            <a:avLst/>
          </a:prstGeom>
        </p:spPr>
        <p:txBody>
          <a:bodyPr>
            <a:normAutofit/>
          </a:bodyPr>
          <a:lstStyle/>
          <a:p>
            <a:pPr marL="685800" indent="-685800" algn="l" rtl="0" fontAlgn="base">
              <a:lnSpc>
                <a:spcPct val="150000"/>
              </a:lnSpc>
              <a:buFont typeface="Arial" panose="020B0604020202020204" pitchFamily="34" charset="0"/>
              <a:buChar char="•"/>
            </a:pPr>
            <a:r>
              <a:rPr lang="en-GB" b="0" dirty="0"/>
              <a:t>JSON &amp; XML</a:t>
            </a:r>
          </a:p>
          <a:p>
            <a:pPr marL="685800" indent="-685800" algn="l" rtl="0" fontAlgn="base">
              <a:lnSpc>
                <a:spcPct val="150000"/>
              </a:lnSpc>
              <a:buFont typeface="Arial" panose="020B0604020202020204" pitchFamily="34" charset="0"/>
              <a:buChar char="•"/>
            </a:pPr>
            <a:r>
              <a:rPr lang="en-GB" b="0" dirty="0"/>
              <a:t>JSON syntax, objects and methods </a:t>
            </a:r>
          </a:p>
          <a:p>
            <a:pPr marL="685800" indent="-685800" algn="l" rtl="0" fontAlgn="base">
              <a:lnSpc>
                <a:spcPct val="150000"/>
              </a:lnSpc>
              <a:buFont typeface="Arial" panose="020B0604020202020204" pitchFamily="34" charset="0"/>
              <a:buChar char="•"/>
            </a:pPr>
            <a:r>
              <a:rPr lang="en-GB" b="0" dirty="0"/>
              <a:t>Session Storage</a:t>
            </a:r>
          </a:p>
          <a:p>
            <a:pPr marL="685800" indent="-685800" algn="l" rtl="0" fontAlgn="base">
              <a:lnSpc>
                <a:spcPct val="150000"/>
              </a:lnSpc>
              <a:buFont typeface="Arial" panose="020B0604020202020204" pitchFamily="34" charset="0"/>
              <a:buChar char="•"/>
            </a:pPr>
            <a:r>
              <a:rPr lang="en-GB" b="0" dirty="0"/>
              <a:t>The Web Storage API</a:t>
            </a:r>
          </a:p>
          <a:p>
            <a:pPr marL="685800" indent="-685800" algn="l" rtl="0">
              <a:lnSpc>
                <a:spcPct val="150000"/>
              </a:lnSpc>
              <a:buFont typeface="Arial" panose="020B0604020202020204" pitchFamily="34" charset="0"/>
              <a:buChar char="•"/>
              <a:defRPr/>
            </a:pPr>
            <a:endParaRPr dirty="0"/>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294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6500" y="3729788"/>
            <a:ext cx="20787226" cy="7716566"/>
          </a:xfrm>
          <a:prstGeom prst="rect">
            <a:avLst/>
          </a:prstGeom>
        </p:spPr>
        <p:txBody>
          <a:bodyPr>
            <a:normAutofit/>
          </a:bodyPr>
          <a:lstStyle/>
          <a:p>
            <a:pPr algn="l" rtl="0">
              <a:lnSpc>
                <a:spcPct val="150000"/>
              </a:lnSpc>
              <a:buFont typeface="Wingdings" pitchFamily="2" charset="2"/>
              <a:buChar char="v"/>
              <a:defRPr/>
            </a:pPr>
            <a:r>
              <a:rPr lang="en-US" sz="4000" dirty="0"/>
              <a:t> HTTP allows information to be transferred across the internet. You need to keep in mind these 2 important facts about HTTP:</a:t>
            </a:r>
            <a:br>
              <a:rPr lang="en-US" sz="4000" dirty="0"/>
            </a:br>
            <a:endParaRPr sz="4000" dirty="0"/>
          </a:p>
        </p:txBody>
      </p:sp>
      <p:sp>
        <p:nvSpPr>
          <p:cNvPr id="203" name="Slide Title"/>
          <p:cNvSpPr txBox="1">
            <a:spLocks noGrp="1"/>
          </p:cNvSpPr>
          <p:nvPr>
            <p:ph type="title"/>
          </p:nvPr>
        </p:nvSpPr>
        <p:spPr>
          <a:xfrm>
            <a:off x="1206500" y="1079499"/>
            <a:ext cx="20787226" cy="1941783"/>
          </a:xfrm>
          <a:prstGeom prst="rect">
            <a:avLst/>
          </a:prstGeom>
        </p:spPr>
        <p:txBody>
          <a:bodyPr>
            <a:normAutofit fontScale="90000"/>
          </a:bodyPr>
          <a:lstStyle/>
          <a:p>
            <a:pPr algn="ctr" rtl="0">
              <a:defRPr/>
            </a:pPr>
            <a:r>
              <a:rPr lang="en-US" dirty="0">
                <a:solidFill>
                  <a:schemeClr val="accent4">
                    <a:lumMod val="75000"/>
                  </a:schemeClr>
                </a:solidFill>
              </a:rPr>
              <a:t>Sending Objects Between a Web Server and Clients</a:t>
            </a:r>
            <a:br>
              <a:rPr lang="en-US" dirty="0">
                <a:solidFill>
                  <a:schemeClr val="accent4">
                    <a:lumMod val="75000"/>
                  </a:schemeClr>
                </a:solidFill>
              </a:rPr>
            </a:br>
            <a:endParaRPr dirty="0">
              <a:solidFill>
                <a:schemeClr val="accent4">
                  <a:lumMod val="75000"/>
                </a:schemeClr>
              </a:solidFill>
            </a:endParaRPr>
          </a:p>
        </p:txBody>
      </p:sp>
      <p:sp>
        <p:nvSpPr>
          <p:cNvPr id="4" name="Slide bullet text">
            <a:extLst>
              <a:ext uri="{FF2B5EF4-FFF2-40B4-BE49-F238E27FC236}">
                <a16:creationId xmlns:a16="http://schemas.microsoft.com/office/drawing/2014/main" id="{466AE225-9080-A748-A100-F4332A06E7B9}"/>
              </a:ext>
            </a:extLst>
          </p:cNvPr>
          <p:cNvSpPr txBox="1">
            <a:spLocks/>
          </p:cNvSpPr>
          <p:nvPr/>
        </p:nvSpPr>
        <p:spPr>
          <a:xfrm>
            <a:off x="1443789" y="6435839"/>
            <a:ext cx="9384632" cy="54994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fontScale="92500" lnSpcReduction="20000"/>
          </a:bodyPr>
          <a:lstStyle>
            <a:lvl1pPr marL="3810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a:lstStyle>
          <a:p>
            <a:pPr marL="0" indent="0" algn="l" rtl="0" hangingPunct="1">
              <a:lnSpc>
                <a:spcPct val="150000"/>
              </a:lnSpc>
              <a:buNone/>
              <a:defRPr/>
            </a:pPr>
            <a:r>
              <a:rPr lang="en-US" sz="4000" dirty="0"/>
              <a:t>1-  HTTP is a stateless protocol—it doesn’t see any link between two requests being successively carried out on the same connection. Cookies and the Web Storage API are used to store necessary state information.</a:t>
            </a:r>
            <a:br>
              <a:rPr lang="en-US" sz="4000" dirty="0"/>
            </a:br>
            <a:endParaRPr lang="en-US" sz="4000" dirty="0"/>
          </a:p>
        </p:txBody>
      </p:sp>
      <p:sp>
        <p:nvSpPr>
          <p:cNvPr id="5" name="Slide bullet text">
            <a:extLst>
              <a:ext uri="{FF2B5EF4-FFF2-40B4-BE49-F238E27FC236}">
                <a16:creationId xmlns:a16="http://schemas.microsoft.com/office/drawing/2014/main" id="{F84E4D24-2C16-1C4F-B039-78D913622338}"/>
              </a:ext>
            </a:extLst>
          </p:cNvPr>
          <p:cNvSpPr txBox="1">
            <a:spLocks/>
          </p:cNvSpPr>
          <p:nvPr/>
        </p:nvSpPr>
        <p:spPr>
          <a:xfrm>
            <a:off x="13499430" y="6435839"/>
            <a:ext cx="9384632" cy="54994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lnSpcReduction="10000"/>
          </a:bodyPr>
          <a:lstStyle>
            <a:lvl1pPr marL="3810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a:lstStyle>
          <a:p>
            <a:pPr marL="0" indent="0" algn="l" rtl="0" hangingPunct="1">
              <a:lnSpc>
                <a:spcPct val="150000"/>
              </a:lnSpc>
              <a:buNone/>
              <a:defRPr/>
            </a:pPr>
            <a:r>
              <a:rPr lang="en-US" sz="4000" dirty="0"/>
              <a:t>2- HTTP transfers text (not objects or other complex data structure). JSON converts data structures, like objects, into text that can be transferred using HTTP.</a:t>
            </a:r>
            <a:br>
              <a:rPr lang="en-US" sz="4000" dirty="0"/>
            </a:br>
            <a:endParaRPr lang="en-US" sz="4000" dirty="0"/>
          </a:p>
        </p:txBody>
      </p:sp>
      <p:cxnSp>
        <p:nvCxnSpPr>
          <p:cNvPr id="3" name="Straight Connector 2">
            <a:extLst>
              <a:ext uri="{FF2B5EF4-FFF2-40B4-BE49-F238E27FC236}">
                <a16:creationId xmlns:a16="http://schemas.microsoft.com/office/drawing/2014/main" id="{53FB5E35-C66D-DD41-994A-AC8F4CA9E714}"/>
              </a:ext>
            </a:extLst>
          </p:cNvPr>
          <p:cNvCxnSpPr>
            <a:cxnSpLocks/>
          </p:cNvCxnSpPr>
          <p:nvPr/>
        </p:nvCxnSpPr>
        <p:spPr>
          <a:xfrm>
            <a:off x="11815011" y="6112042"/>
            <a:ext cx="0" cy="6112042"/>
          </a:xfrm>
          <a:prstGeom prst="line">
            <a:avLst/>
          </a:prstGeom>
          <a:ln>
            <a:solidFill>
              <a:schemeClr val="accent1">
                <a:lumMod val="75000"/>
              </a:schemeClr>
            </a:solidFill>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78761533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500" y="1079500"/>
            <a:ext cx="20787226" cy="1435100"/>
          </a:xfrm>
          <a:prstGeom prst="rect">
            <a:avLst/>
          </a:prstGeom>
        </p:spPr>
        <p:txBody>
          <a:bodyPr>
            <a:normAutofit/>
          </a:bodyPr>
          <a:lstStyle/>
          <a:p>
            <a:pPr algn="ctr" rtl="0">
              <a:defRPr/>
            </a:pPr>
            <a:r>
              <a:rPr lang="en-US" dirty="0">
                <a:solidFill>
                  <a:schemeClr val="accent4">
                    <a:lumMod val="75000"/>
                  </a:schemeClr>
                </a:solidFill>
              </a:rPr>
              <a:t>JavaScript Object Notation (JSON)</a:t>
            </a:r>
            <a:endParaRPr dirty="0">
              <a:solidFill>
                <a:schemeClr val="accent4">
                  <a:lumMod val="75000"/>
                </a:schemeClr>
              </a:solidFill>
            </a:endParaRPr>
          </a:p>
        </p:txBody>
      </p:sp>
      <p:sp>
        <p:nvSpPr>
          <p:cNvPr id="4" name="Rectangle 3">
            <a:extLst>
              <a:ext uri="{FF2B5EF4-FFF2-40B4-BE49-F238E27FC236}">
                <a16:creationId xmlns:a16="http://schemas.microsoft.com/office/drawing/2014/main" id="{EDF38616-784E-154A-8E6A-F9862EAAB5A7}"/>
              </a:ext>
            </a:extLst>
          </p:cNvPr>
          <p:cNvSpPr>
            <a:spLocks noChangeArrowheads="1"/>
          </p:cNvSpPr>
          <p:nvPr/>
        </p:nvSpPr>
        <p:spPr bwMode="auto">
          <a:xfrm>
            <a:off x="2406316" y="3694727"/>
            <a:ext cx="18263937" cy="44330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SA" altLang="en-SA" sz="4000" dirty="0">
                <a:latin typeface="Helvetica"/>
                <a:sym typeface="Helvetica"/>
              </a:rPr>
              <a:t>XML and JSON are commonly used to convert JavaScript objects into a format that can be transferred with HTTP. This is because, as mentioned previously, HTTP can only transfer text across the web. This me answe can not transfer JavaScript objects between a webserver and a client.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SA" altLang="en-SA" sz="32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08BE0E3-4559-4D48-84B6-90C7DCF8B118}"/>
              </a:ext>
            </a:extLst>
          </p:cNvPr>
          <p:cNvSpPr>
            <a:spLocks noChangeArrowheads="1"/>
          </p:cNvSpPr>
          <p:nvPr/>
        </p:nvSpPr>
        <p:spPr bwMode="auto">
          <a:xfrm>
            <a:off x="0" y="601579"/>
            <a:ext cx="24384000" cy="0"/>
          </a:xfrm>
          <a:prstGeom prst="rect">
            <a:avLst/>
          </a:prstGeom>
          <a:solidFill>
            <a:srgbClr val="3D46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SA" altLang="en-SA" sz="1000" b="0" i="0" u="none" strike="noStrike" cap="none" normalizeH="0" baseline="0">
                <a:ln>
                  <a:noFill/>
                </a:ln>
                <a:solidFill>
                  <a:srgbClr val="FFFFFF"/>
                </a:solidFill>
                <a:effectLst/>
                <a:latin typeface="AtlasGrotesk"/>
              </a:rPr>
              <a:t>13 of 15</a:t>
            </a:r>
          </a:p>
          <a:p>
            <a:pPr marL="0" marR="0" lvl="0" indent="0" algn="l" defTabSz="914400" rtl="0" eaLnBrk="0" fontAlgn="ctr" latinLnBrk="0" hangingPunct="0">
              <a:lnSpc>
                <a:spcPct val="100000"/>
              </a:lnSpc>
              <a:spcBef>
                <a:spcPct val="0"/>
              </a:spcBef>
              <a:spcAft>
                <a:spcPct val="0"/>
              </a:spcAft>
              <a:buClrTx/>
              <a:buSzTx/>
              <a:buFontTx/>
              <a:buNone/>
              <a:tabLst/>
            </a:pPr>
            <a:r>
              <a:rPr kumimoji="0" lang="en-SA" altLang="en-SA" sz="1000" b="0" i="0" u="none" strike="noStrike" cap="none" normalizeH="0" baseline="0">
                <a:ln>
                  <a:noFill/>
                </a:ln>
                <a:solidFill>
                  <a:srgbClr val="FFFFFF"/>
                </a:solidFill>
                <a:effectLst/>
                <a:latin typeface="AtlasGrotesk"/>
              </a:rPr>
              <a:t>4 / 16</a:t>
            </a:r>
          </a:p>
          <a:p>
            <a:pPr marL="0" marR="0" lvl="0" indent="0" algn="l" defTabSz="914400" rtl="0" eaLnBrk="0" fontAlgn="base" latinLnBrk="0" hangingPunct="0">
              <a:lnSpc>
                <a:spcPct val="100000"/>
              </a:lnSpc>
              <a:spcBef>
                <a:spcPct val="0"/>
              </a:spcBef>
              <a:spcAft>
                <a:spcPct val="0"/>
              </a:spcAft>
              <a:buClrTx/>
              <a:buSzTx/>
              <a:buFontTx/>
              <a:buNone/>
              <a:tabLst/>
            </a:pPr>
            <a:br>
              <a:rPr kumimoji="0" lang="en-SA" altLang="en-SA" sz="2100" b="0" i="0" u="none" strike="noStrike" cap="none" normalizeH="0" baseline="0">
                <a:ln>
                  <a:noFill/>
                </a:ln>
                <a:solidFill>
                  <a:schemeClr val="tx1"/>
                </a:solidFill>
                <a:effectLst/>
              </a:rPr>
            </a:br>
            <a:endParaRPr kumimoji="0" lang="en-SA" altLang="en-SA"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383647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Title"/>
          <p:cNvSpPr txBox="1">
            <a:spLocks noGrp="1"/>
          </p:cNvSpPr>
          <p:nvPr>
            <p:ph type="title"/>
          </p:nvPr>
        </p:nvSpPr>
        <p:spPr>
          <a:xfrm>
            <a:off x="1206500" y="1079500"/>
            <a:ext cx="20787226" cy="1435100"/>
          </a:xfrm>
          <a:prstGeom prst="rect">
            <a:avLst/>
          </a:prstGeom>
        </p:spPr>
        <p:txBody>
          <a:bodyPr>
            <a:normAutofit/>
          </a:bodyPr>
          <a:lstStyle/>
          <a:p>
            <a:pPr algn="ctr" rtl="0">
              <a:defRPr/>
            </a:pPr>
            <a:r>
              <a:rPr lang="en-US" dirty="0">
                <a:solidFill>
                  <a:schemeClr val="accent4">
                    <a:lumMod val="75000"/>
                  </a:schemeClr>
                </a:solidFill>
              </a:rPr>
              <a:t>What is XML?</a:t>
            </a:r>
            <a:endParaRPr dirty="0">
              <a:solidFill>
                <a:schemeClr val="accent4">
                  <a:lumMod val="75000"/>
                </a:schemeClr>
              </a:solidFill>
            </a:endParaRPr>
          </a:p>
        </p:txBody>
      </p:sp>
      <p:sp>
        <p:nvSpPr>
          <p:cNvPr id="5" name="Rectangle 4">
            <a:extLst>
              <a:ext uri="{FF2B5EF4-FFF2-40B4-BE49-F238E27FC236}">
                <a16:creationId xmlns:a16="http://schemas.microsoft.com/office/drawing/2014/main" id="{508BE0E3-4559-4D48-84B6-90C7DCF8B118}"/>
              </a:ext>
            </a:extLst>
          </p:cNvPr>
          <p:cNvSpPr>
            <a:spLocks noChangeArrowheads="1"/>
          </p:cNvSpPr>
          <p:nvPr/>
        </p:nvSpPr>
        <p:spPr bwMode="auto">
          <a:xfrm>
            <a:off x="0" y="601579"/>
            <a:ext cx="24384000" cy="0"/>
          </a:xfrm>
          <a:prstGeom prst="rect">
            <a:avLst/>
          </a:prstGeom>
          <a:solidFill>
            <a:srgbClr val="3D46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SA" altLang="en-SA" sz="1000" b="0" i="0" u="none" strike="noStrike" cap="none" normalizeH="0" baseline="0">
                <a:ln>
                  <a:noFill/>
                </a:ln>
                <a:solidFill>
                  <a:srgbClr val="FFFFFF"/>
                </a:solidFill>
                <a:effectLst/>
                <a:latin typeface="AtlasGrotesk"/>
              </a:rPr>
              <a:t>13 of 15</a:t>
            </a:r>
          </a:p>
          <a:p>
            <a:pPr marL="0" marR="0" lvl="0" indent="0" algn="l" defTabSz="914400" rtl="0" eaLnBrk="0" fontAlgn="ctr" latinLnBrk="0" hangingPunct="0">
              <a:lnSpc>
                <a:spcPct val="100000"/>
              </a:lnSpc>
              <a:spcBef>
                <a:spcPct val="0"/>
              </a:spcBef>
              <a:spcAft>
                <a:spcPct val="0"/>
              </a:spcAft>
              <a:buClrTx/>
              <a:buSzTx/>
              <a:buFontTx/>
              <a:buNone/>
              <a:tabLst/>
            </a:pPr>
            <a:r>
              <a:rPr kumimoji="0" lang="en-SA" altLang="en-SA" sz="1000" b="0" i="0" u="none" strike="noStrike" cap="none" normalizeH="0" baseline="0">
                <a:ln>
                  <a:noFill/>
                </a:ln>
                <a:solidFill>
                  <a:srgbClr val="FFFFFF"/>
                </a:solidFill>
                <a:effectLst/>
                <a:latin typeface="AtlasGrotesk"/>
              </a:rPr>
              <a:t>4 / 16</a:t>
            </a:r>
          </a:p>
          <a:p>
            <a:pPr marL="0" marR="0" lvl="0" indent="0" algn="l" defTabSz="914400" rtl="0" eaLnBrk="0" fontAlgn="base" latinLnBrk="0" hangingPunct="0">
              <a:lnSpc>
                <a:spcPct val="100000"/>
              </a:lnSpc>
              <a:spcBef>
                <a:spcPct val="0"/>
              </a:spcBef>
              <a:spcAft>
                <a:spcPct val="0"/>
              </a:spcAft>
              <a:buClrTx/>
              <a:buSzTx/>
              <a:buFontTx/>
              <a:buNone/>
              <a:tabLst/>
            </a:pPr>
            <a:br>
              <a:rPr kumimoji="0" lang="en-SA" altLang="en-SA" sz="2100" b="0" i="0" u="none" strike="noStrike" cap="none" normalizeH="0" baseline="0">
                <a:ln>
                  <a:noFill/>
                </a:ln>
                <a:solidFill>
                  <a:schemeClr val="tx1"/>
                </a:solidFill>
                <a:effectLst/>
              </a:rPr>
            </a:br>
            <a:endParaRPr kumimoji="0" lang="en-SA" altLang="en-SA" sz="1800" b="0" i="0" u="none" strike="noStrike" cap="none" normalizeH="0" baseline="0">
              <a:ln>
                <a:noFill/>
              </a:ln>
              <a:solidFill>
                <a:schemeClr val="tx1"/>
              </a:solidFill>
              <a:effectLst/>
              <a:latin typeface="Arial" panose="020B0604020202020204" pitchFamily="34" charset="0"/>
            </a:endParaRPr>
          </a:p>
        </p:txBody>
      </p:sp>
      <p:sp>
        <p:nvSpPr>
          <p:cNvPr id="6" name="Slide bullet text">
            <a:extLst>
              <a:ext uri="{FF2B5EF4-FFF2-40B4-BE49-F238E27FC236}">
                <a16:creationId xmlns:a16="http://schemas.microsoft.com/office/drawing/2014/main" id="{9D567207-2B61-FD42-BCE6-86D12094C371}"/>
              </a:ext>
            </a:extLst>
          </p:cNvPr>
          <p:cNvSpPr txBox="1">
            <a:spLocks/>
          </p:cNvSpPr>
          <p:nvPr/>
        </p:nvSpPr>
        <p:spPr>
          <a:xfrm>
            <a:off x="1206500" y="2646947"/>
            <a:ext cx="20787226" cy="34650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fontScale="85000" lnSpcReduction="20000"/>
          </a:bodyPr>
          <a:lstStyle>
            <a:lvl1pPr marL="3810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a:lstStyle>
          <a:p>
            <a:pPr algn="l" rtl="0" hangingPunct="1">
              <a:lnSpc>
                <a:spcPct val="120000"/>
              </a:lnSpc>
              <a:buFont typeface="Wingdings" pitchFamily="2" charset="2"/>
              <a:buChar char="v"/>
              <a:defRPr/>
            </a:pPr>
            <a:r>
              <a:rPr lang="en-US" sz="4000" dirty="0"/>
              <a:t> </a:t>
            </a:r>
            <a:r>
              <a:rPr lang="en-US" sz="4000" dirty="0" err="1"/>
              <a:t>eXtensible</a:t>
            </a:r>
            <a:r>
              <a:rPr lang="en-US" sz="4000" dirty="0"/>
              <a:t> Markup Language (XML) is used to annotate text or add additional information.</a:t>
            </a:r>
          </a:p>
          <a:p>
            <a:pPr algn="l" rtl="0" hangingPunct="1">
              <a:lnSpc>
                <a:spcPct val="120000"/>
              </a:lnSpc>
              <a:buFont typeface="Wingdings" pitchFamily="2" charset="2"/>
              <a:buChar char="v"/>
              <a:defRPr/>
            </a:pPr>
            <a:r>
              <a:rPr lang="en-US" sz="4000" dirty="0"/>
              <a:t>Tags are used to annotate data.</a:t>
            </a:r>
          </a:p>
          <a:p>
            <a:pPr algn="l" rtl="0" hangingPunct="1">
              <a:lnSpc>
                <a:spcPct val="120000"/>
              </a:lnSpc>
              <a:buFont typeface="Wingdings" pitchFamily="2" charset="2"/>
              <a:buChar char="v"/>
              <a:defRPr/>
            </a:pPr>
            <a:r>
              <a:rPr lang="en-US" sz="4000" dirty="0"/>
              <a:t>These tags are not shown to the end-user, but are needed by the ‘machine’ to read and subsequently process the text correctly.</a:t>
            </a:r>
          </a:p>
        </p:txBody>
      </p:sp>
      <p:sp>
        <p:nvSpPr>
          <p:cNvPr id="7" name="Slide bullet text">
            <a:extLst>
              <a:ext uri="{FF2B5EF4-FFF2-40B4-BE49-F238E27FC236}">
                <a16:creationId xmlns:a16="http://schemas.microsoft.com/office/drawing/2014/main" id="{ECE3B0AF-C610-8245-81C6-B878E966F6E7}"/>
              </a:ext>
            </a:extLst>
          </p:cNvPr>
          <p:cNvSpPr txBox="1">
            <a:spLocks/>
          </p:cNvSpPr>
          <p:nvPr/>
        </p:nvSpPr>
        <p:spPr>
          <a:xfrm>
            <a:off x="1735750" y="6112043"/>
            <a:ext cx="12592912" cy="58714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Autofit/>
          </a:bodyPr>
          <a:lstStyle>
            <a:lvl1pPr marL="3810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r" defTabSz="2438338" rtl="1"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a:lstStyle>
          <a:p>
            <a:pPr marL="36000" indent="0" algn="l" rtl="0" hangingPunct="1">
              <a:lnSpc>
                <a:spcPct val="19000"/>
              </a:lnSpc>
              <a:spcBef>
                <a:spcPts val="1500"/>
              </a:spcBef>
              <a:buNone/>
              <a:defRPr/>
            </a:pPr>
            <a:endParaRPr lang="en-US" sz="2800" dirty="0">
              <a:latin typeface="Consolas" panose="020B0609020204030204" pitchFamily="49" charset="0"/>
              <a:cs typeface="Consolas" panose="020B0609020204030204" pitchFamily="49" charset="0"/>
            </a:endParaRPr>
          </a:p>
          <a:p>
            <a:pPr marL="0" indent="0" algn="l" rtl="0" hangingPunct="1">
              <a:lnSpc>
                <a:spcPct val="100000"/>
              </a:lnSpc>
              <a:spcBef>
                <a:spcPts val="1500"/>
              </a:spcBef>
              <a:buNone/>
              <a:defRPr/>
            </a:pPr>
            <a:r>
              <a:rPr lang="en-US" sz="2800" dirty="0">
                <a:latin typeface="Consolas" panose="020B0609020204030204" pitchFamily="49" charset="0"/>
                <a:cs typeface="Consolas" panose="020B0609020204030204" pitchFamily="49" charset="0"/>
              </a:rPr>
              <a:t>&lt;book id="bk101"&gt;</a:t>
            </a:r>
          </a:p>
          <a:p>
            <a:pPr marL="0" indent="0" algn="l" rtl="0" hangingPunct="1">
              <a:lnSpc>
                <a:spcPct val="100000"/>
              </a:lnSpc>
              <a:spcBef>
                <a:spcPts val="1500"/>
              </a:spcBef>
              <a:buNone/>
              <a:defRPr/>
            </a:pPr>
            <a:r>
              <a:rPr lang="en-US" sz="2800" dirty="0">
                <a:latin typeface="Consolas" panose="020B0609020204030204" pitchFamily="49" charset="0"/>
                <a:cs typeface="Consolas" panose="020B0609020204030204" pitchFamily="49" charset="0"/>
              </a:rPr>
              <a:t>&lt;author&gt;Gambardella, Matthew&lt;/author&gt;</a:t>
            </a:r>
          </a:p>
          <a:p>
            <a:pPr marL="0" indent="0" algn="l" rtl="0" hangingPunct="1">
              <a:lnSpc>
                <a:spcPct val="100000"/>
              </a:lnSpc>
              <a:spcBef>
                <a:spcPts val="1500"/>
              </a:spcBef>
              <a:buNone/>
              <a:defRPr/>
            </a:pPr>
            <a:r>
              <a:rPr lang="en-US" sz="2800" dirty="0">
                <a:latin typeface="Consolas" panose="020B0609020204030204" pitchFamily="49" charset="0"/>
                <a:cs typeface="Consolas" panose="020B0609020204030204" pitchFamily="49" charset="0"/>
              </a:rPr>
              <a:t>&lt;title&gt;XML Developer's Guide&lt;/title&gt;</a:t>
            </a:r>
          </a:p>
          <a:p>
            <a:pPr marL="0" indent="0" algn="l" rtl="0" hangingPunct="1">
              <a:lnSpc>
                <a:spcPct val="100000"/>
              </a:lnSpc>
              <a:spcBef>
                <a:spcPts val="1500"/>
              </a:spcBef>
              <a:buNone/>
              <a:defRPr/>
            </a:pPr>
            <a:r>
              <a:rPr lang="en-US" sz="2800" dirty="0">
                <a:latin typeface="Consolas" panose="020B0609020204030204" pitchFamily="49" charset="0"/>
                <a:cs typeface="Consolas" panose="020B0609020204030204" pitchFamily="49" charset="0"/>
              </a:rPr>
              <a:t>&lt;genre&gt;Computer&lt;/genre&gt;</a:t>
            </a:r>
          </a:p>
          <a:p>
            <a:pPr marL="0" indent="0" algn="l" rtl="0" hangingPunct="1">
              <a:lnSpc>
                <a:spcPct val="100000"/>
              </a:lnSpc>
              <a:spcBef>
                <a:spcPts val="1500"/>
              </a:spcBef>
              <a:buNone/>
              <a:defRPr/>
            </a:pPr>
            <a:r>
              <a:rPr lang="en-US" sz="2800" dirty="0">
                <a:latin typeface="Consolas" panose="020B0609020204030204" pitchFamily="49" charset="0"/>
                <a:cs typeface="Consolas" panose="020B0609020204030204" pitchFamily="49" charset="0"/>
              </a:rPr>
              <a:t>&lt;price&gt;44.95&lt;/price&gt;</a:t>
            </a:r>
          </a:p>
          <a:p>
            <a:pPr marL="0" indent="0" algn="l" rtl="0" hangingPunct="1">
              <a:lnSpc>
                <a:spcPct val="100000"/>
              </a:lnSpc>
              <a:spcBef>
                <a:spcPts val="1500"/>
              </a:spcBef>
              <a:buNone/>
              <a:defRPr/>
            </a:pPr>
            <a:r>
              <a:rPr lang="en-US" sz="2800" dirty="0">
                <a:latin typeface="Consolas" panose="020B0609020204030204" pitchFamily="49" charset="0"/>
                <a:cs typeface="Consolas" panose="020B0609020204030204" pitchFamily="49" charset="0"/>
              </a:rPr>
              <a:t>&lt;</a:t>
            </a:r>
            <a:r>
              <a:rPr lang="en-US" sz="2800" dirty="0" err="1">
                <a:latin typeface="Consolas" panose="020B0609020204030204" pitchFamily="49" charset="0"/>
                <a:cs typeface="Consolas" panose="020B0609020204030204" pitchFamily="49" charset="0"/>
              </a:rPr>
              <a:t>publish_date</a:t>
            </a:r>
            <a:r>
              <a:rPr lang="en-US" sz="2800" dirty="0">
                <a:latin typeface="Consolas" panose="020B0609020204030204" pitchFamily="49" charset="0"/>
                <a:cs typeface="Consolas" panose="020B0609020204030204" pitchFamily="49" charset="0"/>
              </a:rPr>
              <a:t>&gt;2000-10-01&lt;/</a:t>
            </a:r>
            <a:r>
              <a:rPr lang="en-US" sz="2800" dirty="0" err="1">
                <a:latin typeface="Consolas" panose="020B0609020204030204" pitchFamily="49" charset="0"/>
                <a:cs typeface="Consolas" panose="020B0609020204030204" pitchFamily="49" charset="0"/>
              </a:rPr>
              <a:t>publish_date</a:t>
            </a:r>
            <a:r>
              <a:rPr lang="en-US" sz="2800" dirty="0">
                <a:latin typeface="Consolas" panose="020B0609020204030204" pitchFamily="49" charset="0"/>
                <a:cs typeface="Consolas" panose="020B0609020204030204" pitchFamily="49" charset="0"/>
              </a:rPr>
              <a:t>&gt;</a:t>
            </a:r>
          </a:p>
          <a:p>
            <a:pPr marL="0" indent="0" algn="l" rtl="0" hangingPunct="1">
              <a:lnSpc>
                <a:spcPct val="100000"/>
              </a:lnSpc>
              <a:spcBef>
                <a:spcPts val="1500"/>
              </a:spcBef>
              <a:buNone/>
              <a:defRPr/>
            </a:pPr>
            <a:r>
              <a:rPr lang="en-US" sz="2800" dirty="0">
                <a:latin typeface="Consolas" panose="020B0609020204030204" pitchFamily="49" charset="0"/>
                <a:cs typeface="Consolas" panose="020B0609020204030204" pitchFamily="49" charset="0"/>
              </a:rPr>
              <a:t>&lt;description&gt;An in-depth look at creating applications with</a:t>
            </a:r>
          </a:p>
          <a:p>
            <a:pPr marL="0" indent="0" algn="l" rtl="0" hangingPunct="1">
              <a:lnSpc>
                <a:spcPct val="100000"/>
              </a:lnSpc>
              <a:spcBef>
                <a:spcPts val="1500"/>
              </a:spcBef>
              <a:buNone/>
              <a:defRPr/>
            </a:pPr>
            <a:r>
              <a:rPr lang="en-US" sz="2800" dirty="0">
                <a:latin typeface="Consolas" panose="020B0609020204030204" pitchFamily="49" charset="0"/>
                <a:cs typeface="Consolas" panose="020B0609020204030204" pitchFamily="49" charset="0"/>
              </a:rPr>
              <a:t> XML.&lt;/description&gt;</a:t>
            </a:r>
          </a:p>
          <a:p>
            <a:pPr marL="0" indent="0" algn="l" rtl="0" hangingPunct="1">
              <a:lnSpc>
                <a:spcPct val="100000"/>
              </a:lnSpc>
              <a:spcBef>
                <a:spcPts val="1500"/>
              </a:spcBef>
              <a:buNone/>
              <a:defRPr/>
            </a:pPr>
            <a:r>
              <a:rPr lang="en-US" sz="2800" dirty="0">
                <a:latin typeface="Consolas" panose="020B0609020204030204" pitchFamily="49" charset="0"/>
                <a:cs typeface="Consolas" panose="020B0609020204030204" pitchFamily="49" charset="0"/>
              </a:rPr>
              <a:t>&lt;/book&gt;</a:t>
            </a:r>
          </a:p>
        </p:txBody>
      </p:sp>
      <p:sp>
        <p:nvSpPr>
          <p:cNvPr id="3" name="TextBox 2">
            <a:extLst>
              <a:ext uri="{FF2B5EF4-FFF2-40B4-BE49-F238E27FC236}">
                <a16:creationId xmlns:a16="http://schemas.microsoft.com/office/drawing/2014/main" id="{4C88F58C-6BDC-C241-B804-BF1C8EB2F808}"/>
              </a:ext>
            </a:extLst>
          </p:cNvPr>
          <p:cNvSpPr txBox="1">
            <a:spLocks/>
          </p:cNvSpPr>
          <p:nvPr/>
        </p:nvSpPr>
        <p:spPr>
          <a:xfrm>
            <a:off x="15592925" y="7065826"/>
            <a:ext cx="5940000" cy="4032000"/>
          </a:xfrm>
          <a:prstGeom prst="rect">
            <a:avLst/>
          </a:prstGeom>
          <a:ln w="38100">
            <a:solidFill>
              <a:srgbClr val="0096A4"/>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lvl="1" algn="l"/>
            <a:r>
              <a:rPr lang="en-US" sz="4400" dirty="0">
                <a:solidFill>
                  <a:srgbClr val="0096A4"/>
                </a:solidFill>
              </a:rPr>
              <a:t>Note that the tags </a:t>
            </a:r>
          </a:p>
          <a:p>
            <a:pPr lvl="1" algn="l"/>
            <a:r>
              <a:rPr lang="en-US" sz="4400" dirty="0">
                <a:solidFill>
                  <a:srgbClr val="0096A4"/>
                </a:solidFill>
              </a:rPr>
              <a:t>are one the left </a:t>
            </a:r>
          </a:p>
          <a:p>
            <a:pPr lvl="1" algn="l"/>
            <a:r>
              <a:rPr lang="en-US" sz="4400" dirty="0">
                <a:solidFill>
                  <a:srgbClr val="0096A4"/>
                </a:solidFill>
              </a:rPr>
              <a:t>and right of the</a:t>
            </a:r>
          </a:p>
          <a:p>
            <a:pPr lvl="1" algn="l"/>
            <a:r>
              <a:rPr lang="en-US" sz="4400" dirty="0">
                <a:solidFill>
                  <a:srgbClr val="0096A4"/>
                </a:solidFill>
              </a:rPr>
              <a:t>data you want to</a:t>
            </a:r>
          </a:p>
          <a:p>
            <a:pPr lvl="1" algn="l"/>
            <a:r>
              <a:rPr lang="en-US" sz="4400" dirty="0">
                <a:solidFill>
                  <a:srgbClr val="0096A4"/>
                </a:solidFill>
              </a:rPr>
              <a:t>markup</a:t>
            </a:r>
            <a:endParaRPr kumimoji="0" lang="en-SA" sz="4400" b="0" i="0" u="none" strike="noStrike" cap="none" spc="0" normalizeH="0" baseline="0" dirty="0">
              <a:ln>
                <a:noFill/>
              </a:ln>
              <a:solidFill>
                <a:srgbClr val="0096A4"/>
              </a:solidFill>
              <a:effectLst/>
              <a:uFillTx/>
              <a:latin typeface="+mn-lt"/>
              <a:ea typeface="+mn-ea"/>
              <a:cs typeface="+mn-cs"/>
              <a:sym typeface="Helvetica Neue"/>
            </a:endParaRPr>
          </a:p>
        </p:txBody>
      </p:sp>
    </p:spTree>
    <p:extLst>
      <p:ext uri="{BB962C8B-B14F-4D97-AF65-F5344CB8AC3E}">
        <p14:creationId xmlns:p14="http://schemas.microsoft.com/office/powerpoint/2010/main" val="80354393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6500" y="3021283"/>
            <a:ext cx="20787226" cy="8256630"/>
          </a:xfrm>
          <a:prstGeom prst="rect">
            <a:avLst/>
          </a:prstGeom>
        </p:spPr>
        <p:txBody>
          <a:bodyPr>
            <a:normAutofit/>
          </a:bodyPr>
          <a:lstStyle/>
          <a:p>
            <a:pPr algn="l" rtl="0">
              <a:lnSpc>
                <a:spcPct val="150000"/>
              </a:lnSpc>
              <a:buFont typeface="Wingdings" pitchFamily="2" charset="2"/>
              <a:buChar char="v"/>
              <a:defRPr/>
            </a:pPr>
            <a:r>
              <a:rPr lang="en-US" sz="3600" dirty="0"/>
              <a:t>JSON, or JavaScript Object Notation, is a syntax for converting objects, arrays, numbers, strings, Booleans into a format that can be transferred between the web server and the client. Like XML, JSON is language in dependent.</a:t>
            </a:r>
          </a:p>
          <a:p>
            <a:pPr algn="l" rtl="0">
              <a:lnSpc>
                <a:spcPct val="150000"/>
              </a:lnSpc>
              <a:buFont typeface="Wingdings" pitchFamily="2" charset="2"/>
              <a:buChar char="v"/>
              <a:defRPr/>
            </a:pPr>
            <a:r>
              <a:rPr lang="en-US" sz="3600" dirty="0"/>
              <a:t>JSON Is text and any JavaScript object can be converted into JSON, which can then be sent to the server. Any JSON data received from the server can also be converted into JavaScript objects.</a:t>
            </a:r>
          </a:p>
          <a:p>
            <a:pPr algn="l" rtl="0">
              <a:lnSpc>
                <a:spcPct val="150000"/>
              </a:lnSpc>
              <a:buFont typeface="Wingdings" pitchFamily="2" charset="2"/>
              <a:buChar char="v"/>
              <a:defRPr/>
            </a:pPr>
            <a:r>
              <a:rPr lang="en-US" sz="3600" dirty="0"/>
              <a:t>JSON is quicker to read and write than XML. It also doesn’t use end tags, can use arrays and can be parsed by a standard JavaScript function.</a:t>
            </a:r>
            <a:br>
              <a:rPr lang="en-US" sz="3600" dirty="0"/>
            </a:br>
            <a:endParaRPr sz="4800" dirty="0"/>
          </a:p>
        </p:txBody>
      </p:sp>
      <p:sp>
        <p:nvSpPr>
          <p:cNvPr id="203" name="Slide Title"/>
          <p:cNvSpPr txBox="1">
            <a:spLocks noGrp="1"/>
          </p:cNvSpPr>
          <p:nvPr>
            <p:ph type="title"/>
          </p:nvPr>
        </p:nvSpPr>
        <p:spPr>
          <a:xfrm>
            <a:off x="1206500" y="1079500"/>
            <a:ext cx="20787226" cy="1435100"/>
          </a:xfrm>
          <a:prstGeom prst="rect">
            <a:avLst/>
          </a:prstGeom>
        </p:spPr>
        <p:txBody>
          <a:bodyPr>
            <a:normAutofit/>
          </a:bodyPr>
          <a:lstStyle/>
          <a:p>
            <a:pPr algn="ctr" rtl="0">
              <a:defRPr/>
            </a:pPr>
            <a:r>
              <a:rPr lang="en-US" dirty="0">
                <a:solidFill>
                  <a:schemeClr val="accent4">
                    <a:lumMod val="75000"/>
                  </a:schemeClr>
                </a:solidFill>
              </a:rPr>
              <a:t>What is JSON?</a:t>
            </a:r>
            <a:endParaRPr dirty="0">
              <a:solidFill>
                <a:schemeClr val="accent4">
                  <a:lumMod val="75000"/>
                </a:schemeClr>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6500" y="3021283"/>
            <a:ext cx="20787226" cy="8256630"/>
          </a:xfrm>
          <a:prstGeom prst="rect">
            <a:avLst/>
          </a:prstGeom>
        </p:spPr>
        <p:txBody>
          <a:bodyPr>
            <a:normAutofit/>
          </a:bodyPr>
          <a:lstStyle/>
          <a:p>
            <a:pPr algn="l" rtl="0">
              <a:buFont typeface="Wingdings" pitchFamily="2" charset="2"/>
              <a:buChar char="v"/>
              <a:defRPr/>
            </a:pPr>
            <a:r>
              <a:rPr lang="en-US" dirty="0"/>
              <a:t>Data are in key/value pairs.</a:t>
            </a:r>
          </a:p>
          <a:p>
            <a:pPr lvl="2" algn="l" rtl="0">
              <a:buFont typeface="Courier New" panose="02070309020205020404" pitchFamily="49" charset="0"/>
              <a:buChar char="o"/>
              <a:defRPr/>
            </a:pPr>
            <a:r>
              <a:rPr lang="en-US" dirty="0"/>
              <a:t>The key must be a string, enclosed in double quotes, while the value can be a string,  a number, a JSON object, an array, a Boolean or null.</a:t>
            </a:r>
          </a:p>
          <a:p>
            <a:pPr algn="l" rtl="0">
              <a:buFont typeface="Wingdings" pitchFamily="2" charset="2"/>
              <a:buChar char="v"/>
              <a:defRPr/>
            </a:pPr>
            <a:r>
              <a:rPr lang="en-US" dirty="0"/>
              <a:t> Property names must be double-quoted strings.</a:t>
            </a:r>
          </a:p>
          <a:p>
            <a:pPr algn="l" rtl="0">
              <a:buFont typeface="Wingdings" pitchFamily="2" charset="2"/>
              <a:buChar char="v"/>
              <a:defRPr/>
            </a:pPr>
            <a:r>
              <a:rPr lang="en-US" dirty="0"/>
              <a:t> </a:t>
            </a:r>
            <a:r>
              <a:rPr lang="en-GB" dirty="0"/>
              <a:t>Property names must be double-quoted strings</a:t>
            </a:r>
          </a:p>
          <a:p>
            <a:pPr algn="l" rtl="0">
              <a:buFont typeface="Wingdings" pitchFamily="2" charset="2"/>
              <a:buChar char="v"/>
              <a:defRPr/>
            </a:pPr>
            <a:r>
              <a:rPr lang="en-GB" dirty="0"/>
              <a:t> Data are separated by commas </a:t>
            </a:r>
          </a:p>
          <a:p>
            <a:pPr algn="l" rtl="0">
              <a:buFont typeface="Wingdings" pitchFamily="2" charset="2"/>
              <a:buChar char="v"/>
              <a:defRPr/>
            </a:pPr>
            <a:r>
              <a:rPr lang="en-GB" dirty="0"/>
              <a:t> Objects are held by curly braces - { }</a:t>
            </a:r>
          </a:p>
          <a:p>
            <a:pPr algn="l" rtl="0">
              <a:buFont typeface="Wingdings" pitchFamily="2" charset="2"/>
              <a:buChar char="v"/>
              <a:defRPr/>
            </a:pPr>
            <a:r>
              <a:rPr lang="en-GB" dirty="0"/>
              <a:t> Arrays are held by square brackets - [ ]</a:t>
            </a:r>
          </a:p>
          <a:p>
            <a:pPr algn="l" rtl="0">
              <a:buFont typeface="Wingdings" pitchFamily="2" charset="2"/>
              <a:buChar char="v"/>
              <a:defRPr/>
            </a:pPr>
            <a:r>
              <a:rPr lang="en-GB" dirty="0"/>
              <a:t> The file type for JSON files is ".json" and the MIME type for JSON text is "application/json".</a:t>
            </a:r>
          </a:p>
          <a:p>
            <a:pPr algn="l" rtl="0">
              <a:buFont typeface="Wingdings" pitchFamily="2" charset="2"/>
              <a:buChar char="v"/>
              <a:defRPr/>
            </a:pPr>
            <a:endParaRPr sz="4000" dirty="0"/>
          </a:p>
        </p:txBody>
      </p:sp>
      <p:sp>
        <p:nvSpPr>
          <p:cNvPr id="203" name="Slide Title"/>
          <p:cNvSpPr txBox="1">
            <a:spLocks noGrp="1"/>
          </p:cNvSpPr>
          <p:nvPr>
            <p:ph type="title"/>
          </p:nvPr>
        </p:nvSpPr>
        <p:spPr>
          <a:xfrm>
            <a:off x="1206500" y="1079500"/>
            <a:ext cx="20787226" cy="1435100"/>
          </a:xfrm>
          <a:prstGeom prst="rect">
            <a:avLst/>
          </a:prstGeom>
        </p:spPr>
        <p:txBody>
          <a:bodyPr>
            <a:normAutofit fontScale="90000"/>
          </a:bodyPr>
          <a:lstStyle/>
          <a:p>
            <a:pPr algn="ctr" rtl="0">
              <a:defRPr/>
            </a:pPr>
            <a:r>
              <a:rPr lang="en-US" dirty="0">
                <a:solidFill>
                  <a:schemeClr val="accent4">
                    <a:lumMod val="75000"/>
                  </a:schemeClr>
                </a:solidFill>
              </a:rPr>
              <a:t>JSON Syntax</a:t>
            </a:r>
            <a:br>
              <a:rPr lang="en-GB" dirty="0">
                <a:solidFill>
                  <a:schemeClr val="accent4">
                    <a:lumMod val="75000"/>
                  </a:schemeClr>
                </a:solidFill>
              </a:rPr>
            </a:br>
            <a:endParaRPr dirty="0">
              <a:solidFill>
                <a:schemeClr val="accent4">
                  <a:lumMod val="75000"/>
                </a:schemeClr>
              </a:solidFill>
            </a:endParaRPr>
          </a:p>
        </p:txBody>
      </p:sp>
    </p:spTree>
    <p:extLst>
      <p:ext uri="{BB962C8B-B14F-4D97-AF65-F5344CB8AC3E}">
        <p14:creationId xmlns:p14="http://schemas.microsoft.com/office/powerpoint/2010/main" val="24264010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6500" y="3021283"/>
            <a:ext cx="20787226" cy="8256630"/>
          </a:xfrm>
          <a:prstGeom prst="rect">
            <a:avLst/>
          </a:prstGeom>
        </p:spPr>
        <p:txBody>
          <a:bodyPr>
            <a:normAutofit/>
          </a:bodyPr>
          <a:lstStyle/>
          <a:p>
            <a:pPr marL="0" lvl="0" indent="0" algn="l" rtl="0">
              <a:spcBef>
                <a:spcPts val="0"/>
              </a:spcBef>
              <a:buNone/>
            </a:pPr>
            <a:r>
              <a:rPr lang="en-GB" sz="3600" dirty="0">
                <a:sym typeface="Trebuchet MS"/>
              </a:rPr>
              <a:t>In the example below, note that the key is a string in double quotes and the value can be a string, number, JSON object, array, </a:t>
            </a:r>
            <a:r>
              <a:rPr lang="en-GB" sz="3600" dirty="0" err="1">
                <a:sym typeface="Trebuchet MS"/>
              </a:rPr>
              <a:t>boolean</a:t>
            </a:r>
            <a:r>
              <a:rPr lang="en-GB" sz="3600" dirty="0">
                <a:sym typeface="Trebuchet MS"/>
              </a:rPr>
              <a:t> or null. </a:t>
            </a: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indent="0" algn="l" rtl="0">
              <a:spcBef>
                <a:spcPts val="0"/>
              </a:spcBef>
              <a:buNone/>
            </a:pPr>
            <a:r>
              <a:rPr lang="en-GB" sz="3600" dirty="0">
                <a:sym typeface="Trebuchet MS"/>
              </a:rPr>
              <a:t>The object value is accessed using the dot (.) notation. It could also have been accessed using the square brackets ([]) notation:</a:t>
            </a:r>
          </a:p>
          <a:p>
            <a:pPr marL="0" lvl="0" indent="0" algn="l" rtl="0">
              <a:spcBef>
                <a:spcPts val="0"/>
              </a:spcBef>
              <a:buNone/>
            </a:pPr>
            <a:endParaRPr lang="en-GB" sz="3600" dirty="0">
              <a:sym typeface="Trebuchet MS"/>
            </a:endParaRPr>
          </a:p>
        </p:txBody>
      </p:sp>
      <p:sp>
        <p:nvSpPr>
          <p:cNvPr id="203" name="Slide Title"/>
          <p:cNvSpPr txBox="1">
            <a:spLocks noGrp="1"/>
          </p:cNvSpPr>
          <p:nvPr>
            <p:ph type="title"/>
          </p:nvPr>
        </p:nvSpPr>
        <p:spPr>
          <a:xfrm>
            <a:off x="1206500" y="1079500"/>
            <a:ext cx="20787226" cy="1435100"/>
          </a:xfrm>
          <a:prstGeom prst="rect">
            <a:avLst/>
          </a:prstGeom>
        </p:spPr>
        <p:txBody>
          <a:bodyPr>
            <a:normAutofit/>
          </a:bodyPr>
          <a:lstStyle/>
          <a:p>
            <a:pPr algn="ctr" rtl="0">
              <a:defRPr/>
            </a:pPr>
            <a:r>
              <a:rPr lang="en-GB" sz="8800" dirty="0">
                <a:solidFill>
                  <a:schemeClr val="accent4">
                    <a:lumMod val="75000"/>
                  </a:schemeClr>
                </a:solidFill>
              </a:rPr>
              <a:t>JSON Objects</a:t>
            </a:r>
            <a:endParaRPr dirty="0">
              <a:solidFill>
                <a:schemeClr val="accent4">
                  <a:lumMod val="75000"/>
                </a:schemeClr>
              </a:solidFill>
            </a:endParaRPr>
          </a:p>
        </p:txBody>
      </p:sp>
      <p:graphicFrame>
        <p:nvGraphicFramePr>
          <p:cNvPr id="4" name="Google Shape;205;p26">
            <a:extLst>
              <a:ext uri="{FF2B5EF4-FFF2-40B4-BE49-F238E27FC236}">
                <a16:creationId xmlns:a16="http://schemas.microsoft.com/office/drawing/2014/main" id="{E8C6DE24-867F-E944-A44F-DFB161196B96}"/>
              </a:ext>
            </a:extLst>
          </p:cNvPr>
          <p:cNvGraphicFramePr/>
          <p:nvPr>
            <p:extLst>
              <p:ext uri="{D42A27DB-BD31-4B8C-83A1-F6EECF244321}">
                <p14:modId xmlns:p14="http://schemas.microsoft.com/office/powerpoint/2010/main" val="577271020"/>
              </p:ext>
            </p:extLst>
          </p:nvPr>
        </p:nvGraphicFramePr>
        <p:xfrm>
          <a:off x="1206500" y="4457929"/>
          <a:ext cx="12360735" cy="1485671"/>
        </p:xfrm>
        <a:graphic>
          <a:graphicData uri="http://schemas.openxmlformats.org/drawingml/2006/table">
            <a:tbl>
              <a:tblPr>
                <a:noFill/>
              </a:tblPr>
              <a:tblGrid>
                <a:gridCol w="12360735">
                  <a:extLst>
                    <a:ext uri="{9D8B030D-6E8A-4147-A177-3AD203B41FA5}">
                      <a16:colId xmlns:a16="http://schemas.microsoft.com/office/drawing/2014/main" val="20000"/>
                    </a:ext>
                  </a:extLst>
                </a:gridCol>
              </a:tblGrid>
              <a:tr h="1485671">
                <a:tc>
                  <a:txBody>
                    <a:bodyPr/>
                    <a:lstStyle/>
                    <a:p>
                      <a:pPr marL="0" lvl="0" indent="0" algn="l" rtl="0">
                        <a:spcBef>
                          <a:spcPts val="0"/>
                        </a:spcBef>
                        <a:spcAft>
                          <a:spcPts val="0"/>
                        </a:spcAft>
                        <a:buNone/>
                      </a:pPr>
                      <a:r>
                        <a:rPr lang="en-GB" sz="3200" dirty="0">
                          <a:latin typeface="Consolas" panose="020B0609020204030204" pitchFamily="49" charset="0"/>
                          <a:ea typeface="Montserrat Light"/>
                          <a:cs typeface="Consolas" panose="020B0609020204030204" pitchFamily="49" charset="0"/>
                          <a:sym typeface="Montserrat Light"/>
                        </a:rPr>
                        <a:t>let </a:t>
                      </a:r>
                      <a:r>
                        <a:rPr lang="en-GB" sz="3200" dirty="0" err="1">
                          <a:latin typeface="Consolas" panose="020B0609020204030204" pitchFamily="49" charset="0"/>
                          <a:ea typeface="Montserrat Light"/>
                          <a:cs typeface="Consolas" panose="020B0609020204030204" pitchFamily="49" charset="0"/>
                          <a:sym typeface="Montserrat Light"/>
                        </a:rPr>
                        <a:t>myObj</a:t>
                      </a:r>
                      <a:r>
                        <a:rPr lang="en-GB" sz="3200" dirty="0">
                          <a:latin typeface="Consolas" panose="020B0609020204030204" pitchFamily="49" charset="0"/>
                          <a:ea typeface="Montserrat Light"/>
                          <a:cs typeface="Consolas" panose="020B0609020204030204" pitchFamily="49" charset="0"/>
                          <a:sym typeface="Montserrat Light"/>
                        </a:rPr>
                        <a:t> = { "</a:t>
                      </a:r>
                      <a:r>
                        <a:rPr lang="en-GB" sz="3200" dirty="0" err="1">
                          <a:latin typeface="Consolas" panose="020B0609020204030204" pitchFamily="49" charset="0"/>
                          <a:ea typeface="Montserrat Light"/>
                          <a:cs typeface="Consolas" panose="020B0609020204030204" pitchFamily="49" charset="0"/>
                          <a:sym typeface="Montserrat Light"/>
                        </a:rPr>
                        <a:t>name":"Jason</a:t>
                      </a:r>
                      <a:r>
                        <a:rPr lang="en-GB" sz="3200" dirty="0">
                          <a:latin typeface="Consolas" panose="020B0609020204030204" pitchFamily="49" charset="0"/>
                          <a:ea typeface="Montserrat Light"/>
                          <a:cs typeface="Consolas" panose="020B0609020204030204" pitchFamily="49" charset="0"/>
                          <a:sym typeface="Montserrat Light"/>
                        </a:rPr>
                        <a:t>", "age":30, "</a:t>
                      </a:r>
                      <a:r>
                        <a:rPr lang="en-GB" sz="3200" dirty="0" err="1">
                          <a:latin typeface="Consolas" panose="020B0609020204030204" pitchFamily="49" charset="0"/>
                          <a:ea typeface="Montserrat Light"/>
                          <a:cs typeface="Consolas" panose="020B0609020204030204" pitchFamily="49" charset="0"/>
                          <a:sym typeface="Montserrat Light"/>
                        </a:rPr>
                        <a:t>car":null</a:t>
                      </a:r>
                      <a:r>
                        <a:rPr lang="en-GB" sz="3200" dirty="0">
                          <a:latin typeface="Consolas" panose="020B0609020204030204" pitchFamily="49" charset="0"/>
                          <a:ea typeface="Montserrat Light"/>
                          <a:cs typeface="Consolas" panose="020B0609020204030204" pitchFamily="49" charset="0"/>
                          <a:sym typeface="Montserrat Light"/>
                        </a:rPr>
                        <a:t> };</a:t>
                      </a:r>
                      <a:br>
                        <a:rPr lang="en-GB" sz="3200" dirty="0">
                          <a:latin typeface="Consolas" panose="020B0609020204030204" pitchFamily="49" charset="0"/>
                          <a:ea typeface="Montserrat Light"/>
                          <a:cs typeface="Consolas" panose="020B0609020204030204" pitchFamily="49" charset="0"/>
                          <a:sym typeface="Montserrat Light"/>
                        </a:rPr>
                      </a:br>
                      <a:r>
                        <a:rPr lang="en-GB" sz="3200" dirty="0">
                          <a:latin typeface="Consolas" panose="020B0609020204030204" pitchFamily="49" charset="0"/>
                          <a:ea typeface="Montserrat Light"/>
                          <a:cs typeface="Consolas" panose="020B0609020204030204" pitchFamily="49" charset="0"/>
                          <a:sym typeface="Montserrat Light"/>
                        </a:rPr>
                        <a:t>let x = </a:t>
                      </a:r>
                      <a:r>
                        <a:rPr lang="en-GB" sz="3200" dirty="0" err="1">
                          <a:latin typeface="Consolas" panose="020B0609020204030204" pitchFamily="49" charset="0"/>
                          <a:ea typeface="Montserrat Light"/>
                          <a:cs typeface="Consolas" panose="020B0609020204030204" pitchFamily="49" charset="0"/>
                          <a:sym typeface="Montserrat Light"/>
                        </a:rPr>
                        <a:t>myObj.name</a:t>
                      </a:r>
                      <a:r>
                        <a:rPr lang="en-GB" sz="3200" dirty="0">
                          <a:latin typeface="Consolas" panose="020B0609020204030204" pitchFamily="49" charset="0"/>
                          <a:ea typeface="Montserrat Light"/>
                          <a:cs typeface="Consolas" panose="020B0609020204030204" pitchFamily="49" charset="0"/>
                          <a:sym typeface="Montserrat Light"/>
                        </a:rPr>
                        <a:t>;</a:t>
                      </a:r>
                      <a:endParaRPr sz="3200" dirty="0">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graphicFrame>
        <p:nvGraphicFramePr>
          <p:cNvPr id="5" name="Google Shape;206;p26">
            <a:extLst>
              <a:ext uri="{FF2B5EF4-FFF2-40B4-BE49-F238E27FC236}">
                <a16:creationId xmlns:a16="http://schemas.microsoft.com/office/drawing/2014/main" id="{068017DC-5B06-FA4C-BDFC-36D1AC93B03F}"/>
              </a:ext>
            </a:extLst>
          </p:cNvPr>
          <p:cNvGraphicFramePr/>
          <p:nvPr>
            <p:extLst>
              <p:ext uri="{D42A27DB-BD31-4B8C-83A1-F6EECF244321}">
                <p14:modId xmlns:p14="http://schemas.microsoft.com/office/powerpoint/2010/main" val="1610017645"/>
              </p:ext>
            </p:extLst>
          </p:nvPr>
        </p:nvGraphicFramePr>
        <p:xfrm>
          <a:off x="1206500" y="8290582"/>
          <a:ext cx="12538026" cy="1102360"/>
        </p:xfrm>
        <a:graphic>
          <a:graphicData uri="http://schemas.openxmlformats.org/drawingml/2006/table">
            <a:tbl>
              <a:tblPr>
                <a:noFill/>
              </a:tblPr>
              <a:tblGrid>
                <a:gridCol w="12538026">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3200" dirty="0">
                          <a:latin typeface="Consolas" panose="020B0609020204030204" pitchFamily="49" charset="0"/>
                          <a:ea typeface="Montserrat Light"/>
                          <a:cs typeface="Consolas" panose="020B0609020204030204" pitchFamily="49" charset="0"/>
                          <a:sym typeface="Montserrat Light"/>
                        </a:rPr>
                        <a:t>let </a:t>
                      </a:r>
                      <a:r>
                        <a:rPr lang="en-GB" sz="3200" dirty="0" err="1">
                          <a:latin typeface="Consolas" panose="020B0609020204030204" pitchFamily="49" charset="0"/>
                          <a:ea typeface="Montserrat Light"/>
                          <a:cs typeface="Consolas" panose="020B0609020204030204" pitchFamily="49" charset="0"/>
                          <a:sym typeface="Montserrat Light"/>
                        </a:rPr>
                        <a:t>myObj</a:t>
                      </a:r>
                      <a:r>
                        <a:rPr lang="en-GB" sz="3200" dirty="0">
                          <a:latin typeface="Consolas" panose="020B0609020204030204" pitchFamily="49" charset="0"/>
                          <a:ea typeface="Montserrat Light"/>
                          <a:cs typeface="Consolas" panose="020B0609020204030204" pitchFamily="49" charset="0"/>
                          <a:sym typeface="Montserrat Light"/>
                        </a:rPr>
                        <a:t> = { "</a:t>
                      </a:r>
                      <a:r>
                        <a:rPr lang="en-GB" sz="3200" dirty="0" err="1">
                          <a:latin typeface="Consolas" panose="020B0609020204030204" pitchFamily="49" charset="0"/>
                          <a:ea typeface="Montserrat Light"/>
                          <a:cs typeface="Consolas" panose="020B0609020204030204" pitchFamily="49" charset="0"/>
                          <a:sym typeface="Montserrat Light"/>
                        </a:rPr>
                        <a:t>name":"Jason</a:t>
                      </a:r>
                      <a:r>
                        <a:rPr lang="en-GB" sz="3200" dirty="0">
                          <a:latin typeface="Consolas" panose="020B0609020204030204" pitchFamily="49" charset="0"/>
                          <a:ea typeface="Montserrat Light"/>
                          <a:cs typeface="Consolas" panose="020B0609020204030204" pitchFamily="49" charset="0"/>
                          <a:sym typeface="Montserrat Light"/>
                        </a:rPr>
                        <a:t>", "age":30, "</a:t>
                      </a:r>
                      <a:r>
                        <a:rPr lang="en-GB" sz="3200" dirty="0" err="1">
                          <a:latin typeface="Consolas" panose="020B0609020204030204" pitchFamily="49" charset="0"/>
                          <a:ea typeface="Montserrat Light"/>
                          <a:cs typeface="Consolas" panose="020B0609020204030204" pitchFamily="49" charset="0"/>
                          <a:sym typeface="Montserrat Light"/>
                        </a:rPr>
                        <a:t>car":null</a:t>
                      </a:r>
                      <a:r>
                        <a:rPr lang="en-GB" sz="3200" dirty="0">
                          <a:latin typeface="Consolas" panose="020B0609020204030204" pitchFamily="49" charset="0"/>
                          <a:ea typeface="Montserrat Light"/>
                          <a:cs typeface="Consolas" panose="020B0609020204030204" pitchFamily="49" charset="0"/>
                          <a:sym typeface="Montserrat Light"/>
                        </a:rPr>
                        <a:t> };</a:t>
                      </a:r>
                      <a:br>
                        <a:rPr lang="en-GB" sz="3200" dirty="0">
                          <a:latin typeface="Consolas" panose="020B0609020204030204" pitchFamily="49" charset="0"/>
                          <a:ea typeface="Montserrat Light"/>
                          <a:cs typeface="Consolas" panose="020B0609020204030204" pitchFamily="49" charset="0"/>
                          <a:sym typeface="Montserrat Light"/>
                        </a:rPr>
                      </a:br>
                      <a:r>
                        <a:rPr lang="en-GB" sz="3200" dirty="0">
                          <a:latin typeface="Consolas" panose="020B0609020204030204" pitchFamily="49" charset="0"/>
                          <a:ea typeface="Montserrat Light"/>
                          <a:cs typeface="Consolas" panose="020B0609020204030204" pitchFamily="49" charset="0"/>
                          <a:sym typeface="Montserrat Light"/>
                        </a:rPr>
                        <a:t>let x = </a:t>
                      </a:r>
                      <a:r>
                        <a:rPr lang="en-GB" sz="3200" dirty="0" err="1">
                          <a:latin typeface="Consolas" panose="020B0609020204030204" pitchFamily="49" charset="0"/>
                          <a:ea typeface="Montserrat Light"/>
                          <a:cs typeface="Consolas" panose="020B0609020204030204" pitchFamily="49" charset="0"/>
                          <a:sym typeface="Montserrat Light"/>
                        </a:rPr>
                        <a:t>myObj</a:t>
                      </a:r>
                      <a:r>
                        <a:rPr lang="en-GB" sz="3200" dirty="0">
                          <a:latin typeface="Consolas" panose="020B0609020204030204" pitchFamily="49" charset="0"/>
                          <a:ea typeface="Montserrat Light"/>
                          <a:cs typeface="Consolas" panose="020B0609020204030204" pitchFamily="49" charset="0"/>
                          <a:sym typeface="Montserrat Light"/>
                        </a:rPr>
                        <a:t>["name"];</a:t>
                      </a:r>
                      <a:endParaRPr sz="3200" dirty="0">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6021625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6500" y="3021283"/>
            <a:ext cx="20787226" cy="8256630"/>
          </a:xfrm>
          <a:prstGeom prst="rect">
            <a:avLst/>
          </a:prstGeom>
        </p:spPr>
        <p:txBody>
          <a:bodyPr>
            <a:normAutofit/>
          </a:bodyPr>
          <a:lstStyle/>
          <a:p>
            <a:pPr marL="0" lvl="0" indent="0" algn="l" rtl="0">
              <a:spcBef>
                <a:spcPts val="0"/>
              </a:spcBef>
              <a:buNone/>
            </a:pPr>
            <a:r>
              <a:rPr lang="en-GB" sz="3600" dirty="0">
                <a:sym typeface="Trebuchet MS"/>
              </a:rPr>
              <a:t>The dot/bracket notation can be used to modify any value in a JSON object:</a:t>
            </a: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lvl="0" indent="0" algn="l" rtl="0">
              <a:spcBef>
                <a:spcPts val="0"/>
              </a:spcBef>
              <a:buNone/>
            </a:pPr>
            <a:endParaRPr lang="en-GB" sz="3600" dirty="0">
              <a:sym typeface="Trebuchet MS"/>
            </a:endParaRPr>
          </a:p>
          <a:p>
            <a:pPr marL="0" indent="0" algn="l" rtl="0">
              <a:spcBef>
                <a:spcPts val="0"/>
              </a:spcBef>
              <a:buNone/>
            </a:pPr>
            <a:r>
              <a:rPr lang="en-GB" sz="3600" dirty="0">
                <a:sym typeface="Trebuchet MS"/>
              </a:rPr>
              <a:t>The delete keyword can be used to delete properties from the object:</a:t>
            </a:r>
          </a:p>
          <a:p>
            <a:pPr marL="0" lvl="0" indent="0" algn="l" rtl="0">
              <a:spcBef>
                <a:spcPts val="0"/>
              </a:spcBef>
              <a:buNone/>
            </a:pPr>
            <a:r>
              <a:rPr lang="en-GB" sz="3600" dirty="0">
                <a:sym typeface="Trebuchet MS"/>
              </a:rPr>
              <a:t> </a:t>
            </a:r>
          </a:p>
          <a:p>
            <a:pPr algn="l" rtl="0">
              <a:buFont typeface="Wingdings" pitchFamily="2" charset="2"/>
              <a:buChar char="v"/>
              <a:defRPr/>
            </a:pPr>
            <a:endParaRPr sz="4000" dirty="0"/>
          </a:p>
        </p:txBody>
      </p:sp>
      <p:sp>
        <p:nvSpPr>
          <p:cNvPr id="203" name="Slide Title"/>
          <p:cNvSpPr txBox="1">
            <a:spLocks noGrp="1"/>
          </p:cNvSpPr>
          <p:nvPr>
            <p:ph type="title"/>
          </p:nvPr>
        </p:nvSpPr>
        <p:spPr>
          <a:xfrm>
            <a:off x="1206500" y="1079500"/>
            <a:ext cx="20787226" cy="1435100"/>
          </a:xfrm>
          <a:prstGeom prst="rect">
            <a:avLst/>
          </a:prstGeom>
        </p:spPr>
        <p:txBody>
          <a:bodyPr>
            <a:normAutofit/>
          </a:bodyPr>
          <a:lstStyle/>
          <a:p>
            <a:pPr algn="ctr" rtl="0">
              <a:defRPr/>
            </a:pPr>
            <a:r>
              <a:rPr lang="en-GB" sz="8800" dirty="0">
                <a:solidFill>
                  <a:schemeClr val="accent4">
                    <a:lumMod val="75000"/>
                  </a:schemeClr>
                </a:solidFill>
              </a:rPr>
              <a:t>JSON Objects</a:t>
            </a:r>
            <a:endParaRPr dirty="0">
              <a:solidFill>
                <a:schemeClr val="accent4">
                  <a:lumMod val="75000"/>
                </a:schemeClr>
              </a:solidFill>
            </a:endParaRPr>
          </a:p>
        </p:txBody>
      </p:sp>
      <p:graphicFrame>
        <p:nvGraphicFramePr>
          <p:cNvPr id="4" name="Google Shape;214;p27">
            <a:extLst>
              <a:ext uri="{FF2B5EF4-FFF2-40B4-BE49-F238E27FC236}">
                <a16:creationId xmlns:a16="http://schemas.microsoft.com/office/drawing/2014/main" id="{5BB99C64-1881-4A4A-9DAE-29E53B27EC2B}"/>
              </a:ext>
            </a:extLst>
          </p:cNvPr>
          <p:cNvGraphicFramePr/>
          <p:nvPr>
            <p:extLst>
              <p:ext uri="{D42A27DB-BD31-4B8C-83A1-F6EECF244321}">
                <p14:modId xmlns:p14="http://schemas.microsoft.com/office/powerpoint/2010/main" val="1553063672"/>
              </p:ext>
            </p:extLst>
          </p:nvPr>
        </p:nvGraphicFramePr>
        <p:xfrm>
          <a:off x="1532556" y="3930248"/>
          <a:ext cx="15119149" cy="1224280"/>
        </p:xfrm>
        <a:graphic>
          <a:graphicData uri="http://schemas.openxmlformats.org/drawingml/2006/table">
            <a:tbl>
              <a:tblPr>
                <a:noFill/>
              </a:tblPr>
              <a:tblGrid>
                <a:gridCol w="15119149">
                  <a:extLst>
                    <a:ext uri="{9D8B030D-6E8A-4147-A177-3AD203B41FA5}">
                      <a16:colId xmlns:a16="http://schemas.microsoft.com/office/drawing/2014/main" val="20000"/>
                    </a:ext>
                  </a:extLst>
                </a:gridCol>
              </a:tblGrid>
              <a:tr h="503425">
                <a:tc>
                  <a:txBody>
                    <a:bodyPr/>
                    <a:lstStyle/>
                    <a:p>
                      <a:pPr marL="0" lvl="0" indent="0" algn="l" rtl="0">
                        <a:spcBef>
                          <a:spcPts val="0"/>
                        </a:spcBef>
                        <a:spcAft>
                          <a:spcPts val="0"/>
                        </a:spcAft>
                        <a:buNone/>
                      </a:pPr>
                      <a:r>
                        <a:rPr lang="en-GB" sz="3600" dirty="0" err="1">
                          <a:latin typeface="Consolas" panose="020B0609020204030204" pitchFamily="49" charset="0"/>
                          <a:ea typeface="Montserrat Light"/>
                          <a:cs typeface="Consolas" panose="020B0609020204030204" pitchFamily="49" charset="0"/>
                          <a:sym typeface="Montserrat Light"/>
                        </a:rPr>
                        <a:t>myObj.age</a:t>
                      </a:r>
                      <a:r>
                        <a:rPr lang="en-GB" sz="3600" dirty="0">
                          <a:latin typeface="Consolas" panose="020B0609020204030204" pitchFamily="49" charset="0"/>
                          <a:ea typeface="Montserrat Light"/>
                          <a:cs typeface="Consolas" panose="020B0609020204030204" pitchFamily="49" charset="0"/>
                          <a:sym typeface="Montserrat Light"/>
                        </a:rPr>
                        <a:t> = 31;        </a:t>
                      </a:r>
                      <a:r>
                        <a:rPr lang="en-GB" sz="3600" dirty="0">
                          <a:solidFill>
                            <a:schemeClr val="dk1"/>
                          </a:solidFill>
                          <a:latin typeface="Consolas" panose="020B0609020204030204" pitchFamily="49" charset="0"/>
                          <a:ea typeface="Montserrat Light"/>
                          <a:cs typeface="Consolas" panose="020B0609020204030204" pitchFamily="49" charset="0"/>
                          <a:sym typeface="Montserrat Light"/>
                        </a:rPr>
                        <a:t>//</a:t>
                      </a:r>
                      <a:r>
                        <a:rPr lang="en-GB" sz="3600" dirty="0" err="1">
                          <a:solidFill>
                            <a:schemeClr val="dk1"/>
                          </a:solidFill>
                          <a:latin typeface="Consolas" panose="020B0609020204030204" pitchFamily="49" charset="0"/>
                          <a:ea typeface="Montserrat Light"/>
                          <a:cs typeface="Consolas" panose="020B0609020204030204" pitchFamily="49" charset="0"/>
                          <a:sym typeface="Montserrat Light"/>
                        </a:rPr>
                        <a:t>myObj</a:t>
                      </a:r>
                      <a:r>
                        <a:rPr lang="en-GB" sz="3600" dirty="0">
                          <a:solidFill>
                            <a:schemeClr val="dk1"/>
                          </a:solidFill>
                          <a:latin typeface="Consolas" panose="020B0609020204030204" pitchFamily="49" charset="0"/>
                          <a:ea typeface="Montserrat Light"/>
                          <a:cs typeface="Consolas" panose="020B0609020204030204" pitchFamily="49" charset="0"/>
                          <a:sym typeface="Montserrat Light"/>
                        </a:rPr>
                        <a:t> already declared beforehand</a:t>
                      </a:r>
                      <a:endParaRPr sz="3600" dirty="0">
                        <a:latin typeface="Consolas" panose="020B0609020204030204" pitchFamily="49" charset="0"/>
                        <a:ea typeface="Montserrat Light"/>
                        <a:cs typeface="Consolas" panose="020B0609020204030204" pitchFamily="49" charset="0"/>
                        <a:sym typeface="Montserrat Light"/>
                      </a:endParaRPr>
                    </a:p>
                    <a:p>
                      <a:pPr marL="0" lvl="0" indent="0" algn="l" rtl="0">
                        <a:spcBef>
                          <a:spcPts val="0"/>
                        </a:spcBef>
                        <a:spcAft>
                          <a:spcPts val="0"/>
                        </a:spcAft>
                        <a:buNone/>
                      </a:pPr>
                      <a:r>
                        <a:rPr lang="en-GB" sz="3600" dirty="0" err="1">
                          <a:latin typeface="Consolas" panose="020B0609020204030204" pitchFamily="49" charset="0"/>
                          <a:ea typeface="Montserrat Light"/>
                          <a:cs typeface="Consolas" panose="020B0609020204030204" pitchFamily="49" charset="0"/>
                          <a:sym typeface="Montserrat Light"/>
                        </a:rPr>
                        <a:t>myObj</a:t>
                      </a:r>
                      <a:r>
                        <a:rPr lang="en-GB" sz="3600" dirty="0">
                          <a:latin typeface="Consolas" panose="020B0609020204030204" pitchFamily="49" charset="0"/>
                          <a:ea typeface="Montserrat Light"/>
                          <a:cs typeface="Consolas" panose="020B0609020204030204" pitchFamily="49" charset="0"/>
                          <a:sym typeface="Montserrat Light"/>
                        </a:rPr>
                        <a:t>[“age”] = 31;</a:t>
                      </a:r>
                      <a:endParaRPr sz="3600" dirty="0">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graphicFrame>
        <p:nvGraphicFramePr>
          <p:cNvPr id="5" name="Google Shape;215;p27">
            <a:extLst>
              <a:ext uri="{FF2B5EF4-FFF2-40B4-BE49-F238E27FC236}">
                <a16:creationId xmlns:a16="http://schemas.microsoft.com/office/drawing/2014/main" id="{5B744A53-A862-4D47-B0AD-9FC4A71DF263}"/>
              </a:ext>
            </a:extLst>
          </p:cNvPr>
          <p:cNvGraphicFramePr/>
          <p:nvPr>
            <p:extLst>
              <p:ext uri="{D42A27DB-BD31-4B8C-83A1-F6EECF244321}">
                <p14:modId xmlns:p14="http://schemas.microsoft.com/office/powerpoint/2010/main" val="2617031726"/>
              </p:ext>
            </p:extLst>
          </p:nvPr>
        </p:nvGraphicFramePr>
        <p:xfrm>
          <a:off x="1532556" y="8064099"/>
          <a:ext cx="15119149" cy="1224280"/>
        </p:xfrm>
        <a:graphic>
          <a:graphicData uri="http://schemas.openxmlformats.org/drawingml/2006/table">
            <a:tbl>
              <a:tblPr>
                <a:noFill/>
              </a:tblPr>
              <a:tblGrid>
                <a:gridCol w="15119149">
                  <a:extLst>
                    <a:ext uri="{9D8B030D-6E8A-4147-A177-3AD203B41FA5}">
                      <a16:colId xmlns:a16="http://schemas.microsoft.com/office/drawing/2014/main" val="20000"/>
                    </a:ext>
                  </a:extLst>
                </a:gridCol>
              </a:tblGrid>
              <a:tr h="1224280">
                <a:tc>
                  <a:txBody>
                    <a:bodyPr/>
                    <a:lstStyle/>
                    <a:p>
                      <a:pPr marL="0" lvl="0" indent="0" algn="l" rtl="0">
                        <a:spcBef>
                          <a:spcPts val="0"/>
                        </a:spcBef>
                        <a:spcAft>
                          <a:spcPts val="0"/>
                        </a:spcAft>
                        <a:buNone/>
                      </a:pPr>
                      <a:r>
                        <a:rPr lang="en-GB" sz="3600" dirty="0">
                          <a:latin typeface="Consolas" panose="020B0609020204030204" pitchFamily="49" charset="0"/>
                          <a:ea typeface="Montserrat Light"/>
                          <a:cs typeface="Consolas" panose="020B0609020204030204" pitchFamily="49" charset="0"/>
                          <a:sym typeface="Montserrat Light"/>
                        </a:rPr>
                        <a:t>delete </a:t>
                      </a:r>
                      <a:r>
                        <a:rPr lang="en-GB" sz="3600" dirty="0" err="1">
                          <a:latin typeface="Consolas" panose="020B0609020204030204" pitchFamily="49" charset="0"/>
                          <a:ea typeface="Montserrat Light"/>
                          <a:cs typeface="Consolas" panose="020B0609020204030204" pitchFamily="49" charset="0"/>
                          <a:sym typeface="Montserrat Light"/>
                        </a:rPr>
                        <a:t>myObj.age</a:t>
                      </a:r>
                      <a:r>
                        <a:rPr lang="en-GB" sz="3600" dirty="0">
                          <a:latin typeface="Consolas" panose="020B0609020204030204" pitchFamily="49" charset="0"/>
                          <a:ea typeface="Montserrat Light"/>
                          <a:cs typeface="Consolas" panose="020B0609020204030204" pitchFamily="49" charset="0"/>
                          <a:sym typeface="Montserrat Light"/>
                        </a:rPr>
                        <a:t>;     //</a:t>
                      </a:r>
                      <a:r>
                        <a:rPr lang="en-GB" sz="3600" dirty="0" err="1">
                          <a:latin typeface="Consolas" panose="020B0609020204030204" pitchFamily="49" charset="0"/>
                          <a:ea typeface="Montserrat Light"/>
                          <a:cs typeface="Consolas" panose="020B0609020204030204" pitchFamily="49" charset="0"/>
                          <a:sym typeface="Montserrat Light"/>
                        </a:rPr>
                        <a:t>myObj</a:t>
                      </a:r>
                      <a:r>
                        <a:rPr lang="en-GB" sz="3600" dirty="0">
                          <a:latin typeface="Consolas" panose="020B0609020204030204" pitchFamily="49" charset="0"/>
                          <a:ea typeface="Montserrat Light"/>
                          <a:cs typeface="Consolas" panose="020B0609020204030204" pitchFamily="49" charset="0"/>
                          <a:sym typeface="Montserrat Light"/>
                        </a:rPr>
                        <a:t> already declared beforehand</a:t>
                      </a:r>
                      <a:endParaRPr sz="3600" dirty="0">
                        <a:latin typeface="Consolas" panose="020B0609020204030204" pitchFamily="49" charset="0"/>
                        <a:ea typeface="Montserrat Light"/>
                        <a:cs typeface="Consolas" panose="020B0609020204030204" pitchFamily="49" charset="0"/>
                        <a:sym typeface="Montserrat Light"/>
                      </a:endParaRPr>
                    </a:p>
                  </a:txBody>
                  <a:tcPr marL="63500" marR="63500" marT="63500" marB="63500">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EAEFF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67894286"/>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620</TotalTime>
  <Words>1361</Words>
  <Application>Microsoft Macintosh PowerPoint</Application>
  <PresentationFormat>Custom</PresentationFormat>
  <Paragraphs>169</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AtlasGrotesk</vt:lpstr>
      <vt:lpstr>Consolas</vt:lpstr>
      <vt:lpstr>Courier New</vt:lpstr>
      <vt:lpstr>Helvetica</vt:lpstr>
      <vt:lpstr>Helvetica Neue</vt:lpstr>
      <vt:lpstr>Helvetica Neue Medium</vt:lpstr>
      <vt:lpstr>Trebuchet MS</vt:lpstr>
      <vt:lpstr>Wingdings</vt:lpstr>
      <vt:lpstr>21_BasicWhite</vt:lpstr>
      <vt:lpstr>JavaScript VI: JSON</vt:lpstr>
      <vt:lpstr>Objective  </vt:lpstr>
      <vt:lpstr>Sending Objects Between a Web Server and Clients </vt:lpstr>
      <vt:lpstr>JavaScript Object Notation (JSON)</vt:lpstr>
      <vt:lpstr>What is XML?</vt:lpstr>
      <vt:lpstr>What is JSON?</vt:lpstr>
      <vt:lpstr>JSON Syntax </vt:lpstr>
      <vt:lpstr>JSON Objects</vt:lpstr>
      <vt:lpstr>JSON Objects</vt:lpstr>
      <vt:lpstr>JSON Objects</vt:lpstr>
      <vt:lpstr>JSON Objects</vt:lpstr>
      <vt:lpstr>JSON Objects</vt:lpstr>
      <vt:lpstr>JSON Methods</vt:lpstr>
      <vt:lpstr>JSON Methods</vt:lpstr>
      <vt:lpstr>The Web Storage API</vt:lpstr>
      <vt:lpstr>sessionStorage</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Maryam Balabeed</cp:lastModifiedBy>
  <cp:revision>20</cp:revision>
  <dcterms:modified xsi:type="dcterms:W3CDTF">2021-10-12T10:29:09Z</dcterms:modified>
</cp:coreProperties>
</file>