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70" r:id="rId5"/>
    <p:sldId id="267" r:id="rId6"/>
    <p:sldId id="268" r:id="rId7"/>
    <p:sldId id="271" r:id="rId8"/>
    <p:sldId id="272" r:id="rId9"/>
    <p:sldId id="273" r:id="rId10"/>
    <p:sldId id="274" r:id="rId11"/>
    <p:sldId id="269" r:id="rId12"/>
    <p:sldId id="263" r:id="rId13"/>
    <p:sldId id="265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 snapToObjects="1">
      <p:cViewPr>
        <p:scale>
          <a:sx n="55" d="100"/>
          <a:sy n="55" d="100"/>
        </p:scale>
        <p:origin x="6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bg>
      <p:bgPr>
        <a:solidFill>
          <a:srgbClr val="4294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6" name="mcittt-01.png" descr="mcittt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098" y="11337232"/>
            <a:ext cx="4777359" cy="2687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Tuwaiq Academy Logo-02.png" descr="Tuwaiq Academy Logo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1050" y="10674873"/>
            <a:ext cx="7136316" cy="4011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logoSAFCSP-01.png" descr="logoSAFCSP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718" y="10674873"/>
            <a:ext cx="5672729" cy="401198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v"/>
          <p:cNvSpPr/>
          <p:nvPr/>
        </p:nvSpPr>
        <p:spPr>
          <a:xfrm>
            <a:off x="5858" y="-54931"/>
            <a:ext cx="24372284" cy="15318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v</a:t>
            </a:r>
          </a:p>
        </p:txBody>
      </p:sp>
      <p:pic>
        <p:nvPicPr>
          <p:cNvPr id="20" name="Tuwaiq1000-google-logo-01.png" descr="Tuwaiq1000-google-logo-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25" y="-970857"/>
            <a:ext cx="6194032" cy="336369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image.png"/>
          <p:cNvSpPr>
            <a:spLocks noGrp="1"/>
          </p:cNvSpPr>
          <p:nvPr>
            <p:ph type="pic" idx="21"/>
          </p:nvPr>
        </p:nvSpPr>
        <p:spPr>
          <a:xfrm>
            <a:off x="5853394" y="519393"/>
            <a:ext cx="12677213" cy="126772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pic>
        <p:nvPicPr>
          <p:cNvPr id="174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4294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53250" y="6140450"/>
            <a:ext cx="10477500" cy="14351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rtl="0">
              <a:defRPr/>
            </a:pPr>
            <a:r>
              <a:t>Slide Title</a:t>
            </a:r>
          </a:p>
        </p:txBody>
      </p:sp>
      <p:pic>
        <p:nvPicPr>
          <p:cNvPr id="183" name="mcittt-01.png" descr="mcittt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098" y="11337232"/>
            <a:ext cx="4777359" cy="2687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Tuwaiq Academy Logo-02.png" descr="Tuwaiq Academy Logo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1050" y="10674873"/>
            <a:ext cx="7136316" cy="4011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logoSAFCSP-01.png" descr="logoSAFCSP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718" y="10674873"/>
            <a:ext cx="5672729" cy="4011984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v"/>
          <p:cNvSpPr/>
          <p:nvPr/>
        </p:nvSpPr>
        <p:spPr>
          <a:xfrm>
            <a:off x="5858" y="-54931"/>
            <a:ext cx="24372284" cy="15318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v</a:t>
            </a:r>
          </a:p>
        </p:txBody>
      </p:sp>
      <p:pic>
        <p:nvPicPr>
          <p:cNvPr id="187" name="Tuwaiq1000-google-logo-01.png" descr="Tuwaiq1000-google-logo-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25" y="-970857"/>
            <a:ext cx="6194032" cy="336369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3707"/>
            <a:ext cx="19570511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9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7690" y="1106137"/>
            <a:ext cx="1956813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 rtl="0">
              <a:defRPr/>
            </a:pPr>
            <a:r>
              <a:t>Author and Date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19570511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1" name="Rectangle"/>
          <p:cNvSpPr/>
          <p:nvPr/>
        </p:nvSpPr>
        <p:spPr>
          <a:xfrm>
            <a:off x="21848894" y="-110577"/>
            <a:ext cx="2543007" cy="13937155"/>
          </a:xfrm>
          <a:prstGeom prst="rect">
            <a:avLst/>
          </a:prstGeom>
          <a:solidFill>
            <a:srgbClr val="4294A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2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Dotline-02.png" descr="Dotline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51082" y="0"/>
            <a:ext cx="9700512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6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rtl="0">
              <a:defRPr/>
            </a:pPr>
            <a:r>
              <a:t>Slide Subtitle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Body Level One…"/>
          <p:cNvSpPr txBox="1"/>
          <p:nvPr/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381000" indent="-381000" algn="r" rtl="1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  <a:lvl2pPr marL="990600" indent="-381000" algn="r" rtl="1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000">
                <a:latin typeface="Helvetica"/>
                <a:ea typeface="Helvetica"/>
                <a:cs typeface="Helvetica"/>
                <a:sym typeface="Helvetica"/>
              </a:defRPr>
            </a:lvl2pPr>
            <a:lvl3pPr marL="1600200" indent="-381000" algn="r" rtl="1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000">
                <a:latin typeface="Helvetica"/>
                <a:ea typeface="Helvetica"/>
                <a:cs typeface="Helvetica"/>
                <a:sym typeface="Helvetica"/>
              </a:defRPr>
            </a:lvl3pPr>
            <a:lvl4pPr marL="2209800" indent="-381000" algn="r" rtl="1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000">
                <a:latin typeface="Helvetica"/>
                <a:ea typeface="Helvetica"/>
                <a:cs typeface="Helvetica"/>
                <a:sym typeface="Helvetica"/>
              </a:defRPr>
            </a:lvl4pPr>
            <a:lvl5pPr marL="2819400" indent="-381000" algn="r" rtl="1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000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5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Dotline-02.png" descr="Dotline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51082" y="0"/>
            <a:ext cx="9700512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rtl="0">
              <a:defRPr/>
            </a:pPr>
            <a:r>
              <a:t>Slide Subtitle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7" name="image.png"/>
          <p:cNvSpPr>
            <a:spLocks noGrp="1"/>
          </p:cNvSpPr>
          <p:nvPr>
            <p:ph type="pic" sz="half" idx="22"/>
          </p:nvPr>
        </p:nvSpPr>
        <p:spPr>
          <a:xfrm>
            <a:off x="12193751" y="1401265"/>
            <a:ext cx="10913372" cy="109133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8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pic>
        <p:nvPicPr>
          <p:cNvPr id="79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3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rtl="0">
              <a:defRPr/>
            </a:pPr>
            <a:r>
              <a:t>Slide Subtitle</a:t>
            </a:r>
          </a:p>
        </p:txBody>
      </p:sp>
      <p:pic>
        <p:nvPicPr>
          <p:cNvPr id="101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Dotline-01.png" descr="Dotline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72" y="-2525380"/>
            <a:ext cx="9700513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12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rtl="0">
              <a:defRPr/>
            </a:pPr>
            <a:r>
              <a:t>Agenda Subtitle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14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Dotline-02.png" descr="Dotline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51082" y="0"/>
            <a:ext cx="9700512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Dotline-01.png" descr="Dotline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7801" y="-1621804"/>
            <a:ext cx="970051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Rectangle"/>
          <p:cNvSpPr txBox="1">
            <a:spLocks noGrp="1"/>
          </p:cNvSpPr>
          <p:nvPr>
            <p:ph type="body" sz="quarter" idx="21"/>
          </p:nvPr>
        </p:nvSpPr>
        <p:spPr>
          <a:xfrm>
            <a:off x="20006181" y="3163652"/>
            <a:ext cx="3045544" cy="8205375"/>
          </a:xfrm>
          <a:prstGeom prst="rect">
            <a:avLst/>
          </a:prstGeom>
        </p:spPr>
        <p:txBody>
          <a:bodyPr anchor="ctr"/>
          <a:lstStyle/>
          <a:p>
            <a:pPr marL="0" lvl="1" indent="457200" algn="l" rtl="0">
              <a:buSzTx/>
              <a:buNone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sp>
        <p:nvSpPr>
          <p:cNvPr id="127" name="Rectangle"/>
          <p:cNvSpPr txBox="1">
            <a:spLocks noGrp="1"/>
          </p:cNvSpPr>
          <p:nvPr>
            <p:ph type="body" idx="22"/>
          </p:nvPr>
        </p:nvSpPr>
        <p:spPr>
          <a:xfrm>
            <a:off x="1780557" y="3163652"/>
            <a:ext cx="17993860" cy="8205375"/>
          </a:xfrm>
          <a:prstGeom prst="rect">
            <a:avLst/>
          </a:prstGeom>
        </p:spPr>
        <p:txBody>
          <a:bodyPr anchor="ctr"/>
          <a:lstStyle/>
          <a:p>
            <a:pPr marL="0" indent="0" algn="l" rtl="0">
              <a:buSzTx/>
              <a:buNone/>
              <a:defRPr>
                <a:solidFill>
                  <a:srgbClr val="6B7076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sp>
        <p:nvSpPr>
          <p:cNvPr id="128" name="Time : 30 min"/>
          <p:cNvSpPr txBox="1">
            <a:spLocks noGrp="1"/>
          </p:cNvSpPr>
          <p:nvPr>
            <p:ph type="body" sz="quarter" idx="23"/>
          </p:nvPr>
        </p:nvSpPr>
        <p:spPr>
          <a:xfrm>
            <a:off x="1759560" y="1813733"/>
            <a:ext cx="7656921" cy="81766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Time : 30 min </a:t>
            </a:r>
          </a:p>
        </p:txBody>
      </p:sp>
      <p:sp>
        <p:nvSpPr>
          <p:cNvPr id="129" name="Titile"/>
          <p:cNvSpPr txBox="1">
            <a:spLocks noGrp="1"/>
          </p:cNvSpPr>
          <p:nvPr>
            <p:ph type="body" sz="quarter" idx="24"/>
          </p:nvPr>
        </p:nvSpPr>
        <p:spPr>
          <a:xfrm>
            <a:off x="12115931" y="1813733"/>
            <a:ext cx="7656922" cy="817668"/>
          </a:xfrm>
          <a:prstGeom prst="rect">
            <a:avLst/>
          </a:prstGeom>
        </p:spPr>
        <p:txBody>
          <a:bodyPr anchor="ctr"/>
          <a:lstStyle>
            <a:lvl1pPr marL="0" indent="0" defTabSz="1365469">
              <a:lnSpc>
                <a:spcPct val="80000"/>
              </a:lnSpc>
              <a:spcBef>
                <a:spcPts val="0"/>
              </a:spcBef>
              <a:buSzTx/>
              <a:buNone/>
              <a:defRPr sz="4760" b="1" spc="-95">
                <a:solidFill>
                  <a:srgbClr val="6B7076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Titile</a:t>
            </a:r>
          </a:p>
        </p:txBody>
      </p:sp>
      <p:pic>
        <p:nvPicPr>
          <p:cNvPr id="130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 rtl="0">
              <a:defRPr/>
            </a:pPr>
            <a:r>
              <a:t>Attribution</a:t>
            </a:r>
          </a:p>
        </p:txBody>
      </p:sp>
      <p:sp>
        <p:nvSpPr>
          <p:cNvPr id="15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/>
            </a:lvl1pPr>
            <a:lvl2pPr marL="638923" indent="-12700">
              <a:spcBef>
                <a:spcPts val="0"/>
              </a:spcBef>
              <a:buSzTx/>
              <a:buNone/>
              <a:defRPr sz="8500" spc="-170"/>
            </a:lvl2pPr>
            <a:lvl3pPr marL="638923" indent="444500">
              <a:spcBef>
                <a:spcPts val="0"/>
              </a:spcBef>
              <a:buSzTx/>
              <a:buNone/>
              <a:defRPr sz="8500" spc="-170"/>
            </a:lvl3pPr>
            <a:lvl4pPr marL="638923" indent="901700">
              <a:spcBef>
                <a:spcPts val="0"/>
              </a:spcBef>
              <a:buSzTx/>
              <a:buNone/>
              <a:defRPr sz="8500" spc="-170"/>
            </a:lvl4pPr>
            <a:lvl5pPr marL="638923" indent="1358900">
              <a:spcBef>
                <a:spcPts val="0"/>
              </a:spcBef>
              <a:buSzTx/>
              <a:buNone/>
              <a:defRPr sz="8500" spc="-170"/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52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Dotline-01.png" descr="Dotline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47" y="-3081427"/>
            <a:ext cx="9700513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r" rtl="1">
              <a:defRPr/>
            </a:lvl1pPr>
          </a:lstStyle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4" name="Tuwaiq1000-google-logo-01.png" descr="Tuwaiq1000-google-logo-0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1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Dotline-02.png" descr="Dotline-02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4451082" y="0"/>
            <a:ext cx="970051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60" r:id="rId9"/>
    <p:sldLayoutId id="2147483662" r:id="rId10"/>
    <p:sldLayoutId id="2147483663" r:id="rId11"/>
  </p:sldLayoutIdLst>
  <p:transition spd="med"/>
  <p:txStyles>
    <p:titleStyle>
      <a:lvl1pPr marL="0" marR="0" indent="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457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914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1371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18288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22860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2743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3200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3657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3810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1pPr>
      <a:lvl2pPr marL="9906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2pPr>
      <a:lvl3pPr marL="16002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3pPr>
      <a:lvl4pPr marL="22098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4pPr>
      <a:lvl5pPr marL="28194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5pPr>
      <a:lvl6pPr marL="34290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40386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46482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52578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resentation 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l" rtl="0"/>
            <a:r>
              <a:rPr lang="en-GB"/>
              <a:t>JavaScript V: OOP</a:t>
            </a:r>
            <a:endParaRPr dirty="0"/>
          </a:p>
        </p:txBody>
      </p:sp>
      <p:sp>
        <p:nvSpPr>
          <p:cNvPr id="198" name="Presentation Subtitl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 rtl="0">
              <a:defRPr/>
            </a:pPr>
            <a:endParaRPr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9BF6FDF-2B33-734C-B9E9-23E0318C82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240" y="12052718"/>
            <a:ext cx="2271440" cy="160577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290F76C-45B4-D34E-9C74-C1487BFB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640" y="12429266"/>
            <a:ext cx="1505130" cy="75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1206499" y="1079500"/>
            <a:ext cx="21629437" cy="14351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rtl="0"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Function meets Object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Slide bullet text">
            <a:extLst>
              <a:ext uri="{FF2B5EF4-FFF2-40B4-BE49-F238E27FC236}">
                <a16:creationId xmlns:a16="http://schemas.microsoft.com/office/drawing/2014/main" id="{5546DF5B-C745-B84F-B130-7F2D39B2D677}"/>
              </a:ext>
            </a:extLst>
          </p:cNvPr>
          <p:cNvSpPr txBox="1">
            <a:spLocks/>
          </p:cNvSpPr>
          <p:nvPr/>
        </p:nvSpPr>
        <p:spPr>
          <a:xfrm>
            <a:off x="1206499" y="3430357"/>
            <a:ext cx="19379224" cy="7425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3810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9906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002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098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8194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4290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0386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6482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2578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algn="l" rtl="0" hangingPunct="1">
              <a:buFont typeface="Wingdings" pitchFamily="2" charset="2"/>
              <a:buChar char="v"/>
              <a:defRPr/>
            </a:pPr>
            <a:r>
              <a:rPr lang="en-US" sz="4000" dirty="0"/>
              <a:t> Let’s consider the declaration of an object with implementation through a </a:t>
            </a:r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sz="4000" dirty="0"/>
              <a:t>.</a:t>
            </a:r>
          </a:p>
          <a:p>
            <a:pPr algn="l" rtl="0" hangingPunct="1">
              <a:buFont typeface="Wingdings" pitchFamily="2" charset="2"/>
              <a:buChar char="v"/>
              <a:defRPr/>
            </a:pPr>
            <a:endParaRPr lang="en-US" sz="4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F060AF2-1569-A547-B448-EAB530A06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565" y="4991100"/>
            <a:ext cx="10638204" cy="408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5751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1206499" y="1079500"/>
            <a:ext cx="21629437" cy="14351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rtl="0"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Inheritance 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Picture 2" descr="1.7: OOP Inheritance - Engineering LibreTexts">
            <a:extLst>
              <a:ext uri="{FF2B5EF4-FFF2-40B4-BE49-F238E27FC236}">
                <a16:creationId xmlns:a16="http://schemas.microsoft.com/office/drawing/2014/main" id="{FB18D5A8-0AFB-1348-869A-F3E065727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6127" y="3393259"/>
            <a:ext cx="10061074" cy="692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bullet text">
            <a:extLst>
              <a:ext uri="{FF2B5EF4-FFF2-40B4-BE49-F238E27FC236}">
                <a16:creationId xmlns:a16="http://schemas.microsoft.com/office/drawing/2014/main" id="{6C897059-B8AC-2841-94EC-F0D125269399}"/>
              </a:ext>
            </a:extLst>
          </p:cNvPr>
          <p:cNvSpPr txBox="1">
            <a:spLocks/>
          </p:cNvSpPr>
          <p:nvPr/>
        </p:nvSpPr>
        <p:spPr>
          <a:xfrm>
            <a:off x="1206499" y="3430357"/>
            <a:ext cx="19379224" cy="7425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3810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9906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002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098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8194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4290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0386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6482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2578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indent="0" algn="l" rtl="0" hangingPunct="1">
              <a:buNone/>
              <a:defRPr/>
            </a:pPr>
            <a:endParaRPr lang="en-US" sz="4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bullet text">
            <a:extLst>
              <a:ext uri="{FF2B5EF4-FFF2-40B4-BE49-F238E27FC236}">
                <a16:creationId xmlns:a16="http://schemas.microsoft.com/office/drawing/2014/main" id="{CDECA4D2-482B-DD49-B389-F5908AE3A1D5}"/>
              </a:ext>
            </a:extLst>
          </p:cNvPr>
          <p:cNvSpPr txBox="1">
            <a:spLocks/>
          </p:cNvSpPr>
          <p:nvPr/>
        </p:nvSpPr>
        <p:spPr>
          <a:xfrm>
            <a:off x="1358899" y="3582757"/>
            <a:ext cx="12357101" cy="7425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3810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9906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002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098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8194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4290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0386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6482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2578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algn="l" rtl="0" hangingPunct="1">
              <a:buFont typeface="Wingdings" pitchFamily="2" charset="2"/>
              <a:buChar char="v"/>
              <a:defRPr/>
            </a:pPr>
            <a:r>
              <a:rPr lang="en-US" sz="4000" dirty="0"/>
              <a:t> Inheritance is a mechanism in which one class acquires the property of another class.</a:t>
            </a:r>
            <a:endParaRPr lang="en-US" sz="4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1837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Title"/>
          <p:cNvSpPr txBox="1">
            <a:spLocks noGrp="1"/>
          </p:cNvSpPr>
          <p:nvPr>
            <p:ph type="title"/>
          </p:nvPr>
        </p:nvSpPr>
        <p:spPr>
          <a:xfrm>
            <a:off x="7139862" y="2165609"/>
            <a:ext cx="10477500" cy="1435100"/>
          </a:xfrm>
          <a:prstGeom prst="rect">
            <a:avLst/>
          </a:prstGeom>
        </p:spPr>
        <p:txBody>
          <a:bodyPr/>
          <a:lstStyle/>
          <a:p>
            <a:pPr rtl="0">
              <a:defRPr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99CE0FB4-A962-4BD3-9913-4C60DD060FA8}"/>
              </a:ext>
            </a:extLst>
          </p:cNvPr>
          <p:cNvSpPr txBox="1">
            <a:spLocks/>
          </p:cNvSpPr>
          <p:nvPr/>
        </p:nvSpPr>
        <p:spPr>
          <a:xfrm>
            <a:off x="1206500" y="4029075"/>
            <a:ext cx="21971000" cy="6972300"/>
          </a:xfrm>
          <a:prstGeom prst="rect">
            <a:avLst/>
          </a:prstGeom>
        </p:spPr>
        <p:txBody>
          <a:bodyPr/>
          <a:lstStyle>
            <a:lvl1pPr marL="3810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9906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002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098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8194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4290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0386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6482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2578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fontAlgn="base"/>
            <a:r>
              <a:rPr lang="en-GB" sz="4400">
                <a:solidFill>
                  <a:schemeClr val="bg1"/>
                </a:solidFill>
              </a:rPr>
              <a:t>What is Object Oriented Programming</a:t>
            </a:r>
          </a:p>
          <a:p>
            <a:pPr fontAlgn="base"/>
            <a:r>
              <a:rPr lang="en-GB" sz="4400">
                <a:solidFill>
                  <a:schemeClr val="bg1"/>
                </a:solidFill>
              </a:rPr>
              <a:t>Procedural Programming vs. OOP</a:t>
            </a:r>
          </a:p>
          <a:p>
            <a:pPr fontAlgn="base"/>
            <a:r>
              <a:rPr lang="en-GB" sz="4400">
                <a:solidFill>
                  <a:schemeClr val="bg1"/>
                </a:solidFill>
              </a:rPr>
              <a:t>How do we Design OO Systems</a:t>
            </a:r>
          </a:p>
          <a:p>
            <a:pPr fontAlgn="base"/>
            <a:r>
              <a:rPr lang="en-GB" sz="4400">
                <a:solidFill>
                  <a:schemeClr val="bg1"/>
                </a:solidFill>
              </a:rPr>
              <a:t>JavaScript Objects</a:t>
            </a:r>
          </a:p>
          <a:p>
            <a:pPr fontAlgn="base"/>
            <a:r>
              <a:rPr lang="en-GB" sz="4400">
                <a:solidFill>
                  <a:schemeClr val="bg1"/>
                </a:solidFill>
              </a:rPr>
              <a:t>Creating Defined Objects</a:t>
            </a:r>
          </a:p>
          <a:p>
            <a:pPr fontAlgn="base"/>
            <a:r>
              <a:rPr lang="en-GB" sz="4400">
                <a:solidFill>
                  <a:schemeClr val="bg1"/>
                </a:solidFill>
              </a:rPr>
              <a:t>Function meets Object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algn="l" rtl="0">
              <a:buSzTx/>
              <a:defRPr>
                <a:solidFill>
                  <a:srgbClr val="6B707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lang="en-GB" dirty="0"/>
              <a:t>JHD</a:t>
            </a:r>
          </a:p>
          <a:p>
            <a:pPr algn="l" rtl="0">
              <a:buSzTx/>
              <a:defRPr>
                <a:solidFill>
                  <a:srgbClr val="6B7076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lang="en-GB" dirty="0"/>
          </a:p>
        </p:txBody>
      </p:sp>
      <p:sp>
        <p:nvSpPr>
          <p:cNvPr id="231" name="Rectangle"/>
          <p:cNvSpPr txBox="1">
            <a:spLocks noGrp="1"/>
          </p:cNvSpPr>
          <p:nvPr>
            <p:ph type="body" idx="24"/>
          </p:nvPr>
        </p:nvSpPr>
        <p:spPr>
          <a:xfrm>
            <a:off x="9410053" y="1591857"/>
            <a:ext cx="4865784" cy="81766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algn="l" defTabSz="2438338" rtl="0">
              <a:defRPr sz="8500" spc="-170"/>
            </a:pPr>
            <a:r>
              <a:rPr lang="en-US" dirty="0"/>
              <a:t>Resources</a:t>
            </a:r>
            <a:endParaRPr dirty="0"/>
          </a:p>
        </p:txBody>
      </p:sp>
      <p:sp>
        <p:nvSpPr>
          <p:cNvPr id="232" name="Rounded Rectangle"/>
          <p:cNvSpPr/>
          <p:nvPr/>
        </p:nvSpPr>
        <p:spPr>
          <a:xfrm>
            <a:off x="22116369" y="657012"/>
            <a:ext cx="817669" cy="817668"/>
          </a:xfrm>
          <a:prstGeom prst="roundRect">
            <a:avLst>
              <a:gd name="adj" fmla="val 15000"/>
            </a:avLst>
          </a:prstGeom>
          <a:solidFill>
            <a:srgbClr val="4294A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3" name="Rounded Rectangle"/>
          <p:cNvSpPr/>
          <p:nvPr/>
        </p:nvSpPr>
        <p:spPr>
          <a:xfrm>
            <a:off x="21120118" y="657012"/>
            <a:ext cx="817669" cy="817668"/>
          </a:xfrm>
          <a:prstGeom prst="roundRect">
            <a:avLst>
              <a:gd name="adj" fmla="val 15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4" name="Rounded Rectangle"/>
          <p:cNvSpPr/>
          <p:nvPr/>
        </p:nvSpPr>
        <p:spPr>
          <a:xfrm>
            <a:off x="20123869" y="657012"/>
            <a:ext cx="817669" cy="817668"/>
          </a:xfrm>
          <a:prstGeom prst="roundRect">
            <a:avLst>
              <a:gd name="adj" fmla="val 15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35" name="Untitled-2_Android.png" descr="Untitled-2_Androi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358" y="131001"/>
            <a:ext cx="1869689" cy="1869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Untitled-2_iOS.png" descr="Untitled-2_iO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7564" y="186684"/>
            <a:ext cx="1710278" cy="17102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Untitled-2_JS.png" descr="Untitled-2_J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9790" y="186684"/>
            <a:ext cx="1710278" cy="17102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resentation 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l" rtl="0">
              <a:defRPr/>
            </a:pPr>
            <a:r>
              <a:rPr lang="en-US" dirty="0"/>
              <a:t>Objective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198" name="Presentation Subtitle"/>
          <p:cNvSpPr txBox="1">
            <a:spLocks noGrp="1"/>
          </p:cNvSpPr>
          <p:nvPr>
            <p:ph type="subTitle" sz="quarter" idx="1"/>
          </p:nvPr>
        </p:nvSpPr>
        <p:spPr>
          <a:xfrm>
            <a:off x="1206500" y="4686300"/>
            <a:ext cx="21971000" cy="6454709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85800" indent="-68580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/>
              <a:t>What is Object Oriented Programming</a:t>
            </a:r>
          </a:p>
          <a:p>
            <a:pPr marL="685800" indent="-68580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/>
              <a:t>JavaScript Objects</a:t>
            </a:r>
          </a:p>
          <a:p>
            <a:pPr marL="685800" indent="-68580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/>
              <a:t>Procedural Programming vs. OOP</a:t>
            </a:r>
          </a:p>
          <a:p>
            <a:pPr marL="685800" indent="-68580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/>
              <a:t>How do we Design OO Systems</a:t>
            </a:r>
          </a:p>
          <a:p>
            <a:pPr marL="685800" indent="-68580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/>
              <a:t>Creating Defined Objects</a:t>
            </a:r>
          </a:p>
          <a:p>
            <a:pPr marL="685800" indent="-68580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/>
              <a:t>Function meets Object</a:t>
            </a:r>
          </a:p>
          <a:p>
            <a:pPr marL="685800" indent="-68580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0" dirty="0"/>
          </a:p>
          <a:p>
            <a:pPr marL="685800" indent="-685800" algn="l" rtl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9BF6FDF-2B33-734C-B9E9-23E0318C82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240" y="12052718"/>
            <a:ext cx="2271440" cy="160577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290F76C-45B4-D34E-9C74-C1487BFB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640" y="12429266"/>
            <a:ext cx="1505130" cy="75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42948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lide bullet text"/>
          <p:cNvSpPr txBox="1">
            <a:spLocks noGrp="1"/>
          </p:cNvSpPr>
          <p:nvPr>
            <p:ph type="body" sz="half" idx="1"/>
          </p:nvPr>
        </p:nvSpPr>
        <p:spPr>
          <a:xfrm>
            <a:off x="1206499" y="3430357"/>
            <a:ext cx="11449052" cy="825663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rtl="0">
              <a:defRPr/>
            </a:pPr>
            <a:endParaRPr lang="en-US" sz="4400" dirty="0"/>
          </a:p>
          <a:p>
            <a:pPr algn="l" rtl="0">
              <a:buFont typeface="Wingdings" pitchFamily="2" charset="2"/>
              <a:buChar char="v"/>
              <a:defRPr/>
            </a:pPr>
            <a:r>
              <a:rPr lang="en-US" sz="4400" dirty="0"/>
              <a:t> We as humans think in terms of objects.</a:t>
            </a:r>
          </a:p>
          <a:p>
            <a:pPr algn="l" rtl="0">
              <a:buFont typeface="Wingdings" pitchFamily="2" charset="2"/>
              <a:buChar char="v"/>
              <a:defRPr/>
            </a:pPr>
            <a:endParaRPr lang="en-US" sz="4400" dirty="0"/>
          </a:p>
          <a:p>
            <a:pPr algn="l" rtl="0">
              <a:buFont typeface="Wingdings" pitchFamily="2" charset="2"/>
              <a:buChar char="v"/>
              <a:defRPr/>
            </a:pPr>
            <a:r>
              <a:rPr lang="en-US" sz="4400" dirty="0"/>
              <a:t> Object Oriented programming (OOP) is a programming paradigm that relies on the concept of </a:t>
            </a:r>
            <a:r>
              <a:rPr lang="en-US" sz="4400" b="1" dirty="0"/>
              <a:t>classes</a:t>
            </a:r>
            <a:r>
              <a:rPr lang="en-US" sz="4400" dirty="0"/>
              <a:t> and </a:t>
            </a:r>
            <a:r>
              <a:rPr lang="en-US" sz="4400" b="1" dirty="0"/>
              <a:t>objects.</a:t>
            </a:r>
          </a:p>
          <a:p>
            <a:pPr algn="l" rtl="0">
              <a:defRPr/>
            </a:pPr>
            <a:endParaRPr sz="3200" dirty="0"/>
          </a:p>
        </p:txBody>
      </p:sp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1206499" y="1079500"/>
            <a:ext cx="21629437" cy="14351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rtl="0">
              <a:defRPr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What is Object Oriented Programming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052" name="Picture 4" descr="C++ Interview Questions (2021) - InterviewBit">
            <a:extLst>
              <a:ext uri="{FF2B5EF4-FFF2-40B4-BE49-F238E27FC236}">
                <a16:creationId xmlns:a16="http://schemas.microsoft.com/office/drawing/2014/main" id="{D9834DFF-FDD5-5D4E-9664-93296BFE1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551" y="3791304"/>
            <a:ext cx="9980112" cy="713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1206499" y="1079500"/>
            <a:ext cx="21629437" cy="14351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rtl="0"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JavaScript Objects 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Slide bullet text">
            <a:extLst>
              <a:ext uri="{FF2B5EF4-FFF2-40B4-BE49-F238E27FC236}">
                <a16:creationId xmlns:a16="http://schemas.microsoft.com/office/drawing/2014/main" id="{5546DF5B-C745-B84F-B130-7F2D39B2D677}"/>
              </a:ext>
            </a:extLst>
          </p:cNvPr>
          <p:cNvSpPr txBox="1">
            <a:spLocks/>
          </p:cNvSpPr>
          <p:nvPr/>
        </p:nvSpPr>
        <p:spPr>
          <a:xfrm>
            <a:off x="1206498" y="3430357"/>
            <a:ext cx="21629437" cy="8256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3810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9906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002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098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8194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4290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0386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6482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2578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indent="0" algn="l" rtl="0" hangingPunct="1">
              <a:buNone/>
              <a:defRPr/>
            </a:pPr>
            <a:endParaRPr lang="en-US" sz="3600" u="sng" dirty="0"/>
          </a:p>
          <a:p>
            <a:pPr algn="l" rtl="0" hangingPunct="1">
              <a:buFont typeface="Wingdings" pitchFamily="2" charset="2"/>
              <a:buChar char="v"/>
              <a:defRPr/>
            </a:pPr>
            <a:r>
              <a:rPr lang="en-US" sz="4000" dirty="0"/>
              <a:t> JS is an </a:t>
            </a:r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object-based</a:t>
            </a:r>
            <a:r>
              <a:rPr lang="en-US" sz="4000" dirty="0"/>
              <a:t> language </a:t>
            </a:r>
          </a:p>
          <a:p>
            <a:pPr algn="l" rtl="0" hangingPunct="1">
              <a:buFont typeface="Wingdings" pitchFamily="2" charset="2"/>
              <a:buChar char="v"/>
              <a:defRPr/>
            </a:pPr>
            <a:r>
              <a:rPr lang="en-US" sz="4000" dirty="0"/>
              <a:t> OOP serves to allow the components of your code to be as modular as possible.</a:t>
            </a:r>
          </a:p>
          <a:p>
            <a:pPr algn="l" rtl="0" hangingPunct="1">
              <a:buFont typeface="Wingdings" pitchFamily="2" charset="2"/>
              <a:buChar char="v"/>
              <a:defRPr/>
            </a:pPr>
            <a:r>
              <a:rPr lang="en-US" sz="4000" dirty="0"/>
              <a:t> Benefits:</a:t>
            </a:r>
          </a:p>
          <a:p>
            <a:pPr lvl="1" algn="l" rtl="0" hangingPunct="1">
              <a:buFont typeface="Wingdings" pitchFamily="2" charset="2"/>
              <a:buChar char="Ø"/>
              <a:defRPr/>
            </a:pPr>
            <a:r>
              <a:rPr lang="en-US" dirty="0"/>
              <a:t>Shorter development time</a:t>
            </a:r>
          </a:p>
          <a:p>
            <a:pPr lvl="1" algn="l" rtl="0" hangingPunct="1">
              <a:buFont typeface="Wingdings" pitchFamily="2" charset="2"/>
              <a:buChar char="Ø"/>
              <a:defRPr/>
            </a:pPr>
            <a:r>
              <a:rPr lang="en-US" dirty="0"/>
              <a:t>Easier debugging</a:t>
            </a:r>
            <a:br>
              <a:rPr lang="en-US" sz="4000" dirty="0"/>
            </a:br>
            <a:endParaRPr lang="en-US" sz="40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CABF5-DD48-6D40-9DE7-B7D274098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0032663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A" altLang="en-S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tlasGrotesk"/>
              </a:rPr>
              <a:t>Easier debugging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A" altLang="en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B85099-9C9D-5046-A334-AF5BE862C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solidFill>
            <a:srgbClr val="3D46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A" altLang="en-SA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tlasGrotesk"/>
              </a:rPr>
              <a:t>12 of 15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A" altLang="en-SA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tlasGrotesk"/>
              </a:rPr>
              <a:t>6 /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SA" altLang="en-SA" sz="2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SA" altLang="en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743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1206499" y="1079500"/>
            <a:ext cx="21629437" cy="14351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rtl="0"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Procedural Programming vs. OOP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27FAD9-E206-6D45-B6EE-AAE4BD8F3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303017"/>
              </p:ext>
            </p:extLst>
          </p:nvPr>
        </p:nvGraphicFramePr>
        <p:xfrm>
          <a:off x="3747168" y="4821188"/>
          <a:ext cx="16889664" cy="446639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444832">
                  <a:extLst>
                    <a:ext uri="{9D8B030D-6E8A-4147-A177-3AD203B41FA5}">
                      <a16:colId xmlns:a16="http://schemas.microsoft.com/office/drawing/2014/main" val="4148175298"/>
                    </a:ext>
                  </a:extLst>
                </a:gridCol>
                <a:gridCol w="8444832">
                  <a:extLst>
                    <a:ext uri="{9D8B030D-6E8A-4147-A177-3AD203B41FA5}">
                      <a16:colId xmlns:a16="http://schemas.microsoft.com/office/drawing/2014/main" val="2530964162"/>
                    </a:ext>
                  </a:extLst>
                </a:gridCol>
              </a:tblGrid>
              <a:tr h="1357430">
                <a:tc>
                  <a:txBody>
                    <a:bodyPr/>
                    <a:lstStyle/>
                    <a:p>
                      <a:r>
                        <a:rPr lang="en-US" sz="3600" dirty="0"/>
                        <a:t>Procedural Programming</a:t>
                      </a:r>
                      <a:endParaRPr lang="en-S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OOP</a:t>
                      </a:r>
                      <a:endParaRPr lang="en-SA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33047"/>
                  </a:ext>
                </a:extLst>
              </a:tr>
              <a:tr h="1357430">
                <a:tc>
                  <a:txBody>
                    <a:bodyPr/>
                    <a:lstStyle/>
                    <a:p>
                      <a:r>
                        <a:rPr lang="en-US" sz="3200" dirty="0"/>
                        <a:t>Waterfall sequence</a:t>
                      </a:r>
                      <a:br>
                        <a:rPr lang="en-US" sz="3200" dirty="0"/>
                      </a:br>
                      <a:endParaRPr lang="en-S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System is designed in terms of objects which communicate with each other to accomplish a given task</a:t>
                      </a:r>
                      <a:endParaRPr lang="en-SA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070254"/>
                  </a:ext>
                </a:extLst>
              </a:tr>
              <a:tr h="1357430">
                <a:tc>
                  <a:txBody>
                    <a:bodyPr/>
                    <a:lstStyle/>
                    <a:p>
                      <a:r>
                        <a:rPr lang="en-US" sz="3200" dirty="0"/>
                        <a:t>Data are separate from the code</a:t>
                      </a:r>
                      <a:br>
                        <a:rPr lang="en-US" sz="3200" dirty="0"/>
                      </a:br>
                      <a:endParaRPr lang="en-S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Data and code are encapsulated into a single module. Data is passed to modules using methods</a:t>
                      </a:r>
                      <a:endParaRPr lang="en-SA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450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20710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1206499" y="1079500"/>
            <a:ext cx="21629437" cy="14351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rtl="0"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How do we Design OOP Systems?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Slide bullet text">
            <a:extLst>
              <a:ext uri="{FF2B5EF4-FFF2-40B4-BE49-F238E27FC236}">
                <a16:creationId xmlns:a16="http://schemas.microsoft.com/office/drawing/2014/main" id="{5546DF5B-C745-B84F-B130-7F2D39B2D677}"/>
              </a:ext>
            </a:extLst>
          </p:cNvPr>
          <p:cNvSpPr txBox="1">
            <a:spLocks/>
          </p:cNvSpPr>
          <p:nvPr/>
        </p:nvSpPr>
        <p:spPr>
          <a:xfrm>
            <a:off x="1206499" y="3430357"/>
            <a:ext cx="11449052" cy="8256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3810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9906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002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098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8194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4290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0386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6482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2578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indent="0" algn="l" rtl="0" hangingPunct="1">
              <a:buNone/>
              <a:defRPr/>
            </a:pPr>
            <a:endParaRPr lang="en-US" sz="3600" dirty="0"/>
          </a:p>
          <a:p>
            <a:pPr algn="l" rtl="0" hangingPunct="1">
              <a:defRPr/>
            </a:pP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Class: </a:t>
            </a:r>
            <a:r>
              <a:rPr lang="en-US" sz="4000" dirty="0"/>
              <a:t>blueprint from which objects are made and consists of data and the code that manipulates it</a:t>
            </a:r>
          </a:p>
          <a:p>
            <a:pPr algn="l" rtl="0" hangingPunct="1">
              <a:defRPr/>
            </a:pP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Attributes: </a:t>
            </a:r>
            <a:r>
              <a:rPr lang="en-US" sz="4000" dirty="0"/>
              <a:t>characteristics of an object</a:t>
            </a:r>
          </a:p>
          <a:p>
            <a:pPr algn="l" rtl="0" hangingPunct="1">
              <a:defRPr/>
            </a:pP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Methods: </a:t>
            </a:r>
            <a:r>
              <a:rPr lang="en-US" sz="4000" dirty="0"/>
              <a:t>a function related to an object</a:t>
            </a:r>
          </a:p>
        </p:txBody>
      </p:sp>
      <p:pic>
        <p:nvPicPr>
          <p:cNvPr id="4110" name="Picture 14" descr="Object Oriented Programming using Python | GLUG MVIT">
            <a:extLst>
              <a:ext uri="{FF2B5EF4-FFF2-40B4-BE49-F238E27FC236}">
                <a16:creationId xmlns:a16="http://schemas.microsoft.com/office/drawing/2014/main" id="{6494CEE0-5EA6-AC4A-8B6A-5E355E3A5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550" y="4000499"/>
            <a:ext cx="10860907" cy="603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5941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1206499" y="1079500"/>
            <a:ext cx="21629437" cy="14351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rtl="0"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Creating Defined Objects 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Slide bullet text">
            <a:extLst>
              <a:ext uri="{FF2B5EF4-FFF2-40B4-BE49-F238E27FC236}">
                <a16:creationId xmlns:a16="http://schemas.microsoft.com/office/drawing/2014/main" id="{5546DF5B-C745-B84F-B130-7F2D39B2D677}"/>
              </a:ext>
            </a:extLst>
          </p:cNvPr>
          <p:cNvSpPr txBox="1">
            <a:spLocks/>
          </p:cNvSpPr>
          <p:nvPr/>
        </p:nvSpPr>
        <p:spPr>
          <a:xfrm>
            <a:off x="1206499" y="3430357"/>
            <a:ext cx="11641993" cy="1845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3810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9906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002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098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8194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4290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0386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6482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2578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indent="0" algn="l" rtl="0" hangingPunct="1">
              <a:buNone/>
              <a:defRPr/>
            </a:pPr>
            <a:r>
              <a:rPr lang="en-US" sz="3600" dirty="0"/>
              <a:t>There is 2 methods to create defined objects:</a:t>
            </a:r>
          </a:p>
          <a:p>
            <a:pPr algn="l" rtl="0" hangingPunct="1">
              <a:buFont typeface="Wingdings" pitchFamily="2" charset="2"/>
              <a:buChar char="v"/>
              <a:defRPr/>
            </a:pPr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Method 1</a:t>
            </a:r>
            <a:r>
              <a:rPr lang="en-US" sz="4000" dirty="0"/>
              <a:t>:Using Object Literal</a:t>
            </a:r>
          </a:p>
          <a:p>
            <a:pPr algn="l" rtl="0" hangingPunct="1">
              <a:buFont typeface="Wingdings" pitchFamily="2" charset="2"/>
              <a:buChar char="v"/>
              <a:defRPr/>
            </a:pPr>
            <a:endParaRPr lang="en-US" sz="4000" dirty="0"/>
          </a:p>
          <a:p>
            <a:pPr algn="l" rtl="0" hangingPunct="1">
              <a:buFont typeface="Wingdings" pitchFamily="2" charset="2"/>
              <a:buChar char="v"/>
              <a:defRPr/>
            </a:pPr>
            <a:endParaRPr lang="en-US" sz="4000" dirty="0"/>
          </a:p>
          <a:p>
            <a:pPr algn="l" rtl="0" hangingPunct="1">
              <a:buFont typeface="Wingdings" pitchFamily="2" charset="2"/>
              <a:buChar char="v"/>
              <a:defRPr/>
            </a:pPr>
            <a:endParaRPr lang="en-US" sz="4000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7A2FD7-92E2-3F4B-9E72-E72B3FEA0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14" y="5705584"/>
            <a:ext cx="8890517" cy="3272204"/>
          </a:xfrm>
          <a:prstGeom prst="rect">
            <a:avLst/>
          </a:prstGeom>
        </p:spPr>
      </p:pic>
      <p:sp>
        <p:nvSpPr>
          <p:cNvPr id="11" name="Slide bullet text">
            <a:extLst>
              <a:ext uri="{FF2B5EF4-FFF2-40B4-BE49-F238E27FC236}">
                <a16:creationId xmlns:a16="http://schemas.microsoft.com/office/drawing/2014/main" id="{1D40B672-67AC-CF4D-AE50-60C0038B51D9}"/>
              </a:ext>
            </a:extLst>
          </p:cNvPr>
          <p:cNvSpPr txBox="1">
            <a:spLocks/>
          </p:cNvSpPr>
          <p:nvPr/>
        </p:nvSpPr>
        <p:spPr>
          <a:xfrm>
            <a:off x="13070254" y="3390683"/>
            <a:ext cx="8758116" cy="1845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3810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9906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002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098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8194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4290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0386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6482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2578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algn="ctr" rtl="0" hangingPunct="1">
              <a:buFont typeface="Wingdings" pitchFamily="2" charset="2"/>
              <a:buChar char="v"/>
              <a:defRPr/>
            </a:pPr>
            <a:endParaRPr lang="en-US" sz="4000" dirty="0">
              <a:solidFill>
                <a:schemeClr val="accent4">
                  <a:lumMod val="75000"/>
                </a:schemeClr>
              </a:solidFill>
            </a:endParaRPr>
          </a:p>
          <a:p>
            <a:pPr algn="ctr" rtl="0" hangingPunct="1">
              <a:buFont typeface="Wingdings" pitchFamily="2" charset="2"/>
              <a:buChar char="v"/>
              <a:defRPr/>
            </a:pPr>
            <a:r>
              <a:rPr lang="en-US" sz="4000" dirty="0"/>
              <a:t>Attributes:</a:t>
            </a:r>
          </a:p>
          <a:p>
            <a:pPr algn="ctr" rtl="0" hangingPunct="1">
              <a:buFont typeface="Wingdings" pitchFamily="2" charset="2"/>
              <a:buChar char="v"/>
              <a:defRPr/>
            </a:pPr>
            <a:endParaRPr lang="en-US" sz="4000" dirty="0"/>
          </a:p>
          <a:p>
            <a:pPr algn="ctr" rtl="0" hangingPunct="1">
              <a:buFont typeface="Wingdings" pitchFamily="2" charset="2"/>
              <a:buChar char="v"/>
              <a:defRPr/>
            </a:pPr>
            <a:endParaRPr lang="en-US" sz="4000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52F3C8D-4836-304F-B9F9-7EBE40186C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9" b="-1"/>
          <a:stretch/>
        </p:blipFill>
        <p:spPr>
          <a:xfrm>
            <a:off x="12098216" y="5533292"/>
            <a:ext cx="11672898" cy="359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221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1206499" y="1079500"/>
            <a:ext cx="21629437" cy="14351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rtl="0"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Creating Defined Objects 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Slide bullet text">
            <a:extLst>
              <a:ext uri="{FF2B5EF4-FFF2-40B4-BE49-F238E27FC236}">
                <a16:creationId xmlns:a16="http://schemas.microsoft.com/office/drawing/2014/main" id="{5546DF5B-C745-B84F-B130-7F2D39B2D677}"/>
              </a:ext>
            </a:extLst>
          </p:cNvPr>
          <p:cNvSpPr txBox="1">
            <a:spLocks/>
          </p:cNvSpPr>
          <p:nvPr/>
        </p:nvSpPr>
        <p:spPr>
          <a:xfrm>
            <a:off x="1206499" y="3430357"/>
            <a:ext cx="19379224" cy="7425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3810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9906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002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098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8194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4290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0386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6482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2578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algn="l" rtl="0" hangingPunct="1">
              <a:buFont typeface="Wingdings" pitchFamily="2" charset="2"/>
              <a:buChar char="v"/>
              <a:defRPr/>
            </a:pPr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Method 2:</a:t>
            </a:r>
            <a:r>
              <a:rPr lang="en-US" sz="4000" dirty="0"/>
              <a:t> Using Object Constructor:</a:t>
            </a:r>
          </a:p>
          <a:p>
            <a:pPr algn="l" rtl="0" hangingPunct="1">
              <a:buFont typeface="Wingdings" pitchFamily="2" charset="2"/>
              <a:buChar char="v"/>
              <a:defRPr/>
            </a:pPr>
            <a:endParaRPr lang="en-US" sz="4000" dirty="0"/>
          </a:p>
          <a:p>
            <a:pPr algn="l" rtl="0" hangingPunct="1">
              <a:buFont typeface="Wingdings" pitchFamily="2" charset="2"/>
              <a:buChar char="v"/>
              <a:defRPr/>
            </a:pPr>
            <a:endParaRPr lang="en-US" sz="4000" dirty="0"/>
          </a:p>
          <a:p>
            <a:pPr algn="l" rtl="0" hangingPunct="1">
              <a:buFont typeface="Wingdings" pitchFamily="2" charset="2"/>
              <a:buChar char="v"/>
              <a:defRPr/>
            </a:pPr>
            <a:endParaRPr lang="en-US" sz="4000" dirty="0"/>
          </a:p>
          <a:p>
            <a:pPr algn="l" rtl="0" hangingPunct="1">
              <a:buFont typeface="Wingdings" pitchFamily="2" charset="2"/>
              <a:buChar char="v"/>
              <a:defRPr/>
            </a:pPr>
            <a:endParaRPr lang="en-US" sz="4000" dirty="0"/>
          </a:p>
          <a:p>
            <a:pPr lvl="1" algn="l" rtl="0" hangingPunct="1">
              <a:buFont typeface="Wingdings" pitchFamily="2" charset="2"/>
              <a:buChar char="Ø"/>
              <a:defRPr/>
            </a:pPr>
            <a:r>
              <a:rPr lang="en-US" sz="4000" dirty="0"/>
              <a:t> To change the </a:t>
            </a:r>
            <a:r>
              <a:rPr lang="en-US" sz="4000" dirty="0" err="1"/>
              <a:t>colour</a:t>
            </a:r>
            <a:r>
              <a:rPr lang="en-US" sz="4000" dirty="0"/>
              <a:t>: </a:t>
            </a:r>
            <a:r>
              <a:rPr lang="en-US" sz="4000" dirty="0" err="1">
                <a:solidFill>
                  <a:srgbClr val="0096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car.colour</a:t>
            </a:r>
            <a:r>
              <a:rPr lang="en-US" sz="4000" dirty="0">
                <a:solidFill>
                  <a:srgbClr val="0096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=“Black”;</a:t>
            </a:r>
          </a:p>
          <a:p>
            <a:pPr lvl="1" algn="l" rtl="0" hangingPunct="1">
              <a:buFont typeface="Wingdings" pitchFamily="2" charset="2"/>
              <a:buChar char="Ø"/>
              <a:defRPr/>
            </a:pPr>
            <a:r>
              <a:rPr lang="en-US" sz="4000" dirty="0"/>
              <a:t> To delete properties of an object: </a:t>
            </a:r>
            <a:r>
              <a:rPr lang="en-US" sz="4000" dirty="0" err="1">
                <a:solidFill>
                  <a:srgbClr val="0096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deletecar.colour</a:t>
            </a:r>
            <a:r>
              <a:rPr lang="en-US" sz="4000" dirty="0">
                <a:solidFill>
                  <a:srgbClr val="0096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8A6E267-704C-F047-AF77-C8241B2A5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533" y="4349391"/>
            <a:ext cx="11641993" cy="419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6947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1206499" y="1079500"/>
            <a:ext cx="21629437" cy="14351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rtl="0"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Some Objects that you have Already Encountered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Slide bullet text">
            <a:extLst>
              <a:ext uri="{FF2B5EF4-FFF2-40B4-BE49-F238E27FC236}">
                <a16:creationId xmlns:a16="http://schemas.microsoft.com/office/drawing/2014/main" id="{5546DF5B-C745-B84F-B130-7F2D39B2D677}"/>
              </a:ext>
            </a:extLst>
          </p:cNvPr>
          <p:cNvSpPr txBox="1">
            <a:spLocks/>
          </p:cNvSpPr>
          <p:nvPr/>
        </p:nvSpPr>
        <p:spPr>
          <a:xfrm>
            <a:off x="1206499" y="3430357"/>
            <a:ext cx="19379224" cy="7425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3810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9906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002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098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8194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4290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0386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6482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2578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algn="l" rtl="0" hangingPunct="1">
              <a:buFont typeface="Wingdings" pitchFamily="2" charset="2"/>
              <a:buChar char="v"/>
              <a:defRPr/>
            </a:pPr>
            <a:r>
              <a:rPr lang="en-US" sz="4000" dirty="0"/>
              <a:t> Most of the built-in code that you have worked with so far has used objects.</a:t>
            </a:r>
          </a:p>
          <a:p>
            <a:pPr algn="l" rtl="0" hangingPunct="1">
              <a:buFont typeface="Wingdings" pitchFamily="2" charset="2"/>
              <a:buChar char="v"/>
              <a:defRPr/>
            </a:pPr>
            <a:r>
              <a:rPr lang="en-US" sz="4000" dirty="0"/>
              <a:t> When you use code such as</a:t>
            </a:r>
          </a:p>
          <a:p>
            <a:pPr marL="0" indent="0" algn="l" rtl="0" hangingPunct="1">
              <a:buNone/>
              <a:defRPr/>
            </a:pPr>
            <a:r>
              <a:rPr lang="en-US" sz="4000" dirty="0">
                <a:solidFill>
                  <a:srgbClr val="0096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4000" dirty="0" err="1">
                <a:solidFill>
                  <a:srgbClr val="0096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htmlSelect</a:t>
            </a:r>
            <a:r>
              <a:rPr lang="en-US" sz="4000" dirty="0">
                <a:solidFill>
                  <a:srgbClr val="0096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4000" dirty="0" err="1">
                <a:solidFill>
                  <a:srgbClr val="0096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4000" dirty="0">
                <a:solidFill>
                  <a:srgbClr val="0096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4000" dirty="0" err="1">
                <a:solidFill>
                  <a:srgbClr val="0096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personList</a:t>
            </a:r>
            <a:r>
              <a:rPr lang="en-US" sz="4000" dirty="0">
                <a:solidFill>
                  <a:srgbClr val="0096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</a:p>
          <a:p>
            <a:pPr marL="0" indent="0" algn="l" rtl="0" hangingPunct="1">
              <a:buNone/>
              <a:defRPr/>
            </a:pPr>
            <a:r>
              <a:rPr lang="en-US" sz="4000" dirty="0"/>
              <a:t> you have been using the document object</a:t>
            </a:r>
            <a:endParaRPr lang="en-US" sz="4000" dirty="0">
              <a:solidFill>
                <a:srgbClr val="0096A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hangingPunct="1">
              <a:buFont typeface="Wingdings" pitchFamily="2" charset="2"/>
              <a:buChar char="v"/>
              <a:defRPr/>
            </a:pP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/>
              <a:t>Every time you create an array, you are actually creating an array object that is defined by an array class</a:t>
            </a:r>
            <a:endParaRPr lang="en-US" sz="4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9813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389</Words>
  <Application>Microsoft Macintosh PowerPoint</Application>
  <PresentationFormat>Custom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AtlasGrotesk</vt:lpstr>
      <vt:lpstr>Consolas</vt:lpstr>
      <vt:lpstr>Helvetica</vt:lpstr>
      <vt:lpstr>Helvetica Neue</vt:lpstr>
      <vt:lpstr>Helvetica Neue Medium</vt:lpstr>
      <vt:lpstr>Wingdings</vt:lpstr>
      <vt:lpstr>21_BasicWhite</vt:lpstr>
      <vt:lpstr>JavaScript V: OOP</vt:lpstr>
      <vt:lpstr>Objective  </vt:lpstr>
      <vt:lpstr>What is Object Oriented Programming</vt:lpstr>
      <vt:lpstr>JavaScript Objects </vt:lpstr>
      <vt:lpstr>Procedural Programming vs. OOP </vt:lpstr>
      <vt:lpstr>How do we Design OOP Systems?</vt:lpstr>
      <vt:lpstr>Creating Defined Objects </vt:lpstr>
      <vt:lpstr>Creating Defined Objects </vt:lpstr>
      <vt:lpstr>Some Objects that you have Already Encountered </vt:lpstr>
      <vt:lpstr>Function meets Object </vt:lpstr>
      <vt:lpstr>Inheritance 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Maryam Balabeed</cp:lastModifiedBy>
  <cp:revision>15</cp:revision>
  <dcterms:modified xsi:type="dcterms:W3CDTF">2021-10-09T16:47:31Z</dcterms:modified>
</cp:coreProperties>
</file>