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7" r:id="rId5"/>
    <p:sldId id="271" r:id="rId6"/>
    <p:sldId id="269" r:id="rId7"/>
    <p:sldId id="270" r:id="rId8"/>
    <p:sldId id="272" r:id="rId9"/>
    <p:sldId id="273" r:id="rId10"/>
    <p:sldId id="275" r:id="rId11"/>
    <p:sldId id="274" r:id="rId12"/>
    <p:sldId id="25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0096A4"/>
    <a:srgbClr val="5E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7" autoAdjust="0"/>
    <p:restoredTop sz="94699"/>
  </p:normalViewPr>
  <p:slideViewPr>
    <p:cSldViewPr snapToGrid="0" snapToObjects="1">
      <p:cViewPr>
        <p:scale>
          <a:sx n="41" d="100"/>
          <a:sy n="41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5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81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2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5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20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.png"/>
          <p:cNvSpPr>
            <a:spLocks noGrp="1"/>
          </p:cNvSpPr>
          <p:nvPr>
            <p:ph type="pic" idx="21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9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Author and Date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Rectangle"/>
          <p:cNvSpPr/>
          <p:nvPr/>
        </p:nvSpPr>
        <p:spPr>
          <a:xfrm>
            <a:off x="21848894" y="-110577"/>
            <a:ext cx="2543007" cy="13937155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3810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  <a:lvl2pPr marL="9906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2pPr>
            <a:lvl3pPr marL="16002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3pPr>
            <a:lvl4pPr marL="22098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4pPr>
            <a:lvl5pPr marL="28194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image.png"/>
          <p:cNvSpPr>
            <a:spLocks noGrp="1"/>
          </p:cNvSpPr>
          <p:nvPr>
            <p:ph type="pic" sz="half" idx="22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pic>
        <p:nvPicPr>
          <p:cNvPr id="79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pic>
        <p:nvPicPr>
          <p:cNvPr id="101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" y="-2525380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2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Agenda Subtitle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9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Fact information</a:t>
            </a:r>
          </a:p>
        </p:txBody>
      </p:sp>
      <p:pic>
        <p:nvPicPr>
          <p:cNvPr id="140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Attribution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-3081427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Tuwaiq1000-google-logo-01.png" descr="Tuwaiq1000-google-logo-01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1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line-02.png" descr="Dotline-02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2" r:id="rId10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81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990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1600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2209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28194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3429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4038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4648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5257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can-javascript-arrays-contain-different-types-e34a4939bef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w3schools.com/js/js_arrays.asp" TargetMode="External"/><Relationship Id="rId4" Type="http://schemas.openxmlformats.org/officeDocument/2006/relationships/hyperlink" Target="https://hackernoon.com/work-with-javascript-arrays-like-a-boss-97207a042e4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codepen.io/ecacosca/pen/KKqbQwP?editors=001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Arrays in JavaScript</a:t>
            </a: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43866"/>
            <a:ext cx="9779000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700" dirty="0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Array </a:t>
            </a:r>
            <a:r>
              <a:rPr lang="en-US" sz="7700" dirty="0" err="1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destructuring</a:t>
            </a:r>
            <a:endParaRPr lang="en-US" sz="7700" dirty="0">
              <a:solidFill>
                <a:schemeClr val="accent4">
                  <a:lumMod val="75000"/>
                </a:schemeClr>
              </a:solidFill>
              <a:sym typeface="Montserrat Light"/>
            </a:endParaRP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8633" y="2139785"/>
            <a:ext cx="9779000" cy="7122438"/>
          </a:xfrm>
        </p:spPr>
        <p:txBody>
          <a:bodyPr>
            <a:noAutofit/>
          </a:bodyPr>
          <a:lstStyle/>
          <a:p>
            <a:pPr algn="l" rtl="0"/>
            <a:r>
              <a:rPr lang="en-US" b="0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array can be </a:t>
            </a:r>
            <a:r>
              <a:rPr lang="en-US" b="0" i="0" u="none" strike="noStrike" baseline="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destructured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when being assigned to a new variable.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const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triangle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[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3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4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5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const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hypotenuse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 =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length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===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3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;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→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height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===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4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;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→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algn="l">
              <a:buNone/>
            </a:pP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hypotneuse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===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5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;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→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true</a:t>
            </a:r>
          </a:p>
          <a:p>
            <a:pPr algn="l" rtl="0"/>
            <a:r>
              <a:rPr lang="en-US" sz="2800" b="0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Elements can be skipped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const 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[,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800" b="0" i="0" u="none" strike="noStrike" baseline="0" dirty="0" err="1">
                <a:solidFill>
                  <a:srgbClr val="666666"/>
                </a:solidFill>
                <a:latin typeface="Consolas" panose="020B0609020204030204" pitchFamily="49" charset="0"/>
              </a:rPr>
              <a:t>,,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 = [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1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2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3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4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console.</a:t>
            </a:r>
            <a:r>
              <a:rPr lang="en-US" sz="2800" b="0" i="0" u="none" strike="noStrike" baseline="0" dirty="0">
                <a:solidFill>
                  <a:srgbClr val="660066"/>
                </a:solidFill>
                <a:latin typeface="Consolas" panose="020B0609020204030204" pitchFamily="49" charset="0"/>
              </a:rPr>
              <a:t>log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);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→ </a:t>
            </a:r>
            <a:r>
              <a:rPr lang="en-US" sz="28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2, 4</a:t>
            </a:r>
          </a:p>
        </p:txBody>
      </p:sp>
      <p:sp>
        <p:nvSpPr>
          <p:cNvPr id="5" name="عنصر نائب للنص 3">
            <a:extLst>
              <a:ext uri="{FF2B5EF4-FFF2-40B4-BE49-F238E27FC236}">
                <a16:creationId xmlns:a16="http://schemas.microsoft.com/office/drawing/2014/main" id="{EE1D5335-A96B-46F9-AF61-11E08CD0652A}"/>
              </a:ext>
            </a:extLst>
          </p:cNvPr>
          <p:cNvSpPr txBox="1">
            <a:spLocks/>
          </p:cNvSpPr>
          <p:nvPr/>
        </p:nvSpPr>
        <p:spPr>
          <a:xfrm>
            <a:off x="12702074" y="4637243"/>
            <a:ext cx="11333582" cy="712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 hangingPunct="1"/>
            <a:r>
              <a:rPr lang="en-US" sz="2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array can also be </a:t>
            </a:r>
            <a:r>
              <a:rPr lang="en-US" sz="280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destructured</a:t>
            </a:r>
            <a:r>
              <a:rPr lang="en-US" sz="2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if it's an argument to a function.</a:t>
            </a:r>
          </a:p>
          <a:p>
            <a:pPr marL="0" indent="0" algn="l" hangingPunct="1">
              <a:buFontTx/>
              <a:buNone/>
            </a:pP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</a:rPr>
              <a:t>function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([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 algn="l" hangingPunct="1">
              <a:buFontTx/>
              <a:buNone/>
            </a:pP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</a:rPr>
              <a:t>return 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length 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*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) / </a:t>
            </a:r>
            <a:r>
              <a:rPr lang="en-US" sz="2800" dirty="0">
                <a:solidFill>
                  <a:srgbClr val="CD000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hangingPunct="1">
              <a:buFontTx/>
              <a:buNone/>
            </a:pP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 hangingPunct="1">
              <a:buFontTx/>
              <a:buNone/>
            </a:pP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</a:rPr>
              <a:t>const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triangle 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= [</a:t>
            </a:r>
            <a:r>
              <a:rPr lang="en-US" sz="2800" dirty="0">
                <a:solidFill>
                  <a:srgbClr val="CD000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CD000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CD000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 hangingPunct="1"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triangle</a:t>
            </a:r>
            <a:r>
              <a:rPr lang="en-US" sz="2800" dirty="0">
                <a:solidFill>
                  <a:srgbClr val="666666"/>
                </a:solidFill>
                <a:latin typeface="Consolas" panose="020B0609020204030204" pitchFamily="49" charset="0"/>
              </a:rPr>
              <a:t>); </a:t>
            </a:r>
            <a:r>
              <a:rPr lang="en-US" sz="2800" i="1" dirty="0">
                <a:solidFill>
                  <a:srgbClr val="00660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>
                <a:solidFill>
                  <a:srgbClr val="006600"/>
                </a:solidFill>
                <a:latin typeface="Consolas" panose="020B0609020204030204" pitchFamily="49" charset="0"/>
              </a:rPr>
              <a:t>→ </a:t>
            </a:r>
            <a:r>
              <a:rPr lang="en-US" sz="2800" i="1" dirty="0">
                <a:solidFill>
                  <a:srgbClr val="006600"/>
                </a:solidFill>
                <a:latin typeface="Consolas" panose="020B0609020204030204" pitchFamily="49" charset="0"/>
              </a:rPr>
              <a:t>6</a:t>
            </a:r>
            <a:endParaRPr lang="en-US" sz="4000" b="1" dirty="0">
              <a:latin typeface="Consolas" panose="020B0609020204030204" pitchFamily="49" charset="0"/>
              <a:cs typeface="Helvetica" panose="020B0604020202020204" pitchFamily="34" charset="0"/>
              <a:sym typeface="Montserrat Light"/>
            </a:endParaRPr>
          </a:p>
        </p:txBody>
      </p: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F94CF4DE-2AB1-47CB-8BCD-263CF33A31E3}"/>
              </a:ext>
            </a:extLst>
          </p:cNvPr>
          <p:cNvCxnSpPr>
            <a:cxnSpLocks/>
          </p:cNvCxnSpPr>
          <p:nvPr/>
        </p:nvCxnSpPr>
        <p:spPr>
          <a:xfrm>
            <a:off x="11681927" y="2139785"/>
            <a:ext cx="0" cy="10904411"/>
          </a:xfrm>
          <a:prstGeom prst="line">
            <a:avLst/>
          </a:prstGeom>
          <a:noFill/>
          <a:ln w="76200" cap="flat">
            <a:solidFill>
              <a:srgbClr val="0096A4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88551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43866"/>
            <a:ext cx="9779000" cy="14351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linkMacSystemFont"/>
              </a:rPr>
              <a:t>Sets</a:t>
            </a:r>
            <a:endParaRPr lang="en-US" sz="49600" dirty="0">
              <a:solidFill>
                <a:schemeClr val="accent4">
                  <a:lumMod val="75000"/>
                </a:schemeClr>
              </a:solidFill>
              <a:sym typeface="Montserrat Light"/>
            </a:endParaRP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8633" y="2139785"/>
            <a:ext cx="20923032" cy="7122438"/>
          </a:xfrm>
        </p:spPr>
        <p:txBody>
          <a:bodyPr>
            <a:noAutofit/>
          </a:bodyPr>
          <a:lstStyle/>
          <a:p>
            <a:pPr algn="l" rtl="0"/>
            <a:r>
              <a:rPr lang="en-US" b="0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Like an array </a:t>
            </a: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in that it stores a collection of items</a:t>
            </a:r>
          </a:p>
          <a:p>
            <a:pPr algn="l" rtl="0"/>
            <a:r>
              <a:rPr lang="en-US" b="0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Different from an array: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Stores only unique/distinct items. A set will, therefore, not store any duplicate values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Not indexed</a:t>
            </a:r>
          </a:p>
          <a:p>
            <a:pPr lvl="1" algn="l" rtl="0">
              <a:buFont typeface="Courier New" panose="02070309020205020404" pitchFamily="49" charset="0"/>
              <a:buChar char="o"/>
            </a:pP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Items in a set can’t be accessed individually</a:t>
            </a:r>
            <a:endParaRPr lang="en-US" b="0" i="0" u="none" strike="noStrike" baseline="0" dirty="0">
              <a:solidFill>
                <a:srgbClr val="0096A4"/>
              </a:solidFill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E7AAB7-487E-41BC-9E77-A4720FEE8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6" t="16161" r="6688" b="16405"/>
          <a:stretch/>
        </p:blipFill>
        <p:spPr bwMode="auto">
          <a:xfrm>
            <a:off x="9476582" y="5150498"/>
            <a:ext cx="14409785" cy="627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5462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100%"/>
          <p:cNvSpPr txBox="1">
            <a:spLocks noGrp="1"/>
          </p:cNvSpPr>
          <p:nvPr>
            <p:ph type="body" idx="1"/>
          </p:nvPr>
        </p:nvSpPr>
        <p:spPr>
          <a:xfrm>
            <a:off x="1206500" y="634482"/>
            <a:ext cx="21971000" cy="1748759"/>
          </a:xfrm>
          <a:prstGeom prst="rect">
            <a:avLst/>
          </a:prstGeom>
        </p:spPr>
        <p:txBody>
          <a:bodyPr>
            <a:normAutofit/>
          </a:bodyPr>
          <a:lstStyle/>
          <a:p>
            <a:pPr rtl="0">
              <a:defRPr/>
            </a:pPr>
            <a:r>
              <a:rPr lang="en-US" sz="7700" dirty="0"/>
              <a:t>Resources</a:t>
            </a:r>
          </a:p>
        </p:txBody>
      </p:sp>
      <p:sp>
        <p:nvSpPr>
          <p:cNvPr id="206" name="Fact information"/>
          <p:cNvSpPr txBox="1">
            <a:spLocks noGrp="1"/>
          </p:cNvSpPr>
          <p:nvPr>
            <p:ph type="body" idx="21"/>
          </p:nvPr>
        </p:nvSpPr>
        <p:spPr>
          <a:xfrm>
            <a:off x="7417836" y="5180784"/>
            <a:ext cx="9548327" cy="3354432"/>
          </a:xfrm>
          <a:prstGeom prst="rect">
            <a:avLst/>
          </a:prstGeom>
        </p:spPr>
        <p:txBody>
          <a:bodyPr>
            <a:noAutofit/>
          </a:bodyPr>
          <a:lstStyle/>
          <a:p>
            <a:pPr marL="685800" indent="-685800" algn="l" rtl="0"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Can JavaScript Arrays Contain Different Types?</a:t>
            </a:r>
            <a:b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Work with JavaScript arrays like a boss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defRPr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JavaScript Arrays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Objective</a:t>
            </a:r>
            <a:br>
              <a:rPr lang="en-US" dirty="0"/>
            </a:b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7196865"/>
            <a:ext cx="21971000" cy="332806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857250" indent="-857250" algn="l" rtl="0">
              <a:buFont typeface="Arial" panose="020B0604020202020204" pitchFamily="34" charset="0"/>
              <a:buChar char="•"/>
              <a:defRPr/>
            </a:pPr>
            <a:r>
              <a:rPr lang="en-GB" sz="6000" dirty="0"/>
              <a:t>I</a:t>
            </a:r>
            <a:r>
              <a:rPr lang="en-GB" sz="6000" dirty="0">
                <a:solidFill>
                  <a:srgbClr val="FFFFFF"/>
                </a:solidFill>
              </a:rPr>
              <a:t>ntroduction arrays.</a:t>
            </a:r>
          </a:p>
          <a:p>
            <a:pPr marL="857250" indent="-857250" algn="l" rtl="0">
              <a:buFont typeface="Arial" panose="020B0604020202020204" pitchFamily="34" charset="0"/>
              <a:buChar char="•"/>
              <a:defRPr/>
            </a:pPr>
            <a:r>
              <a:rPr lang="en-GB" sz="6000" dirty="0"/>
              <a:t>M</a:t>
            </a:r>
            <a:r>
              <a:rPr lang="en-GB" sz="6000" dirty="0">
                <a:solidFill>
                  <a:srgbClr val="FFFFFF"/>
                </a:solidFill>
              </a:rPr>
              <a:t>anipulating arrays.</a:t>
            </a:r>
          </a:p>
          <a:p>
            <a:pPr marL="857250" indent="-857250" algn="l" rtl="0"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solidFill>
                  <a:schemeClr val="bg1"/>
                </a:solidFill>
                <a:latin typeface="BlinkMacSystemFont"/>
              </a:rPr>
              <a:t>Array </a:t>
            </a:r>
            <a:r>
              <a:rPr lang="en-US" sz="6000" dirty="0" err="1">
                <a:solidFill>
                  <a:schemeClr val="bg1"/>
                </a:solidFill>
                <a:latin typeface="BlinkMacSystemFont"/>
              </a:rPr>
              <a:t>destructuring</a:t>
            </a:r>
            <a:endParaRPr lang="en-US" sz="6000" dirty="0">
              <a:solidFill>
                <a:schemeClr val="bg1"/>
              </a:solidFill>
              <a:latin typeface="BlinkMacSystemFont"/>
            </a:endParaRPr>
          </a:p>
          <a:p>
            <a:pPr marL="857250" indent="-857250" algn="l" rtl="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</a:rPr>
              <a:t>Sets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0721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lide bullet text"/>
          <p:cNvSpPr txBox="1">
            <a:spLocks noGrp="1"/>
          </p:cNvSpPr>
          <p:nvPr>
            <p:ph type="body" sz="half" idx="1"/>
          </p:nvPr>
        </p:nvSpPr>
        <p:spPr>
          <a:xfrm>
            <a:off x="12832704" y="2170408"/>
            <a:ext cx="9779000" cy="5249383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rtl="0"/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 is an object which contains a 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values</a:t>
            </a:r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each value is called an element, and each element has a numeric position in the array, known as its 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 rtl="0">
              <a:buNone/>
            </a:pPr>
            <a:r>
              <a:rPr lang="nn-NO" sz="3600" b="1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Times New Roman" panose="02020603050405020304" pitchFamily="18" charset="0"/>
                <a:sym typeface="Montserrat Light"/>
              </a:rPr>
              <a:t>let studentTickets = [10, 20, 15];</a:t>
            </a:r>
            <a:endParaRPr lang="en-US" sz="3600" dirty="0">
              <a:solidFill>
                <a:srgbClr val="3C3C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starting at index 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continuing to an index </a:t>
            </a:r>
            <a:r>
              <a:rPr lang="en-US" sz="3600" b="1" dirty="0" err="1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1.</a:t>
            </a:r>
          </a:p>
          <a:p>
            <a:pPr algn="l" rtl="0"/>
            <a:r>
              <a:rPr lang="en-US" sz="3600" dirty="0">
                <a:latin typeface="Times New Roman" panose="02020603050405020304" pitchFamily="18" charset="0"/>
                <a:ea typeface="Montserrat Light"/>
                <a:cs typeface="Times New Roman" panose="02020603050405020304" pitchFamily="18" charset="0"/>
                <a:sym typeface="Montserrat Light"/>
              </a:rPr>
              <a:t>Can </a:t>
            </a:r>
            <a:r>
              <a:rPr lang="en-US" sz="3600" b="1" dirty="0">
                <a:latin typeface="Times New Roman" panose="02020603050405020304" pitchFamily="18" charset="0"/>
                <a:ea typeface="Montserrat Light"/>
                <a:cs typeface="Times New Roman" panose="02020603050405020304" pitchFamily="18" charset="0"/>
                <a:sym typeface="Montserrat Light"/>
              </a:rPr>
              <a:t>access a specific value </a:t>
            </a:r>
            <a:r>
              <a:rPr lang="en-US" sz="3600" dirty="0">
                <a:latin typeface="Times New Roman" panose="02020603050405020304" pitchFamily="18" charset="0"/>
                <a:ea typeface="Montserrat Light"/>
                <a:cs typeface="Times New Roman" panose="02020603050405020304" pitchFamily="18" charset="0"/>
                <a:sym typeface="Montserrat Light"/>
              </a:rPr>
              <a:t>stored in an array by using its position in the array or </a:t>
            </a:r>
            <a:r>
              <a:rPr lang="en-US" sz="3600" b="1" dirty="0">
                <a:latin typeface="Times New Roman" panose="02020603050405020304" pitchFamily="18" charset="0"/>
                <a:ea typeface="Montserrat Light"/>
                <a:cs typeface="Times New Roman" panose="02020603050405020304" pitchFamily="18" charset="0"/>
                <a:sym typeface="Montserrat Light"/>
              </a:rPr>
              <a:t>index</a:t>
            </a:r>
            <a:r>
              <a:rPr lang="en-US" sz="3600" dirty="0">
                <a:latin typeface="Times New Roman" panose="02020603050405020304" pitchFamily="18" charset="0"/>
                <a:ea typeface="Montserrat Light"/>
                <a:cs typeface="Times New Roman" panose="02020603050405020304" pitchFamily="18" charset="0"/>
                <a:sym typeface="Montserrat Light"/>
              </a:rPr>
              <a:t>:</a:t>
            </a:r>
            <a:endParaRPr lang="en-US" sz="3600" b="1" dirty="0">
              <a:solidFill>
                <a:srgbClr val="3C3C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buNone/>
            </a:pPr>
            <a:r>
              <a:rPr lang="nn-NO" sz="3600" b="1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Times New Roman" panose="02020603050405020304" pitchFamily="18" charset="0"/>
                <a:sym typeface="Montserrat Light"/>
              </a:rPr>
              <a:t>studentTickets</a:t>
            </a:r>
            <a:r>
              <a:rPr lang="en-GB" sz="3600" b="1" i="0" u="none" strike="noStrike" dirty="0">
                <a:solidFill>
                  <a:srgbClr val="0096A4"/>
                </a:solidFill>
                <a:effectLst/>
                <a:latin typeface="Consolas" panose="020B0609020204030204" pitchFamily="49" charset="0"/>
                <a:ea typeface="Montserrat Light" panose="00000400000000000000" pitchFamily="2" charset="0"/>
                <a:cs typeface="Times New Roman" panose="02020603050405020304" pitchFamily="18" charset="0"/>
              </a:rPr>
              <a:t>[0]; </a:t>
            </a:r>
            <a:endParaRPr lang="en-US" sz="3600" b="1" dirty="0">
              <a:solidFill>
                <a:srgbClr val="3C3C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element inside an array can be of 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</a:t>
            </a:r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elements</a:t>
            </a:r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600" b="1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array can be of different types</a:t>
            </a:r>
            <a:r>
              <a:rPr lang="en-US" sz="360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rgbClr val="3C3C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88189"/>
            <a:ext cx="9779000" cy="1435100"/>
          </a:xfrm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is an array?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2F2E3932-830E-4EC7-8C6F-2FEFF8FDC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5"/>
          <a:stretch/>
        </p:blipFill>
        <p:spPr>
          <a:xfrm flipH="1">
            <a:off x="989046" y="2186216"/>
            <a:ext cx="10860832" cy="90077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43866"/>
            <a:ext cx="97790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Manipulating arrays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62058" y="3506614"/>
            <a:ext cx="11632423" cy="9537582"/>
          </a:xfrm>
        </p:spPr>
        <p:txBody>
          <a:bodyPr>
            <a:normAutofit/>
          </a:bodyPr>
          <a:lstStyle/>
          <a:p>
            <a:pPr algn="l" rtl="0"/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for loop: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let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studentTickets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 [10, 20, 15];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let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ticketsPrice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=0;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for (let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i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 0;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i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&lt;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studentTickets.length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;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i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++){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ticketsPrice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+= 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studentTickets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[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i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]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console.log(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i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+ </a:t>
            </a:r>
            <a:r>
              <a:rPr lang="ar-SA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"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</a:t>
            </a:r>
            <a:r>
              <a:rPr lang="ar-SA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"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+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ticketsPrice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)</a:t>
            </a:r>
            <a:endParaRPr lang="nn-NO" sz="3600" dirty="0">
              <a:solidFill>
                <a:srgbClr val="0096A4"/>
              </a:solidFill>
              <a:latin typeface="Consolas" panose="020B0609020204030204" pitchFamily="49" charset="0"/>
              <a:ea typeface="Montserrat Light"/>
              <a:cs typeface="Times New Roman" panose="02020603050405020304" pitchFamily="18" charset="0"/>
              <a:sym typeface="Montserrat Light"/>
            </a:endParaRP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}</a:t>
            </a:r>
          </a:p>
          <a:p>
            <a:pPr marL="0" indent="0" algn="l" rtl="0">
              <a:buNone/>
            </a:pP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console.log(</a:t>
            </a:r>
            <a:r>
              <a:rPr lang="en-US" sz="36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ticketsPrice</a:t>
            </a:r>
            <a:r>
              <a:rPr lang="en-US" sz="36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)</a:t>
            </a:r>
          </a:p>
          <a:p>
            <a:pPr marL="0" indent="0" algn="l" rtl="0">
              <a:buNone/>
            </a:pPr>
            <a:r>
              <a:rPr lang="en-US" sz="2000" b="0" i="0" u="none" strike="noStrike" dirty="0">
                <a:solidFill>
                  <a:srgbClr val="1D1C1D"/>
                </a:solidFill>
                <a:effectLst/>
                <a:latin typeface="Slack-Lato"/>
                <a:hlinkClick r:id="rId2"/>
              </a:rPr>
              <a:t>https://codepen.io/ecacosca/pen/KKqbQwP?editors=0011</a:t>
            </a:r>
            <a:endParaRPr lang="en-US" sz="3600" dirty="0">
              <a:solidFill>
                <a:srgbClr val="0096A4"/>
              </a:solidFill>
              <a:latin typeface="Consolas" panose="020B0609020204030204" pitchFamily="49" charset="0"/>
              <a:ea typeface="Montserrat Light"/>
              <a:cs typeface="Times New Roman" panose="02020603050405020304" pitchFamily="18" charset="0"/>
              <a:sym typeface="Montserrat Light"/>
            </a:endParaRPr>
          </a:p>
          <a:p>
            <a:pPr marL="0" indent="0" algn="l" rtl="0">
              <a:buNone/>
            </a:pPr>
            <a:endParaRPr lang="nn-NO" sz="3600" dirty="0">
              <a:solidFill>
                <a:srgbClr val="0096A4"/>
              </a:solidFill>
              <a:latin typeface="Consolas" panose="020B0609020204030204" pitchFamily="49" charset="0"/>
              <a:ea typeface="Montserrat Light"/>
              <a:cs typeface="Times New Roman" panose="02020603050405020304" pitchFamily="18" charset="0"/>
              <a:sym typeface="Montserrat Light"/>
            </a:endParaRPr>
          </a:p>
          <a:p>
            <a:pPr algn="l" rtl="0"/>
            <a:endParaRPr lang="nn-NO" sz="3600" dirty="0">
              <a:latin typeface="Times New Roman" panose="02020603050405020304" pitchFamily="18" charset="0"/>
              <a:ea typeface="Montserrat Light"/>
              <a:cs typeface="Times New Roman" panose="02020603050405020304" pitchFamily="18" charset="0"/>
              <a:sym typeface="Montserrat Light"/>
            </a:endParaRP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A3623FB-A3E6-47BC-A72B-E22811D89F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651"/>
            <a:ext cx="8322905" cy="3827247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9A5F1D50-820D-47BB-AB6C-DB7FBDBA97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34941"/>
            <a:ext cx="8322905" cy="3827247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436C5E2E-7E02-44F3-AF1E-0736E34C83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79831"/>
            <a:ext cx="8322905" cy="38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25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43866"/>
            <a:ext cx="97790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Manipulating arrays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62058" y="3506613"/>
            <a:ext cx="12521941" cy="4368423"/>
          </a:xfrm>
        </p:spPr>
        <p:txBody>
          <a:bodyPr>
            <a:normAutofit/>
          </a:bodyPr>
          <a:lstStyle/>
          <a:p>
            <a:pPr algn="l" rtl="0"/>
            <a:r>
              <a:rPr lang="en-US" sz="39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forEach</a:t>
            </a:r>
            <a:r>
              <a:rPr lang="en-US" sz="3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:</a:t>
            </a:r>
          </a:p>
          <a:p>
            <a:pPr marL="0" indent="0" algn="l" rtl="0">
              <a:buNone/>
            </a:pPr>
            <a:endParaRPr lang="en-US" sz="39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let </a:t>
            </a:r>
            <a:r>
              <a:rPr lang="en-GB" sz="3300" dirty="0" err="1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studentTickets</a:t>
            </a:r>
            <a:r>
              <a:rPr lang="en-GB" sz="3300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 = [10, 20, 30];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3300" dirty="0">
              <a:solidFill>
                <a:srgbClr val="0096A4"/>
              </a:solidFill>
              <a:latin typeface="Consolas" panose="020B0609020204030204" pitchFamily="49" charset="0"/>
              <a:ea typeface="Montserrat Light"/>
              <a:cs typeface="Montserrat Light"/>
              <a:sym typeface="Montserrat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 dirty="0" err="1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studentTickets.forEach</a:t>
            </a:r>
            <a:r>
              <a:rPr lang="en-GB" sz="3300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(function(element)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  console.log(element);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Montserrat Light"/>
                <a:sym typeface="Montserrat Light"/>
              </a:rPr>
              <a:t>});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A3623FB-A3E6-47BC-A72B-E22811D8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651"/>
            <a:ext cx="8322905" cy="3827247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9A5F1D50-820D-47BB-AB6C-DB7FBDBA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34941"/>
            <a:ext cx="8322905" cy="3827247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436C5E2E-7E02-44F3-AF1E-0736E34C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79831"/>
            <a:ext cx="8322905" cy="38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506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43866"/>
            <a:ext cx="97790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Manipulating arrays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62058" y="3506614"/>
            <a:ext cx="12521941" cy="9015068"/>
          </a:xfrm>
        </p:spPr>
        <p:txBody>
          <a:bodyPr>
            <a:normAutofit fontScale="25000" lnSpcReduction="20000"/>
          </a:bodyPr>
          <a:lstStyle/>
          <a:p>
            <a:pPr algn="l" rtl="0"/>
            <a:r>
              <a:rPr lang="en-US" sz="1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map: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const </a:t>
            </a:r>
            <a:r>
              <a:rPr lang="en-US" sz="111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studentTickets</a:t>
            </a: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 [50, 30, 25, 40];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const </a:t>
            </a:r>
            <a:r>
              <a:rPr lang="en-US" sz="111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newPrice</a:t>
            </a: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 </a:t>
            </a:r>
            <a:r>
              <a:rPr lang="en-US" sz="111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studentTickets.map</a:t>
            </a: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(</a:t>
            </a:r>
            <a:r>
              <a:rPr lang="en-US" sz="111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discountFunction</a:t>
            </a: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)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function </a:t>
            </a:r>
            <a:r>
              <a:rPr lang="en-US" sz="111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discountFunction</a:t>
            </a: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(num) {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 var amount= num /100*15;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 return num- amount;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}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console.log('MAP - Get array of price after discount 15%');</a:t>
            </a:r>
          </a:p>
          <a:p>
            <a:pPr marL="0" indent="0" algn="l" rtl="0">
              <a:buNone/>
            </a:pP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console.log(</a:t>
            </a:r>
            <a:r>
              <a:rPr lang="en-US" sz="11100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newPrice</a:t>
            </a:r>
            <a:r>
              <a:rPr lang="en-US" sz="11100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);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8A3623FB-A3E6-47BC-A72B-E22811D89F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651"/>
            <a:ext cx="8322905" cy="3827247"/>
          </a:xfrm>
          <a:prstGeom prst="rect">
            <a:avLst/>
          </a:prstGeo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9A5F1D50-820D-47BB-AB6C-DB7FBDBA97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34941"/>
            <a:ext cx="8322905" cy="3827247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436C5E2E-7E02-44F3-AF1E-0736E34C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79831"/>
            <a:ext cx="8322905" cy="3827247"/>
          </a:xfrm>
          <a:prstGeom prst="rect">
            <a:avLst/>
          </a:prstGeom>
        </p:spPr>
      </p:pic>
      <p:pic>
        <p:nvPicPr>
          <p:cNvPr id="3074" name="Picture 2" descr="Discount - Discount updated their profile picture.">
            <a:extLst>
              <a:ext uri="{FF2B5EF4-FFF2-40B4-BE49-F238E27FC236}">
                <a16:creationId xmlns:a16="http://schemas.microsoft.com/office/drawing/2014/main" id="{84D63B74-1B10-4DD3-8406-186F43B2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84" y="4069934"/>
            <a:ext cx="1959431" cy="150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scount - Discount updated their profile picture.">
            <a:extLst>
              <a:ext uri="{FF2B5EF4-FFF2-40B4-BE49-F238E27FC236}">
                <a16:creationId xmlns:a16="http://schemas.microsoft.com/office/drawing/2014/main" id="{11BEE992-D687-4885-A270-E1F05FD91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473" y="7348564"/>
            <a:ext cx="1959431" cy="150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scount - Discount updated their profile picture.">
            <a:extLst>
              <a:ext uri="{FF2B5EF4-FFF2-40B4-BE49-F238E27FC236}">
                <a16:creationId xmlns:a16="http://schemas.microsoft.com/office/drawing/2014/main" id="{41A134FC-5E4B-4926-BED7-0DBB7536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84" y="10517418"/>
            <a:ext cx="1959431" cy="150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331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7302500" y="343866"/>
            <a:ext cx="9779000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Manipulating arrays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8632" y="3296781"/>
            <a:ext cx="12440815" cy="712243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tserrat Light"/>
              </a:rPr>
              <a:t>filter: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const </a:t>
            </a:r>
            <a:r>
              <a:rPr lang="en-US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allMaleStudents</a:t>
            </a: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 </a:t>
            </a:r>
            <a:r>
              <a:rPr lang="en-US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students.filter</a:t>
            </a: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(std) =&gt; </a:t>
            </a:r>
            <a:r>
              <a:rPr lang="en-US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std.gender</a:t>
            </a: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 === "male"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console.log("FILTER - Get all male students");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console.log(</a:t>
            </a:r>
            <a:r>
              <a:rPr lang="en-US" dirty="0" err="1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allMaleStudents</a:t>
            </a:r>
            <a:r>
              <a:rPr lang="en-US" dirty="0">
                <a:solidFill>
                  <a:srgbClr val="0096A4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Montserrat Light"/>
              </a:rPr>
              <a:t>);</a:t>
            </a:r>
          </a:p>
          <a:p>
            <a:pPr marL="0" indent="0" algn="l" rtl="0">
              <a:buNone/>
            </a:pPr>
            <a:r>
              <a:rPr lang="nn-NO" dirty="0">
                <a:solidFill>
                  <a:srgbClr val="0096A4"/>
                </a:solidFill>
                <a:latin typeface="Consolas" panose="020B0609020204030204" pitchFamily="49" charset="0"/>
                <a:ea typeface="Montserrat Light"/>
                <a:cs typeface="Times New Roman" panose="02020603050405020304" pitchFamily="18" charset="0"/>
                <a:sym typeface="Montserrat Light"/>
              </a:rPr>
              <a:t>console.log(allMaleStudents.map((s)=&gt; s.name)) 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CAC0D0D9-B6D5-452F-92EA-FA7E50D01BB0}"/>
              </a:ext>
            </a:extLst>
          </p:cNvPr>
          <p:cNvSpPr txBox="1"/>
          <p:nvPr/>
        </p:nvSpPr>
        <p:spPr>
          <a:xfrm>
            <a:off x="17081500" y="2601301"/>
            <a:ext cx="3552647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dirty="0"/>
              <a:t>    {</a:t>
            </a:r>
          </a:p>
          <a:p>
            <a:pPr algn="l"/>
            <a:r>
              <a:rPr lang="en-US" dirty="0"/>
              <a:t>        name: 'Ahmed',</a:t>
            </a:r>
          </a:p>
          <a:p>
            <a:pPr algn="l"/>
            <a:r>
              <a:rPr lang="en-US" dirty="0"/>
              <a:t>        height: 202,</a:t>
            </a:r>
          </a:p>
          <a:p>
            <a:pPr algn="l"/>
            <a:r>
              <a:rPr lang="en-US" dirty="0"/>
              <a:t>        mass: 136,</a:t>
            </a:r>
          </a:p>
          <a:p>
            <a:pPr algn="l"/>
            <a:r>
              <a:rPr lang="en-US" dirty="0"/>
              <a:t>        gender: 'male',</a:t>
            </a:r>
          </a:p>
          <a:p>
            <a:pPr algn="l"/>
            <a:r>
              <a:rPr lang="en-US" dirty="0"/>
              <a:t>    },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1354C599-5638-4CD6-827D-ACA5D3C5B014}"/>
              </a:ext>
            </a:extLst>
          </p:cNvPr>
          <p:cNvSpPr txBox="1"/>
          <p:nvPr/>
        </p:nvSpPr>
        <p:spPr>
          <a:xfrm>
            <a:off x="20269596" y="2601301"/>
            <a:ext cx="3552647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dirty="0"/>
              <a:t>    {</a:t>
            </a:r>
          </a:p>
          <a:p>
            <a:pPr algn="l"/>
            <a:r>
              <a:rPr lang="en-US" dirty="0"/>
              <a:t>        name: 'Noor',</a:t>
            </a:r>
          </a:p>
          <a:p>
            <a:pPr algn="l"/>
            <a:r>
              <a:rPr lang="en-US" dirty="0"/>
              <a:t>        height: 150,</a:t>
            </a:r>
          </a:p>
          <a:p>
            <a:pPr algn="l"/>
            <a:r>
              <a:rPr lang="en-US" dirty="0"/>
              <a:t>        mass: 49,</a:t>
            </a:r>
          </a:p>
          <a:p>
            <a:pPr algn="l"/>
            <a:r>
              <a:rPr lang="en-US" dirty="0"/>
              <a:t>        gender: 'female',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];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F657812F-3413-4A1C-AB1E-B0F2D77B6656}"/>
              </a:ext>
            </a:extLst>
          </p:cNvPr>
          <p:cNvSpPr txBox="1"/>
          <p:nvPr/>
        </p:nvSpPr>
        <p:spPr>
          <a:xfrm>
            <a:off x="14313159" y="2231969"/>
            <a:ext cx="3552647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dirty="0"/>
              <a:t>const students = [</a:t>
            </a:r>
          </a:p>
          <a:p>
            <a:pPr algn="l"/>
            <a:r>
              <a:rPr lang="en-US" dirty="0"/>
              <a:t>    {</a:t>
            </a:r>
          </a:p>
          <a:p>
            <a:pPr algn="l"/>
            <a:r>
              <a:rPr lang="en-US" dirty="0"/>
              <a:t>        name: 'Majid',</a:t>
            </a:r>
          </a:p>
          <a:p>
            <a:pPr algn="l"/>
            <a:r>
              <a:rPr lang="en-US" dirty="0"/>
              <a:t>        height: 172,</a:t>
            </a:r>
          </a:p>
          <a:p>
            <a:pPr algn="l"/>
            <a:r>
              <a:rPr lang="en-US" dirty="0"/>
              <a:t>        mass: 77,</a:t>
            </a:r>
          </a:p>
          <a:p>
            <a:pPr algn="l"/>
            <a:r>
              <a:rPr lang="en-US" dirty="0"/>
              <a:t>        gender: 'male',</a:t>
            </a:r>
          </a:p>
          <a:p>
            <a:pPr algn="l"/>
            <a:r>
              <a:rPr lang="en-US" dirty="0"/>
              <a:t>    },</a:t>
            </a: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3949BE65-7418-4530-9DC3-10E5B46FE8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5"/>
          <a:stretch/>
        </p:blipFill>
        <p:spPr>
          <a:xfrm>
            <a:off x="14369798" y="5278957"/>
            <a:ext cx="8976049" cy="66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3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6027446" y="343866"/>
            <a:ext cx="12329108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 rtl="0">
              <a:defRPr/>
            </a:pPr>
            <a:r>
              <a:rPr lang="en-US" sz="8600" dirty="0">
                <a:solidFill>
                  <a:schemeClr val="accent4">
                    <a:lumMod val="75000"/>
                  </a:schemeClr>
                </a:solidFill>
                <a:sym typeface="Montserrat Light"/>
              </a:rPr>
              <a:t>Important  Array Methods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8632" y="2090056"/>
            <a:ext cx="18832976" cy="8752115"/>
          </a:xfrm>
        </p:spPr>
        <p:txBody>
          <a:bodyPr>
            <a:no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push():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Add an item to the end of an array.</a:t>
            </a:r>
          </a:p>
          <a:p>
            <a:pPr algn="l" rtl="0"/>
            <a:r>
              <a:rPr lang="en-US" b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indexOf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():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Find the index of an element in an array.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slice():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Make a copy of an array.</a:t>
            </a:r>
          </a:p>
          <a:p>
            <a:pPr algn="l" rtl="0"/>
            <a:r>
              <a:rPr lang="en-US" b="1" i="0" dirty="0">
                <a:solidFill>
                  <a:srgbClr val="FF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reduce(): </a:t>
            </a:r>
            <a:r>
              <a:rPr lang="en-US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executes a reducer function for each value of an array. reduce() returns a single value which is the function's accumulated result. 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sort():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method sorts the elements of an array.</a:t>
            </a:r>
          </a:p>
          <a:p>
            <a:pPr algn="l" rtl="0"/>
            <a:r>
              <a:rPr lang="en-US" b="1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reverse():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changes the sequence of elements of the given array and returns the reverse sequence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find():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returns the value of the array element that passes a test.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Montserrat Light"/>
            </a:endParaRPr>
          </a:p>
          <a:p>
            <a:pPr algn="l" rtl="0"/>
            <a:r>
              <a:rPr lang="en-US" b="1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shift():</a:t>
            </a: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remove the first item of an array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  <a:sym typeface="Montserrat Light"/>
            </a:endParaRPr>
          </a:p>
          <a:p>
            <a:pPr algn="l" rtl="0"/>
            <a:r>
              <a:rPr lang="en-US" b="1" i="0" u="none" strike="noStrike" baseline="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Math.max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b="1" i="0" u="none" strike="noStrike" baseline="0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Math.min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b="0" i="0" u="none" strike="noStrike" baseline="0" dirty="0">
                <a:latin typeface="Helvetica" panose="020B0604020202020204" pitchFamily="34" charset="0"/>
                <a:cs typeface="Helvetica" panose="020B0604020202020204" pitchFamily="34" charset="0"/>
              </a:rPr>
              <a:t>the minimum or maximum element</a:t>
            </a:r>
          </a:p>
          <a:p>
            <a:pPr algn="l" rtl="0"/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splice():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Montserrat Light"/>
              </a:rPr>
              <a:t>method adds and/or removes array elements.</a:t>
            </a:r>
          </a:p>
          <a:p>
            <a:pPr marL="0" indent="0" algn="l" rtl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62818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6400670" y="343866"/>
            <a:ext cx="11582659" cy="14351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7700" b="1" i="0" u="none" strike="noStrike" baseline="0" dirty="0">
                <a:solidFill>
                  <a:schemeClr val="accent4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Concatenating Arrays</a:t>
            </a:r>
            <a:endParaRPr lang="en-US" sz="7700" dirty="0">
              <a:solidFill>
                <a:schemeClr val="accent4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  <a:sym typeface="Montserrat Light"/>
            </a:endParaRP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59AF17-B677-45BA-8B82-49C5C2EF2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98633" y="2139785"/>
            <a:ext cx="9779000" cy="71224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var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array1 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[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1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2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var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array2 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[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3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4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5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var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array3 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array1.</a:t>
            </a:r>
            <a:r>
              <a:rPr lang="en-US" sz="3600" b="0" i="0" u="none" strike="noStrike" baseline="0" dirty="0">
                <a:solidFill>
                  <a:srgbClr val="660066"/>
                </a:solidFill>
                <a:latin typeface="Consolas" panose="020B0609020204030204" pitchFamily="49" charset="0"/>
              </a:rPr>
              <a:t>concat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(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array2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); </a:t>
            </a:r>
            <a:r>
              <a:rPr lang="en-US" sz="3600" b="0" i="1" u="none" strike="noStrike" baseline="0" dirty="0">
                <a:solidFill>
                  <a:srgbClr val="006600"/>
                </a:solidFill>
                <a:latin typeface="Consolas" panose="020B0609020204030204" pitchFamily="49" charset="0"/>
              </a:rPr>
              <a:t>// returns a new array </a:t>
            </a:r>
            <a:endParaRPr lang="en-US" sz="3600" b="0" i="0" u="none" strike="noStrike" baseline="0" dirty="0">
              <a:solidFill>
                <a:srgbClr val="666666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0066"/>
                </a:solidFill>
                <a:latin typeface="Consolas" panose="020B0609020204030204" pitchFamily="49" charset="0"/>
              </a:rPr>
              <a:t>var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array3 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= [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3600" b="0" i="0" u="none" strike="noStrike" baseline="0" dirty="0">
                <a:solidFill>
                  <a:srgbClr val="660066"/>
                </a:solidFill>
                <a:latin typeface="Consolas" panose="020B0609020204030204" pitchFamily="49" charset="0"/>
              </a:rPr>
              <a:t>array1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3600" b="0" i="0" u="none" strike="noStrike" baseline="0" dirty="0">
                <a:solidFill>
                  <a:srgbClr val="660066"/>
                </a:solidFill>
                <a:latin typeface="Consolas" panose="020B0609020204030204" pitchFamily="49" charset="0"/>
              </a:rPr>
              <a:t>array2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algn="l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Results in a new Array:</a:t>
            </a:r>
          </a:p>
          <a:p>
            <a:pPr marL="0" indent="0" algn="l">
              <a:buNone/>
            </a:pP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[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1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2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3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4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, </a:t>
            </a:r>
            <a:r>
              <a:rPr lang="en-US" sz="3600" b="0" i="0" u="none" strike="noStrike" baseline="0" dirty="0">
                <a:solidFill>
                  <a:srgbClr val="CD0000"/>
                </a:solidFill>
                <a:latin typeface="Consolas" panose="020B0609020204030204" pitchFamily="49" charset="0"/>
              </a:rPr>
              <a:t>5</a:t>
            </a:r>
            <a:r>
              <a:rPr lang="en-US" sz="3600" b="0" i="0" u="none" strike="noStrike" baseline="0" dirty="0">
                <a:solidFill>
                  <a:srgbClr val="666666"/>
                </a:solidFill>
                <a:latin typeface="Consolas" panose="020B0609020204030204" pitchFamily="49" charset="0"/>
              </a:rPr>
              <a:t>]</a:t>
            </a:r>
            <a:endParaRPr lang="en-US" sz="4800" b="0" i="1" u="none" strike="noStrike" baseline="0" dirty="0">
              <a:solidFill>
                <a:srgbClr val="0066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714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828</Words>
  <Application>Microsoft Office PowerPoint</Application>
  <PresentationFormat>مخصص</PresentationFormat>
  <Paragraphs>115</Paragraphs>
  <Slides>12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2" baseType="lpstr">
      <vt:lpstr>Arial</vt:lpstr>
      <vt:lpstr>BlinkMacSystemFont</vt:lpstr>
      <vt:lpstr>Consolas</vt:lpstr>
      <vt:lpstr>Courier New</vt:lpstr>
      <vt:lpstr>Helvetica</vt:lpstr>
      <vt:lpstr>Helvetica Neue</vt:lpstr>
      <vt:lpstr>Helvetica Neue Medium</vt:lpstr>
      <vt:lpstr>Slack-Lato</vt:lpstr>
      <vt:lpstr>Times New Roman</vt:lpstr>
      <vt:lpstr>21_BasicWhite</vt:lpstr>
      <vt:lpstr>Arrays in JavaScript</vt:lpstr>
      <vt:lpstr>Objective </vt:lpstr>
      <vt:lpstr>What is an array?</vt:lpstr>
      <vt:lpstr>Manipulating arrays</vt:lpstr>
      <vt:lpstr>Manipulating arrays</vt:lpstr>
      <vt:lpstr>Manipulating arrays</vt:lpstr>
      <vt:lpstr>Manipulating arrays</vt:lpstr>
      <vt:lpstr>Important  Array Methods</vt:lpstr>
      <vt:lpstr>Concatenating Arrays</vt:lpstr>
      <vt:lpstr>Array destructuring</vt:lpstr>
      <vt:lpstr>Sets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haneen nooh</cp:lastModifiedBy>
  <cp:revision>52</cp:revision>
  <dcterms:modified xsi:type="dcterms:W3CDTF">2021-10-09T17:04:54Z</dcterms:modified>
</cp:coreProperties>
</file>