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3716000" cx="24384000"/>
  <p:notesSz cx="6858000" cy="9144000"/>
  <p:embeddedFontLst>
    <p:embeddedFont>
      <p:font typeface="Montserrat Light"/>
      <p:regular r:id="rId27"/>
      <p:bold r:id="rId28"/>
      <p:italic r:id="rId29"/>
      <p:boldItalic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rtEy9Rk4qTOHByAv7E3PHC7B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5B109D-E475-4485-A1C9-DEE0C8795D45}">
  <a:tblStyle styleId="{9D5B109D-E475-4485-A1C9-DEE0C8795D45}" styleName="Table_0">
    <a:wholeTbl>
      <a:tcTxStyle b="off" i="off">
        <a:font>
          <a:latin typeface="Helvetica Neue"/>
          <a:ea typeface="Helvetica Neue"/>
          <a:cs typeface="Helvetica Neue"/>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Helvetica Neue"/>
          <a:ea typeface="Helvetica Neue"/>
          <a:cs typeface="Helvetica Neue"/>
        </a:font>
        <a:schemeClr val="lt1"/>
      </a:tcTxStyle>
      <a:tcStyle>
        <a:fill>
          <a:solidFill>
            <a:schemeClr val="accent1"/>
          </a:solidFill>
        </a:fill>
      </a:tcStyle>
    </a:firstRow>
    <a:neCell>
      <a:tcTxStyle b="off" i="off"/>
    </a:neCell>
    <a:nwCell>
      <a:tcTxStyle b="off" i="off"/>
    </a:nwCell>
  </a:tblStyle>
  <a:tblStyle styleId="{67FAF973-C94F-4231-9FAD-3CB6A7108216}" styleName="Table_1">
    <a:wholeTbl>
      <a:tcTxStyle b="off" i="off">
        <a:font>
          <a:latin typeface="Helvetica Neue"/>
          <a:ea typeface="Helvetica Neue"/>
          <a:cs typeface="Helvetica Neue"/>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Light-bold.fntdata"/><Relationship Id="rId27"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MontserratLight-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rPr lang="en-US">
                <a:latin typeface="Helvetica Neue"/>
                <a:ea typeface="Helvetica Neue"/>
                <a:cs typeface="Helvetica Neue"/>
                <a:sym typeface="Helvetica Neue"/>
              </a:rPr>
              <a:t>In many programming languages this would cause a type conflict error because mathematically you can’t add a number and a string, but JavaScript simply solves this issue by converting the entire variable contents into a string. The logic is that JavaScript first sees a number and assumes a number variable type but, once it detects a string, the variable is reclassified as a string.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2200"/>
              <a:buFont typeface="Helvetica Neue"/>
              <a:buNone/>
            </a:pPr>
            <a:r>
              <a:t/>
            </a:r>
            <a:endParaRPr>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1" name="Google Shape;23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rgbClr val="4294A2"/>
        </a:solidFill>
      </p:bgPr>
    </p:bg>
    <p:spTree>
      <p:nvGrpSpPr>
        <p:cNvPr id="12" name="Shape 12"/>
        <p:cNvGrpSpPr/>
        <p:nvPr/>
      </p:nvGrpSpPr>
      <p:grpSpPr>
        <a:xfrm>
          <a:off x="0" y="0"/>
          <a:ext cx="0" cy="0"/>
          <a:chOff x="0" y="0"/>
          <a:chExt cx="0" cy="0"/>
        </a:xfrm>
      </p:grpSpPr>
      <p:sp>
        <p:nvSpPr>
          <p:cNvPr id="13" name="Google Shape;13;p23"/>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14" name="Google Shape;14;p23"/>
          <p:cNvSpPr txBox="1"/>
          <p:nvPr>
            <p:ph idx="1" type="body"/>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FFFFFF"/>
              </a:buClr>
              <a:buSzPts val="5500"/>
              <a:buFont typeface="Helvetica Neue"/>
              <a:buNone/>
              <a:defRPr b="1" sz="5500">
                <a:solidFill>
                  <a:srgbClr val="FFFFFF"/>
                </a:solidFill>
              </a:defRPr>
            </a:lvl1pPr>
            <a:lvl2pPr indent="-228600" lvl="1" marL="914400" rtl="1" algn="r">
              <a:lnSpc>
                <a:spcPct val="100000"/>
              </a:lnSpc>
              <a:spcBef>
                <a:spcPts val="0"/>
              </a:spcBef>
              <a:spcAft>
                <a:spcPts val="0"/>
              </a:spcAft>
              <a:buClr>
                <a:srgbClr val="FFFFFF"/>
              </a:buClr>
              <a:buSzPts val="5500"/>
              <a:buFont typeface="Helvetica Neue"/>
              <a:buNone/>
              <a:defRPr b="1" sz="5500">
                <a:solidFill>
                  <a:srgbClr val="FFFFFF"/>
                </a:solidFill>
              </a:defRPr>
            </a:lvl2pPr>
            <a:lvl3pPr indent="-228600" lvl="2" marL="1371600" rtl="1" algn="r">
              <a:lnSpc>
                <a:spcPct val="100000"/>
              </a:lnSpc>
              <a:spcBef>
                <a:spcPts val="0"/>
              </a:spcBef>
              <a:spcAft>
                <a:spcPts val="0"/>
              </a:spcAft>
              <a:buClr>
                <a:srgbClr val="FFFFFF"/>
              </a:buClr>
              <a:buSzPts val="5500"/>
              <a:buFont typeface="Helvetica Neue"/>
              <a:buNone/>
              <a:defRPr b="1" sz="5500">
                <a:solidFill>
                  <a:srgbClr val="FFFFFF"/>
                </a:solidFill>
              </a:defRPr>
            </a:lvl3pPr>
            <a:lvl4pPr indent="-228600" lvl="3" marL="1828800" rtl="1" algn="r">
              <a:lnSpc>
                <a:spcPct val="100000"/>
              </a:lnSpc>
              <a:spcBef>
                <a:spcPts val="0"/>
              </a:spcBef>
              <a:spcAft>
                <a:spcPts val="0"/>
              </a:spcAft>
              <a:buClr>
                <a:srgbClr val="FFFFFF"/>
              </a:buClr>
              <a:buSzPts val="5500"/>
              <a:buFont typeface="Helvetica Neue"/>
              <a:buNone/>
              <a:defRPr b="1" sz="5500">
                <a:solidFill>
                  <a:srgbClr val="FFFFFF"/>
                </a:solidFill>
              </a:defRPr>
            </a:lvl4pPr>
            <a:lvl5pPr indent="-228600" lvl="4" marL="2286000" rtl="1" algn="r">
              <a:lnSpc>
                <a:spcPct val="100000"/>
              </a:lnSpc>
              <a:spcBef>
                <a:spcPts val="0"/>
              </a:spcBef>
              <a:spcAft>
                <a:spcPts val="0"/>
              </a:spcAft>
              <a:buClr>
                <a:srgbClr val="FFFFFF"/>
              </a:buClr>
              <a:buSzPts val="5500"/>
              <a:buFont typeface="Helvetica Neue"/>
              <a:buNone/>
              <a:defRPr b="1" sz="5500">
                <a:solidFill>
                  <a:srgbClr val="FFFFFF"/>
                </a:solidFill>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mcittt-01.png" id="15" name="Google Shape;15;p23"/>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16" name="Google Shape;16;p23"/>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17" name="Google Shape;17;p23"/>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18" name="Google Shape;18;p23"/>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b="0" i="0" sz="1400" u="none" cap="none" strike="noStrike">
              <a:solidFill>
                <a:srgbClr val="000000"/>
              </a:solidFill>
              <a:latin typeface="Arial"/>
              <a:ea typeface="Arial"/>
              <a:cs typeface="Arial"/>
              <a:sym typeface="Arial"/>
            </a:endParaRPr>
          </a:p>
        </p:txBody>
      </p:sp>
      <p:pic>
        <p:nvPicPr>
          <p:cNvPr descr="Tuwaiq1000-google-logo-01.png" id="19" name="Google Shape;19;p23"/>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20" name="Google Shape;20;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81" name="Shape 81"/>
        <p:cNvGrpSpPr/>
        <p:nvPr/>
      </p:nvGrpSpPr>
      <p:grpSpPr>
        <a:xfrm>
          <a:off x="0" y="0"/>
          <a:ext cx="0" cy="0"/>
          <a:chOff x="0" y="0"/>
          <a:chExt cx="0" cy="0"/>
        </a:xfrm>
      </p:grpSpPr>
      <p:sp>
        <p:nvSpPr>
          <p:cNvPr id="82" name="Google Shape;82;p32"/>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83" name="Google Shape;83;p32"/>
          <p:cNvSpPr txBox="1"/>
          <p:nvPr>
            <p:ph idx="2" type="body"/>
          </p:nvPr>
        </p:nvSpPr>
        <p:spPr>
          <a:xfrm>
            <a:off x="1753923" y="4939860"/>
            <a:ext cx="20876153" cy="3836280"/>
          </a:xfrm>
          <a:prstGeom prst="rect">
            <a:avLst/>
          </a:prstGeom>
          <a:noFill/>
          <a:ln>
            <a:noFill/>
          </a:ln>
        </p:spPr>
        <p:txBody>
          <a:bodyPr anchorCtr="0" anchor="t" bIns="50800" lIns="50800" spcFirstLastPara="1" rIns="50800" wrap="square" tIns="50800">
            <a:normAutofit/>
          </a:bodyPr>
          <a:lstStyle>
            <a:lvl1pPr indent="-228600" lvl="0" marL="457200" rtl="1" algn="r">
              <a:lnSpc>
                <a:spcPct val="90000"/>
              </a:lnSpc>
              <a:spcBef>
                <a:spcPts val="0"/>
              </a:spcBef>
              <a:spcAft>
                <a:spcPts val="0"/>
              </a:spcAft>
              <a:buClr>
                <a:srgbClr val="5E5E5E"/>
              </a:buClr>
              <a:buSzPts val="8500"/>
              <a:buFont typeface="Helvetica Neue"/>
              <a:buNone/>
              <a:defRPr sz="8500"/>
            </a:lvl1pPr>
            <a:lvl2pPr indent="-228600" lvl="1" marL="914400" rtl="1" algn="r">
              <a:lnSpc>
                <a:spcPct val="90000"/>
              </a:lnSpc>
              <a:spcBef>
                <a:spcPts val="0"/>
              </a:spcBef>
              <a:spcAft>
                <a:spcPts val="0"/>
              </a:spcAft>
              <a:buClr>
                <a:srgbClr val="5E5E5E"/>
              </a:buClr>
              <a:buSzPts val="8500"/>
              <a:buFont typeface="Helvetica Neue"/>
              <a:buNone/>
              <a:defRPr sz="8500"/>
            </a:lvl2pPr>
            <a:lvl3pPr indent="-228600" lvl="2" marL="1371600" rtl="1" algn="r">
              <a:lnSpc>
                <a:spcPct val="90000"/>
              </a:lnSpc>
              <a:spcBef>
                <a:spcPts val="0"/>
              </a:spcBef>
              <a:spcAft>
                <a:spcPts val="0"/>
              </a:spcAft>
              <a:buClr>
                <a:srgbClr val="5E5E5E"/>
              </a:buClr>
              <a:buSzPts val="8500"/>
              <a:buFont typeface="Helvetica Neue"/>
              <a:buNone/>
              <a:defRPr sz="8500"/>
            </a:lvl3pPr>
            <a:lvl4pPr indent="-228600" lvl="3" marL="1828800" rtl="1" algn="r">
              <a:lnSpc>
                <a:spcPct val="90000"/>
              </a:lnSpc>
              <a:spcBef>
                <a:spcPts val="0"/>
              </a:spcBef>
              <a:spcAft>
                <a:spcPts val="0"/>
              </a:spcAft>
              <a:buClr>
                <a:srgbClr val="5E5E5E"/>
              </a:buClr>
              <a:buSzPts val="8500"/>
              <a:buFont typeface="Helvetica Neue"/>
              <a:buNone/>
              <a:defRPr sz="8500"/>
            </a:lvl4pPr>
            <a:lvl5pPr indent="-228600" lvl="4" marL="2286000" rtl="1" algn="r">
              <a:lnSpc>
                <a:spcPct val="90000"/>
              </a:lnSpc>
              <a:spcBef>
                <a:spcPts val="0"/>
              </a:spcBef>
              <a:spcAft>
                <a:spcPts val="0"/>
              </a:spcAft>
              <a:buClr>
                <a:srgbClr val="5E5E5E"/>
              </a:buClr>
              <a:buSzPts val="8500"/>
              <a:buFont typeface="Helvetica Neue"/>
              <a:buNone/>
              <a:defRPr sz="8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84" name="Google Shape;84;p32"/>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85" name="Google Shape;85;p32"/>
          <p:cNvPicPr preferRelativeResize="0"/>
          <p:nvPr/>
        </p:nvPicPr>
        <p:blipFill rotWithShape="1">
          <a:blip r:embed="rId3">
            <a:alphaModFix/>
          </a:blip>
          <a:srcRect b="0" l="0" r="0" t="0"/>
          <a:stretch/>
        </p:blipFill>
        <p:spPr>
          <a:xfrm>
            <a:off x="379147" y="-3081427"/>
            <a:ext cx="9700513" cy="13716001"/>
          </a:xfrm>
          <a:prstGeom prst="rect">
            <a:avLst/>
          </a:prstGeom>
          <a:noFill/>
          <a:ln>
            <a:noFill/>
          </a:ln>
        </p:spPr>
      </p:pic>
      <p:pic>
        <p:nvPicPr>
          <p:cNvPr descr="Tuwaiq Academy LogoWaterMark-01-01.png" id="86" name="Google Shape;86;p32"/>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87" name="Google Shape;87;p3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spTree>
      <p:nvGrpSpPr>
        <p:cNvPr id="88" name="Shape 88"/>
        <p:cNvGrpSpPr/>
        <p:nvPr/>
      </p:nvGrpSpPr>
      <p:grpSpPr>
        <a:xfrm>
          <a:off x="0" y="0"/>
          <a:ext cx="0" cy="0"/>
          <a:chOff x="0" y="0"/>
          <a:chExt cx="0" cy="0"/>
        </a:xfrm>
      </p:grpSpPr>
      <p:sp>
        <p:nvSpPr>
          <p:cNvPr id="89" name="Google Shape;89;p33"/>
          <p:cNvSpPr/>
          <p:nvPr>
            <p:ph idx="2" type="pic"/>
          </p:nvPr>
        </p:nvSpPr>
        <p:spPr>
          <a:xfrm>
            <a:off x="5853394" y="519393"/>
            <a:ext cx="12677213" cy="12677214"/>
          </a:xfrm>
          <a:prstGeom prst="rect">
            <a:avLst/>
          </a:prstGeom>
          <a:noFill/>
          <a:ln>
            <a:noFill/>
          </a:ln>
        </p:spPr>
      </p:sp>
      <p:pic>
        <p:nvPicPr>
          <p:cNvPr descr="Tuwaiq1000-google-logo-01.png" id="90" name="Google Shape;90;p33"/>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sp>
        <p:nvSpPr>
          <p:cNvPr id="91" name="Google Shape;91;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type="tx">
  <p:cSld name="TITLE_AND_BODY">
    <p:spTree>
      <p:nvGrpSpPr>
        <p:cNvPr id="21" name="Shape 21"/>
        <p:cNvGrpSpPr/>
        <p:nvPr/>
      </p:nvGrpSpPr>
      <p:grpSpPr>
        <a:xfrm>
          <a:off x="0" y="0"/>
          <a:ext cx="0" cy="0"/>
          <a:chOff x="0" y="0"/>
          <a:chExt cx="0" cy="0"/>
        </a:xfrm>
      </p:grpSpPr>
      <p:sp>
        <p:nvSpPr>
          <p:cNvPr id="22" name="Google Shape;22;p24"/>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3" name="Google Shape;23;p24"/>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24" name="Google Shape;24;p24"/>
          <p:cNvSpPr/>
          <p:nvPr>
            <p:ph idx="3" type="pic"/>
          </p:nvPr>
        </p:nvSpPr>
        <p:spPr>
          <a:xfrm>
            <a:off x="12193751" y="1401265"/>
            <a:ext cx="10913372" cy="10913371"/>
          </a:xfrm>
          <a:prstGeom prst="rect">
            <a:avLst/>
          </a:prstGeom>
          <a:noFill/>
          <a:ln>
            <a:noFill/>
          </a:ln>
        </p:spPr>
      </p:sp>
      <p:sp>
        <p:nvSpPr>
          <p:cNvPr id="25" name="Google Shape;25;p24"/>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Tuwaiq1000-google-logo-01.png" id="26" name="Google Shape;26;p24"/>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Tuwaiq Academy LogoWaterMark-01-01.png" id="27" name="Google Shape;27;p24"/>
          <p:cNvPicPr preferRelativeResize="0"/>
          <p:nvPr/>
        </p:nvPicPr>
        <p:blipFill rotWithShape="1">
          <a:blip r:embed="rId3">
            <a:alphaModFix amt="50159"/>
          </a:blip>
          <a:srcRect b="0" l="0" r="0" t="0"/>
          <a:stretch/>
        </p:blipFill>
        <p:spPr>
          <a:xfrm>
            <a:off x="2141904" y="-7352294"/>
            <a:ext cx="20100191" cy="28420589"/>
          </a:xfrm>
          <a:prstGeom prst="rect">
            <a:avLst/>
          </a:prstGeom>
          <a:noFill/>
          <a:ln>
            <a:noFill/>
          </a:ln>
        </p:spPr>
      </p:pic>
      <p:sp>
        <p:nvSpPr>
          <p:cNvPr id="28" name="Google Shape;28;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howMasterSp="0">
  <p:cSld name="Statement">
    <p:spTree>
      <p:nvGrpSpPr>
        <p:cNvPr id="29" name="Shape 29"/>
        <p:cNvGrpSpPr/>
        <p:nvPr/>
      </p:nvGrpSpPr>
      <p:grpSpPr>
        <a:xfrm>
          <a:off x="0" y="0"/>
          <a:ext cx="0" cy="0"/>
          <a:chOff x="0" y="0"/>
          <a:chExt cx="0" cy="0"/>
        </a:xfrm>
      </p:grpSpPr>
      <p:pic>
        <p:nvPicPr>
          <p:cNvPr descr="Tuwaiq1000-google-logo-01.png" id="30" name="Google Shape;30;p26"/>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31" name="Google Shape;31;p26"/>
          <p:cNvPicPr preferRelativeResize="0"/>
          <p:nvPr/>
        </p:nvPicPr>
        <p:blipFill rotWithShape="1">
          <a:blip r:embed="rId3">
            <a:alphaModFix/>
          </a:blip>
          <a:srcRect b="0" l="0" r="0" t="0"/>
          <a:stretch/>
        </p:blipFill>
        <p:spPr>
          <a:xfrm>
            <a:off x="-987801" y="-1621804"/>
            <a:ext cx="9700512" cy="13716001"/>
          </a:xfrm>
          <a:prstGeom prst="rect">
            <a:avLst/>
          </a:prstGeom>
          <a:noFill/>
          <a:ln>
            <a:noFill/>
          </a:ln>
        </p:spPr>
      </p:pic>
      <p:sp>
        <p:nvSpPr>
          <p:cNvPr id="32" name="Google Shape;32;p26"/>
          <p:cNvSpPr txBox="1"/>
          <p:nvPr>
            <p:ph idx="1" type="body"/>
          </p:nvPr>
        </p:nvSpPr>
        <p:spPr>
          <a:xfrm>
            <a:off x="20006181" y="3163652"/>
            <a:ext cx="3045544"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3" name="Google Shape;33;p26"/>
          <p:cNvSpPr txBox="1"/>
          <p:nvPr>
            <p:ph idx="2" type="body"/>
          </p:nvPr>
        </p:nvSpPr>
        <p:spPr>
          <a:xfrm>
            <a:off x="1780557" y="3163652"/>
            <a:ext cx="17993860" cy="8205375"/>
          </a:xfrm>
          <a:prstGeom prst="rect">
            <a:avLst/>
          </a:prstGeom>
          <a:noFill/>
          <a:ln>
            <a:noFill/>
          </a:ln>
        </p:spPr>
        <p:txBody>
          <a:bodyPr anchorCtr="0" anchor="ctr"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4" name="Google Shape;34;p26"/>
          <p:cNvSpPr txBox="1"/>
          <p:nvPr>
            <p:ph idx="3" type="body"/>
          </p:nvPr>
        </p:nvSpPr>
        <p:spPr>
          <a:xfrm>
            <a:off x="1759560" y="1813733"/>
            <a:ext cx="7656921" cy="817668"/>
          </a:xfrm>
          <a:prstGeom prst="rect">
            <a:avLst/>
          </a:prstGeom>
          <a:noFill/>
          <a:ln>
            <a:noFill/>
          </a:ln>
        </p:spPr>
        <p:txBody>
          <a:bodyPr anchorCtr="0" anchor="ctr" bIns="50800" lIns="50800" spcFirstLastPara="1" rIns="50800" wrap="square" tIns="50800">
            <a:normAutofit/>
          </a:bodyPr>
          <a:lstStyle>
            <a:lvl1pPr indent="-228600" lvl="0" marL="457200" rtl="1" algn="l">
              <a:lnSpc>
                <a:spcPct val="100000"/>
              </a:lnSpc>
              <a:spcBef>
                <a:spcPts val="0"/>
              </a:spcBef>
              <a:spcAft>
                <a:spcPts val="0"/>
              </a:spcAft>
              <a:buClr>
                <a:srgbClr val="5E5E5E"/>
              </a:buClr>
              <a:buSzPts val="2400"/>
              <a:buFont typeface="Helvetica Neue"/>
              <a:buNone/>
              <a:defRPr sz="2400">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35" name="Google Shape;35;p26"/>
          <p:cNvSpPr txBox="1"/>
          <p:nvPr>
            <p:ph idx="4" type="body"/>
          </p:nvPr>
        </p:nvSpPr>
        <p:spPr>
          <a:xfrm>
            <a:off x="12115931" y="1813733"/>
            <a:ext cx="7656922" cy="817668"/>
          </a:xfrm>
          <a:prstGeom prst="rect">
            <a:avLst/>
          </a:prstGeom>
          <a:noFill/>
          <a:ln>
            <a:noFill/>
          </a:ln>
        </p:spPr>
        <p:txBody>
          <a:bodyPr anchorCtr="0" anchor="ctr" bIns="50800" lIns="50800" spcFirstLastPara="1" rIns="50800" wrap="square" tIns="50800">
            <a:normAutofit/>
          </a:bodyPr>
          <a:lstStyle>
            <a:lvl1pPr indent="-228600" lvl="0" marL="457200" rtl="1" algn="r">
              <a:lnSpc>
                <a:spcPct val="80000"/>
              </a:lnSpc>
              <a:spcBef>
                <a:spcPts val="0"/>
              </a:spcBef>
              <a:spcAft>
                <a:spcPts val="0"/>
              </a:spcAft>
              <a:buClr>
                <a:srgbClr val="6B7076"/>
              </a:buClr>
              <a:buSzPts val="4760"/>
              <a:buFont typeface="Helvetica Neue"/>
              <a:buNone/>
              <a:defRPr b="1" sz="4760">
                <a:solidFill>
                  <a:srgbClr val="6B7076"/>
                </a:solidFill>
                <a:latin typeface="Helvetica Neue"/>
                <a:ea typeface="Helvetica Neue"/>
                <a:cs typeface="Helvetica Neue"/>
                <a:sym typeface="Helvetica Neue"/>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 Academy LogoWaterMark-01-01.png" id="36" name="Google Shape;36;p26"/>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37" name="Google Shape;37;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4294A2"/>
        </a:solidFill>
      </p:bgPr>
    </p:bg>
    <p:spTree>
      <p:nvGrpSpPr>
        <p:cNvPr id="38" name="Shape 38"/>
        <p:cNvGrpSpPr/>
        <p:nvPr/>
      </p:nvGrpSpPr>
      <p:grpSpPr>
        <a:xfrm>
          <a:off x="0" y="0"/>
          <a:ext cx="0" cy="0"/>
          <a:chOff x="0" y="0"/>
          <a:chExt cx="0" cy="0"/>
        </a:xfrm>
      </p:grpSpPr>
      <p:sp>
        <p:nvSpPr>
          <p:cNvPr id="39" name="Google Shape;39;p25"/>
          <p:cNvSpPr txBox="1"/>
          <p:nvPr>
            <p:ph type="title"/>
          </p:nvPr>
        </p:nvSpPr>
        <p:spPr>
          <a:xfrm>
            <a:off x="6953250" y="6140450"/>
            <a:ext cx="10477500" cy="1435100"/>
          </a:xfrm>
          <a:prstGeom prst="rect">
            <a:avLst/>
          </a:prstGeom>
          <a:noFill/>
          <a:ln>
            <a:noFill/>
          </a:ln>
        </p:spPr>
        <p:txBody>
          <a:bodyPr anchorCtr="0" anchor="ctr" bIns="50800" lIns="50800" spcFirstLastPara="1" rIns="50800" wrap="square" tIns="50800">
            <a:normAutofit/>
          </a:bodyPr>
          <a:lstStyle>
            <a:lvl1pPr lvl="0" rtl="1" algn="ctr">
              <a:lnSpc>
                <a:spcPct val="80000"/>
              </a:lnSpc>
              <a:spcBef>
                <a:spcPts val="0"/>
              </a:spcBef>
              <a:spcAft>
                <a:spcPts val="0"/>
              </a:spcAft>
              <a:buClr>
                <a:srgbClr val="FFFFFF"/>
              </a:buClr>
              <a:buSzPts val="8500"/>
              <a:buFont typeface="Helvetica Neue"/>
              <a:buNone/>
              <a:defRPr>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pic>
        <p:nvPicPr>
          <p:cNvPr descr="mcittt-01.png" id="40" name="Google Shape;40;p25"/>
          <p:cNvPicPr preferRelativeResize="0"/>
          <p:nvPr/>
        </p:nvPicPr>
        <p:blipFill rotWithShape="1">
          <a:blip r:embed="rId2">
            <a:alphaModFix/>
          </a:blip>
          <a:srcRect b="0" l="0" r="0" t="0"/>
          <a:stretch/>
        </p:blipFill>
        <p:spPr>
          <a:xfrm>
            <a:off x="5351098" y="11337232"/>
            <a:ext cx="4777359" cy="2687265"/>
          </a:xfrm>
          <a:prstGeom prst="rect">
            <a:avLst/>
          </a:prstGeom>
          <a:noFill/>
          <a:ln>
            <a:noFill/>
          </a:ln>
        </p:spPr>
      </p:pic>
      <p:pic>
        <p:nvPicPr>
          <p:cNvPr descr="Tuwaiq Academy Logo-02.png" id="41" name="Google Shape;41;p25"/>
          <p:cNvPicPr preferRelativeResize="0"/>
          <p:nvPr/>
        </p:nvPicPr>
        <p:blipFill rotWithShape="1">
          <a:blip r:embed="rId3">
            <a:alphaModFix/>
          </a:blip>
          <a:srcRect b="0" l="0" r="0" t="0"/>
          <a:stretch/>
        </p:blipFill>
        <p:spPr>
          <a:xfrm>
            <a:off x="-551050" y="10674873"/>
            <a:ext cx="7136316" cy="4011984"/>
          </a:xfrm>
          <a:prstGeom prst="rect">
            <a:avLst/>
          </a:prstGeom>
          <a:noFill/>
          <a:ln>
            <a:noFill/>
          </a:ln>
        </p:spPr>
      </p:pic>
      <p:pic>
        <p:nvPicPr>
          <p:cNvPr descr="logoSAFCSP-01.png" id="42" name="Google Shape;42;p25"/>
          <p:cNvPicPr preferRelativeResize="0"/>
          <p:nvPr/>
        </p:nvPicPr>
        <p:blipFill rotWithShape="1">
          <a:blip r:embed="rId4">
            <a:alphaModFix/>
          </a:blip>
          <a:srcRect b="0" l="0" r="0" t="0"/>
          <a:stretch/>
        </p:blipFill>
        <p:spPr>
          <a:xfrm>
            <a:off x="9510718" y="10674873"/>
            <a:ext cx="5672729" cy="4011984"/>
          </a:xfrm>
          <a:prstGeom prst="rect">
            <a:avLst/>
          </a:prstGeom>
          <a:noFill/>
          <a:ln>
            <a:noFill/>
          </a:ln>
        </p:spPr>
      </p:pic>
      <p:sp>
        <p:nvSpPr>
          <p:cNvPr id="43" name="Google Shape;43;p25"/>
          <p:cNvSpPr/>
          <p:nvPr/>
        </p:nvSpPr>
        <p:spPr>
          <a:xfrm>
            <a:off x="5858" y="-54931"/>
            <a:ext cx="24372285" cy="153183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v</a:t>
            </a:r>
            <a:endParaRPr b="0" i="0" sz="1400" u="none" cap="none" strike="noStrike">
              <a:solidFill>
                <a:srgbClr val="000000"/>
              </a:solidFill>
              <a:latin typeface="Arial"/>
              <a:ea typeface="Arial"/>
              <a:cs typeface="Arial"/>
              <a:sym typeface="Arial"/>
            </a:endParaRPr>
          </a:p>
        </p:txBody>
      </p:sp>
      <p:pic>
        <p:nvPicPr>
          <p:cNvPr descr="Tuwaiq1000-google-logo-01.png" id="44" name="Google Shape;44;p25"/>
          <p:cNvPicPr preferRelativeResize="0"/>
          <p:nvPr/>
        </p:nvPicPr>
        <p:blipFill rotWithShape="1">
          <a:blip r:embed="rId5">
            <a:alphaModFix/>
          </a:blip>
          <a:srcRect b="0" l="0" r="0" t="0"/>
          <a:stretch/>
        </p:blipFill>
        <p:spPr>
          <a:xfrm>
            <a:off x="502625" y="-970857"/>
            <a:ext cx="6194032" cy="3363691"/>
          </a:xfrm>
          <a:prstGeom prst="rect">
            <a:avLst/>
          </a:prstGeom>
          <a:noFill/>
          <a:ln>
            <a:noFill/>
          </a:ln>
        </p:spPr>
      </p:pic>
      <p:sp>
        <p:nvSpPr>
          <p:cNvPr id="45" name="Google Shape;45;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spTree>
      <p:nvGrpSpPr>
        <p:cNvPr id="46" name="Shape 46"/>
        <p:cNvGrpSpPr/>
        <p:nvPr/>
      </p:nvGrpSpPr>
      <p:grpSpPr>
        <a:xfrm>
          <a:off x="0" y="0"/>
          <a:ext cx="0" cy="0"/>
          <a:chOff x="0" y="0"/>
          <a:chExt cx="0" cy="0"/>
        </a:xfrm>
      </p:grpSpPr>
      <p:sp>
        <p:nvSpPr>
          <p:cNvPr id="47" name="Google Shape;47;p27"/>
          <p:cNvSpPr txBox="1"/>
          <p:nvPr>
            <p:ph type="title"/>
          </p:nvPr>
        </p:nvSpPr>
        <p:spPr>
          <a:xfrm>
            <a:off x="1206500" y="7123707"/>
            <a:ext cx="19570511" cy="4648201"/>
          </a:xfrm>
          <a:prstGeom prst="rect">
            <a:avLst/>
          </a:prstGeom>
          <a:noFill/>
          <a:ln>
            <a:noFill/>
          </a:ln>
        </p:spPr>
        <p:txBody>
          <a:bodyPr anchorCtr="0" anchor="b" bIns="50800" lIns="50800" spcFirstLastPara="1" rIns="50800" wrap="square" tIns="50800">
            <a:normAutofit/>
          </a:bodyPr>
          <a:lstStyle>
            <a:lvl1pPr lvl="0" rtl="1" algn="r">
              <a:lnSpc>
                <a:spcPct val="80000"/>
              </a:lnSpc>
              <a:spcBef>
                <a:spcPts val="0"/>
              </a:spcBef>
              <a:spcAft>
                <a:spcPts val="0"/>
              </a:spcAft>
              <a:buClr>
                <a:srgbClr val="5E5E5E"/>
              </a:buClr>
              <a:buSzPts val="11600"/>
              <a:buFont typeface="Helvetica Neue"/>
              <a:buNone/>
              <a:defRPr sz="11600"/>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48" name="Google Shape;48;p27"/>
          <p:cNvSpPr txBox="1"/>
          <p:nvPr>
            <p:ph idx="1" type="body"/>
          </p:nvPr>
        </p:nvSpPr>
        <p:spPr>
          <a:xfrm>
            <a:off x="1207690" y="1106137"/>
            <a:ext cx="19568131" cy="636979"/>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3600"/>
              <a:buFont typeface="Helvetica Neue"/>
              <a:buNone/>
              <a:defRPr b="1" sz="36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49" name="Google Shape;49;p27"/>
          <p:cNvSpPr txBox="1"/>
          <p:nvPr>
            <p:ph idx="2" type="body"/>
          </p:nvPr>
        </p:nvSpPr>
        <p:spPr>
          <a:xfrm>
            <a:off x="1206500" y="11609910"/>
            <a:ext cx="19570511" cy="111695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0"/>
              </a:spcBef>
              <a:spcAft>
                <a:spcPts val="0"/>
              </a:spcAft>
              <a:buClr>
                <a:srgbClr val="5E5E5E"/>
              </a:buClr>
              <a:buSzPts val="5500"/>
              <a:buFont typeface="Helvetica Neue"/>
              <a:buNone/>
              <a:defRPr b="1" sz="5500"/>
            </a:lvl1pPr>
            <a:lvl2pPr indent="-228600" lvl="1" marL="914400" rtl="1" algn="r">
              <a:lnSpc>
                <a:spcPct val="100000"/>
              </a:lnSpc>
              <a:spcBef>
                <a:spcPts val="0"/>
              </a:spcBef>
              <a:spcAft>
                <a:spcPts val="0"/>
              </a:spcAft>
              <a:buClr>
                <a:srgbClr val="5E5E5E"/>
              </a:buClr>
              <a:buSzPts val="5500"/>
              <a:buFont typeface="Helvetica Neue"/>
              <a:buNone/>
              <a:defRPr b="1" sz="5500"/>
            </a:lvl2pPr>
            <a:lvl3pPr indent="-228600" lvl="2" marL="1371600" rtl="1" algn="r">
              <a:lnSpc>
                <a:spcPct val="100000"/>
              </a:lnSpc>
              <a:spcBef>
                <a:spcPts val="0"/>
              </a:spcBef>
              <a:spcAft>
                <a:spcPts val="0"/>
              </a:spcAft>
              <a:buClr>
                <a:srgbClr val="5E5E5E"/>
              </a:buClr>
              <a:buSzPts val="5500"/>
              <a:buFont typeface="Helvetica Neue"/>
              <a:buNone/>
              <a:defRPr b="1" sz="5500"/>
            </a:lvl3pPr>
            <a:lvl4pPr indent="-228600" lvl="3" marL="1828800" rtl="1" algn="r">
              <a:lnSpc>
                <a:spcPct val="100000"/>
              </a:lnSpc>
              <a:spcBef>
                <a:spcPts val="0"/>
              </a:spcBef>
              <a:spcAft>
                <a:spcPts val="0"/>
              </a:spcAft>
              <a:buClr>
                <a:srgbClr val="5E5E5E"/>
              </a:buClr>
              <a:buSzPts val="5500"/>
              <a:buFont typeface="Helvetica Neue"/>
              <a:buNone/>
              <a:defRPr b="1" sz="5500"/>
            </a:lvl4pPr>
            <a:lvl5pPr indent="-228600" lvl="4" marL="2286000" rtl="1" algn="r">
              <a:lnSpc>
                <a:spcPct val="100000"/>
              </a:lnSpc>
              <a:spcBef>
                <a:spcPts val="0"/>
              </a:spcBef>
              <a:spcAft>
                <a:spcPts val="0"/>
              </a:spcAft>
              <a:buClr>
                <a:srgbClr val="5E5E5E"/>
              </a:buClr>
              <a:buSzPts val="5500"/>
              <a:buFont typeface="Helvetica Neue"/>
              <a:buNone/>
              <a:defRPr b="1"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0" name="Google Shape;50;p27"/>
          <p:cNvSpPr/>
          <p:nvPr/>
        </p:nvSpPr>
        <p:spPr>
          <a:xfrm>
            <a:off x="21848894" y="-110577"/>
            <a:ext cx="2543007" cy="13937154"/>
          </a:xfrm>
          <a:prstGeom prst="rect">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Tuwaiq1000-google-logo-01.png" id="51" name="Google Shape;51;p27"/>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52" name="Google Shape;52;p27"/>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53" name="Google Shape;53;p27"/>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54" name="Google Shape;54;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5" name="Shape 55"/>
        <p:cNvGrpSpPr/>
        <p:nvPr/>
      </p:nvGrpSpPr>
      <p:grpSpPr>
        <a:xfrm>
          <a:off x="0" y="0"/>
          <a:ext cx="0" cy="0"/>
          <a:chOff x="0" y="0"/>
          <a:chExt cx="0" cy="0"/>
        </a:xfrm>
      </p:grpSpPr>
      <p:sp>
        <p:nvSpPr>
          <p:cNvPr id="56" name="Google Shape;56;p28"/>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57" name="Google Shape;57;p2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rtl="1" algn="r">
              <a:lnSpc>
                <a:spcPct val="90000"/>
              </a:lnSpc>
              <a:spcBef>
                <a:spcPts val="4500"/>
              </a:spcBef>
              <a:spcAft>
                <a:spcPts val="0"/>
              </a:spcAft>
              <a:buClr>
                <a:srgbClr val="5E5E5E"/>
              </a:buClr>
              <a:buSzPts val="2214"/>
              <a:buChar char="•"/>
              <a:defRPr/>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8" name="Google Shape;58;p28"/>
          <p:cNvSpPr txBox="1"/>
          <p:nvPr>
            <p:ph idx="2"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59" name="Google Shape;59;p2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showMasterSp="0">
  <p:cSld name="Bullets">
    <p:spTree>
      <p:nvGrpSpPr>
        <p:cNvPr id="60" name="Shape 60"/>
        <p:cNvGrpSpPr/>
        <p:nvPr/>
      </p:nvGrpSpPr>
      <p:grpSpPr>
        <a:xfrm>
          <a:off x="0" y="0"/>
          <a:ext cx="0" cy="0"/>
          <a:chOff x="0" y="0"/>
          <a:chExt cx="0" cy="0"/>
        </a:xfrm>
      </p:grpSpPr>
      <p:sp>
        <p:nvSpPr>
          <p:cNvPr id="61" name="Google Shape;61;p29"/>
          <p:cNvSpPr txBox="1"/>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381000" lvl="0" marL="381000" marR="0" rtl="1" algn="r">
              <a:lnSpc>
                <a:spcPct val="90000"/>
              </a:lnSpc>
              <a:spcBef>
                <a:spcPts val="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One</a:t>
            </a:r>
            <a:endParaRPr b="0" i="0" sz="1400" u="none" cap="none" strike="noStrike">
              <a:solidFill>
                <a:srgbClr val="000000"/>
              </a:solidFill>
              <a:latin typeface="Arial"/>
              <a:ea typeface="Arial"/>
              <a:cs typeface="Arial"/>
              <a:sym typeface="Arial"/>
            </a:endParaRPr>
          </a:p>
          <a:p>
            <a:pPr indent="-381000" lvl="1" marL="9906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Two</a:t>
            </a:r>
            <a:endParaRPr b="0" i="0" sz="1400" u="none" cap="none" strike="noStrike">
              <a:solidFill>
                <a:srgbClr val="000000"/>
              </a:solidFill>
              <a:latin typeface="Arial"/>
              <a:ea typeface="Arial"/>
              <a:cs typeface="Arial"/>
              <a:sym typeface="Arial"/>
            </a:endParaRPr>
          </a:p>
          <a:p>
            <a:pPr indent="-381000" lvl="2" marL="16002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Three</a:t>
            </a:r>
            <a:endParaRPr b="0" i="0" sz="1400" u="none" cap="none" strike="noStrike">
              <a:solidFill>
                <a:srgbClr val="000000"/>
              </a:solidFill>
              <a:latin typeface="Arial"/>
              <a:ea typeface="Arial"/>
              <a:cs typeface="Arial"/>
              <a:sym typeface="Arial"/>
            </a:endParaRPr>
          </a:p>
          <a:p>
            <a:pPr indent="-381000" lvl="3" marL="22098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Four</a:t>
            </a:r>
            <a:endParaRPr b="0" i="0" sz="1400" u="none" cap="none" strike="noStrike">
              <a:solidFill>
                <a:srgbClr val="000000"/>
              </a:solidFill>
              <a:latin typeface="Arial"/>
              <a:ea typeface="Arial"/>
              <a:cs typeface="Arial"/>
              <a:sym typeface="Arial"/>
            </a:endParaRPr>
          </a:p>
          <a:p>
            <a:pPr indent="-381000" lvl="4" marL="2819400" marR="0" rtl="1" algn="r">
              <a:lnSpc>
                <a:spcPct val="90000"/>
              </a:lnSpc>
              <a:spcBef>
                <a:spcPts val="4500"/>
              </a:spcBef>
              <a:spcAft>
                <a:spcPts val="0"/>
              </a:spcAft>
              <a:buClr>
                <a:srgbClr val="5E5E5E"/>
              </a:buClr>
              <a:buSzPts val="3690"/>
              <a:buFont typeface="Helvetica Neue"/>
              <a:buChar char="•"/>
            </a:pPr>
            <a:r>
              <a:rPr b="0" i="0" lang="en-US" sz="3000" u="none" cap="none" strike="noStrike">
                <a:solidFill>
                  <a:srgbClr val="5E5E5E"/>
                </a:solidFill>
                <a:latin typeface="Helvetica Neue"/>
                <a:ea typeface="Helvetica Neue"/>
                <a:cs typeface="Helvetica Neue"/>
                <a:sym typeface="Helvetica Neue"/>
              </a:rPr>
              <a:t>Body Level Five</a:t>
            </a:r>
            <a:endParaRPr b="0" i="0" sz="1400" u="none" cap="none" strike="noStrike">
              <a:solidFill>
                <a:srgbClr val="000000"/>
              </a:solidFill>
              <a:latin typeface="Arial"/>
              <a:ea typeface="Arial"/>
              <a:cs typeface="Arial"/>
              <a:sym typeface="Arial"/>
            </a:endParaRPr>
          </a:p>
        </p:txBody>
      </p:sp>
      <p:pic>
        <p:nvPicPr>
          <p:cNvPr descr="Tuwaiq1000-google-logo-01.png" id="62" name="Google Shape;62;p29"/>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63" name="Google Shape;63;p29"/>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64" name="Google Shape;64;p29"/>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65" name="Google Shape;65;p2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66" name="Shape 66"/>
        <p:cNvGrpSpPr/>
        <p:nvPr/>
      </p:nvGrpSpPr>
      <p:grpSpPr>
        <a:xfrm>
          <a:off x="0" y="0"/>
          <a:ext cx="0" cy="0"/>
          <a:chOff x="0" y="0"/>
          <a:chExt cx="0" cy="0"/>
        </a:xfrm>
      </p:grpSpPr>
      <p:sp>
        <p:nvSpPr>
          <p:cNvPr id="67" name="Google Shape;67;p30"/>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68" name="Google Shape;68;p3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69" name="Google Shape;69;p30"/>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1.png" id="70" name="Google Shape;70;p30"/>
          <p:cNvPicPr preferRelativeResize="0"/>
          <p:nvPr/>
        </p:nvPicPr>
        <p:blipFill rotWithShape="1">
          <a:blip r:embed="rId3">
            <a:alphaModFix/>
          </a:blip>
          <a:srcRect b="0" l="0" r="0" t="0"/>
          <a:stretch/>
        </p:blipFill>
        <p:spPr>
          <a:xfrm>
            <a:off x="159472" y="-2525380"/>
            <a:ext cx="9700513" cy="13716001"/>
          </a:xfrm>
          <a:prstGeom prst="rect">
            <a:avLst/>
          </a:prstGeom>
          <a:noFill/>
          <a:ln>
            <a:noFill/>
          </a:ln>
        </p:spPr>
      </p:pic>
      <p:pic>
        <p:nvPicPr>
          <p:cNvPr descr="Tuwaiq Academy LogoWaterMark-01-01.png" id="71" name="Google Shape;71;p30"/>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72" name="Google Shape;72;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73" name="Shape 73"/>
        <p:cNvGrpSpPr/>
        <p:nvPr/>
      </p:nvGrpSpPr>
      <p:grpSpPr>
        <a:xfrm>
          <a:off x="0" y="0"/>
          <a:ext cx="0" cy="0"/>
          <a:chOff x="0" y="0"/>
          <a:chExt cx="0" cy="0"/>
        </a:xfrm>
      </p:grpSpPr>
      <p:sp>
        <p:nvSpPr>
          <p:cNvPr id="74" name="Google Shape;74;p31"/>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rtl="1" algn="r">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p:txBody>
      </p:sp>
      <p:sp>
        <p:nvSpPr>
          <p:cNvPr id="75" name="Google Shape;75;p31"/>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rtl="1" algn="l">
              <a:lnSpc>
                <a:spcPct val="100000"/>
              </a:lnSpc>
              <a:spcBef>
                <a:spcPts val="0"/>
              </a:spcBef>
              <a:spcAft>
                <a:spcPts val="0"/>
              </a:spcAft>
              <a:buClr>
                <a:srgbClr val="5E5E5E"/>
              </a:buClr>
              <a:buSzPts val="5500"/>
              <a:buFont typeface="Helvetica Neue"/>
              <a:buNone/>
              <a:defRPr b="1" sz="5500"/>
            </a:lvl1pPr>
            <a:lvl2pPr indent="-369189" lvl="1" marL="914400" rtl="1" algn="r">
              <a:lnSpc>
                <a:spcPct val="90000"/>
              </a:lnSpc>
              <a:spcBef>
                <a:spcPts val="4500"/>
              </a:spcBef>
              <a:spcAft>
                <a:spcPts val="0"/>
              </a:spcAft>
              <a:buClr>
                <a:srgbClr val="5E5E5E"/>
              </a:buClr>
              <a:buSzPts val="2214"/>
              <a:buChar char="•"/>
              <a:defRPr/>
            </a:lvl2pPr>
            <a:lvl3pPr indent="-369189" lvl="2" marL="1371600" rtl="1" algn="r">
              <a:lnSpc>
                <a:spcPct val="90000"/>
              </a:lnSpc>
              <a:spcBef>
                <a:spcPts val="4500"/>
              </a:spcBef>
              <a:spcAft>
                <a:spcPts val="0"/>
              </a:spcAft>
              <a:buClr>
                <a:srgbClr val="5E5E5E"/>
              </a:buClr>
              <a:buSzPts val="2214"/>
              <a:buChar char="•"/>
              <a:defRPr/>
            </a:lvl3pPr>
            <a:lvl4pPr indent="-369189" lvl="3" marL="1828800" rtl="1" algn="r">
              <a:lnSpc>
                <a:spcPct val="90000"/>
              </a:lnSpc>
              <a:spcBef>
                <a:spcPts val="4500"/>
              </a:spcBef>
              <a:spcAft>
                <a:spcPts val="0"/>
              </a:spcAft>
              <a:buClr>
                <a:srgbClr val="5E5E5E"/>
              </a:buClr>
              <a:buSzPts val="2214"/>
              <a:buChar char="•"/>
              <a:defRPr/>
            </a:lvl4pPr>
            <a:lvl5pPr indent="-369189" lvl="4" marL="2286000" rtl="1" algn="r">
              <a:lnSpc>
                <a:spcPct val="90000"/>
              </a:lnSpc>
              <a:spcBef>
                <a:spcPts val="4500"/>
              </a:spcBef>
              <a:spcAft>
                <a:spcPts val="0"/>
              </a:spcAft>
              <a:buClr>
                <a:srgbClr val="5E5E5E"/>
              </a:buClr>
              <a:buSzPts val="2214"/>
              <a:buChar char="•"/>
              <a:defRPr/>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sp>
        <p:nvSpPr>
          <p:cNvPr id="76" name="Google Shape;76;p31"/>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rtl="1" algn="r">
              <a:lnSpc>
                <a:spcPct val="100000"/>
              </a:lnSpc>
              <a:spcBef>
                <a:spcPts val="1800"/>
              </a:spcBef>
              <a:spcAft>
                <a:spcPts val="0"/>
              </a:spcAft>
              <a:buClr>
                <a:srgbClr val="5E5E5E"/>
              </a:buClr>
              <a:buSzPts val="5500"/>
              <a:buFont typeface="Helvetica Neue"/>
              <a:buNone/>
              <a:defRPr sz="5500"/>
            </a:lvl1pPr>
            <a:lvl2pPr indent="-228600" lvl="1" marL="914400" rtl="1" algn="r">
              <a:lnSpc>
                <a:spcPct val="100000"/>
              </a:lnSpc>
              <a:spcBef>
                <a:spcPts val="1800"/>
              </a:spcBef>
              <a:spcAft>
                <a:spcPts val="0"/>
              </a:spcAft>
              <a:buClr>
                <a:srgbClr val="5E5E5E"/>
              </a:buClr>
              <a:buSzPts val="5500"/>
              <a:buFont typeface="Helvetica Neue"/>
              <a:buNone/>
              <a:defRPr sz="5500"/>
            </a:lvl2pPr>
            <a:lvl3pPr indent="-228600" lvl="2" marL="1371600" rtl="1" algn="r">
              <a:lnSpc>
                <a:spcPct val="100000"/>
              </a:lnSpc>
              <a:spcBef>
                <a:spcPts val="1800"/>
              </a:spcBef>
              <a:spcAft>
                <a:spcPts val="0"/>
              </a:spcAft>
              <a:buClr>
                <a:srgbClr val="5E5E5E"/>
              </a:buClr>
              <a:buSzPts val="5500"/>
              <a:buFont typeface="Helvetica Neue"/>
              <a:buNone/>
              <a:defRPr sz="5500"/>
            </a:lvl3pPr>
            <a:lvl4pPr indent="-228600" lvl="3" marL="1828800" rtl="1" algn="r">
              <a:lnSpc>
                <a:spcPct val="100000"/>
              </a:lnSpc>
              <a:spcBef>
                <a:spcPts val="1800"/>
              </a:spcBef>
              <a:spcAft>
                <a:spcPts val="0"/>
              </a:spcAft>
              <a:buClr>
                <a:srgbClr val="5E5E5E"/>
              </a:buClr>
              <a:buSzPts val="5500"/>
              <a:buFont typeface="Helvetica Neue"/>
              <a:buNone/>
              <a:defRPr sz="5500"/>
            </a:lvl4pPr>
            <a:lvl5pPr indent="-228600" lvl="4" marL="2286000" rtl="1" algn="r">
              <a:lnSpc>
                <a:spcPct val="100000"/>
              </a:lnSpc>
              <a:spcBef>
                <a:spcPts val="1800"/>
              </a:spcBef>
              <a:spcAft>
                <a:spcPts val="0"/>
              </a:spcAft>
              <a:buClr>
                <a:srgbClr val="5E5E5E"/>
              </a:buClr>
              <a:buSzPts val="5500"/>
              <a:buFont typeface="Helvetica Neue"/>
              <a:buNone/>
              <a:defRPr sz="5500"/>
            </a:lvl5pPr>
            <a:lvl6pPr indent="-369189" lvl="5" marL="2743200" algn="l">
              <a:lnSpc>
                <a:spcPct val="90000"/>
              </a:lnSpc>
              <a:spcBef>
                <a:spcPts val="4500"/>
              </a:spcBef>
              <a:spcAft>
                <a:spcPts val="0"/>
              </a:spcAft>
              <a:buClr>
                <a:srgbClr val="5E5E5E"/>
              </a:buClr>
              <a:buSzPts val="2214"/>
              <a:buChar char="•"/>
              <a:defRPr/>
            </a:lvl6pPr>
            <a:lvl7pPr indent="-369189" lvl="6" marL="3200400" algn="l">
              <a:lnSpc>
                <a:spcPct val="90000"/>
              </a:lnSpc>
              <a:spcBef>
                <a:spcPts val="4500"/>
              </a:spcBef>
              <a:spcAft>
                <a:spcPts val="0"/>
              </a:spcAft>
              <a:buClr>
                <a:srgbClr val="5E5E5E"/>
              </a:buClr>
              <a:buSzPts val="2214"/>
              <a:buChar char="•"/>
              <a:defRPr/>
            </a:lvl7pPr>
            <a:lvl8pPr indent="-369189" lvl="7" marL="3657600" algn="l">
              <a:lnSpc>
                <a:spcPct val="90000"/>
              </a:lnSpc>
              <a:spcBef>
                <a:spcPts val="4500"/>
              </a:spcBef>
              <a:spcAft>
                <a:spcPts val="0"/>
              </a:spcAft>
              <a:buClr>
                <a:srgbClr val="5E5E5E"/>
              </a:buClr>
              <a:buSzPts val="2214"/>
              <a:buChar char="•"/>
              <a:defRPr/>
            </a:lvl8pPr>
            <a:lvl9pPr indent="-369189" lvl="8" marL="4114800" algn="l">
              <a:lnSpc>
                <a:spcPct val="90000"/>
              </a:lnSpc>
              <a:spcBef>
                <a:spcPts val="4500"/>
              </a:spcBef>
              <a:spcAft>
                <a:spcPts val="0"/>
              </a:spcAft>
              <a:buClr>
                <a:srgbClr val="5E5E5E"/>
              </a:buClr>
              <a:buSzPts val="2214"/>
              <a:buChar char="•"/>
              <a:defRPr/>
            </a:lvl9pPr>
          </a:lstStyle>
          <a:p/>
        </p:txBody>
      </p:sp>
      <p:pic>
        <p:nvPicPr>
          <p:cNvPr descr="Tuwaiq1000-google-logo-01.png" id="77" name="Google Shape;77;p31"/>
          <p:cNvPicPr preferRelativeResize="0"/>
          <p:nvPr/>
        </p:nvPicPr>
        <p:blipFill rotWithShape="1">
          <a:blip r:embed="rId2">
            <a:alphaModFix/>
          </a:blip>
          <a:srcRect b="0" l="0" r="0" t="0"/>
          <a:stretch/>
        </p:blipFill>
        <p:spPr>
          <a:xfrm>
            <a:off x="502625" y="10970685"/>
            <a:ext cx="6194032" cy="3363691"/>
          </a:xfrm>
          <a:prstGeom prst="rect">
            <a:avLst/>
          </a:prstGeom>
          <a:noFill/>
          <a:ln>
            <a:noFill/>
          </a:ln>
        </p:spPr>
      </p:pic>
      <p:pic>
        <p:nvPicPr>
          <p:cNvPr descr="Dotline-02.png" id="78" name="Google Shape;78;p31"/>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pic>
        <p:nvPicPr>
          <p:cNvPr descr="Tuwaiq Academy LogoWaterMark-01-01.png" id="79" name="Google Shape;79;p31"/>
          <p:cNvPicPr preferRelativeResize="0"/>
          <p:nvPr/>
        </p:nvPicPr>
        <p:blipFill rotWithShape="1">
          <a:blip r:embed="rId4">
            <a:alphaModFix amt="50159"/>
          </a:blip>
          <a:srcRect b="0" l="0" r="0" t="0"/>
          <a:stretch/>
        </p:blipFill>
        <p:spPr>
          <a:xfrm>
            <a:off x="2141904" y="-7352294"/>
            <a:ext cx="20100191" cy="28420589"/>
          </a:xfrm>
          <a:prstGeom prst="rect">
            <a:avLst/>
          </a:prstGeom>
          <a:noFill/>
          <a:ln>
            <a:noFill/>
          </a:ln>
        </p:spPr>
      </p:pic>
      <p:sp>
        <p:nvSpPr>
          <p:cNvPr id="80" name="Google Shape;80;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png"/><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1" algn="r">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5E5E5E"/>
              </a:buClr>
              <a:buSzPts val="8500"/>
              <a:buFont typeface="Helvetica Neue"/>
              <a:buNone/>
              <a:defRPr b="1" i="0" sz="8500" u="none" cap="none" strike="noStrike">
                <a:solidFill>
                  <a:srgbClr val="5E5E5E"/>
                </a:solidFill>
                <a:latin typeface="Helvetica Neue"/>
                <a:ea typeface="Helvetica Neue"/>
                <a:cs typeface="Helvetica Neue"/>
                <a:sym typeface="Helvetica Neue"/>
              </a:defRPr>
            </a:lvl9pPr>
          </a:lstStyle>
          <a:p/>
        </p:txBody>
      </p:sp>
      <p:sp>
        <p:nvSpPr>
          <p:cNvPr id="7" name="Google Shape;7;p22"/>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462915" lvl="0" marL="4572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1pPr>
            <a:lvl2pPr indent="-462915" lvl="1" marL="9144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2pPr>
            <a:lvl3pPr indent="-462914" lvl="2" marL="13716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3pPr>
            <a:lvl4pPr indent="-462914" lvl="3" marL="18288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4pPr>
            <a:lvl5pPr indent="-462914" lvl="4" marL="2286000" marR="0" rtl="1" algn="r">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5pPr>
            <a:lvl6pPr indent="-462914" lvl="5" marL="27432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6pPr>
            <a:lvl7pPr indent="-462914" lvl="6" marL="32004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7pPr>
            <a:lvl8pPr indent="-462914" lvl="7" marL="36576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8pPr>
            <a:lvl9pPr indent="-462915" lvl="8" marL="4114800" marR="0" rtl="0" algn="l">
              <a:lnSpc>
                <a:spcPct val="90000"/>
              </a:lnSpc>
              <a:spcBef>
                <a:spcPts val="4500"/>
              </a:spcBef>
              <a:spcAft>
                <a:spcPts val="0"/>
              </a:spcAft>
              <a:buClr>
                <a:srgbClr val="5E5E5E"/>
              </a:buClr>
              <a:buSzPts val="3690"/>
              <a:buFont typeface="Helvetica Neue"/>
              <a:buChar char="•"/>
              <a:defRPr b="0" i="0" sz="3000" u="none" cap="none" strike="noStrike">
                <a:solidFill>
                  <a:srgbClr val="5E5E5E"/>
                </a:solidFill>
                <a:latin typeface="Helvetica Neue"/>
                <a:ea typeface="Helvetica Neue"/>
                <a:cs typeface="Helvetica Neue"/>
                <a:sym typeface="Helvetica Neue"/>
              </a:defRPr>
            </a:lvl9pPr>
          </a:lstStyle>
          <a:p/>
        </p:txBody>
      </p:sp>
      <p:pic>
        <p:nvPicPr>
          <p:cNvPr descr="Tuwaiq1000-google-logo-01.png" id="8" name="Google Shape;8;p22"/>
          <p:cNvPicPr preferRelativeResize="0"/>
          <p:nvPr/>
        </p:nvPicPr>
        <p:blipFill rotWithShape="1">
          <a:blip r:embed="rId1">
            <a:alphaModFix/>
          </a:blip>
          <a:srcRect b="0" l="0" r="0" t="0"/>
          <a:stretch/>
        </p:blipFill>
        <p:spPr>
          <a:xfrm>
            <a:off x="502625" y="10970685"/>
            <a:ext cx="6194032" cy="3363691"/>
          </a:xfrm>
          <a:prstGeom prst="rect">
            <a:avLst/>
          </a:prstGeom>
          <a:noFill/>
          <a:ln>
            <a:noFill/>
          </a:ln>
        </p:spPr>
      </p:pic>
      <p:pic>
        <p:nvPicPr>
          <p:cNvPr descr="Tuwaiq Academy LogoWaterMark-01-01.png" id="9" name="Google Shape;9;p22"/>
          <p:cNvPicPr preferRelativeResize="0"/>
          <p:nvPr/>
        </p:nvPicPr>
        <p:blipFill rotWithShape="1">
          <a:blip r:embed="rId2">
            <a:alphaModFix amt="50159"/>
          </a:blip>
          <a:srcRect b="0" l="0" r="0" t="0"/>
          <a:stretch/>
        </p:blipFill>
        <p:spPr>
          <a:xfrm>
            <a:off x="2141904" y="-7352294"/>
            <a:ext cx="20100191" cy="28420589"/>
          </a:xfrm>
          <a:prstGeom prst="rect">
            <a:avLst/>
          </a:prstGeom>
          <a:noFill/>
          <a:ln>
            <a:noFill/>
          </a:ln>
        </p:spPr>
      </p:pic>
      <p:pic>
        <p:nvPicPr>
          <p:cNvPr descr="Dotline-02.png" id="10" name="Google Shape;10;p22"/>
          <p:cNvPicPr preferRelativeResize="0"/>
          <p:nvPr/>
        </p:nvPicPr>
        <p:blipFill rotWithShape="1">
          <a:blip r:embed="rId3">
            <a:alphaModFix/>
          </a:blip>
          <a:srcRect b="0" l="0" r="0" t="0"/>
          <a:stretch/>
        </p:blipFill>
        <p:spPr>
          <a:xfrm>
            <a:off x="-4451082" y="0"/>
            <a:ext cx="9700512" cy="13716001"/>
          </a:xfrm>
          <a:prstGeom prst="rect">
            <a:avLst/>
          </a:prstGeom>
          <a:noFill/>
          <a:ln>
            <a:noFill/>
          </a:ln>
        </p:spPr>
      </p:pic>
      <p:sp>
        <p:nvSpPr>
          <p:cNvPr id="11" name="Google Shape;11;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csharp-console-examples.com/general/pseudocode-examples/" TargetMode="External"/><Relationship Id="rId4" Type="http://schemas.openxmlformats.org/officeDocument/2006/relationships/hyperlink" Target="https://towardsdatascience.com/pseudocode-101-an-introduction-to-writing-good-pseudocode-1331cb855be7" TargetMode="External"/><Relationship Id="rId5" Type="http://schemas.openxmlformats.org/officeDocument/2006/relationships/image" Target="../media/image27.png"/><Relationship Id="rId6" Type="http://schemas.openxmlformats.org/officeDocument/2006/relationships/image" Target="../media/image21.png"/><Relationship Id="rId7"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9600"/>
              <a:buFont typeface="Helvetica Neue"/>
              <a:buNone/>
            </a:pPr>
            <a:r>
              <a:rPr b="1" i="0" lang="en-US" sz="9600" u="none" cap="none" strike="noStrike">
                <a:solidFill>
                  <a:srgbClr val="FFFFFF"/>
                </a:solidFill>
                <a:latin typeface="Helvetica Neue"/>
                <a:ea typeface="Helvetica Neue"/>
                <a:cs typeface="Helvetica Neue"/>
                <a:sym typeface="Helvetica Neue"/>
              </a:rPr>
              <a:t>JavaScript I</a:t>
            </a:r>
            <a:endParaRPr b="1" i="0" sz="9600" u="none" cap="none" strike="noStrike">
              <a:solidFill>
                <a:srgbClr val="FFFFFF"/>
              </a:solidFill>
              <a:latin typeface="Helvetica Neue"/>
              <a:ea typeface="Helvetica Neue"/>
              <a:cs typeface="Helvetica Neue"/>
              <a:sym typeface="Helvetica Neue"/>
            </a:endParaRPr>
          </a:p>
        </p:txBody>
      </p:sp>
      <p:sp>
        <p:nvSpPr>
          <p:cNvPr id="97" name="Google Shape;97;p1"/>
          <p:cNvSpPr txBox="1"/>
          <p:nvPr>
            <p:ph idx="4294967295" type="subTitle"/>
          </p:nvPr>
        </p:nvSpPr>
        <p:spPr>
          <a:xfrm>
            <a:off x="1206500" y="7196865"/>
            <a:ext cx="21971000" cy="1905001"/>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FFFFFF"/>
              </a:buClr>
              <a:buSzPts val="5500"/>
              <a:buFont typeface="Helvetica Neue"/>
              <a:buNone/>
            </a:pPr>
            <a:r>
              <a:rPr b="1" i="0" lang="en-US" sz="5500" u="none" cap="none" strike="noStrike">
                <a:solidFill>
                  <a:srgbClr val="FFFFFF"/>
                </a:solidFill>
                <a:latin typeface="Helvetica Neue"/>
                <a:ea typeface="Helvetica Neue"/>
                <a:cs typeface="Helvetica Neue"/>
                <a:sym typeface="Helvetica Neue"/>
              </a:rPr>
              <a:t>Variables, operators and Pseudocode</a:t>
            </a:r>
            <a:endParaRPr b="0" i="0" sz="3000" u="none" cap="none" strike="noStrike">
              <a:solidFill>
                <a:srgbClr val="5E5E5E"/>
              </a:solidFill>
              <a:latin typeface="Helvetica Neue"/>
              <a:ea typeface="Helvetica Neue"/>
              <a:cs typeface="Helvetica Neue"/>
              <a:sym typeface="Helvetica Neue"/>
            </a:endParaRPr>
          </a:p>
          <a:p>
            <a:pPr indent="0" lvl="0" marL="0" marR="0" rtl="1" algn="l">
              <a:lnSpc>
                <a:spcPct val="100000"/>
              </a:lnSpc>
              <a:spcBef>
                <a:spcPts val="0"/>
              </a:spcBef>
              <a:spcAft>
                <a:spcPts val="0"/>
              </a:spcAft>
              <a:buClr>
                <a:srgbClr val="FFFFFF"/>
              </a:buClr>
              <a:buSzPts val="5500"/>
              <a:buFont typeface="Helvetica Neue"/>
              <a:buNone/>
            </a:pPr>
            <a:r>
              <a:t/>
            </a:r>
            <a:endParaRPr b="1" i="0" sz="5500" u="none" cap="none" strike="noStrike">
              <a:solidFill>
                <a:srgbClr val="FFFFFF"/>
              </a:solidFill>
              <a:latin typeface="Helvetica Neue"/>
              <a:ea typeface="Helvetica Neue"/>
              <a:cs typeface="Helvetica Neue"/>
              <a:sym typeface="Helvetica Neue"/>
            </a:endParaRPr>
          </a:p>
        </p:txBody>
      </p:sp>
      <p:pic>
        <p:nvPicPr>
          <p:cNvPr descr="Logo&#10;&#10;Description automatically generated" id="98" name="Google Shape;98;p1"/>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99" name="Google Shape;99;p1"/>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idx="2" type="body"/>
          </p:nvPr>
        </p:nvSpPr>
        <p:spPr>
          <a:xfrm>
            <a:off x="1206500" y="3181704"/>
            <a:ext cx="18986499" cy="685446"/>
          </a:xfrm>
          <a:prstGeom prst="rect">
            <a:avLst/>
          </a:prstGeom>
          <a:noFill/>
          <a:ln>
            <a:noFill/>
          </a:ln>
        </p:spPr>
        <p:txBody>
          <a:bodyPr anchorCtr="0" anchor="t" bIns="50800" lIns="50800" spcFirstLastPara="1" rIns="50800" wrap="square" tIns="50800">
            <a:noAutofit/>
          </a:bodyPr>
          <a:lstStyle/>
          <a:p>
            <a:pPr indent="-381000" lvl="1" marL="990600" rtl="0" algn="l">
              <a:lnSpc>
                <a:spcPct val="90000"/>
              </a:lnSpc>
              <a:spcBef>
                <a:spcPts val="0"/>
              </a:spcBef>
              <a:spcAft>
                <a:spcPts val="0"/>
              </a:spcAft>
              <a:buClr>
                <a:srgbClr val="5E5E5E"/>
              </a:buClr>
              <a:buSzPts val="3690"/>
              <a:buFont typeface="Arial"/>
              <a:buChar char="•"/>
            </a:pPr>
            <a:r>
              <a:rPr lang="en-US"/>
              <a:t>Data Type: the type of data that is stored by a variable</a:t>
            </a:r>
            <a:endParaRPr/>
          </a:p>
        </p:txBody>
      </p:sp>
      <p:sp>
        <p:nvSpPr>
          <p:cNvPr id="160" name="Google Shape;160;p10"/>
          <p:cNvSpPr txBox="1"/>
          <p:nvPr>
            <p:ph type="title"/>
          </p:nvPr>
        </p:nvSpPr>
        <p:spPr>
          <a:xfrm>
            <a:off x="138350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Essential Data Types</a:t>
            </a:r>
            <a:endParaRPr>
              <a:solidFill>
                <a:srgbClr val="E4BA00"/>
              </a:solidFill>
            </a:endParaRPr>
          </a:p>
        </p:txBody>
      </p:sp>
      <p:graphicFrame>
        <p:nvGraphicFramePr>
          <p:cNvPr id="161" name="Google Shape;161;p10"/>
          <p:cNvGraphicFramePr/>
          <p:nvPr/>
        </p:nvGraphicFramePr>
        <p:xfrm>
          <a:off x="1383505" y="4613909"/>
          <a:ext cx="3000000" cy="3000000"/>
        </p:xfrm>
        <a:graphic>
          <a:graphicData uri="http://schemas.openxmlformats.org/drawingml/2006/table">
            <a:tbl>
              <a:tblPr bandRow="1" firstRow="1">
                <a:noFill/>
                <a:tableStyleId>{9D5B109D-E475-4485-A1C9-DEE0C8795D45}</a:tableStyleId>
              </a:tblPr>
              <a:tblGrid>
                <a:gridCol w="10808500"/>
                <a:gridCol w="10808500"/>
              </a:tblGrid>
              <a:tr h="896325">
                <a:tc>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rPr>
                        <a:t>Data Type</a:t>
                      </a:r>
                      <a:endParaRPr b="0" i="0" sz="32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70C0"/>
                    </a:solidFill>
                  </a:tcPr>
                </a:tc>
                <a:tc>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rPr>
                        <a:t>Declaration</a:t>
                      </a:r>
                      <a:endParaRPr b="0" i="0" sz="32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70C0"/>
                    </a:solidFill>
                  </a:tcPr>
                </a:tc>
              </a:tr>
              <a:tr h="896325">
                <a:tc>
                  <a:txBody>
                    <a:bodyPr/>
                    <a:lstStyle/>
                    <a:p>
                      <a:pPr indent="0" lvl="0" marL="0" marR="0" rtl="0" algn="ctr">
                        <a:lnSpc>
                          <a:spcPct val="115000"/>
                        </a:lnSpc>
                        <a:spcBef>
                          <a:spcPts val="0"/>
                        </a:spcBef>
                        <a:spcAft>
                          <a:spcPts val="0"/>
                        </a:spcAft>
                        <a:buClr>
                          <a:srgbClr val="000000"/>
                        </a:buClr>
                        <a:buSzPts val="3200"/>
                        <a:buFont typeface="Helvetica Neue"/>
                        <a:buNone/>
                      </a:pPr>
                      <a:r>
                        <a:rPr b="0" lang="en-US" sz="3200" u="none" cap="none" strike="noStrike">
                          <a:solidFill>
                            <a:srgbClr val="000000"/>
                          </a:solidFill>
                        </a:rPr>
                        <a:t>Numeric</a:t>
                      </a:r>
                      <a:r>
                        <a:rPr b="0" lang="en-US" sz="3200" u="none" cap="none" strike="noStrike"/>
                        <a:t> </a:t>
                      </a:r>
                      <a:endParaRPr b="0" i="0" sz="3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someNumber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006666"/>
                          </a:solidFill>
                          <a:latin typeface="Consolas"/>
                          <a:ea typeface="Consolas"/>
                          <a:cs typeface="Consolas"/>
                          <a:sym typeface="Consolas"/>
                        </a:rPr>
                        <a:t>25;</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6875">
                <a:tc>
                  <a:txBody>
                    <a:bodyPr/>
                    <a:lstStyle/>
                    <a:p>
                      <a:pPr indent="0" lvl="0" marL="0" marR="0" rtl="0" algn="ctr">
                        <a:lnSpc>
                          <a:spcPct val="100000"/>
                        </a:lnSpc>
                        <a:spcBef>
                          <a:spcPts val="0"/>
                        </a:spcBef>
                        <a:spcAft>
                          <a:spcPts val="0"/>
                        </a:spcAft>
                        <a:buClr>
                          <a:srgbClr val="000000"/>
                        </a:buClr>
                        <a:buSzPts val="3200"/>
                        <a:buFont typeface="Helvetica Neue"/>
                        <a:buNone/>
                      </a:pPr>
                      <a:r>
                        <a:rPr b="0" lang="en-US" sz="3200" u="none" cap="none" strike="noStrike">
                          <a:solidFill>
                            <a:srgbClr val="000000"/>
                          </a:solidFill>
                        </a:rPr>
                        <a:t>String</a:t>
                      </a:r>
                      <a:endParaRPr sz="3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someName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660066"/>
                          </a:solidFill>
                          <a:latin typeface="Consolas"/>
                          <a:ea typeface="Consolas"/>
                          <a:cs typeface="Consolas"/>
                          <a:sym typeface="Consolas"/>
                        </a:rPr>
                        <a:t>Joe</a:t>
                      </a:r>
                      <a:r>
                        <a:rPr b="1" lang="en-US" sz="3200" u="none" cap="none" strike="noStrike">
                          <a:solidFill>
                            <a:srgbClr val="666600"/>
                          </a:solidFill>
                          <a:latin typeface="Consolas"/>
                          <a:ea typeface="Consolas"/>
                          <a:cs typeface="Consolas"/>
                          <a:sym typeface="Consolas"/>
                        </a:rPr>
                        <a:t>";</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6875">
                <a:tc>
                  <a:txBody>
                    <a:bodyPr/>
                    <a:lstStyle/>
                    <a:p>
                      <a:pPr indent="0" lvl="0" marL="0" marR="0" rtl="0" algn="ctr">
                        <a:lnSpc>
                          <a:spcPct val="100000"/>
                        </a:lnSpc>
                        <a:spcBef>
                          <a:spcPts val="0"/>
                        </a:spcBef>
                        <a:spcAft>
                          <a:spcPts val="0"/>
                        </a:spcAft>
                        <a:buClr>
                          <a:srgbClr val="000000"/>
                        </a:buClr>
                        <a:buSzPts val="3200"/>
                        <a:buFont typeface="Helvetica Neue"/>
                        <a:buNone/>
                      </a:pPr>
                      <a:r>
                        <a:rPr b="0" lang="en-US" sz="3200" u="none" cap="none" strike="noStrike">
                          <a:solidFill>
                            <a:srgbClr val="000000"/>
                          </a:solidFill>
                        </a:rPr>
                        <a:t>Boolean</a:t>
                      </a:r>
                      <a:endParaRPr sz="32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660066"/>
                        </a:buClr>
                        <a:buSzPts val="3200"/>
                        <a:buFont typeface="Consolas"/>
                        <a:buNone/>
                      </a:pPr>
                      <a:r>
                        <a:rPr b="1" lang="en-US" sz="3200" u="none" cap="none" strike="noStrike">
                          <a:solidFill>
                            <a:srgbClr val="660066"/>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someBool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000088"/>
                          </a:solidFill>
                          <a:latin typeface="Consolas"/>
                          <a:ea typeface="Consolas"/>
                          <a:cs typeface="Consolas"/>
                          <a:sym typeface="Consolas"/>
                        </a:rPr>
                        <a:t>true;</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6875">
                <a:tc>
                  <a:txBody>
                    <a:bodyPr/>
                    <a:lstStyle/>
                    <a:p>
                      <a:pPr indent="0" lvl="0" marL="0" marR="0" rtl="0" algn="ctr">
                        <a:lnSpc>
                          <a:spcPct val="100000"/>
                        </a:lnSpc>
                        <a:spcBef>
                          <a:spcPts val="0"/>
                        </a:spcBef>
                        <a:spcAft>
                          <a:spcPts val="0"/>
                        </a:spcAft>
                        <a:buClr>
                          <a:srgbClr val="000000"/>
                        </a:buClr>
                        <a:buSzPts val="3200"/>
                        <a:buFont typeface="Helvetica Neue"/>
                        <a:buNone/>
                      </a:pPr>
                      <a:r>
                        <a:rPr b="0" lang="en-US" sz="3200" u="none" cap="none" strike="noStrike">
                          <a:solidFill>
                            <a:srgbClr val="000000"/>
                          </a:solidFill>
                        </a:rPr>
                        <a:t>Array</a:t>
                      </a:r>
                      <a:endParaRPr b="0" i="0" sz="3200" u="none" cap="none" strike="noStrike">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someArray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6666"/>
                          </a:solidFill>
                          <a:latin typeface="Consolas"/>
                          <a:ea typeface="Consolas"/>
                          <a:cs typeface="Consolas"/>
                          <a:sym typeface="Consolas"/>
                        </a:rPr>
                        <a:t>15</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006666"/>
                          </a:solidFill>
                          <a:latin typeface="Consolas"/>
                          <a:ea typeface="Consolas"/>
                          <a:cs typeface="Consolas"/>
                          <a:sym typeface="Consolas"/>
                        </a:rPr>
                        <a:t>17</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006666"/>
                          </a:solidFill>
                          <a:latin typeface="Consolas"/>
                          <a:ea typeface="Consolas"/>
                          <a:cs typeface="Consolas"/>
                          <a:sym typeface="Consolas"/>
                        </a:rPr>
                        <a:t>19</a:t>
                      </a:r>
                      <a:r>
                        <a:rPr b="1" lang="en-US" sz="3200" u="none" cap="none" strike="noStrike">
                          <a:solidFill>
                            <a:srgbClr val="666600"/>
                          </a:solidFill>
                          <a:latin typeface="Consolas"/>
                          <a:ea typeface="Consolas"/>
                          <a:cs typeface="Consolas"/>
                          <a:sym typeface="Consolas"/>
                        </a:rPr>
                        <a:t>];</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15550">
                <a:tc>
                  <a:txBody>
                    <a:bodyPr/>
                    <a:lstStyle/>
                    <a:p>
                      <a:pPr indent="0" lvl="0" marL="0" marR="0" rtl="0" algn="ctr">
                        <a:lnSpc>
                          <a:spcPct val="100000"/>
                        </a:lnSpc>
                        <a:spcBef>
                          <a:spcPts val="0"/>
                        </a:spcBef>
                        <a:spcAft>
                          <a:spcPts val="0"/>
                        </a:spcAft>
                        <a:buClr>
                          <a:srgbClr val="000000"/>
                        </a:buClr>
                        <a:buSzPts val="3200"/>
                        <a:buFont typeface="Helvetica Neue"/>
                        <a:buNone/>
                      </a:pPr>
                      <a:r>
                        <a:rPr b="0" lang="en-US" sz="3200" u="none" cap="none" strike="noStrike">
                          <a:solidFill>
                            <a:srgbClr val="000000"/>
                          </a:solidFill>
                        </a:rPr>
                        <a:t>Object</a:t>
                      </a:r>
                      <a:endParaRPr b="0" i="0" sz="3200" u="none" cap="none" strike="noStrike">
                        <a:solidFill>
                          <a:srgbClr val="000000"/>
                        </a:solidFill>
                        <a:latin typeface="Montserrat Light"/>
                        <a:ea typeface="Montserrat Light"/>
                        <a:cs typeface="Montserrat Light"/>
                        <a:sym typeface="Montserrat Light"/>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someObject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firstName</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660066"/>
                          </a:solidFill>
                          <a:latin typeface="Consolas"/>
                          <a:ea typeface="Consolas"/>
                          <a:cs typeface="Consolas"/>
                          <a:sym typeface="Consolas"/>
                        </a:rPr>
                        <a:t>James</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lastName</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000000"/>
                          </a:solidFill>
                          <a:latin typeface="Consolas"/>
                          <a:ea typeface="Consolas"/>
                          <a:cs typeface="Consolas"/>
                          <a:sym typeface="Consolas"/>
                        </a:rPr>
                        <a:t> </a:t>
                      </a:r>
                      <a:r>
                        <a:rPr b="1" lang="en-US" sz="3200" u="none" cap="none" strike="noStrike">
                          <a:solidFill>
                            <a:srgbClr val="666600"/>
                          </a:solidFill>
                          <a:latin typeface="Consolas"/>
                          <a:ea typeface="Consolas"/>
                          <a:cs typeface="Consolas"/>
                          <a:sym typeface="Consolas"/>
                        </a:rPr>
                        <a:t>"</a:t>
                      </a:r>
                      <a:r>
                        <a:rPr b="1" lang="en-US" sz="3200" u="none" cap="none" strike="noStrike">
                          <a:solidFill>
                            <a:srgbClr val="660066"/>
                          </a:solidFill>
                          <a:latin typeface="Consolas"/>
                          <a:ea typeface="Consolas"/>
                          <a:cs typeface="Consolas"/>
                          <a:sym typeface="Consolas"/>
                        </a:rPr>
                        <a:t>Bond</a:t>
                      </a:r>
                      <a:r>
                        <a:rPr b="1" lang="en-US" sz="3200" u="none" cap="none" strike="noStrike">
                          <a:solidFill>
                            <a:srgbClr val="666600"/>
                          </a:solidFill>
                          <a:latin typeface="Consolas"/>
                          <a:ea typeface="Consolas"/>
                          <a:cs typeface="Consolas"/>
                          <a:sym typeface="Consolas"/>
                        </a:rPr>
                        <a:t>"}</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idx="2" type="body"/>
          </p:nvPr>
        </p:nvSpPr>
        <p:spPr>
          <a:xfrm>
            <a:off x="1206500" y="3181704"/>
            <a:ext cx="18986499" cy="685446"/>
          </a:xfrm>
          <a:prstGeom prst="rect">
            <a:avLst/>
          </a:prstGeom>
          <a:noFill/>
          <a:ln>
            <a:noFill/>
          </a:ln>
        </p:spPr>
        <p:txBody>
          <a:bodyPr anchorCtr="0" anchor="t" bIns="50800" lIns="50800" spcFirstLastPara="1" rIns="50800" wrap="square" tIns="50800">
            <a:noAutofit/>
          </a:bodyPr>
          <a:lstStyle/>
          <a:p>
            <a:pPr indent="-381000" lvl="1" marL="990600" rtl="0" algn="l">
              <a:lnSpc>
                <a:spcPct val="90000"/>
              </a:lnSpc>
              <a:spcBef>
                <a:spcPts val="0"/>
              </a:spcBef>
              <a:spcAft>
                <a:spcPts val="0"/>
              </a:spcAft>
              <a:buSzPts val="3690"/>
              <a:buFont typeface="Arial"/>
              <a:buChar char="•"/>
            </a:pPr>
            <a:r>
              <a:rPr lang="en-US"/>
              <a:t>JavaScript is </a:t>
            </a:r>
            <a:r>
              <a:rPr b="1" lang="en-US"/>
              <a:t>Weakly typed programming language, </a:t>
            </a:r>
            <a:r>
              <a:rPr lang="en-US"/>
              <a:t>this mean its able to detect variable types automatically based on the value you assign to the variable</a:t>
            </a:r>
            <a:endParaRPr/>
          </a:p>
          <a:p>
            <a:pPr indent="0" lvl="1" marL="609600" rtl="0" algn="ctr">
              <a:lnSpc>
                <a:spcPct val="90000"/>
              </a:lnSpc>
              <a:spcBef>
                <a:spcPts val="4500"/>
              </a:spcBef>
              <a:spcAft>
                <a:spcPts val="0"/>
              </a:spcAft>
              <a:buClr>
                <a:srgbClr val="5E5E5E"/>
              </a:buClr>
              <a:buSzPts val="3690"/>
              <a:buNone/>
            </a:pPr>
            <a:r>
              <a:rPr b="1" lang="en-US">
                <a:latin typeface="Consolas"/>
                <a:ea typeface="Consolas"/>
                <a:cs typeface="Consolas"/>
                <a:sym typeface="Consolas"/>
              </a:rPr>
              <a:t>let myString = "12";</a:t>
            </a:r>
            <a:endParaRPr b="1"/>
          </a:p>
          <a:p>
            <a:pPr indent="0" lvl="1" marL="609600" rtl="0" algn="ctr">
              <a:lnSpc>
                <a:spcPct val="90000"/>
              </a:lnSpc>
              <a:spcBef>
                <a:spcPts val="4500"/>
              </a:spcBef>
              <a:spcAft>
                <a:spcPts val="0"/>
              </a:spcAft>
              <a:buClr>
                <a:srgbClr val="5E5E5E"/>
              </a:buClr>
              <a:buSzPts val="3690"/>
              <a:buNone/>
            </a:pPr>
            <a:r>
              <a:rPr b="1" lang="en-US">
                <a:latin typeface="Consolas"/>
                <a:ea typeface="Consolas"/>
                <a:cs typeface="Consolas"/>
                <a:sym typeface="Consolas"/>
              </a:rPr>
              <a:t>let myNumber = 12;</a:t>
            </a:r>
            <a:endParaRPr b="1"/>
          </a:p>
          <a:p>
            <a:pPr indent="-381000" lvl="1" marL="990600" rtl="0" algn="l">
              <a:lnSpc>
                <a:spcPct val="90000"/>
              </a:lnSpc>
              <a:spcBef>
                <a:spcPts val="4500"/>
              </a:spcBef>
              <a:spcAft>
                <a:spcPts val="0"/>
              </a:spcAft>
              <a:buClr>
                <a:srgbClr val="5E5E5E"/>
              </a:buClr>
              <a:buSzPts val="3690"/>
              <a:buFont typeface="Arial"/>
              <a:buChar char="•"/>
            </a:pPr>
            <a:r>
              <a:rPr b="1" lang="en-US">
                <a:latin typeface="Helvetica Neue"/>
                <a:ea typeface="Helvetica Neue"/>
                <a:cs typeface="Helvetica Neue"/>
                <a:sym typeface="Helvetica Neue"/>
              </a:rPr>
              <a:t>🤔So what will happen with this line of code? </a:t>
            </a:r>
            <a:endParaRPr/>
          </a:p>
          <a:p>
            <a:pPr indent="0" lvl="1" marL="609600" rtl="0" algn="ctr">
              <a:lnSpc>
                <a:spcPct val="90000"/>
              </a:lnSpc>
              <a:spcBef>
                <a:spcPts val="4500"/>
              </a:spcBef>
              <a:spcAft>
                <a:spcPts val="0"/>
              </a:spcAft>
              <a:buClr>
                <a:srgbClr val="5E5E5E"/>
              </a:buClr>
              <a:buSzPts val="3690"/>
              <a:buFont typeface="Consolas"/>
              <a:buNone/>
            </a:pPr>
            <a:r>
              <a:rPr b="1" lang="en-US">
                <a:latin typeface="Consolas"/>
                <a:ea typeface="Consolas"/>
                <a:cs typeface="Consolas"/>
                <a:sym typeface="Consolas"/>
              </a:rPr>
              <a:t>let unknownType = 53 + "Bond";</a:t>
            </a:r>
            <a:endParaRPr b="1"/>
          </a:p>
        </p:txBody>
      </p:sp>
      <p:sp>
        <p:nvSpPr>
          <p:cNvPr id="167" name="Google Shape;167;p11"/>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Type Identification</a:t>
            </a:r>
            <a:endParaRPr>
              <a:solidFill>
                <a:srgbClr val="E4BA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idx="2" type="body"/>
          </p:nvPr>
        </p:nvSpPr>
        <p:spPr>
          <a:xfrm>
            <a:off x="1206500" y="3181704"/>
            <a:ext cx="21951211" cy="685446"/>
          </a:xfrm>
          <a:prstGeom prst="rect">
            <a:avLst/>
          </a:prstGeom>
          <a:noFill/>
          <a:ln>
            <a:noFill/>
          </a:ln>
        </p:spPr>
        <p:txBody>
          <a:bodyPr anchorCtr="0" anchor="t" bIns="50800" lIns="50800" spcFirstLastPara="1" rIns="50800" wrap="square" tIns="50800">
            <a:noAutofit/>
          </a:bodyPr>
          <a:lstStyle/>
          <a:p>
            <a:pPr indent="-381000" lvl="1" marL="990600" rtl="0" algn="l">
              <a:lnSpc>
                <a:spcPct val="90000"/>
              </a:lnSpc>
              <a:spcBef>
                <a:spcPts val="0"/>
              </a:spcBef>
              <a:spcAft>
                <a:spcPts val="0"/>
              </a:spcAft>
              <a:buClr>
                <a:srgbClr val="5E5E5E"/>
              </a:buClr>
              <a:buSzPts val="3690"/>
              <a:buFont typeface="Arial"/>
              <a:buChar char="•"/>
            </a:pPr>
            <a:r>
              <a:rPr lang="en-US"/>
              <a:t>We use the </a:t>
            </a:r>
            <a:r>
              <a:rPr b="1" lang="en-US"/>
              <a:t>typeof</a:t>
            </a:r>
            <a:r>
              <a:rPr lang="en-US"/>
              <a:t> built-in function</a:t>
            </a:r>
            <a:endParaRPr/>
          </a:p>
          <a:p>
            <a:pPr indent="0" lvl="1" marL="609600" rtl="0" algn="l">
              <a:lnSpc>
                <a:spcPct val="90000"/>
              </a:lnSpc>
              <a:spcBef>
                <a:spcPts val="4500"/>
              </a:spcBef>
              <a:spcAft>
                <a:spcPts val="0"/>
              </a:spcAft>
              <a:buClr>
                <a:srgbClr val="5E5E5E"/>
              </a:buClr>
              <a:buSzPts val="7380"/>
              <a:buFont typeface="Helvetica Neue"/>
              <a:buNone/>
            </a:pPr>
            <a:r>
              <a:rPr b="1" lang="en-US" sz="6000"/>
              <a:t>👨‍💻👩‍💻 </a:t>
            </a:r>
            <a:r>
              <a:rPr b="1" lang="en-US"/>
              <a:t>Enter the following code into your console and then press enter</a:t>
            </a:r>
            <a:endParaRPr/>
          </a:p>
          <a:p>
            <a:pPr indent="0" lvl="1" marL="609600" rtl="0" algn="l">
              <a:lnSpc>
                <a:spcPct val="90000"/>
              </a:lnSpc>
              <a:spcBef>
                <a:spcPts val="4500"/>
              </a:spcBef>
              <a:spcAft>
                <a:spcPts val="0"/>
              </a:spcAft>
              <a:buClr>
                <a:srgbClr val="5E5E5E"/>
              </a:buClr>
              <a:buSzPts val="7380"/>
              <a:buFont typeface="Helvetica Neue"/>
              <a:buNone/>
            </a:pPr>
            <a:r>
              <a:rPr b="1" lang="en-US">
                <a:latin typeface="Consolas"/>
                <a:ea typeface="Consolas"/>
                <a:cs typeface="Consolas"/>
                <a:sym typeface="Consolas"/>
              </a:rPr>
              <a:t>let myName = "Tom";</a:t>
            </a:r>
            <a:br>
              <a:rPr b="1" lang="en-US">
                <a:latin typeface="Consolas"/>
                <a:ea typeface="Consolas"/>
                <a:cs typeface="Consolas"/>
                <a:sym typeface="Consolas"/>
              </a:rPr>
            </a:br>
            <a:r>
              <a:rPr b="1" lang="en-US">
                <a:latin typeface="Consolas"/>
                <a:ea typeface="Consolas"/>
                <a:cs typeface="Consolas"/>
                <a:sym typeface="Consolas"/>
              </a:rPr>
              <a:t>let num = 33.33;</a:t>
            </a:r>
            <a:br>
              <a:rPr b="1" lang="en-US">
                <a:latin typeface="Consolas"/>
                <a:ea typeface="Consolas"/>
                <a:cs typeface="Consolas"/>
                <a:sym typeface="Consolas"/>
              </a:rPr>
            </a:br>
            <a:r>
              <a:rPr b="1" lang="en-US">
                <a:latin typeface="Consolas"/>
                <a:ea typeface="Consolas"/>
                <a:cs typeface="Consolas"/>
                <a:sym typeface="Consolas"/>
              </a:rPr>
              <a:t>let pass = true;</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console.log(myName);</a:t>
            </a:r>
            <a:br>
              <a:rPr b="1" lang="en-US">
                <a:latin typeface="Consolas"/>
                <a:ea typeface="Consolas"/>
                <a:cs typeface="Consolas"/>
                <a:sym typeface="Consolas"/>
              </a:rPr>
            </a:br>
            <a:r>
              <a:rPr b="1" lang="en-US">
                <a:latin typeface="Consolas"/>
                <a:ea typeface="Consolas"/>
                <a:cs typeface="Consolas"/>
                <a:sym typeface="Consolas"/>
              </a:rPr>
              <a:t>console.log(num);</a:t>
            </a:r>
            <a:br>
              <a:rPr b="1" lang="en-US">
                <a:latin typeface="Consolas"/>
                <a:ea typeface="Consolas"/>
                <a:cs typeface="Consolas"/>
                <a:sym typeface="Consolas"/>
              </a:rPr>
            </a:br>
            <a:r>
              <a:rPr b="1" lang="en-US">
                <a:latin typeface="Consolas"/>
                <a:ea typeface="Consolas"/>
                <a:cs typeface="Consolas"/>
                <a:sym typeface="Consolas"/>
              </a:rPr>
              <a:t>console.log(pass);</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let myDataType = typeof num;</a:t>
            </a:r>
            <a:br>
              <a:rPr b="1" lang="en-US">
                <a:latin typeface="Consolas"/>
                <a:ea typeface="Consolas"/>
                <a:cs typeface="Consolas"/>
                <a:sym typeface="Consolas"/>
              </a:rPr>
            </a:br>
            <a:r>
              <a:rPr b="1" lang="en-US">
                <a:latin typeface="Consolas"/>
                <a:ea typeface="Consolas"/>
                <a:cs typeface="Consolas"/>
                <a:sym typeface="Consolas"/>
              </a:rPr>
              <a:t>console.log(myDataType);</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console.log(typeof pass);</a:t>
            </a:r>
            <a:endParaRPr b="1"/>
          </a:p>
          <a:p>
            <a:pPr indent="0" lvl="1" marL="609600" rtl="0" algn="l">
              <a:lnSpc>
                <a:spcPct val="90000"/>
              </a:lnSpc>
              <a:spcBef>
                <a:spcPts val="4500"/>
              </a:spcBef>
              <a:spcAft>
                <a:spcPts val="0"/>
              </a:spcAft>
              <a:buClr>
                <a:srgbClr val="5E5E5E"/>
              </a:buClr>
              <a:buSzPts val="3690"/>
              <a:buFont typeface="Consolas"/>
              <a:buNone/>
            </a:pPr>
            <a:r>
              <a:rPr b="1" lang="en-US">
                <a:latin typeface="Consolas"/>
                <a:ea typeface="Consolas"/>
                <a:cs typeface="Consolas"/>
                <a:sym typeface="Consolas"/>
              </a:rPr>
              <a:t> </a:t>
            </a:r>
            <a:endParaRPr b="1"/>
          </a:p>
        </p:txBody>
      </p:sp>
      <p:sp>
        <p:nvSpPr>
          <p:cNvPr id="173" name="Google Shape;173;p12"/>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Finding the Type</a:t>
            </a:r>
            <a:endParaRPr>
              <a:solidFill>
                <a:srgbClr val="E4BA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00000"/>
              <a:buFont typeface="Helvetica Neue"/>
              <a:buNone/>
            </a:pPr>
            <a:r>
              <a:rPr lang="en-US">
                <a:solidFill>
                  <a:srgbClr val="E4BA00"/>
                </a:solidFill>
              </a:rPr>
              <a:t>Mathematical Calculations with JavaScript</a:t>
            </a:r>
            <a:endParaRPr>
              <a:solidFill>
                <a:srgbClr val="E4BA00"/>
              </a:solidFill>
            </a:endParaRPr>
          </a:p>
        </p:txBody>
      </p:sp>
      <p:graphicFrame>
        <p:nvGraphicFramePr>
          <p:cNvPr id="179" name="Google Shape;179;p13"/>
          <p:cNvGraphicFramePr/>
          <p:nvPr/>
        </p:nvGraphicFramePr>
        <p:xfrm>
          <a:off x="4064000" y="4192312"/>
          <a:ext cx="3000000" cy="3000000"/>
        </p:xfrm>
        <a:graphic>
          <a:graphicData uri="http://schemas.openxmlformats.org/drawingml/2006/table">
            <a:tbl>
              <a:tblPr bandRow="1" firstRow="1">
                <a:noFill/>
                <a:tableStyleId>{67FAF973-C94F-4231-9FAD-3CB6A7108216}</a:tableStyleId>
              </a:tblPr>
              <a:tblGrid>
                <a:gridCol w="8128000"/>
                <a:gridCol w="8128000"/>
              </a:tblGrid>
              <a:tr h="370850">
                <a:tc>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latin typeface="Helvetica Neue"/>
                          <a:ea typeface="Helvetica Neue"/>
                          <a:cs typeface="Helvetica Neue"/>
                          <a:sym typeface="Helvetica Neue"/>
                        </a:rPr>
                        <a:t>Arithmetic Operations </a:t>
                      </a:r>
                      <a:endParaRPr b="1" sz="3200" u="none" cap="none" strike="noStrike">
                        <a:solidFill>
                          <a:schemeClr val="lt1"/>
                        </a:solidFill>
                        <a:latin typeface="Helvetica Neue"/>
                        <a:ea typeface="Helvetica Neue"/>
                        <a:cs typeface="Helvetica Neue"/>
                        <a:sym typeface="Helvetica Neue"/>
                      </a:endParaRPr>
                    </a:p>
                  </a:txBody>
                  <a:tcPr marT="63500" marB="63500" marR="63500" marL="63500">
                    <a:solidFill>
                      <a:srgbClr val="0070C0"/>
                    </a:solidFill>
                  </a:tcPr>
                </a:tc>
                <a:tc>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latin typeface="Helvetica Neue"/>
                          <a:ea typeface="Helvetica Neue"/>
                          <a:cs typeface="Helvetica Neue"/>
                          <a:sym typeface="Helvetica Neue"/>
                        </a:rPr>
                        <a:t>Symbol used in JavaScript</a:t>
                      </a:r>
                      <a:endParaRPr b="1" sz="3200" u="none" cap="none" strike="noStrike">
                        <a:solidFill>
                          <a:schemeClr val="lt1"/>
                        </a:solidFill>
                        <a:latin typeface="Helvetica Neue"/>
                        <a:ea typeface="Helvetica Neue"/>
                        <a:cs typeface="Helvetica Neue"/>
                        <a:sym typeface="Helvetica Neue"/>
                      </a:endParaRPr>
                    </a:p>
                  </a:txBody>
                  <a:tcPr marT="63500" marB="63500" marR="63500" marL="63500">
                    <a:solidFill>
                      <a:srgbClr val="0070C0"/>
                    </a:solidFill>
                  </a:tcPr>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Addition</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Subtraction</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Multiplication</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Division</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Modulus (Divides left-hand operand by right-hand operand and returns remainder, e.g. 5%2 = 1)</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Add one to a variable (e.g. 2++ = 3)</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r h="370850">
                <a:tc>
                  <a:txBody>
                    <a:bodyPr/>
                    <a:lstStyle/>
                    <a:p>
                      <a:pPr indent="0" lvl="0" marL="0" marR="0" rtl="0" algn="l">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Subtract one from a variable (e.g. 2-- = 1)</a:t>
                      </a:r>
                      <a:endParaRPr sz="3200" u="none" cap="none" strike="noStrike">
                        <a:latin typeface="Helvetica Neue"/>
                        <a:ea typeface="Helvetica Neue"/>
                        <a:cs typeface="Helvetica Neue"/>
                        <a:sym typeface="Helvetica Neue"/>
                      </a:endParaRPr>
                    </a:p>
                  </a:txBody>
                  <a:tcPr marT="63500" marB="63500" marR="63500" marL="63500"/>
                </a:tc>
                <a:tc>
                  <a:txBody>
                    <a:bodyPr/>
                    <a:lstStyle/>
                    <a:p>
                      <a:pPr indent="0" lvl="0" marL="0" marR="0" rtl="0" algn="ctr">
                        <a:lnSpc>
                          <a:spcPct val="115000"/>
                        </a:lnSpc>
                        <a:spcBef>
                          <a:spcPts val="0"/>
                        </a:spcBef>
                        <a:spcAft>
                          <a:spcPts val="0"/>
                        </a:spcAft>
                        <a:buClr>
                          <a:schemeClr val="dk1"/>
                        </a:buClr>
                        <a:buSzPts val="3200"/>
                        <a:buFont typeface="Helvetica Neue"/>
                        <a:buNone/>
                      </a:pPr>
                      <a:r>
                        <a:rPr lang="en-US" sz="3200" u="none" cap="none" strike="noStrike">
                          <a:latin typeface="Helvetica Neue"/>
                          <a:ea typeface="Helvetica Neue"/>
                          <a:cs typeface="Helvetica Neue"/>
                          <a:sym typeface="Helvetica Neue"/>
                        </a:rPr>
                        <a:t>--</a:t>
                      </a:r>
                      <a:endParaRPr sz="3200" u="none" cap="none" strike="noStrike">
                        <a:latin typeface="Helvetica Neue"/>
                        <a:ea typeface="Helvetica Neue"/>
                        <a:cs typeface="Helvetica Neue"/>
                        <a:sym typeface="Helvetica Neue"/>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idx="2" type="body"/>
          </p:nvPr>
        </p:nvSpPr>
        <p:spPr>
          <a:xfrm>
            <a:off x="1206500" y="4117369"/>
            <a:ext cx="18986499" cy="685446"/>
          </a:xfrm>
          <a:prstGeom prst="rect">
            <a:avLst/>
          </a:prstGeom>
          <a:noFill/>
          <a:ln>
            <a:noFill/>
          </a:ln>
        </p:spPr>
        <p:txBody>
          <a:bodyPr anchorCtr="0" anchor="t" bIns="50800" lIns="50800" spcFirstLastPara="1" rIns="50800" wrap="square" tIns="50800">
            <a:noAutofit/>
          </a:bodyPr>
          <a:lstStyle/>
          <a:p>
            <a:pPr indent="0" lvl="1" marL="609600" rtl="0" algn="l">
              <a:lnSpc>
                <a:spcPct val="90000"/>
              </a:lnSpc>
              <a:spcBef>
                <a:spcPts val="0"/>
              </a:spcBef>
              <a:spcAft>
                <a:spcPts val="0"/>
              </a:spcAft>
              <a:buClr>
                <a:srgbClr val="5E5E5E"/>
              </a:buClr>
              <a:buSzPts val="3690"/>
              <a:buFont typeface="Consolas"/>
              <a:buNone/>
            </a:pPr>
            <a:r>
              <a:rPr b="1" lang="en-US">
                <a:latin typeface="Consolas"/>
                <a:ea typeface="Consolas"/>
                <a:cs typeface="Consolas"/>
                <a:sym typeface="Consolas"/>
              </a:rPr>
              <a:t>let num1 = 12;</a:t>
            </a:r>
            <a:br>
              <a:rPr b="1" lang="en-US">
                <a:latin typeface="Consolas"/>
                <a:ea typeface="Consolas"/>
                <a:cs typeface="Consolas"/>
                <a:sym typeface="Consolas"/>
              </a:rPr>
            </a:br>
            <a:r>
              <a:rPr b="1" lang="en-US">
                <a:latin typeface="Consolas"/>
                <a:ea typeface="Consolas"/>
                <a:cs typeface="Consolas"/>
                <a:sym typeface="Consolas"/>
              </a:rPr>
              <a:t>let num2 = 34;</a:t>
            </a:r>
            <a:br>
              <a:rPr b="1" lang="en-US">
                <a:latin typeface="Consolas"/>
                <a:ea typeface="Consolas"/>
                <a:cs typeface="Consolas"/>
                <a:sym typeface="Consolas"/>
              </a:rPr>
            </a:br>
            <a:br>
              <a:rPr b="1" lang="en-US">
                <a:latin typeface="Consolas"/>
                <a:ea typeface="Consolas"/>
                <a:cs typeface="Consolas"/>
                <a:sym typeface="Consolas"/>
              </a:rPr>
            </a:br>
            <a:r>
              <a:rPr b="1" lang="en-US">
                <a:latin typeface="Consolas"/>
                <a:ea typeface="Consolas"/>
                <a:cs typeface="Consolas"/>
                <a:sym typeface="Consolas"/>
              </a:rPr>
              <a:t>console.log("num1 = " + num2);</a:t>
            </a:r>
            <a:br>
              <a:rPr b="1" lang="en-US">
                <a:latin typeface="Consolas"/>
                <a:ea typeface="Consolas"/>
                <a:cs typeface="Consolas"/>
                <a:sym typeface="Consolas"/>
              </a:rPr>
            </a:br>
            <a:r>
              <a:rPr b="1" lang="en-US">
                <a:latin typeface="Consolas"/>
                <a:ea typeface="Consolas"/>
                <a:cs typeface="Consolas"/>
                <a:sym typeface="Consolas"/>
              </a:rPr>
              <a:t>console.log("num2 = " + num2);</a:t>
            </a:r>
            <a:br>
              <a:rPr b="1" lang="en-US">
                <a:latin typeface="Consolas"/>
                <a:ea typeface="Consolas"/>
                <a:cs typeface="Consolas"/>
                <a:sym typeface="Consolas"/>
              </a:rPr>
            </a:br>
            <a:r>
              <a:rPr b="1" lang="en-US">
                <a:latin typeface="Consolas"/>
                <a:ea typeface="Consolas"/>
                <a:cs typeface="Consolas"/>
                <a:sym typeface="Consolas"/>
              </a:rPr>
              <a:t>console.log("num1 + num2 = " + num1+num2);</a:t>
            </a:r>
            <a:br>
              <a:rPr b="1" lang="en-US">
                <a:latin typeface="Consolas"/>
                <a:ea typeface="Consolas"/>
                <a:cs typeface="Consolas"/>
                <a:sym typeface="Consolas"/>
              </a:rPr>
            </a:br>
            <a:r>
              <a:rPr b="1" lang="en-US">
                <a:latin typeface="Consolas"/>
                <a:ea typeface="Consolas"/>
                <a:cs typeface="Consolas"/>
                <a:sym typeface="Consolas"/>
              </a:rPr>
              <a:t>console.log("num1 / num2 = " + num1/num2);</a:t>
            </a:r>
            <a:br>
              <a:rPr b="1" lang="en-US">
                <a:latin typeface="Consolas"/>
                <a:ea typeface="Consolas"/>
                <a:cs typeface="Consolas"/>
                <a:sym typeface="Consolas"/>
              </a:rPr>
            </a:br>
            <a:r>
              <a:rPr b="1" lang="en-US">
                <a:latin typeface="Consolas"/>
                <a:ea typeface="Consolas"/>
                <a:cs typeface="Consolas"/>
                <a:sym typeface="Consolas"/>
              </a:rPr>
              <a:t>console.log("num2 % num1 = " + num2%num1);</a:t>
            </a:r>
            <a:br>
              <a:rPr b="1" lang="en-US">
                <a:latin typeface="Consolas"/>
                <a:ea typeface="Consolas"/>
                <a:cs typeface="Consolas"/>
                <a:sym typeface="Consolas"/>
              </a:rPr>
            </a:br>
            <a:r>
              <a:rPr b="1" lang="en-US">
                <a:latin typeface="Consolas"/>
                <a:ea typeface="Consolas"/>
                <a:cs typeface="Consolas"/>
                <a:sym typeface="Consolas"/>
              </a:rPr>
              <a:t>console.log("num1++ = " + num1++);</a:t>
            </a:r>
            <a:br>
              <a:rPr b="1" lang="en-US">
                <a:latin typeface="Consolas"/>
                <a:ea typeface="Consolas"/>
                <a:cs typeface="Consolas"/>
                <a:sym typeface="Consolas"/>
              </a:rPr>
            </a:br>
            <a:r>
              <a:rPr b="1" lang="en-US">
                <a:latin typeface="Consolas"/>
                <a:ea typeface="Consolas"/>
                <a:cs typeface="Consolas"/>
                <a:sym typeface="Consolas"/>
              </a:rPr>
              <a:t>console.log("num2-- = " + num2--);</a:t>
            </a:r>
            <a:endParaRPr b="1"/>
          </a:p>
          <a:p>
            <a:pPr indent="0" lvl="1" marL="609600" rtl="0" algn="l">
              <a:lnSpc>
                <a:spcPct val="90000"/>
              </a:lnSpc>
              <a:spcBef>
                <a:spcPts val="4500"/>
              </a:spcBef>
              <a:spcAft>
                <a:spcPts val="0"/>
              </a:spcAft>
              <a:buClr>
                <a:srgbClr val="5E5E5E"/>
              </a:buClr>
              <a:buSzPts val="3690"/>
              <a:buFont typeface="Helvetica Neue"/>
              <a:buNone/>
            </a:pPr>
            <a:r>
              <a:rPr lang="en-US"/>
              <a:t> </a:t>
            </a:r>
            <a:endParaRPr/>
          </a:p>
        </p:txBody>
      </p:sp>
      <p:sp>
        <p:nvSpPr>
          <p:cNvPr id="185" name="Google Shape;185;p14"/>
          <p:cNvSpPr txBox="1"/>
          <p:nvPr>
            <p:ph type="title"/>
          </p:nvPr>
        </p:nvSpPr>
        <p:spPr>
          <a:xfrm>
            <a:off x="567702" y="1001530"/>
            <a:ext cx="21250307" cy="1435100"/>
          </a:xfrm>
          <a:prstGeom prst="rect">
            <a:avLst/>
          </a:prstGeom>
          <a:noFill/>
          <a:ln>
            <a:noFill/>
          </a:ln>
        </p:spPr>
        <p:txBody>
          <a:bodyPr anchorCtr="0" anchor="t" bIns="50800" lIns="50800" spcFirstLastPara="1" rIns="50800" wrap="square" tIns="50800">
            <a:normAutofit fontScale="90000"/>
          </a:bodyPr>
          <a:lstStyle/>
          <a:p>
            <a:pPr indent="0" lvl="1" marL="609600" rtl="0" algn="ctr">
              <a:lnSpc>
                <a:spcPct val="80000"/>
              </a:lnSpc>
              <a:spcBef>
                <a:spcPts val="0"/>
              </a:spcBef>
              <a:spcAft>
                <a:spcPts val="0"/>
              </a:spcAft>
              <a:buClr>
                <a:srgbClr val="5E5E5E"/>
              </a:buClr>
              <a:buSzPct val="100000"/>
              <a:buFont typeface="Helvetica Neue"/>
              <a:buNone/>
            </a:pPr>
            <a:r>
              <a:rPr lang="en-US" sz="9600">
                <a:solidFill>
                  <a:srgbClr val="E4BA00"/>
                </a:solidFill>
              </a:rPr>
              <a:t>👨‍💻👩‍💻 </a:t>
            </a:r>
            <a:r>
              <a:rPr lang="en-US">
                <a:solidFill>
                  <a:srgbClr val="E4BA00"/>
                </a:solidFill>
              </a:rPr>
              <a:t>Type the following into your console. </a:t>
            </a:r>
            <a:endParaRPr>
              <a:solidFill>
                <a:srgbClr val="E4BA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idx="2" type="body"/>
          </p:nvPr>
        </p:nvSpPr>
        <p:spPr>
          <a:xfrm>
            <a:off x="1206500" y="3181704"/>
            <a:ext cx="18986499" cy="685446"/>
          </a:xfrm>
          <a:prstGeom prst="rect">
            <a:avLst/>
          </a:prstGeom>
          <a:noFill/>
          <a:ln>
            <a:noFill/>
          </a:ln>
        </p:spPr>
        <p:txBody>
          <a:bodyPr anchorCtr="0" anchor="t" bIns="50800" lIns="50800" spcFirstLastPara="1" rIns="50800" wrap="square" tIns="50800">
            <a:noAutofit/>
          </a:bodyPr>
          <a:lstStyle/>
          <a:p>
            <a:pPr indent="-381000" lvl="1" marL="990600" rtl="0" algn="l">
              <a:lnSpc>
                <a:spcPct val="90000"/>
              </a:lnSpc>
              <a:spcBef>
                <a:spcPts val="0"/>
              </a:spcBef>
              <a:spcAft>
                <a:spcPts val="0"/>
              </a:spcAft>
              <a:buClr>
                <a:srgbClr val="5E5E5E"/>
              </a:buClr>
              <a:buSzPts val="3690"/>
              <a:buFont typeface="Arial"/>
              <a:buChar char="•"/>
            </a:pPr>
            <a:r>
              <a:rPr lang="en-US"/>
              <a:t>Create a new file (using VS code)</a:t>
            </a:r>
            <a:endParaRPr/>
          </a:p>
          <a:p>
            <a:pPr indent="-381000" lvl="1" marL="990600" rtl="0" algn="l">
              <a:lnSpc>
                <a:spcPct val="90000"/>
              </a:lnSpc>
              <a:spcBef>
                <a:spcPts val="4500"/>
              </a:spcBef>
              <a:spcAft>
                <a:spcPts val="0"/>
              </a:spcAft>
              <a:buClr>
                <a:srgbClr val="5E5E5E"/>
              </a:buClr>
              <a:buSzPts val="3690"/>
              <a:buFont typeface="Arial"/>
              <a:buChar char="•"/>
            </a:pPr>
            <a:r>
              <a:rPr lang="en-US"/>
              <a:t>Enter the JavaScript instructions in this file one instruction per line</a:t>
            </a:r>
            <a:endParaRPr/>
          </a:p>
          <a:p>
            <a:pPr indent="-381000" lvl="1" marL="990600" rtl="0" algn="l">
              <a:lnSpc>
                <a:spcPct val="90000"/>
              </a:lnSpc>
              <a:spcBef>
                <a:spcPts val="4500"/>
              </a:spcBef>
              <a:spcAft>
                <a:spcPts val="0"/>
              </a:spcAft>
              <a:buClr>
                <a:srgbClr val="5E5E5E"/>
              </a:buClr>
              <a:buSzPts val="3690"/>
              <a:buFont typeface="Arial"/>
              <a:buChar char="•"/>
            </a:pPr>
            <a:r>
              <a:rPr lang="en-US"/>
              <a:t>Save this file with the .js extension.</a:t>
            </a:r>
            <a:endParaRPr/>
          </a:p>
          <a:p>
            <a:pPr indent="-381000" lvl="1" marL="990600" rtl="0" algn="l">
              <a:lnSpc>
                <a:spcPct val="90000"/>
              </a:lnSpc>
              <a:spcBef>
                <a:spcPts val="4500"/>
              </a:spcBef>
              <a:spcAft>
                <a:spcPts val="0"/>
              </a:spcAft>
              <a:buClr>
                <a:srgbClr val="5E5E5E"/>
              </a:buClr>
              <a:buSzPts val="3690"/>
              <a:buFont typeface="Arial"/>
              <a:buChar char="•"/>
            </a:pPr>
            <a:r>
              <a:rPr lang="en-US"/>
              <a:t>Save all your compulsory tasks as JavaScript files.</a:t>
            </a:r>
            <a:endParaRPr/>
          </a:p>
        </p:txBody>
      </p:sp>
      <p:sp>
        <p:nvSpPr>
          <p:cNvPr id="191" name="Google Shape;191;p15"/>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800"/>
              <a:buFont typeface="Helvetica Neue"/>
              <a:buNone/>
            </a:pPr>
            <a:r>
              <a:rPr lang="en-US" sz="8800">
                <a:solidFill>
                  <a:srgbClr val="E4BA00"/>
                </a:solidFill>
              </a:rPr>
              <a:t>👨‍💻👩‍💻 </a:t>
            </a:r>
            <a:r>
              <a:rPr lang="en-US">
                <a:solidFill>
                  <a:srgbClr val="E4BA00"/>
                </a:solidFill>
              </a:rPr>
              <a:t>Creating .js Files</a:t>
            </a:r>
            <a:endParaRPr>
              <a:solidFill>
                <a:srgbClr val="E4BA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idx="2" type="body"/>
          </p:nvPr>
        </p:nvSpPr>
        <p:spPr>
          <a:xfrm>
            <a:off x="1206500" y="3181704"/>
            <a:ext cx="18986499" cy="68544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444444"/>
              </a:buClr>
              <a:buSzPts val="3690"/>
              <a:buFont typeface="Helvetica Neue"/>
              <a:buChar char="•"/>
            </a:pPr>
            <a:r>
              <a:rPr b="0" i="0" lang="en-US">
                <a:solidFill>
                  <a:srgbClr val="444444"/>
                </a:solidFill>
                <a:latin typeface="Helvetica Neue"/>
                <a:ea typeface="Helvetica Neue"/>
                <a:cs typeface="Helvetica Neue"/>
                <a:sym typeface="Helvetica Neue"/>
              </a:rPr>
              <a:t>Pseudocode is a compact and informal high-level description of a program using the conventions of a programming language, but intended more for humans.</a:t>
            </a:r>
            <a:endParaRPr/>
          </a:p>
          <a:p>
            <a:pPr indent="-381000" lvl="0" marL="381000" rtl="0" algn="l">
              <a:lnSpc>
                <a:spcPct val="90000"/>
              </a:lnSpc>
              <a:spcBef>
                <a:spcPts val="4500"/>
              </a:spcBef>
              <a:spcAft>
                <a:spcPts val="0"/>
              </a:spcAft>
              <a:buClr>
                <a:srgbClr val="444444"/>
              </a:buClr>
              <a:buSzPts val="3690"/>
              <a:buFont typeface="Helvetica Neue"/>
              <a:buChar char="•"/>
            </a:pPr>
            <a:r>
              <a:rPr b="0" i="0" lang="en-US">
                <a:solidFill>
                  <a:srgbClr val="444444"/>
                </a:solidFill>
                <a:latin typeface="Helvetica Neue"/>
                <a:ea typeface="Helvetica Neue"/>
                <a:cs typeface="Helvetica Neue"/>
                <a:sym typeface="Helvetica Neue"/>
              </a:rPr>
              <a:t>Pseudocode is not an actual programming language. So it cannot be compiled into an executable program. It uses short terms or simple English language syntaxes to write code for programs before it is actually converted into a specific programming language.</a:t>
            </a:r>
            <a:endParaRPr/>
          </a:p>
          <a:p>
            <a:pPr indent="-381000" lvl="0" marL="381000" rtl="0" algn="l">
              <a:lnSpc>
                <a:spcPct val="90000"/>
              </a:lnSpc>
              <a:spcBef>
                <a:spcPts val="4500"/>
              </a:spcBef>
              <a:spcAft>
                <a:spcPts val="0"/>
              </a:spcAft>
              <a:buClr>
                <a:srgbClr val="444444"/>
              </a:buClr>
              <a:buSzPts val="3690"/>
              <a:buFont typeface="Helvetica Neue"/>
              <a:buChar char="•"/>
            </a:pPr>
            <a:r>
              <a:rPr b="1" lang="en-US">
                <a:solidFill>
                  <a:srgbClr val="444444"/>
                </a:solidFill>
              </a:rPr>
              <a:t>Issue for driver license (Pseudocode If Else Example)</a:t>
            </a:r>
            <a:endParaRPr b="1">
              <a:solidFill>
                <a:srgbClr val="444444"/>
              </a:solidFill>
            </a:endParaRPr>
          </a:p>
        </p:txBody>
      </p:sp>
      <p:sp>
        <p:nvSpPr>
          <p:cNvPr id="197" name="Google Shape;197;p16"/>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800"/>
              <a:buFont typeface="Helvetica Neue"/>
              <a:buNone/>
            </a:pPr>
            <a:r>
              <a:rPr lang="en-US" sz="8800">
                <a:solidFill>
                  <a:srgbClr val="E4BA00"/>
                </a:solidFill>
              </a:rPr>
              <a:t>Pseudocode</a:t>
            </a:r>
            <a:endParaRPr>
              <a:solidFill>
                <a:srgbClr val="E4BA00"/>
              </a:solidFill>
            </a:endParaRPr>
          </a:p>
        </p:txBody>
      </p:sp>
      <p:pic>
        <p:nvPicPr>
          <p:cNvPr id="198" name="Google Shape;198;p16"/>
          <p:cNvPicPr preferRelativeResize="0"/>
          <p:nvPr/>
        </p:nvPicPr>
        <p:blipFill rotWithShape="1">
          <a:blip r:embed="rId3">
            <a:alphaModFix/>
          </a:blip>
          <a:srcRect b="34257" l="19061" r="41457" t="43138"/>
          <a:stretch/>
        </p:blipFill>
        <p:spPr>
          <a:xfrm>
            <a:off x="4840027" y="7350189"/>
            <a:ext cx="14703945" cy="47352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800"/>
              <a:buFont typeface="Helvetica Neue"/>
              <a:buNone/>
            </a:pPr>
            <a:r>
              <a:rPr lang="en-US" sz="8800">
                <a:solidFill>
                  <a:srgbClr val="E4BA00"/>
                </a:solidFill>
              </a:rPr>
              <a:t>Pseudocode constructs</a:t>
            </a:r>
            <a:endParaRPr>
              <a:solidFill>
                <a:srgbClr val="E4BA00"/>
              </a:solidFill>
            </a:endParaRPr>
          </a:p>
        </p:txBody>
      </p:sp>
      <p:pic>
        <p:nvPicPr>
          <p:cNvPr descr="Pseudocode 101: An Introduction to Writing Good Pseudocode | by Sara A.  Metwalli | Towards Data Science" id="204" name="Google Shape;204;p34"/>
          <p:cNvPicPr preferRelativeResize="0"/>
          <p:nvPr/>
        </p:nvPicPr>
        <p:blipFill rotWithShape="1">
          <a:blip r:embed="rId3">
            <a:alphaModFix/>
          </a:blip>
          <a:srcRect b="0" l="0" r="0" t="0"/>
          <a:stretch/>
        </p:blipFill>
        <p:spPr>
          <a:xfrm>
            <a:off x="625929" y="4008161"/>
            <a:ext cx="11696700" cy="6575216"/>
          </a:xfrm>
          <a:prstGeom prst="rect">
            <a:avLst/>
          </a:prstGeom>
          <a:noFill/>
          <a:ln>
            <a:noFill/>
          </a:ln>
        </p:spPr>
      </p:pic>
      <p:pic>
        <p:nvPicPr>
          <p:cNvPr id="205" name="Google Shape;205;p34"/>
          <p:cNvPicPr preferRelativeResize="0"/>
          <p:nvPr/>
        </p:nvPicPr>
        <p:blipFill rotWithShape="1">
          <a:blip r:embed="rId4">
            <a:alphaModFix/>
          </a:blip>
          <a:srcRect b="0" l="0" r="0" t="0"/>
          <a:stretch/>
        </p:blipFill>
        <p:spPr>
          <a:xfrm>
            <a:off x="11766148" y="4703521"/>
            <a:ext cx="12462731" cy="51844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idx="2" type="body"/>
          </p:nvPr>
        </p:nvSpPr>
        <p:spPr>
          <a:xfrm>
            <a:off x="1206500" y="3181704"/>
            <a:ext cx="18986499" cy="685446"/>
          </a:xfrm>
          <a:prstGeom prst="rect">
            <a:avLst/>
          </a:prstGeom>
          <a:noFill/>
          <a:ln>
            <a:noFill/>
          </a:ln>
        </p:spPr>
        <p:txBody>
          <a:bodyPr anchorCtr="0" anchor="t" bIns="50800" lIns="50800" spcFirstLastPara="1" rIns="50800" wrap="square" tIns="50800">
            <a:noAutofit/>
          </a:bodyPr>
          <a:lstStyle/>
          <a:p>
            <a:pPr indent="-514350" lvl="2" marL="1733550" rtl="0" algn="l">
              <a:lnSpc>
                <a:spcPct val="90000"/>
              </a:lnSpc>
              <a:spcBef>
                <a:spcPts val="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Always capitalize the initial word (often one of the main 6 constructs).</a:t>
            </a:r>
            <a:endParaRPr/>
          </a:p>
          <a:p>
            <a:pPr indent="-514350" lvl="2" marL="1733550" rtl="0" algn="l">
              <a:lnSpc>
                <a:spcPct val="90000"/>
              </a:lnSpc>
              <a:spcBef>
                <a:spcPts val="450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Have only one statement per line.</a:t>
            </a:r>
            <a:endParaRPr/>
          </a:p>
          <a:p>
            <a:pPr indent="-514350" lvl="2" marL="1733550" rtl="0" algn="l">
              <a:lnSpc>
                <a:spcPct val="90000"/>
              </a:lnSpc>
              <a:spcBef>
                <a:spcPts val="450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Indent to show hierarchy, improve readability, and show nested constructs.</a:t>
            </a:r>
            <a:endParaRPr/>
          </a:p>
          <a:p>
            <a:pPr indent="-514350" lvl="2" marL="1733550" rtl="0" algn="l">
              <a:lnSpc>
                <a:spcPct val="90000"/>
              </a:lnSpc>
              <a:spcBef>
                <a:spcPts val="450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Always end multiline sections using any of the END keywords (ENDIF, ENDWHILE, etc.).</a:t>
            </a:r>
            <a:endParaRPr/>
          </a:p>
          <a:p>
            <a:pPr indent="-514350" lvl="2" marL="1733550" rtl="0" algn="l">
              <a:lnSpc>
                <a:spcPct val="90000"/>
              </a:lnSpc>
              <a:spcBef>
                <a:spcPts val="450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Use the naming domain of the problem, not that of the implementation. E.g., “Append the last name to the first name” instead of “name = first+ last.”</a:t>
            </a:r>
            <a:endParaRPr/>
          </a:p>
          <a:p>
            <a:pPr indent="-514350" lvl="2" marL="1733550" rtl="0" algn="l">
              <a:lnSpc>
                <a:spcPct val="90000"/>
              </a:lnSpc>
              <a:spcBef>
                <a:spcPts val="4500"/>
              </a:spcBef>
              <a:spcAft>
                <a:spcPts val="0"/>
              </a:spcAft>
              <a:buClr>
                <a:srgbClr val="5E5E5E"/>
              </a:buClr>
              <a:buSzPts val="3690"/>
              <a:buFont typeface="Helvetica Neue"/>
              <a:buAutoNum type="arabicPeriod"/>
            </a:pPr>
            <a:r>
              <a:rPr lang="en-US">
                <a:latin typeface="Helvetica Neue"/>
                <a:ea typeface="Helvetica Neue"/>
                <a:cs typeface="Helvetica Neue"/>
                <a:sym typeface="Helvetica Neue"/>
              </a:rPr>
              <a:t>Keep it simple, concise, and readable.</a:t>
            </a:r>
            <a:endParaRPr b="0" i="0">
              <a:solidFill>
                <a:srgbClr val="393939"/>
              </a:solidFill>
              <a:latin typeface="Helvetica Neue"/>
              <a:ea typeface="Helvetica Neue"/>
              <a:cs typeface="Helvetica Neue"/>
              <a:sym typeface="Helvetica Neue"/>
            </a:endParaRPr>
          </a:p>
        </p:txBody>
      </p:sp>
      <p:sp>
        <p:nvSpPr>
          <p:cNvPr id="211" name="Google Shape;211;p17"/>
          <p:cNvSpPr txBox="1"/>
          <p:nvPr>
            <p:ph type="title"/>
          </p:nvPr>
        </p:nvSpPr>
        <p:spPr>
          <a:xfrm>
            <a:off x="1781175" y="1098550"/>
            <a:ext cx="20240624"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800"/>
              <a:buFont typeface="Helvetica Neue"/>
              <a:buNone/>
            </a:pPr>
            <a:r>
              <a:rPr lang="en-US" sz="8800">
                <a:solidFill>
                  <a:srgbClr val="E4BA00"/>
                </a:solidFill>
              </a:rPr>
              <a:t>Rules</a:t>
            </a:r>
            <a:endParaRPr>
              <a:solidFill>
                <a:srgbClr val="E4BA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1028700" y="1098550"/>
            <a:ext cx="22326601" cy="1435100"/>
          </a:xfrm>
          <a:prstGeom prst="rect">
            <a:avLst/>
          </a:prstGeom>
          <a:noFill/>
          <a:ln>
            <a:noFill/>
          </a:ln>
        </p:spPr>
        <p:txBody>
          <a:bodyPr anchorCtr="0" anchor="t" bIns="50800" lIns="50800" spcFirstLastPara="1" rIns="50800" wrap="square" tIns="50800">
            <a:noAutofit/>
          </a:bodyPr>
          <a:lstStyle/>
          <a:p>
            <a:pPr indent="0" lvl="1" marL="609600" rtl="0" algn="l">
              <a:lnSpc>
                <a:spcPct val="80000"/>
              </a:lnSpc>
              <a:spcBef>
                <a:spcPts val="0"/>
              </a:spcBef>
              <a:spcAft>
                <a:spcPts val="0"/>
              </a:spcAft>
              <a:buClr>
                <a:srgbClr val="5E5E5E"/>
              </a:buClr>
              <a:buSzPts val="5400"/>
              <a:buFont typeface="Helvetica Neue"/>
              <a:buNone/>
            </a:pPr>
            <a:r>
              <a:rPr lang="en-US" sz="5400">
                <a:solidFill>
                  <a:srgbClr val="E4BA00"/>
                </a:solidFill>
              </a:rPr>
              <a:t>👨‍💻👩‍💻 </a:t>
            </a:r>
            <a:r>
              <a:rPr lang="en-US" sz="5400">
                <a:solidFill>
                  <a:srgbClr val="E4BA00"/>
                </a:solidFill>
                <a:latin typeface="Helvetica Neue"/>
                <a:ea typeface="Helvetica Neue"/>
                <a:cs typeface="Helvetica Neue"/>
                <a:sym typeface="Helvetica Neue"/>
              </a:rPr>
              <a:t>Write a pseudocode to Check a Number is Positive or Negative </a:t>
            </a:r>
            <a:endParaRPr>
              <a:solidFill>
                <a:srgbClr val="E4BA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4294967295" type="ctr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FFFFFF"/>
              </a:buClr>
              <a:buSzPts val="11600"/>
              <a:buFont typeface="Helvetica Neue"/>
              <a:buNone/>
            </a:pPr>
            <a:r>
              <a:rPr b="1" i="0" lang="en-US" sz="11600" u="none" cap="none" strike="noStrike">
                <a:solidFill>
                  <a:srgbClr val="FFFFFF"/>
                </a:solidFill>
                <a:latin typeface="Helvetica Neue"/>
                <a:ea typeface="Helvetica Neue"/>
                <a:cs typeface="Helvetica Neue"/>
                <a:sym typeface="Helvetica Neue"/>
              </a:rPr>
              <a:t>Objective</a:t>
            </a:r>
            <a:br>
              <a:rPr b="1" i="0" lang="en-US" sz="11600" u="none" cap="none" strike="noStrike">
                <a:solidFill>
                  <a:srgbClr val="FFFFFF"/>
                </a:solidFill>
                <a:latin typeface="Helvetica Neue"/>
                <a:ea typeface="Helvetica Neue"/>
                <a:cs typeface="Helvetica Neue"/>
                <a:sym typeface="Helvetica Neue"/>
              </a:rPr>
            </a:br>
            <a:br>
              <a:rPr b="1" i="0" lang="en-US" sz="11600" u="none" cap="none" strike="noStrike">
                <a:solidFill>
                  <a:srgbClr val="FFFFFF"/>
                </a:solidFill>
                <a:latin typeface="Helvetica Neue"/>
                <a:ea typeface="Helvetica Neue"/>
                <a:cs typeface="Helvetica Neue"/>
                <a:sym typeface="Helvetica Neue"/>
              </a:rPr>
            </a:br>
            <a:endParaRPr b="1" i="0" sz="11600" u="none" cap="none" strike="noStrike">
              <a:solidFill>
                <a:srgbClr val="FFFFFF"/>
              </a:solidFill>
              <a:latin typeface="Helvetica Neue"/>
              <a:ea typeface="Helvetica Neue"/>
              <a:cs typeface="Helvetica Neue"/>
              <a:sym typeface="Helvetica Neue"/>
            </a:endParaRPr>
          </a:p>
        </p:txBody>
      </p:sp>
      <p:sp>
        <p:nvSpPr>
          <p:cNvPr id="105" name="Google Shape;105;p2"/>
          <p:cNvSpPr txBox="1"/>
          <p:nvPr>
            <p:ph idx="4294967295" type="subTitle"/>
          </p:nvPr>
        </p:nvSpPr>
        <p:spPr>
          <a:xfrm>
            <a:off x="1206500" y="5722629"/>
            <a:ext cx="21971000" cy="1905001"/>
          </a:xfrm>
          <a:prstGeom prst="rect">
            <a:avLst/>
          </a:prstGeom>
          <a:noFill/>
          <a:ln>
            <a:noFill/>
          </a:ln>
        </p:spPr>
        <p:txBody>
          <a:bodyPr anchorCtr="0" anchor="t" bIns="50800" lIns="50800" spcFirstLastPara="1" rIns="50800" wrap="square" tIns="50800">
            <a:noAutofit/>
          </a:bodyPr>
          <a:lstStyle/>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Using the JavaScript Console</a:t>
            </a:r>
            <a:endParaRPr b="0" i="0" sz="48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Variables and Declaring them</a:t>
            </a:r>
            <a:endParaRPr b="0" i="0" sz="48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Essential Data Types and Finding the Type</a:t>
            </a:r>
            <a:endParaRPr b="0" i="0" sz="48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Operators</a:t>
            </a:r>
            <a:endParaRPr b="0" i="0" sz="4800" u="none" cap="none" strike="noStrike">
              <a:solidFill>
                <a:srgbClr val="FFFFFF"/>
              </a:solidFill>
              <a:latin typeface="Arial"/>
              <a:ea typeface="Arial"/>
              <a:cs typeface="Arial"/>
              <a:sym typeface="Arial"/>
            </a:endParaRPr>
          </a:p>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Creating a JS File</a:t>
            </a:r>
            <a:endParaRPr b="0" i="0" sz="3000" u="none" cap="none" strike="noStrike">
              <a:solidFill>
                <a:srgbClr val="5E5E5E"/>
              </a:solidFill>
              <a:latin typeface="Helvetica Neue"/>
              <a:ea typeface="Helvetica Neue"/>
              <a:cs typeface="Helvetica Neue"/>
              <a:sym typeface="Helvetica Neue"/>
            </a:endParaRPr>
          </a:p>
          <a:p>
            <a:pPr indent="-120650" lvl="0" marL="120650" marR="0" rtl="0" algn="l">
              <a:lnSpc>
                <a:spcPct val="100000"/>
              </a:lnSpc>
              <a:spcBef>
                <a:spcPts val="0"/>
              </a:spcBef>
              <a:spcAft>
                <a:spcPts val="0"/>
              </a:spcAft>
              <a:buClr>
                <a:srgbClr val="FFFFFF"/>
              </a:buClr>
              <a:buSzPts val="4800"/>
              <a:buFont typeface="Arial"/>
              <a:buChar char="•"/>
            </a:pPr>
            <a:r>
              <a:rPr b="0" i="0" lang="en-US" sz="4800" u="none" cap="none" strike="noStrike">
                <a:solidFill>
                  <a:srgbClr val="FFFFFF"/>
                </a:solidFill>
                <a:latin typeface="Helvetica Neue"/>
                <a:ea typeface="Helvetica Neue"/>
                <a:cs typeface="Helvetica Neue"/>
                <a:sym typeface="Helvetica Neue"/>
              </a:rPr>
              <a:t>Pseudocode</a:t>
            </a:r>
            <a:endParaRPr b="0"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4800"/>
              <a:buFont typeface="Helvetica Neue"/>
              <a:buNone/>
            </a:pPr>
            <a:br>
              <a:rPr b="0" i="0" lang="en-US" sz="4800" u="none" cap="none" strike="noStrike">
                <a:solidFill>
                  <a:srgbClr val="FFFFFF"/>
                </a:solidFill>
                <a:latin typeface="Helvetica Neue"/>
                <a:ea typeface="Helvetica Neue"/>
                <a:cs typeface="Helvetica Neue"/>
                <a:sym typeface="Helvetica Neue"/>
              </a:rPr>
            </a:br>
            <a:endParaRPr b="0" i="0" sz="4800" u="none" cap="none" strike="noStrike">
              <a:solidFill>
                <a:srgbClr val="FFFFFF"/>
              </a:solidFill>
              <a:latin typeface="Helvetica Neue"/>
              <a:ea typeface="Helvetica Neue"/>
              <a:cs typeface="Helvetica Neue"/>
              <a:sym typeface="Helvetica Neue"/>
            </a:endParaRPr>
          </a:p>
        </p:txBody>
      </p:sp>
      <p:pic>
        <p:nvPicPr>
          <p:cNvPr descr="Logo&#10;&#10;Description automatically generated" id="106" name="Google Shape;106;p2"/>
          <p:cNvPicPr preferRelativeResize="0"/>
          <p:nvPr/>
        </p:nvPicPr>
        <p:blipFill rotWithShape="1">
          <a:blip r:embed="rId3">
            <a:alphaModFix/>
          </a:blip>
          <a:srcRect b="0" l="0" r="0" t="0"/>
          <a:stretch/>
        </p:blipFill>
        <p:spPr>
          <a:xfrm>
            <a:off x="14847241" y="12052718"/>
            <a:ext cx="2271440" cy="1605774"/>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17648641" y="12429266"/>
            <a:ext cx="1505130" cy="7525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2" type="body"/>
          </p:nvPr>
        </p:nvSpPr>
        <p:spPr>
          <a:xfrm>
            <a:off x="2511007" y="2755352"/>
            <a:ext cx="17994000" cy="8205300"/>
          </a:xfrm>
          <a:prstGeom prst="rect">
            <a:avLst/>
          </a:prstGeom>
          <a:noFill/>
          <a:ln>
            <a:noFill/>
          </a:ln>
        </p:spPr>
        <p:txBody>
          <a:bodyPr anchorCtr="0" anchor="ctr" bIns="50800" lIns="50800" spcFirstLastPara="1" rIns="50800" wrap="square" tIns="50800">
            <a:normAutofit/>
          </a:bodyPr>
          <a:lstStyle/>
          <a:p>
            <a:pPr indent="-381000" lvl="0" marL="381000" rtl="0" algn="l">
              <a:lnSpc>
                <a:spcPct val="90000"/>
              </a:lnSpc>
              <a:spcBef>
                <a:spcPts val="0"/>
              </a:spcBef>
              <a:spcAft>
                <a:spcPts val="0"/>
              </a:spcAft>
              <a:buClr>
                <a:srgbClr val="6B7076"/>
              </a:buClr>
              <a:buSzPts val="3000"/>
              <a:buFont typeface="Helvetica Neue"/>
              <a:buChar char="•"/>
            </a:pPr>
            <a:r>
              <a:rPr lang="en-US" u="sng">
                <a:solidFill>
                  <a:schemeClr val="hlink"/>
                </a:solidFill>
                <a:hlinkClick r:id="rId3"/>
              </a:rPr>
              <a:t>Pseudocode Examples</a:t>
            </a:r>
            <a:endParaRPr/>
          </a:p>
          <a:p>
            <a:pPr indent="-381000" lvl="0" marL="381000" rtl="0" algn="l">
              <a:lnSpc>
                <a:spcPct val="90000"/>
              </a:lnSpc>
              <a:spcBef>
                <a:spcPts val="4500"/>
              </a:spcBef>
              <a:spcAft>
                <a:spcPts val="0"/>
              </a:spcAft>
              <a:buClr>
                <a:srgbClr val="6B7076"/>
              </a:buClr>
              <a:buSzPts val="3000"/>
              <a:buFont typeface="Helvetica Neue"/>
              <a:buChar char="•"/>
            </a:pPr>
            <a:r>
              <a:rPr lang="en-US" u="sng">
                <a:solidFill>
                  <a:schemeClr val="hlink"/>
                </a:solidFill>
                <a:hlinkClick r:id="rId4"/>
              </a:rPr>
              <a:t>Pseudocode 101: An Introduction to Writing Good Pseudocode | by Sara A. Metwalli</a:t>
            </a:r>
            <a:endParaRPr/>
          </a:p>
          <a:p>
            <a:pPr indent="-381000" lvl="0" marL="381000" rtl="0" algn="l">
              <a:lnSpc>
                <a:spcPct val="90000"/>
              </a:lnSpc>
              <a:spcBef>
                <a:spcPts val="4500"/>
              </a:spcBef>
              <a:spcAft>
                <a:spcPts val="0"/>
              </a:spcAft>
              <a:buClr>
                <a:srgbClr val="6B7076"/>
              </a:buClr>
              <a:buSzPts val="3000"/>
              <a:buFont typeface="Helvetica Neue"/>
              <a:buChar char="•"/>
            </a:pPr>
            <a:r>
              <a:rPr lang="en-US"/>
              <a:t>Academind</a:t>
            </a:r>
            <a:endParaRPr/>
          </a:p>
        </p:txBody>
      </p:sp>
      <p:sp>
        <p:nvSpPr>
          <p:cNvPr id="222" name="Google Shape;222;p21"/>
          <p:cNvSpPr txBox="1"/>
          <p:nvPr>
            <p:ph idx="4" type="body"/>
          </p:nvPr>
        </p:nvSpPr>
        <p:spPr>
          <a:xfrm>
            <a:off x="9410053" y="1591857"/>
            <a:ext cx="4865784" cy="817668"/>
          </a:xfrm>
          <a:prstGeom prst="rect">
            <a:avLst/>
          </a:prstGeom>
          <a:noFill/>
          <a:ln>
            <a:noFill/>
          </a:ln>
        </p:spPr>
        <p:txBody>
          <a:bodyPr anchorCtr="0" anchor="ctr" bIns="50800" lIns="50800" spcFirstLastPara="1" rIns="50800" wrap="square" tIns="50800">
            <a:normAutofit/>
          </a:bodyPr>
          <a:lstStyle/>
          <a:p>
            <a:pPr indent="0" lvl="0" marL="0" rtl="0" algn="l">
              <a:lnSpc>
                <a:spcPct val="80000"/>
              </a:lnSpc>
              <a:spcBef>
                <a:spcPts val="0"/>
              </a:spcBef>
              <a:spcAft>
                <a:spcPts val="0"/>
              </a:spcAft>
              <a:buClr>
                <a:srgbClr val="6B7076"/>
              </a:buClr>
              <a:buSzPts val="8393"/>
              <a:buFont typeface="Helvetica Neue"/>
              <a:buNone/>
            </a:pPr>
            <a:r>
              <a:rPr lang="en-US"/>
              <a:t>Resources</a:t>
            </a:r>
            <a:endParaRPr/>
          </a:p>
        </p:txBody>
      </p:sp>
      <p:sp>
        <p:nvSpPr>
          <p:cNvPr id="223" name="Google Shape;223;p21"/>
          <p:cNvSpPr/>
          <p:nvPr/>
        </p:nvSpPr>
        <p:spPr>
          <a:xfrm>
            <a:off x="21275731" y="657012"/>
            <a:ext cx="817669" cy="817668"/>
          </a:xfrm>
          <a:prstGeom prst="roundRect">
            <a:avLst>
              <a:gd fmla="val 15000" name="adj"/>
            </a:avLst>
          </a:prstGeom>
          <a:solidFill>
            <a:srgbClr val="4294A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4" name="Google Shape;224;p21"/>
          <p:cNvSpPr/>
          <p:nvPr/>
        </p:nvSpPr>
        <p:spPr>
          <a:xfrm>
            <a:off x="22370648" y="657012"/>
            <a:ext cx="817669" cy="817668"/>
          </a:xfrm>
          <a:prstGeom prst="roundRect">
            <a:avLst>
              <a:gd fmla="val 15000" name="adj"/>
            </a:avLst>
          </a:pr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5" name="Google Shape;225;p21"/>
          <p:cNvSpPr/>
          <p:nvPr/>
        </p:nvSpPr>
        <p:spPr>
          <a:xfrm>
            <a:off x="20123869" y="657012"/>
            <a:ext cx="817669" cy="817668"/>
          </a:xfrm>
          <a:prstGeom prst="roundRect">
            <a:avLst>
              <a:gd fmla="val 15000" name="adj"/>
            </a:avLst>
          </a:pr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pic>
        <p:nvPicPr>
          <p:cNvPr descr="Untitled-2_Android.png" id="226" name="Google Shape;226;p21"/>
          <p:cNvPicPr preferRelativeResize="0"/>
          <p:nvPr/>
        </p:nvPicPr>
        <p:blipFill rotWithShape="1">
          <a:blip r:embed="rId5">
            <a:alphaModFix/>
          </a:blip>
          <a:srcRect b="0" l="0" r="0" t="0"/>
          <a:stretch/>
        </p:blipFill>
        <p:spPr>
          <a:xfrm>
            <a:off x="21834147" y="106978"/>
            <a:ext cx="1869689" cy="1869690"/>
          </a:xfrm>
          <a:prstGeom prst="rect">
            <a:avLst/>
          </a:prstGeom>
          <a:noFill/>
          <a:ln>
            <a:noFill/>
          </a:ln>
        </p:spPr>
      </p:pic>
      <p:pic>
        <p:nvPicPr>
          <p:cNvPr descr="Untitled-2_iOS.png" id="227" name="Google Shape;227;p21"/>
          <p:cNvPicPr preferRelativeResize="0"/>
          <p:nvPr/>
        </p:nvPicPr>
        <p:blipFill rotWithShape="1">
          <a:blip r:embed="rId6">
            <a:alphaModFix/>
          </a:blip>
          <a:srcRect b="0" l="0" r="0" t="0"/>
          <a:stretch/>
        </p:blipFill>
        <p:spPr>
          <a:xfrm>
            <a:off x="19677564" y="186684"/>
            <a:ext cx="1710278" cy="1710278"/>
          </a:xfrm>
          <a:prstGeom prst="rect">
            <a:avLst/>
          </a:prstGeom>
          <a:noFill/>
          <a:ln>
            <a:noFill/>
          </a:ln>
        </p:spPr>
      </p:pic>
      <p:pic>
        <p:nvPicPr>
          <p:cNvPr descr="Untitled-2_JS.png" id="228" name="Google Shape;228;p21"/>
          <p:cNvPicPr preferRelativeResize="0"/>
          <p:nvPr/>
        </p:nvPicPr>
        <p:blipFill rotWithShape="1">
          <a:blip r:embed="rId7">
            <a:alphaModFix/>
          </a:blip>
          <a:srcRect b="0" l="0" r="0" t="0"/>
          <a:stretch/>
        </p:blipFill>
        <p:spPr>
          <a:xfrm>
            <a:off x="20829427" y="210707"/>
            <a:ext cx="1710278" cy="17102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7139862" y="2165609"/>
            <a:ext cx="10477500" cy="1435100"/>
          </a:xfrm>
          <a:prstGeom prst="rect">
            <a:avLst/>
          </a:prstGeom>
          <a:noFill/>
          <a:ln>
            <a:noFill/>
          </a:ln>
        </p:spPr>
        <p:txBody>
          <a:bodyPr anchorCtr="0" anchor="ctr" bIns="50800" lIns="50800" spcFirstLastPara="1" rIns="50800" wrap="square" tIns="50800">
            <a:normAutofit/>
          </a:bodyPr>
          <a:lstStyle/>
          <a:p>
            <a:pPr indent="0" lvl="0" marL="0" rtl="0" algn="ctr">
              <a:lnSpc>
                <a:spcPct val="80000"/>
              </a:lnSpc>
              <a:spcBef>
                <a:spcPts val="0"/>
              </a:spcBef>
              <a:spcAft>
                <a:spcPts val="0"/>
              </a:spcAft>
              <a:buClr>
                <a:srgbClr val="FFFFFF"/>
              </a:buClr>
              <a:buSzPts val="8500"/>
              <a:buFont typeface="Helvetica Neue"/>
              <a:buNone/>
            </a:pPr>
            <a:r>
              <a:rPr lang="en-US"/>
              <a:t>Summary</a:t>
            </a:r>
            <a:endParaRPr/>
          </a:p>
        </p:txBody>
      </p:sp>
      <p:sp>
        <p:nvSpPr>
          <p:cNvPr id="234" name="Google Shape;234;p20"/>
          <p:cNvSpPr txBox="1"/>
          <p:nvPr/>
        </p:nvSpPr>
        <p:spPr>
          <a:xfrm>
            <a:off x="1206500" y="5905499"/>
            <a:ext cx="21971000" cy="1905001"/>
          </a:xfrm>
          <a:prstGeom prst="rect">
            <a:avLst/>
          </a:prstGeom>
          <a:noFill/>
          <a:ln>
            <a:noFill/>
          </a:ln>
        </p:spPr>
        <p:txBody>
          <a:bodyPr anchorCtr="0" anchor="t" bIns="45700" lIns="91425" spcFirstLastPara="1" rIns="91425" wrap="square" tIns="45700">
            <a:noAutofit/>
          </a:bodyPr>
          <a:lstStyle/>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Using the JavaScript Console</a:t>
            </a:r>
            <a:endParaRPr b="0" i="0" sz="4800" u="none" cap="none" strike="noStrike">
              <a:solidFill>
                <a:srgbClr val="FFFFFF"/>
              </a:solidFill>
              <a:latin typeface="Arial"/>
              <a:ea typeface="Arial"/>
              <a:cs typeface="Arial"/>
              <a:sym typeface="Arial"/>
            </a:endParaRPr>
          </a:p>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Variables and Declaring them</a:t>
            </a:r>
            <a:endParaRPr b="0" i="0" sz="4800" u="none" cap="none" strike="noStrike">
              <a:solidFill>
                <a:srgbClr val="FFFFFF"/>
              </a:solidFill>
              <a:latin typeface="Arial"/>
              <a:ea typeface="Arial"/>
              <a:cs typeface="Arial"/>
              <a:sym typeface="Arial"/>
            </a:endParaRPr>
          </a:p>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Essential Data Types and Finding the Type</a:t>
            </a:r>
            <a:endParaRPr b="0" i="0" sz="4800" u="none" cap="none" strike="noStrike">
              <a:solidFill>
                <a:srgbClr val="FFFFFF"/>
              </a:solidFill>
              <a:latin typeface="Arial"/>
              <a:ea typeface="Arial"/>
              <a:cs typeface="Arial"/>
              <a:sym typeface="Arial"/>
            </a:endParaRPr>
          </a:p>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Operators</a:t>
            </a:r>
            <a:endParaRPr b="0" i="0" sz="4800" u="none" cap="none" strike="noStrike">
              <a:solidFill>
                <a:srgbClr val="FFFFFF"/>
              </a:solidFill>
              <a:latin typeface="Arial"/>
              <a:ea typeface="Arial"/>
              <a:cs typeface="Arial"/>
              <a:sym typeface="Arial"/>
            </a:endParaRPr>
          </a:p>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Creating a JS File</a:t>
            </a:r>
            <a:endParaRPr b="0" i="0" sz="1400" u="none" cap="none" strike="noStrike">
              <a:solidFill>
                <a:srgbClr val="000000"/>
              </a:solidFill>
              <a:latin typeface="Arial"/>
              <a:ea typeface="Arial"/>
              <a:cs typeface="Arial"/>
              <a:sym typeface="Arial"/>
            </a:endParaRPr>
          </a:p>
          <a:p>
            <a:pPr indent="-374904" lvl="0" marL="120650" marR="0" rtl="0" algn="l">
              <a:lnSpc>
                <a:spcPct val="90000"/>
              </a:lnSpc>
              <a:spcBef>
                <a:spcPts val="0"/>
              </a:spcBef>
              <a:spcAft>
                <a:spcPts val="0"/>
              </a:spcAft>
              <a:buClr>
                <a:srgbClr val="FFFFFF"/>
              </a:buClr>
              <a:buSzPts val="5904"/>
              <a:buFont typeface="Arial"/>
              <a:buChar char="•"/>
            </a:pPr>
            <a:r>
              <a:rPr b="0" i="0" lang="en-US" sz="4800" u="none" cap="none" strike="noStrike">
                <a:solidFill>
                  <a:srgbClr val="FFFFFF"/>
                </a:solidFill>
                <a:latin typeface="Helvetica Neue"/>
                <a:ea typeface="Helvetica Neue"/>
                <a:cs typeface="Helvetica Neue"/>
                <a:sym typeface="Helvetica Neue"/>
              </a:rPr>
              <a:t>Pseudocode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idx="2" type="body"/>
          </p:nvPr>
        </p:nvSpPr>
        <p:spPr>
          <a:xfrm>
            <a:off x="1206500" y="4248504"/>
            <a:ext cx="9779000" cy="3066696"/>
          </a:xfrm>
          <a:prstGeom prst="rect">
            <a:avLst/>
          </a:prstGeom>
          <a:noFill/>
          <a:ln>
            <a:noFill/>
          </a:ln>
        </p:spPr>
        <p:txBody>
          <a:bodyPr anchorCtr="0" anchor="t" bIns="50800" lIns="50800" spcFirstLastPara="1" rIns="50800" wrap="square" tIns="50800">
            <a:norm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Usually used as a front-end scripting language.</a:t>
            </a:r>
            <a:endParaRPr/>
          </a:p>
          <a:p>
            <a:pPr indent="-381000" lvl="0" marL="381000" rtl="0" algn="l">
              <a:lnSpc>
                <a:spcPct val="90000"/>
              </a:lnSpc>
              <a:spcBef>
                <a:spcPts val="4500"/>
              </a:spcBef>
              <a:spcAft>
                <a:spcPts val="0"/>
              </a:spcAft>
              <a:buClr>
                <a:srgbClr val="5E5E5E"/>
              </a:buClr>
              <a:buSzPts val="3690"/>
              <a:buFont typeface="Helvetica Neue"/>
              <a:buChar char="•"/>
            </a:pPr>
            <a:r>
              <a:rPr lang="en-US"/>
              <a:t>Can also be used for server-side programming. </a:t>
            </a:r>
            <a:endParaRPr/>
          </a:p>
          <a:p>
            <a:pPr indent="-381000" lvl="0" marL="381000" rtl="0" algn="l">
              <a:lnSpc>
                <a:spcPct val="90000"/>
              </a:lnSpc>
              <a:spcBef>
                <a:spcPts val="4500"/>
              </a:spcBef>
              <a:spcAft>
                <a:spcPts val="0"/>
              </a:spcAft>
              <a:buClr>
                <a:srgbClr val="5E5E5E"/>
              </a:buClr>
              <a:buSzPts val="3690"/>
              <a:buFont typeface="Helvetica Neue"/>
              <a:buChar char="•"/>
            </a:pPr>
            <a:r>
              <a:rPr lang="en-US"/>
              <a:t>JavaScript is used to change web pages from static web pages to dynamic web pages.</a:t>
            </a:r>
            <a:endParaRPr/>
          </a:p>
        </p:txBody>
      </p:sp>
      <p:sp>
        <p:nvSpPr>
          <p:cNvPr id="113" name="Google Shape;113;p3"/>
          <p:cNvSpPr txBox="1"/>
          <p:nvPr>
            <p:ph type="title"/>
          </p:nvPr>
        </p:nvSpPr>
        <p:spPr>
          <a:xfrm>
            <a:off x="1206500" y="1079500"/>
            <a:ext cx="12395200"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00000"/>
              <a:buFont typeface="Helvetica Neue"/>
              <a:buNone/>
            </a:pPr>
            <a:r>
              <a:rPr lang="en-US">
                <a:solidFill>
                  <a:srgbClr val="E4BA00"/>
                </a:solidFill>
              </a:rPr>
              <a:t>Introduction to JavaScript</a:t>
            </a:r>
            <a:br>
              <a:rPr lang="en-US">
                <a:solidFill>
                  <a:srgbClr val="E4BA00"/>
                </a:solidFill>
              </a:rPr>
            </a:br>
            <a:endParaRPr>
              <a:solidFill>
                <a:srgbClr val="E4BA00"/>
              </a:solidFill>
            </a:endParaRPr>
          </a:p>
        </p:txBody>
      </p:sp>
      <p:pic>
        <p:nvPicPr>
          <p:cNvPr id="114" name="Google Shape;114;p3"/>
          <p:cNvPicPr preferRelativeResize="0"/>
          <p:nvPr/>
        </p:nvPicPr>
        <p:blipFill rotWithShape="1">
          <a:blip r:embed="rId3">
            <a:alphaModFix/>
          </a:blip>
          <a:srcRect b="0" l="0" r="0" t="0"/>
          <a:stretch/>
        </p:blipFill>
        <p:spPr>
          <a:xfrm>
            <a:off x="14992350" y="3429000"/>
            <a:ext cx="6858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2" type="body"/>
          </p:nvPr>
        </p:nvSpPr>
        <p:spPr>
          <a:xfrm>
            <a:off x="1206500" y="3181704"/>
            <a:ext cx="18986499" cy="306669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ECMAScript</a:t>
            </a:r>
            <a:endParaRPr/>
          </a:p>
          <a:p>
            <a:pPr indent="-381000" lvl="1" marL="990600" rtl="0" algn="l">
              <a:lnSpc>
                <a:spcPct val="90000"/>
              </a:lnSpc>
              <a:spcBef>
                <a:spcPts val="4500"/>
              </a:spcBef>
              <a:spcAft>
                <a:spcPts val="0"/>
              </a:spcAft>
              <a:buClr>
                <a:srgbClr val="5E5E5E"/>
              </a:buClr>
              <a:buSzPts val="3690"/>
              <a:buFont typeface="Courier New"/>
              <a:buChar char="o"/>
            </a:pPr>
            <a:r>
              <a:rPr lang="en-US"/>
              <a:t>ECMA is basically the organization that has designed JavaScript and ECMAScript is basically JavaScript</a:t>
            </a:r>
            <a:endParaRPr/>
          </a:p>
          <a:p>
            <a:pPr indent="-381000" lvl="1" marL="990600" rtl="0" algn="l">
              <a:lnSpc>
                <a:spcPct val="90000"/>
              </a:lnSpc>
              <a:spcBef>
                <a:spcPts val="4500"/>
              </a:spcBef>
              <a:spcAft>
                <a:spcPts val="0"/>
              </a:spcAft>
              <a:buClr>
                <a:srgbClr val="5E5E5E"/>
              </a:buClr>
              <a:buSzPts val="3690"/>
              <a:buFont typeface="Courier New"/>
              <a:buChar char="o"/>
            </a:pPr>
            <a:r>
              <a:rPr lang="en-US"/>
              <a:t>Based on technologies including JavaScript and JScript</a:t>
            </a:r>
            <a:endParaRPr/>
          </a:p>
          <a:p>
            <a:pPr indent="-381000" lvl="1" marL="990600" rtl="0" algn="l">
              <a:lnSpc>
                <a:spcPct val="90000"/>
              </a:lnSpc>
              <a:spcBef>
                <a:spcPts val="4500"/>
              </a:spcBef>
              <a:spcAft>
                <a:spcPts val="0"/>
              </a:spcAft>
              <a:buClr>
                <a:srgbClr val="5E5E5E"/>
              </a:buClr>
              <a:buSzPts val="3690"/>
              <a:buFont typeface="Courier New"/>
              <a:buChar char="o"/>
            </a:pPr>
            <a:r>
              <a:rPr lang="en-US"/>
              <a:t>Released in 1997 — a lot of changes have been made since</a:t>
            </a:r>
            <a:endParaRPr/>
          </a:p>
          <a:p>
            <a:pPr indent="-381000" lvl="1" marL="990600" rtl="0" algn="l">
              <a:lnSpc>
                <a:spcPct val="90000"/>
              </a:lnSpc>
              <a:spcBef>
                <a:spcPts val="4500"/>
              </a:spcBef>
              <a:spcAft>
                <a:spcPts val="0"/>
              </a:spcAft>
              <a:buClr>
                <a:srgbClr val="5E5E5E"/>
              </a:buClr>
              <a:buSzPts val="3690"/>
              <a:buFont typeface="Courier New"/>
              <a:buChar char="o"/>
            </a:pPr>
            <a:r>
              <a:rPr lang="en-US"/>
              <a:t>ES6 (aka ES2015 or Harmony) was the biggest revision</a:t>
            </a:r>
            <a:endParaRPr/>
          </a:p>
          <a:p>
            <a:pPr indent="-381000" lvl="0" marL="381000" rtl="0" algn="l">
              <a:lnSpc>
                <a:spcPct val="90000"/>
              </a:lnSpc>
              <a:spcBef>
                <a:spcPts val="4500"/>
              </a:spcBef>
              <a:spcAft>
                <a:spcPts val="0"/>
              </a:spcAft>
              <a:buClr>
                <a:srgbClr val="5E5E5E"/>
              </a:buClr>
              <a:buSzPts val="3690"/>
              <a:buFont typeface="Helvetica Neue"/>
              <a:buChar char="•"/>
            </a:pPr>
            <a:r>
              <a:rPr lang="en-US"/>
              <a:t>ES6, ES7 and ES8</a:t>
            </a:r>
            <a:endParaRPr/>
          </a:p>
          <a:p>
            <a:pPr indent="-381000" lvl="1" marL="990600" rtl="0" algn="l">
              <a:lnSpc>
                <a:spcPct val="90000"/>
              </a:lnSpc>
              <a:spcBef>
                <a:spcPts val="4500"/>
              </a:spcBef>
              <a:spcAft>
                <a:spcPts val="0"/>
              </a:spcAft>
              <a:buClr>
                <a:srgbClr val="5E5E5E"/>
              </a:buClr>
              <a:buSzPts val="3690"/>
              <a:buFont typeface="Courier New"/>
              <a:buChar char="o"/>
            </a:pPr>
            <a:r>
              <a:rPr lang="en-US"/>
              <a:t>ES6 has introduced many changes to JavaScript (which basically is the same thing as ECMAScript) which improve the programming language greatly</a:t>
            </a:r>
            <a:endParaRPr/>
          </a:p>
          <a:p>
            <a:pPr indent="-381000" lvl="1" marL="990600" rtl="0" algn="l">
              <a:lnSpc>
                <a:spcPct val="90000"/>
              </a:lnSpc>
              <a:spcBef>
                <a:spcPts val="4500"/>
              </a:spcBef>
              <a:spcAft>
                <a:spcPts val="0"/>
              </a:spcAft>
              <a:buClr>
                <a:srgbClr val="5E5E5E"/>
              </a:buClr>
              <a:buSzPts val="3690"/>
              <a:buFont typeface="Courier New"/>
              <a:buChar char="o"/>
            </a:pPr>
            <a:r>
              <a:rPr lang="en-US"/>
              <a:t>ECMA now releases updates annually</a:t>
            </a:r>
            <a:endParaRPr/>
          </a:p>
        </p:txBody>
      </p:sp>
      <p:sp>
        <p:nvSpPr>
          <p:cNvPr id="120" name="Google Shape;120;p4"/>
          <p:cNvSpPr txBox="1"/>
          <p:nvPr>
            <p:ph type="title"/>
          </p:nvPr>
        </p:nvSpPr>
        <p:spPr>
          <a:xfrm>
            <a:off x="1206500" y="1079500"/>
            <a:ext cx="123952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JavaScript Background</a:t>
            </a:r>
            <a:endParaRPr>
              <a:solidFill>
                <a:srgbClr val="E4BA00"/>
              </a:solidFill>
            </a:endParaRPr>
          </a:p>
        </p:txBody>
      </p:sp>
      <p:pic>
        <p:nvPicPr>
          <p:cNvPr descr="JavaScript – Funilrys&amp;#39;s place" id="121" name="Google Shape;121;p4"/>
          <p:cNvPicPr preferRelativeResize="0"/>
          <p:nvPr/>
        </p:nvPicPr>
        <p:blipFill rotWithShape="1">
          <a:blip r:embed="rId3">
            <a:alphaModFix/>
          </a:blip>
          <a:srcRect b="41227" l="45102" r="44978" t="41257"/>
          <a:stretch/>
        </p:blipFill>
        <p:spPr>
          <a:xfrm>
            <a:off x="20193000" y="2514600"/>
            <a:ext cx="3816308"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idx="2" type="body"/>
          </p:nvPr>
        </p:nvSpPr>
        <p:spPr>
          <a:xfrm>
            <a:off x="1206500" y="3181704"/>
            <a:ext cx="18986499" cy="306669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Open the Console</a:t>
            </a:r>
            <a:endParaRPr/>
          </a:p>
          <a:p>
            <a:pPr indent="-381000" lvl="0" marL="381000" rtl="0" algn="l">
              <a:lnSpc>
                <a:spcPct val="90000"/>
              </a:lnSpc>
              <a:spcBef>
                <a:spcPts val="4500"/>
              </a:spcBef>
              <a:spcAft>
                <a:spcPts val="0"/>
              </a:spcAft>
              <a:buClr>
                <a:srgbClr val="5E5E5E"/>
              </a:buClr>
              <a:buSzPts val="3690"/>
              <a:buFont typeface="Helvetica Neue"/>
              <a:buChar char="•"/>
            </a:pPr>
            <a:r>
              <a:rPr lang="en-US"/>
              <a:t>Type the code </a:t>
            </a:r>
            <a:r>
              <a:rPr lang="en-US">
                <a:latin typeface="Consolas"/>
                <a:ea typeface="Consolas"/>
                <a:cs typeface="Consolas"/>
                <a:sym typeface="Consolas"/>
              </a:rPr>
              <a:t>console.log("Hello World!!"); </a:t>
            </a:r>
            <a:r>
              <a:rPr lang="en-US"/>
              <a:t>into the console</a:t>
            </a:r>
            <a:endParaRPr/>
          </a:p>
          <a:p>
            <a:pPr indent="-381000" lvl="0" marL="381000" rtl="0" algn="l">
              <a:lnSpc>
                <a:spcPct val="90000"/>
              </a:lnSpc>
              <a:spcBef>
                <a:spcPts val="4500"/>
              </a:spcBef>
              <a:spcAft>
                <a:spcPts val="0"/>
              </a:spcAft>
              <a:buClr>
                <a:srgbClr val="5E5E5E"/>
              </a:buClr>
              <a:buSzPts val="3690"/>
              <a:buFont typeface="Helvetica Neue"/>
              <a:buChar char="•"/>
            </a:pPr>
            <a:r>
              <a:rPr lang="en-US"/>
              <a:t>Hit enter</a:t>
            </a:r>
            <a:endParaRPr/>
          </a:p>
          <a:p>
            <a:pPr indent="-146684" lvl="0" marL="381000" rtl="0" algn="l">
              <a:lnSpc>
                <a:spcPct val="90000"/>
              </a:lnSpc>
              <a:spcBef>
                <a:spcPts val="4500"/>
              </a:spcBef>
              <a:spcAft>
                <a:spcPts val="0"/>
              </a:spcAft>
              <a:buClr>
                <a:srgbClr val="5E5E5E"/>
              </a:buClr>
              <a:buSzPts val="3690"/>
              <a:buFont typeface="Helvetica Neue"/>
              <a:buNone/>
            </a:pPr>
            <a:r>
              <a:t/>
            </a:r>
            <a:endParaRPr/>
          </a:p>
          <a:p>
            <a:pPr indent="-146684" lvl="0" marL="381000" rtl="0" algn="l">
              <a:lnSpc>
                <a:spcPct val="90000"/>
              </a:lnSpc>
              <a:spcBef>
                <a:spcPts val="4500"/>
              </a:spcBef>
              <a:spcAft>
                <a:spcPts val="0"/>
              </a:spcAft>
              <a:buClr>
                <a:srgbClr val="5E5E5E"/>
              </a:buClr>
              <a:buSzPts val="3690"/>
              <a:buFont typeface="Helvetica Neue"/>
              <a:buNone/>
            </a:pPr>
            <a:r>
              <a:t/>
            </a:r>
            <a:endParaRPr/>
          </a:p>
          <a:p>
            <a:pPr indent="-146684" lvl="0" marL="381000" rtl="0" algn="l">
              <a:lnSpc>
                <a:spcPct val="90000"/>
              </a:lnSpc>
              <a:spcBef>
                <a:spcPts val="4500"/>
              </a:spcBef>
              <a:spcAft>
                <a:spcPts val="0"/>
              </a:spcAft>
              <a:buClr>
                <a:srgbClr val="5E5E5E"/>
              </a:buClr>
              <a:buSzPts val="3690"/>
              <a:buFont typeface="Helvetica Neue"/>
              <a:buNone/>
            </a:pPr>
            <a:r>
              <a:t/>
            </a:r>
            <a:endParaRPr/>
          </a:p>
          <a:p>
            <a:pPr indent="-381000" lvl="0" marL="381000" rtl="0" algn="l">
              <a:lnSpc>
                <a:spcPct val="90000"/>
              </a:lnSpc>
              <a:spcBef>
                <a:spcPts val="4500"/>
              </a:spcBef>
              <a:spcAft>
                <a:spcPts val="0"/>
              </a:spcAft>
              <a:buClr>
                <a:srgbClr val="5E5E5E"/>
              </a:buClr>
              <a:buSzPts val="3690"/>
              <a:buFont typeface="Helvetica Neue"/>
              <a:buChar char="•"/>
            </a:pPr>
            <a:r>
              <a:rPr lang="en-US"/>
              <a:t>If everything isn’t typed correctly, you may get an error, remember to follow your syntax rules!</a:t>
            </a:r>
            <a:endParaRPr/>
          </a:p>
          <a:p>
            <a:pPr indent="-146684" lvl="0" marL="381000" rtl="0" algn="l">
              <a:lnSpc>
                <a:spcPct val="90000"/>
              </a:lnSpc>
              <a:spcBef>
                <a:spcPts val="4500"/>
              </a:spcBef>
              <a:spcAft>
                <a:spcPts val="0"/>
              </a:spcAft>
              <a:buClr>
                <a:srgbClr val="5E5E5E"/>
              </a:buClr>
              <a:buSzPts val="3690"/>
              <a:buFont typeface="Helvetica Neue"/>
              <a:buNone/>
            </a:pPr>
            <a:r>
              <a:t/>
            </a:r>
            <a:endParaRPr/>
          </a:p>
        </p:txBody>
      </p:sp>
      <p:sp>
        <p:nvSpPr>
          <p:cNvPr id="127" name="Google Shape;127;p5"/>
          <p:cNvSpPr txBox="1"/>
          <p:nvPr>
            <p:ph type="title"/>
          </p:nvPr>
        </p:nvSpPr>
        <p:spPr>
          <a:xfrm>
            <a:off x="1206500" y="1079500"/>
            <a:ext cx="18102226"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11111"/>
              <a:buFont typeface="Helvetica Neue"/>
              <a:buNone/>
            </a:pPr>
            <a:r>
              <a:rPr lang="en-US" sz="8800">
                <a:solidFill>
                  <a:srgbClr val="E4BA00"/>
                </a:solidFill>
              </a:rPr>
              <a:t>👨‍💻👩‍💻 </a:t>
            </a:r>
            <a:r>
              <a:rPr lang="en-US">
                <a:solidFill>
                  <a:srgbClr val="E4BA00"/>
                </a:solidFill>
              </a:rPr>
              <a:t>Using the JavaScript Console</a:t>
            </a:r>
            <a:endParaRPr>
              <a:solidFill>
                <a:srgbClr val="E4BA00"/>
              </a:solidFill>
            </a:endParaRPr>
          </a:p>
        </p:txBody>
      </p:sp>
      <p:pic>
        <p:nvPicPr>
          <p:cNvPr id="128" name="Google Shape;128;p5"/>
          <p:cNvPicPr preferRelativeResize="0"/>
          <p:nvPr/>
        </p:nvPicPr>
        <p:blipFill rotWithShape="1">
          <a:blip r:embed="rId3">
            <a:alphaModFix/>
          </a:blip>
          <a:srcRect b="37830" l="30938" r="47709" t="48466"/>
          <a:stretch/>
        </p:blipFill>
        <p:spPr>
          <a:xfrm>
            <a:off x="12192000" y="4886502"/>
            <a:ext cx="10923165" cy="3942996"/>
          </a:xfrm>
          <a:prstGeom prst="rect">
            <a:avLst/>
          </a:prstGeom>
          <a:noFill/>
          <a:ln>
            <a:noFill/>
          </a:ln>
        </p:spPr>
      </p:pic>
      <p:pic>
        <p:nvPicPr>
          <p:cNvPr id="129" name="Google Shape;129;p5"/>
          <p:cNvPicPr preferRelativeResize="0"/>
          <p:nvPr/>
        </p:nvPicPr>
        <p:blipFill rotWithShape="1">
          <a:blip r:embed="rId4">
            <a:alphaModFix/>
          </a:blip>
          <a:srcRect b="0" l="0" r="0" t="0"/>
          <a:stretch/>
        </p:blipFill>
        <p:spPr>
          <a:xfrm>
            <a:off x="12885318" y="10135926"/>
            <a:ext cx="10031831" cy="1598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idx="2" type="body"/>
          </p:nvPr>
        </p:nvSpPr>
        <p:spPr>
          <a:xfrm>
            <a:off x="1206500" y="3181704"/>
            <a:ext cx="18986499" cy="306669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Programs usually process data that is put into the program and output the results of the processing. </a:t>
            </a:r>
            <a:endParaRPr/>
          </a:p>
          <a:p>
            <a:pPr indent="-381000" lvl="0" marL="381000" rtl="0" algn="l">
              <a:lnSpc>
                <a:spcPct val="90000"/>
              </a:lnSpc>
              <a:spcBef>
                <a:spcPts val="4500"/>
              </a:spcBef>
              <a:spcAft>
                <a:spcPts val="0"/>
              </a:spcAft>
              <a:buClr>
                <a:srgbClr val="5E5E5E"/>
              </a:buClr>
              <a:buSzPts val="3690"/>
              <a:buFont typeface="Helvetica Neue"/>
              <a:buChar char="•"/>
            </a:pPr>
            <a:r>
              <a:rPr b="1" lang="en-US"/>
              <a:t>Variables:</a:t>
            </a:r>
            <a:r>
              <a:rPr lang="en-US"/>
              <a:t> ‘containers’ to store the data we need to manipulate </a:t>
            </a:r>
            <a:endParaRPr/>
          </a:p>
          <a:p>
            <a:pPr indent="-381000" lvl="0" marL="381000" rtl="0" algn="l">
              <a:lnSpc>
                <a:spcPct val="90000"/>
              </a:lnSpc>
              <a:spcBef>
                <a:spcPts val="4500"/>
              </a:spcBef>
              <a:spcAft>
                <a:spcPts val="0"/>
              </a:spcAft>
              <a:buClr>
                <a:srgbClr val="5E5E5E"/>
              </a:buClr>
              <a:buSzPts val="3690"/>
              <a:buFont typeface="Helvetica Neue"/>
              <a:buChar char="•"/>
            </a:pPr>
            <a:r>
              <a:rPr lang="en-US"/>
              <a:t>In calculations we use variables to hold values that can be changed </a:t>
            </a:r>
            <a:endParaRPr/>
          </a:p>
          <a:p>
            <a:pPr indent="-146684" lvl="0" marL="381000" rtl="0" algn="l">
              <a:lnSpc>
                <a:spcPct val="90000"/>
              </a:lnSpc>
              <a:spcBef>
                <a:spcPts val="4500"/>
              </a:spcBef>
              <a:spcAft>
                <a:spcPts val="0"/>
              </a:spcAft>
              <a:buClr>
                <a:srgbClr val="5E5E5E"/>
              </a:buClr>
              <a:buSzPts val="3690"/>
              <a:buFont typeface="Helvetica Neue"/>
              <a:buNone/>
            </a:pPr>
            <a:r>
              <a:t/>
            </a:r>
            <a:endParaRPr/>
          </a:p>
        </p:txBody>
      </p:sp>
      <p:sp>
        <p:nvSpPr>
          <p:cNvPr id="135" name="Google Shape;135;p6"/>
          <p:cNvSpPr txBox="1"/>
          <p:nvPr>
            <p:ph type="title"/>
          </p:nvPr>
        </p:nvSpPr>
        <p:spPr>
          <a:xfrm>
            <a:off x="1206500" y="1079500"/>
            <a:ext cx="142240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Variables</a:t>
            </a:r>
            <a:endParaRPr>
              <a:solidFill>
                <a:srgbClr val="E4BA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2" type="body"/>
          </p:nvPr>
        </p:nvSpPr>
        <p:spPr>
          <a:xfrm>
            <a:off x="1206500" y="2514600"/>
            <a:ext cx="18986499" cy="306669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to declare a variable is to use the keyword </a:t>
            </a:r>
            <a:r>
              <a:rPr b="1" lang="en-US"/>
              <a:t>‘let</a:t>
            </a:r>
            <a:r>
              <a:rPr lang="en-US"/>
              <a:t>’.</a:t>
            </a:r>
            <a:r>
              <a:rPr b="1" lang="en-US"/>
              <a:t> </a:t>
            </a:r>
            <a:r>
              <a:rPr lang="en-US"/>
              <a:t>You can also use the keywords </a:t>
            </a:r>
            <a:r>
              <a:rPr b="1" lang="en-US"/>
              <a:t>‘var’ </a:t>
            </a:r>
            <a:r>
              <a:rPr lang="en-US"/>
              <a:t>and </a:t>
            </a:r>
            <a:r>
              <a:rPr b="1" lang="en-US"/>
              <a:t>‘const’ </a:t>
            </a:r>
            <a:r>
              <a:rPr lang="en-US"/>
              <a:t>to declare variables.</a:t>
            </a:r>
            <a:endParaRPr/>
          </a:p>
          <a:p>
            <a:pPr indent="-381000" lvl="1" marL="990600" rtl="0" algn="l">
              <a:lnSpc>
                <a:spcPct val="90000"/>
              </a:lnSpc>
              <a:spcBef>
                <a:spcPts val="4500"/>
              </a:spcBef>
              <a:spcAft>
                <a:spcPts val="0"/>
              </a:spcAft>
              <a:buClr>
                <a:srgbClr val="5E5E5E"/>
              </a:buClr>
              <a:buSzPts val="3690"/>
              <a:buFont typeface="Courier New"/>
              <a:buChar char="o"/>
            </a:pPr>
            <a:r>
              <a:rPr b="1" lang="en-US"/>
              <a:t>var: </a:t>
            </a:r>
            <a:r>
              <a:rPr lang="en-US"/>
              <a:t>is the old way of creating a variable</a:t>
            </a:r>
            <a:r>
              <a:rPr b="1" lang="en-US"/>
              <a:t>.</a:t>
            </a:r>
            <a:endParaRPr/>
          </a:p>
          <a:p>
            <a:pPr indent="-381000" lvl="1" marL="990600" rtl="0" algn="l">
              <a:lnSpc>
                <a:spcPct val="90000"/>
              </a:lnSpc>
              <a:spcBef>
                <a:spcPts val="4500"/>
              </a:spcBef>
              <a:spcAft>
                <a:spcPts val="0"/>
              </a:spcAft>
              <a:buClr>
                <a:srgbClr val="5E5E5E"/>
              </a:buClr>
              <a:buSzPts val="3690"/>
              <a:buFont typeface="Courier New"/>
              <a:buChar char="o"/>
            </a:pPr>
            <a:r>
              <a:rPr b="1" lang="en-US"/>
              <a:t>const: </a:t>
            </a:r>
            <a:r>
              <a:rPr lang="en-US"/>
              <a:t>is used when you want to declare a variable that’s value can’t change</a:t>
            </a:r>
            <a:endParaRPr/>
          </a:p>
          <a:p>
            <a:pPr indent="-381000" lvl="0" marL="381000" rtl="0" algn="l">
              <a:lnSpc>
                <a:spcPct val="90000"/>
              </a:lnSpc>
              <a:spcBef>
                <a:spcPts val="4500"/>
              </a:spcBef>
              <a:spcAft>
                <a:spcPts val="0"/>
              </a:spcAft>
              <a:buClr>
                <a:srgbClr val="5E5E5E"/>
              </a:buClr>
              <a:buSzPts val="3690"/>
              <a:buFont typeface="Helvetica Neue"/>
              <a:buChar char="•"/>
            </a:pPr>
            <a:r>
              <a:rPr lang="en-US"/>
              <a:t>To assign storage space in memory and give it a name we can reference it with:</a:t>
            </a:r>
            <a:endParaRPr/>
          </a:p>
          <a:p>
            <a:pPr indent="0" lvl="0" marL="0" rtl="0" algn="ctr">
              <a:lnSpc>
                <a:spcPct val="90000"/>
              </a:lnSpc>
              <a:spcBef>
                <a:spcPts val="4500"/>
              </a:spcBef>
              <a:spcAft>
                <a:spcPts val="0"/>
              </a:spcAft>
              <a:buClr>
                <a:srgbClr val="5E5E5E"/>
              </a:buClr>
              <a:buSzPts val="3690"/>
              <a:buFont typeface="Consolas"/>
              <a:buNone/>
            </a:pPr>
            <a:r>
              <a:rPr b="1" lang="en-US">
                <a:latin typeface="Consolas"/>
                <a:ea typeface="Consolas"/>
                <a:cs typeface="Consolas"/>
                <a:sym typeface="Consolas"/>
              </a:rPr>
              <a:t>let variable_name = value_you_want_to_store;</a:t>
            </a:r>
            <a:endParaRPr b="1">
              <a:latin typeface="Consolas"/>
              <a:ea typeface="Consolas"/>
              <a:cs typeface="Consolas"/>
              <a:sym typeface="Consolas"/>
            </a:endParaRPr>
          </a:p>
        </p:txBody>
      </p:sp>
      <p:sp>
        <p:nvSpPr>
          <p:cNvPr id="141" name="Google Shape;141;p7"/>
          <p:cNvSpPr txBox="1"/>
          <p:nvPr>
            <p:ph type="title"/>
          </p:nvPr>
        </p:nvSpPr>
        <p:spPr>
          <a:xfrm>
            <a:off x="1206500" y="1079500"/>
            <a:ext cx="142240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lang="en-US">
                <a:solidFill>
                  <a:srgbClr val="E4BA00"/>
                </a:solidFill>
              </a:rPr>
              <a:t>Declaring Variables</a:t>
            </a:r>
            <a:endParaRPr>
              <a:solidFill>
                <a:srgbClr val="E4BA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2" type="body"/>
          </p:nvPr>
        </p:nvSpPr>
        <p:spPr>
          <a:xfrm>
            <a:off x="1206500" y="2876550"/>
            <a:ext cx="18986499" cy="3066696"/>
          </a:xfrm>
          <a:prstGeom prst="rect">
            <a:avLst/>
          </a:prstGeom>
          <a:noFill/>
          <a:ln>
            <a:noFill/>
          </a:ln>
        </p:spPr>
        <p:txBody>
          <a:bodyPr anchorCtr="0" anchor="t" bIns="50800" lIns="50800" spcFirstLastPara="1" rIns="50800" wrap="square" tIns="50800">
            <a:noAutofit/>
          </a:bodyPr>
          <a:lstStyle/>
          <a:p>
            <a:pPr indent="-381000" lvl="0" marL="381000" rtl="0" algn="l">
              <a:lnSpc>
                <a:spcPct val="90000"/>
              </a:lnSpc>
              <a:spcBef>
                <a:spcPts val="0"/>
              </a:spcBef>
              <a:spcAft>
                <a:spcPts val="0"/>
              </a:spcAft>
              <a:buClr>
                <a:srgbClr val="5E5E5E"/>
              </a:buClr>
              <a:buSzPts val="3690"/>
              <a:buFont typeface="Helvetica Neue"/>
              <a:buChar char="•"/>
            </a:pPr>
            <a:r>
              <a:rPr lang="en-US"/>
              <a:t>Use camelCase </a:t>
            </a:r>
            <a:r>
              <a:rPr b="0" i="0" lang="en-US">
                <a:solidFill>
                  <a:srgbClr val="202124"/>
                </a:solidFill>
                <a:latin typeface="Helvetica Neue"/>
                <a:ea typeface="Helvetica Neue"/>
                <a:cs typeface="Helvetica Neue"/>
                <a:sym typeface="Helvetica Neue"/>
              </a:rPr>
              <a:t>style convention</a:t>
            </a:r>
            <a:endParaRPr/>
          </a:p>
          <a:p>
            <a:pPr indent="-381000" lvl="0" marL="381000" rtl="0" algn="l">
              <a:lnSpc>
                <a:spcPct val="90000"/>
              </a:lnSpc>
              <a:spcBef>
                <a:spcPts val="4500"/>
              </a:spcBef>
              <a:spcAft>
                <a:spcPts val="0"/>
              </a:spcAft>
              <a:buClr>
                <a:srgbClr val="5E5E5E"/>
              </a:buClr>
              <a:buSzPts val="3690"/>
              <a:buFont typeface="Helvetica Neue"/>
              <a:buChar char="•"/>
            </a:pPr>
            <a:r>
              <a:rPr lang="en-US"/>
              <a:t>Contains only letters, numbers, underscores and dollar signs. No other characters can be used in variable names, including spaces. “My name” would thus not be an acceptable variable name.</a:t>
            </a:r>
            <a:endParaRPr/>
          </a:p>
          <a:p>
            <a:pPr indent="-381000" lvl="1" marL="990600" rtl="0" algn="l">
              <a:lnSpc>
                <a:spcPct val="90000"/>
              </a:lnSpc>
              <a:spcBef>
                <a:spcPts val="4500"/>
              </a:spcBef>
              <a:spcAft>
                <a:spcPts val="0"/>
              </a:spcAft>
              <a:buClr>
                <a:srgbClr val="5E5E5E"/>
              </a:buClr>
              <a:buSzPts val="3690"/>
              <a:buFont typeface="Courier New"/>
              <a:buChar char="o"/>
            </a:pPr>
            <a:r>
              <a:rPr lang="en-US"/>
              <a:t>Starts with a letter.</a:t>
            </a:r>
            <a:endParaRPr/>
          </a:p>
          <a:p>
            <a:pPr indent="-381000" lvl="1" marL="990600" rtl="0" algn="l">
              <a:lnSpc>
                <a:spcPct val="90000"/>
              </a:lnSpc>
              <a:spcBef>
                <a:spcPts val="4500"/>
              </a:spcBef>
              <a:spcAft>
                <a:spcPts val="0"/>
              </a:spcAft>
              <a:buClr>
                <a:srgbClr val="5E5E5E"/>
              </a:buClr>
              <a:buSzPts val="3690"/>
              <a:buFont typeface="Courier New"/>
              <a:buChar char="o"/>
            </a:pPr>
            <a:r>
              <a:rPr lang="en-US"/>
              <a:t>Is not a reserved word. In JavaScript, certain words are reserved. For example, you would not be able to name a variable “var”, “console” or “log”, because these are reserved words.</a:t>
            </a:r>
            <a:endParaRPr/>
          </a:p>
        </p:txBody>
      </p:sp>
      <p:sp>
        <p:nvSpPr>
          <p:cNvPr id="147" name="Google Shape;147;p8"/>
          <p:cNvSpPr txBox="1"/>
          <p:nvPr>
            <p:ph type="title"/>
          </p:nvPr>
        </p:nvSpPr>
        <p:spPr>
          <a:xfrm>
            <a:off x="1206500" y="1079500"/>
            <a:ext cx="14224000" cy="1435100"/>
          </a:xfrm>
          <a:prstGeom prst="rect">
            <a:avLst/>
          </a:prstGeom>
          <a:noFill/>
          <a:ln>
            <a:noFill/>
          </a:ln>
        </p:spPr>
        <p:txBody>
          <a:bodyPr anchorCtr="0" anchor="t" bIns="50800" lIns="50800" spcFirstLastPara="1" rIns="50800" wrap="square" tIns="50800">
            <a:normAutofit/>
          </a:bodyPr>
          <a:lstStyle/>
          <a:p>
            <a:pPr indent="0" lvl="0" marL="0" rtl="0" algn="l">
              <a:lnSpc>
                <a:spcPct val="80000"/>
              </a:lnSpc>
              <a:spcBef>
                <a:spcPts val="0"/>
              </a:spcBef>
              <a:spcAft>
                <a:spcPts val="0"/>
              </a:spcAft>
              <a:buClr>
                <a:srgbClr val="5E5E5E"/>
              </a:buClr>
              <a:buSzPts val="8500"/>
              <a:buFont typeface="Helvetica Neue"/>
              <a:buNone/>
            </a:pPr>
            <a:r>
              <a:rPr b="1" lang="en-US">
                <a:solidFill>
                  <a:srgbClr val="E4BA00"/>
                </a:solidFill>
              </a:rPr>
              <a:t>Rules in naming variables</a:t>
            </a:r>
            <a:endParaRPr>
              <a:solidFill>
                <a:srgbClr val="E4BA00"/>
              </a:solidFill>
            </a:endParaRPr>
          </a:p>
        </p:txBody>
      </p:sp>
      <p:pic>
        <p:nvPicPr>
          <p:cNvPr descr="Camel case - Wikipedia" id="148" name="Google Shape;148;p8"/>
          <p:cNvPicPr preferRelativeResize="0"/>
          <p:nvPr/>
        </p:nvPicPr>
        <p:blipFill rotWithShape="1">
          <a:blip r:embed="rId3">
            <a:alphaModFix/>
          </a:blip>
          <a:srcRect b="0" l="0" r="0" t="0"/>
          <a:stretch/>
        </p:blipFill>
        <p:spPr>
          <a:xfrm>
            <a:off x="14439900" y="6594502"/>
            <a:ext cx="9029700" cy="66163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1383505" y="1098550"/>
            <a:ext cx="20240624" cy="1435100"/>
          </a:xfrm>
          <a:prstGeom prst="rect">
            <a:avLst/>
          </a:prstGeom>
          <a:noFill/>
          <a:ln>
            <a:noFill/>
          </a:ln>
        </p:spPr>
        <p:txBody>
          <a:bodyPr anchorCtr="0" anchor="t" bIns="50800" lIns="50800" spcFirstLastPara="1" rIns="50800" wrap="square" tIns="50800">
            <a:normAutofit fontScale="90000"/>
          </a:bodyPr>
          <a:lstStyle/>
          <a:p>
            <a:pPr indent="0" lvl="0" marL="0" rtl="0" algn="l">
              <a:lnSpc>
                <a:spcPct val="80000"/>
              </a:lnSpc>
              <a:spcBef>
                <a:spcPts val="0"/>
              </a:spcBef>
              <a:spcAft>
                <a:spcPts val="0"/>
              </a:spcAft>
              <a:buClr>
                <a:srgbClr val="5E5E5E"/>
              </a:buClr>
              <a:buSzPct val="111111"/>
              <a:buFont typeface="Helvetica Neue"/>
              <a:buNone/>
            </a:pPr>
            <a:r>
              <a:rPr lang="en-US">
                <a:solidFill>
                  <a:srgbClr val="E4BA00"/>
                </a:solidFill>
              </a:rPr>
              <a:t>Good✔ vs. bad ❌ naming conventions</a:t>
            </a:r>
            <a:endParaRPr>
              <a:solidFill>
                <a:srgbClr val="E4BA00"/>
              </a:solidFill>
            </a:endParaRPr>
          </a:p>
        </p:txBody>
      </p:sp>
      <p:graphicFrame>
        <p:nvGraphicFramePr>
          <p:cNvPr id="154" name="Google Shape;154;p9"/>
          <p:cNvGraphicFramePr/>
          <p:nvPr/>
        </p:nvGraphicFramePr>
        <p:xfrm>
          <a:off x="1383505" y="4613909"/>
          <a:ext cx="3000000" cy="3000000"/>
        </p:xfrm>
        <a:graphic>
          <a:graphicData uri="http://schemas.openxmlformats.org/drawingml/2006/table">
            <a:tbl>
              <a:tblPr bandRow="1" firstRow="1">
                <a:noFill/>
                <a:tableStyleId>{9D5B109D-E475-4485-A1C9-DEE0C8795D45}</a:tableStyleId>
              </a:tblPr>
              <a:tblGrid>
                <a:gridCol w="5404250"/>
                <a:gridCol w="5404250"/>
                <a:gridCol w="5404250"/>
                <a:gridCol w="5404250"/>
              </a:tblGrid>
              <a:tr h="896325">
                <a:tc gridSpan="2">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rPr>
                        <a:t>Allowed</a:t>
                      </a:r>
                      <a:endParaRPr b="0" i="0" sz="32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FE785"/>
                    </a:solidFill>
                  </a:tcPr>
                </a:tc>
                <a:tc hMerge="1"/>
                <a:tc gridSpan="2">
                  <a:txBody>
                    <a:bodyPr/>
                    <a:lstStyle/>
                    <a:p>
                      <a:pPr indent="0" lvl="0" marL="0" marR="0" rtl="0" algn="ctr">
                        <a:lnSpc>
                          <a:spcPct val="115000"/>
                        </a:lnSpc>
                        <a:spcBef>
                          <a:spcPts val="0"/>
                        </a:spcBef>
                        <a:spcAft>
                          <a:spcPts val="0"/>
                        </a:spcAft>
                        <a:buClr>
                          <a:schemeClr val="lt1"/>
                        </a:buClr>
                        <a:buSzPts val="3200"/>
                        <a:buFont typeface="Helvetica Neue"/>
                        <a:buNone/>
                      </a:pPr>
                      <a:r>
                        <a:rPr b="1" lang="en-US" sz="3200" u="none" cap="none" strike="noStrike">
                          <a:solidFill>
                            <a:schemeClr val="lt1"/>
                          </a:solidFill>
                        </a:rPr>
                        <a:t>Not Allowed/ Not recommended</a:t>
                      </a:r>
                      <a:endParaRPr b="0" i="0" sz="32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A093"/>
                    </a:solidFill>
                  </a:tcPr>
                </a:tc>
                <a:tc hMerge="1"/>
              </a:tr>
              <a:tr h="896325">
                <a:tc>
                  <a:txBody>
                    <a:bodyPr/>
                    <a:lstStyle/>
                    <a:p>
                      <a:pPr indent="0" lvl="0" marL="0" marR="0" rtl="0" algn="ctr">
                        <a:lnSpc>
                          <a:spcPct val="115000"/>
                        </a:lnSpc>
                        <a:spcBef>
                          <a:spcPts val="0"/>
                        </a:spcBef>
                        <a:spcAft>
                          <a:spcPts val="0"/>
                        </a:spcAft>
                        <a:buClr>
                          <a:srgbClr val="000000"/>
                        </a:buClr>
                        <a:buSzPts val="3200"/>
                        <a:buFont typeface="Consolas"/>
                        <a:buNone/>
                      </a:pPr>
                      <a:r>
                        <a:rPr b="1" lang="en-US" sz="3200" u="none" cap="none" strike="noStrike">
                          <a:solidFill>
                            <a:srgbClr val="000000"/>
                          </a:solidFill>
                          <a:latin typeface="Consolas"/>
                          <a:ea typeface="Consolas"/>
                          <a:cs typeface="Consolas"/>
                          <a:sym typeface="Consolas"/>
                        </a:rPr>
                        <a:t>let userName</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3200"/>
                        <a:buFont typeface="Arial"/>
                        <a:buNone/>
                      </a:pPr>
                      <a:r>
                        <a:rPr b="0" i="0" lang="en-US" sz="3200" u="none" cap="none" strike="noStrike">
                          <a:latin typeface="Arial"/>
                          <a:ea typeface="Arial"/>
                          <a:cs typeface="Arial"/>
                          <a:sym typeface="Arial"/>
                        </a:rPr>
                        <a:t>Best Practice: camelCase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c>
                  <a:txBody>
                    <a:bodyPr/>
                    <a:lstStyle/>
                    <a:p>
                      <a:pPr indent="0" lvl="0" marL="0" marR="0" rtl="0" algn="ctr">
                        <a:lnSpc>
                          <a:spcPct val="115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user_name</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3200"/>
                        <a:buFont typeface="Helvetica Neue"/>
                        <a:buNone/>
                      </a:pPr>
                      <a:r>
                        <a:rPr b="0" i="0" lang="en-US" sz="3200" u="none" cap="none" strike="noStrike">
                          <a:latin typeface="Helvetica Neue"/>
                          <a:ea typeface="Helvetica Neue"/>
                          <a:cs typeface="Helvetica Neue"/>
                          <a:sym typeface="Helvetica Neue"/>
                        </a:rPr>
                        <a:t>Allowes but bad practice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r>
              <a:tr h="816875">
                <a:tc>
                  <a:txBody>
                    <a:bodyPr/>
                    <a:lstStyle/>
                    <a:p>
                      <a:pPr indent="0" lvl="0" marL="0" marR="0" rtl="0" algn="ctr">
                        <a:lnSpc>
                          <a:spcPct val="115000"/>
                        </a:lnSpc>
                        <a:spcBef>
                          <a:spcPts val="0"/>
                        </a:spcBef>
                        <a:spcAft>
                          <a:spcPts val="0"/>
                        </a:spcAft>
                        <a:buClr>
                          <a:srgbClr val="000000"/>
                        </a:buClr>
                        <a:buSzPts val="3200"/>
                        <a:buFont typeface="Consolas"/>
                        <a:buNone/>
                      </a:pPr>
                      <a:r>
                        <a:rPr b="1" lang="en-US" sz="3200" u="none" cap="none" strike="noStrike">
                          <a:solidFill>
                            <a:srgbClr val="000000"/>
                          </a:solidFill>
                          <a:latin typeface="Consolas"/>
                          <a:ea typeface="Consolas"/>
                          <a:cs typeface="Consolas"/>
                          <a:sym typeface="Consolas"/>
                        </a:rPr>
                        <a:t>let ageGroup5</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3200"/>
                        <a:buFont typeface="Arial"/>
                        <a:buNone/>
                      </a:pPr>
                      <a:r>
                        <a:rPr b="0" i="0" lang="en-US" sz="3200" u="none" cap="none" strike="noStrike">
                          <a:latin typeface="Arial"/>
                          <a:ea typeface="Arial"/>
                          <a:cs typeface="Arial"/>
                          <a:sym typeface="Arial"/>
                        </a:rPr>
                        <a:t>Only letters and digits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c>
                  <a:txBody>
                    <a:bodyPr/>
                    <a:lstStyle/>
                    <a:p>
                      <a:pPr indent="0" lvl="0" marL="0" marR="0" rtl="0" algn="ctr">
                        <a:lnSpc>
                          <a:spcPct val="100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21Players</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200"/>
                        <a:buFont typeface="Helvetica Neue"/>
                        <a:buNone/>
                      </a:pPr>
                      <a:r>
                        <a:rPr b="0" i="0" lang="en-US" sz="3200" u="none" cap="none" strike="noStrike">
                          <a:latin typeface="Helvetica Neue"/>
                          <a:ea typeface="Helvetica Neue"/>
                          <a:cs typeface="Helvetica Neue"/>
                          <a:sym typeface="Helvetica Neue"/>
                        </a:rPr>
                        <a:t>Starting digits not allowed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r>
              <a:tr h="816875">
                <a:tc>
                  <a:txBody>
                    <a:bodyPr/>
                    <a:lstStyle/>
                    <a:p>
                      <a:pPr indent="0" lvl="0" marL="0" marR="0" rtl="0" algn="ctr">
                        <a:lnSpc>
                          <a:spcPct val="115000"/>
                        </a:lnSpc>
                        <a:spcBef>
                          <a:spcPts val="0"/>
                        </a:spcBef>
                        <a:spcAft>
                          <a:spcPts val="0"/>
                        </a:spcAft>
                        <a:buClr>
                          <a:srgbClr val="000000"/>
                        </a:buClr>
                        <a:buSzPts val="3200"/>
                        <a:buFont typeface="Consolas"/>
                        <a:buNone/>
                      </a:pPr>
                      <a:r>
                        <a:rPr b="1" lang="en-US" sz="3200" u="none" cap="none" strike="noStrike">
                          <a:solidFill>
                            <a:srgbClr val="000000"/>
                          </a:solidFill>
                          <a:latin typeface="Consolas"/>
                          <a:ea typeface="Consolas"/>
                          <a:cs typeface="Consolas"/>
                          <a:sym typeface="Consolas"/>
                        </a:rPr>
                        <a:t>let $kindOfSpecial</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3200"/>
                        <a:buFont typeface="Arial"/>
                        <a:buNone/>
                      </a:pPr>
                      <a:r>
                        <a:rPr b="0" i="0" lang="en-US" sz="3200" u="none" cap="none" strike="noStrike">
                          <a:latin typeface="Arial"/>
                          <a:ea typeface="Arial"/>
                          <a:cs typeface="Arial"/>
                          <a:sym typeface="Arial"/>
                        </a:rPr>
                        <a:t>Starting with $ is allowed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c>
                  <a:txBody>
                    <a:bodyPr/>
                    <a:lstStyle/>
                    <a:p>
                      <a:pPr indent="0" lvl="0" marL="0" marR="0" rtl="0" algn="ctr">
                        <a:lnSpc>
                          <a:spcPct val="100000"/>
                        </a:lnSpc>
                        <a:spcBef>
                          <a:spcPts val="0"/>
                        </a:spcBef>
                        <a:spcAft>
                          <a:spcPts val="0"/>
                        </a:spcAft>
                        <a:buClr>
                          <a:srgbClr val="660066"/>
                        </a:buClr>
                        <a:buSzPts val="3200"/>
                        <a:buFont typeface="Consolas"/>
                        <a:buNone/>
                      </a:pPr>
                      <a:r>
                        <a:rPr b="1" lang="en-US" sz="3200" u="none" cap="none" strike="noStrike">
                          <a:solidFill>
                            <a:srgbClr val="660066"/>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user-b</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200"/>
                        <a:buFont typeface="Helvetica Neue"/>
                        <a:buNone/>
                      </a:pPr>
                      <a:r>
                        <a:rPr b="0" i="0" lang="en-US" sz="3200" u="none" cap="none" strike="noStrike">
                          <a:latin typeface="Helvetica Neue"/>
                          <a:ea typeface="Helvetica Neue"/>
                          <a:cs typeface="Helvetica Neue"/>
                          <a:sym typeface="Helvetica Neue"/>
                        </a:rPr>
                        <a:t>No special characters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r>
              <a:tr h="816875">
                <a:tc>
                  <a:txBody>
                    <a:bodyPr/>
                    <a:lstStyle/>
                    <a:p>
                      <a:pPr indent="0" lvl="0" marL="0" marR="0" rtl="0" algn="ctr">
                        <a:lnSpc>
                          <a:spcPct val="115000"/>
                        </a:lnSpc>
                        <a:spcBef>
                          <a:spcPts val="0"/>
                        </a:spcBef>
                        <a:spcAft>
                          <a:spcPts val="0"/>
                        </a:spcAft>
                        <a:buClr>
                          <a:srgbClr val="000000"/>
                        </a:buClr>
                        <a:buSzPts val="3200"/>
                        <a:buFont typeface="Consolas"/>
                        <a:buNone/>
                      </a:pPr>
                      <a:r>
                        <a:rPr b="1" lang="en-US" sz="3200" u="none" cap="none" strike="noStrike">
                          <a:solidFill>
                            <a:srgbClr val="000000"/>
                          </a:solidFill>
                          <a:latin typeface="Consolas"/>
                          <a:ea typeface="Consolas"/>
                          <a:cs typeface="Consolas"/>
                          <a:sym typeface="Consolas"/>
                        </a:rPr>
                        <a:t>let userName</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3200"/>
                        <a:buFont typeface="Arial"/>
                        <a:buNone/>
                      </a:pPr>
                      <a:r>
                        <a:rPr b="0" i="0" lang="en-US" sz="3200" u="none" cap="none" strike="noStrike">
                          <a:latin typeface="Arial"/>
                          <a:ea typeface="Arial"/>
                          <a:cs typeface="Arial"/>
                          <a:sym typeface="Arial"/>
                        </a:rPr>
                        <a:t>Starting with _ is allowed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c>
                  <a:txBody>
                    <a:bodyPr/>
                    <a:lstStyle/>
                    <a:p>
                      <a:pPr indent="0" lvl="0" marL="0" marR="0" rtl="0" algn="ctr">
                        <a:lnSpc>
                          <a:spcPct val="100000"/>
                        </a:lnSpc>
                        <a:spcBef>
                          <a:spcPts val="0"/>
                        </a:spcBef>
                        <a:spcAft>
                          <a:spcPts val="0"/>
                        </a:spcAft>
                        <a:buClr>
                          <a:srgbClr val="000088"/>
                        </a:buClr>
                        <a:buSzPts val="3200"/>
                        <a:buFont typeface="Consolas"/>
                        <a:buNone/>
                      </a:pPr>
                      <a:r>
                        <a:rPr b="1" lang="en-US" sz="3200" u="none" cap="none" strike="noStrike">
                          <a:solidFill>
                            <a:srgbClr val="000088"/>
                          </a:solidFill>
                          <a:latin typeface="Consolas"/>
                          <a:ea typeface="Consolas"/>
                          <a:cs typeface="Consolas"/>
                          <a:sym typeface="Consolas"/>
                        </a:rPr>
                        <a:t>let</a:t>
                      </a:r>
                      <a:r>
                        <a:rPr b="1" lang="en-US" sz="3200" u="none" cap="none" strike="noStrike">
                          <a:solidFill>
                            <a:srgbClr val="000000"/>
                          </a:solidFill>
                          <a:latin typeface="Consolas"/>
                          <a:ea typeface="Consolas"/>
                          <a:cs typeface="Consolas"/>
                          <a:sym typeface="Consolas"/>
                        </a:rPr>
                        <a:t> let</a:t>
                      </a:r>
                      <a:endParaRPr b="1" i="0" sz="32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3200"/>
                        <a:buFont typeface="Helvetica Neue"/>
                        <a:buNone/>
                      </a:pPr>
                      <a:r>
                        <a:rPr b="0" i="0" lang="en-US" sz="3200" u="none" cap="none" strike="noStrike">
                          <a:latin typeface="Helvetica Neue"/>
                          <a:ea typeface="Helvetica Neue"/>
                          <a:cs typeface="Helvetica Neue"/>
                          <a:sym typeface="Helvetica Neue"/>
                        </a:rPr>
                        <a:t>Keywords not allowed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E88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