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13716000" cx="24384000"/>
  <p:notesSz cx="6858000" cy="9144000"/>
  <p:embeddedFontLst>
    <p:embeddedFont>
      <p:font typeface="Helvetica Neue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gctKfdqIySBylqmNZKtY62s8YO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7CFBA1-CF81-4044-BC49-BCFC2DCAAC6C}">
  <a:tblStyle styleId="{757CFBA1-CF81-4044-BC49-BCFC2DCAAC6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11" Type="http://schemas.openxmlformats.org/officeDocument/2006/relationships/slide" Target="slides/slide6.xml"/><Relationship Id="rId22" Type="http://schemas.openxmlformats.org/officeDocument/2006/relationships/font" Target="fonts/HelveticaNeue-italic.fntdata"/><Relationship Id="rId10" Type="http://schemas.openxmlformats.org/officeDocument/2006/relationships/slide" Target="slides/slide5.xml"/><Relationship Id="rId21" Type="http://schemas.openxmlformats.org/officeDocument/2006/relationships/font" Target="fonts/HelveticaNeue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5fec10b4f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f5fec10b4f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5fec10b4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f5fec10b4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5fec10b4f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f5fec10b4f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 type="title">
  <p:cSld name="TITLE">
    <p:bg>
      <p:bgPr>
        <a:solidFill>
          <a:srgbClr val="4294A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 txBox="1"/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" type="body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1pPr>
            <a:lvl2pPr indent="-2286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2pPr>
            <a:lvl3pPr indent="-228600" lvl="2" marL="13716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3pPr>
            <a:lvl4pPr indent="-228600" lvl="3" marL="18288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4pPr>
            <a:lvl5pPr indent="-228600" lvl="4" marL="22860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mcittt-01.png" id="15" name="Google Shape;1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51098" y="11337232"/>
            <a:ext cx="4777359" cy="26872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-02.png" id="16" name="Google Shape;1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51050" y="10674873"/>
            <a:ext cx="7136316" cy="40119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SAFCSP-01.png" id="17" name="Google Shape;1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10718" y="10674873"/>
            <a:ext cx="5672729" cy="401198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3"/>
          <p:cNvSpPr/>
          <p:nvPr/>
        </p:nvSpPr>
        <p:spPr>
          <a:xfrm>
            <a:off x="5858" y="-54931"/>
            <a:ext cx="24372285" cy="15318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endParaRPr/>
          </a:p>
        </p:txBody>
      </p:sp>
      <p:pic>
        <p:nvPicPr>
          <p:cNvPr descr="Tuwaiq1000-google-logo-01.png" id="19" name="Google Shape;1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2625" y="-970857"/>
            <a:ext cx="6194032" cy="336369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showMasterSp="0">
  <p:cSld name="Quot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idx="1" type="body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Helvetica Neue"/>
              <a:buNone/>
              <a:defRPr b="1" sz="36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2" type="body"/>
          </p:nvPr>
        </p:nvSpPr>
        <p:spPr>
          <a:xfrm>
            <a:off x="1753923" y="4939860"/>
            <a:ext cx="20876153" cy="383628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1pPr>
            <a:lvl2pPr indent="-228600" lvl="1" marL="9144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2pPr>
            <a:lvl3pPr indent="-228600" lvl="2" marL="1371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3pPr>
            <a:lvl4pPr indent="-228600" lvl="3" marL="18288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4pPr>
            <a:lvl5pPr indent="-228600" lvl="4" marL="22860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1000-google-logo-01.png" id="84" name="Google Shape;8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1.png" id="85" name="Google Shape;8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147" y="-3081427"/>
            <a:ext cx="9700513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86" name="Google Shape;86;p22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 showMasterSp="0">
  <p:cSld name="Photo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/>
          <p:nvPr>
            <p:ph idx="2" type="pic"/>
          </p:nvPr>
        </p:nvSpPr>
        <p:spPr>
          <a:xfrm>
            <a:off x="5853394" y="519393"/>
            <a:ext cx="12677213" cy="12677214"/>
          </a:xfrm>
          <a:prstGeom prst="rect">
            <a:avLst/>
          </a:prstGeom>
          <a:noFill/>
          <a:ln>
            <a:noFill/>
          </a:ln>
        </p:spPr>
      </p:sp>
      <p:pic>
        <p:nvPicPr>
          <p:cNvPr descr="Tuwaiq1000-google-logo-01.png" id="90" name="Google Shape;9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 showMasterSp="0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2" type="body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4" name="Google Shape;24;p14"/>
          <p:cNvSpPr/>
          <p:nvPr>
            <p:ph idx="3" type="pic"/>
          </p:nvPr>
        </p:nvSpPr>
        <p:spPr>
          <a:xfrm>
            <a:off x="12193751" y="1401265"/>
            <a:ext cx="10913372" cy="10913371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14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Tuwaiq1000-google-logo-01.png" id="26" name="Google Shape;2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27" name="Google Shape;27;p14"/>
          <p:cNvPicPr preferRelativeResize="0"/>
          <p:nvPr/>
        </p:nvPicPr>
        <p:blipFill rotWithShape="1">
          <a:blip r:embed="rId3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rgbClr val="4294A2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6953250" y="6140450"/>
            <a:ext cx="104775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mcittt-01.png" id="31" name="Google Shape;3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51098" y="11337232"/>
            <a:ext cx="4777359" cy="26872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-02.png" id="32" name="Google Shape;3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51050" y="10674873"/>
            <a:ext cx="7136316" cy="40119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SAFCSP-01.png" id="33" name="Google Shape;3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10718" y="10674873"/>
            <a:ext cx="5672729" cy="401198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5"/>
          <p:cNvSpPr/>
          <p:nvPr/>
        </p:nvSpPr>
        <p:spPr>
          <a:xfrm>
            <a:off x="5858" y="-54931"/>
            <a:ext cx="24372285" cy="15318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endParaRPr/>
          </a:p>
        </p:txBody>
      </p:sp>
      <p:pic>
        <p:nvPicPr>
          <p:cNvPr descr="Tuwaiq1000-google-logo-01.png" id="35" name="Google Shape;3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2625" y="-970857"/>
            <a:ext cx="6194032" cy="336369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 showMasterSp="0">
  <p:cSld name="Statem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uwaiq1000-google-logo-01.png" id="38" name="Google Shape;3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1.png" id="39" name="Google Shape;3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87801" y="-1621804"/>
            <a:ext cx="9700512" cy="1371600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6"/>
          <p:cNvSpPr txBox="1"/>
          <p:nvPr>
            <p:ph idx="1" type="body"/>
          </p:nvPr>
        </p:nvSpPr>
        <p:spPr>
          <a:xfrm>
            <a:off x="20006181" y="3163652"/>
            <a:ext cx="3045544" cy="8205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69189" lvl="0" marL="4572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2" type="body"/>
          </p:nvPr>
        </p:nvSpPr>
        <p:spPr>
          <a:xfrm>
            <a:off x="1780557" y="3163652"/>
            <a:ext cx="17993860" cy="8205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69189" lvl="0" marL="4572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3" type="body"/>
          </p:nvPr>
        </p:nvSpPr>
        <p:spPr>
          <a:xfrm>
            <a:off x="1759560" y="1813733"/>
            <a:ext cx="7656921" cy="817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4" type="body"/>
          </p:nvPr>
        </p:nvSpPr>
        <p:spPr>
          <a:xfrm>
            <a:off x="12115931" y="1813733"/>
            <a:ext cx="7656922" cy="817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B7076"/>
              </a:buClr>
              <a:buSzPts val="4760"/>
              <a:buFont typeface="Helvetica Neue"/>
              <a:buNone/>
              <a:defRPr b="1" sz="4760">
                <a:solidFill>
                  <a:srgbClr val="6B70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 Academy LogoWaterMark-01-01.png" id="44" name="Google Shape;44;p16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" showMasterSp="0">
  <p:cSld name="Title &amp; Phot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 txBox="1"/>
          <p:nvPr>
            <p:ph type="title"/>
          </p:nvPr>
        </p:nvSpPr>
        <p:spPr>
          <a:xfrm>
            <a:off x="1206500" y="7123707"/>
            <a:ext cx="19570511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" type="body"/>
          </p:nvPr>
        </p:nvSpPr>
        <p:spPr>
          <a:xfrm>
            <a:off x="1207690" y="1106137"/>
            <a:ext cx="19568131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Helvetica Neue"/>
              <a:buNone/>
              <a:defRPr b="1" sz="36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2" type="body"/>
          </p:nvPr>
        </p:nvSpPr>
        <p:spPr>
          <a:xfrm>
            <a:off x="1206500" y="11609910"/>
            <a:ext cx="19570511" cy="111695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2286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2pPr>
            <a:lvl3pPr indent="-228600" lvl="2" marL="13716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3pPr>
            <a:lvl4pPr indent="-228600" lvl="3" marL="18288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4pPr>
            <a:lvl5pPr indent="-228600" lvl="4" marL="22860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0" name="Google Shape;50;p17"/>
          <p:cNvSpPr/>
          <p:nvPr/>
        </p:nvSpPr>
        <p:spPr>
          <a:xfrm>
            <a:off x="21848894" y="-110577"/>
            <a:ext cx="2543007" cy="13937154"/>
          </a:xfrm>
          <a:prstGeom prst="rect">
            <a:avLst/>
          </a:prstGeom>
          <a:solidFill>
            <a:srgbClr val="4294A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Tuwaiq1000-google-logo-01.png" id="51" name="Google Shape;5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2.png" id="52" name="Google Shape;5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53" name="Google Shape;53;p17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7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2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 showMasterSp="0">
  <p:cSld name="Bulle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/>
          <p:nvPr/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81000" lvl="0" marL="38100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US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One</a:t>
            </a:r>
            <a:endParaRPr/>
          </a:p>
          <a:p>
            <a:pPr indent="-381000" lvl="1" marL="9906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US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Two</a:t>
            </a:r>
            <a:endParaRPr/>
          </a:p>
          <a:p>
            <a:pPr indent="-381000" lvl="2" marL="16002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US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Three</a:t>
            </a:r>
            <a:endParaRPr/>
          </a:p>
          <a:p>
            <a:pPr indent="-381000" lvl="3" marL="22098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US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Four</a:t>
            </a:r>
            <a:endParaRPr/>
          </a:p>
          <a:p>
            <a:pPr indent="-381000" lvl="4" marL="28194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US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Five</a:t>
            </a:r>
            <a:endParaRPr/>
          </a:p>
        </p:txBody>
      </p:sp>
      <p:pic>
        <p:nvPicPr>
          <p:cNvPr descr="Tuwaiq1000-google-logo-01.png" id="62" name="Google Shape;6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2.png" id="63" name="Google Shape;6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64" name="Google Shape;64;p19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9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 txBox="1"/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1000-google-logo-01.png" id="69" name="Google Shape;6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1.png" id="70" name="Google Shape;7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472" y="-2525380"/>
            <a:ext cx="9700513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71" name="Google Shape;71;p20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0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showMasterSp="0">
  <p:cSld name="Agenda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/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1pPr>
            <a:lvl2pPr indent="-228600" lvl="1" marL="914400" rtl="1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2pPr>
            <a:lvl3pPr indent="-228600" lvl="2" marL="1371600" rtl="1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3pPr>
            <a:lvl4pPr indent="-228600" lvl="3" marL="1828800" rtl="1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4pPr>
            <a:lvl5pPr indent="-228600" lvl="4" marL="2286000" rtl="1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1000-google-logo-01.png" id="77" name="Google Shape;7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2.png" id="78" name="Google Shape;7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79" name="Google Shape;79;p21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5.png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462915" lvl="0" marL="4572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62915" lvl="1" marL="9144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62914" lvl="2" marL="13716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62914" lvl="3" marL="18288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62914" lvl="4" marL="22860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6291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6291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6291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62915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Tuwaiq1000-google-logo-01.png" id="8" name="Google Shape;8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9" name="Google Shape;9;p12"/>
          <p:cNvPicPr preferRelativeResize="0"/>
          <p:nvPr/>
        </p:nvPicPr>
        <p:blipFill rotWithShape="1">
          <a:blip r:embed="rId2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2.png" id="10" name="Google Shape;1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youtube.com/watch?v=2B_uJhpSIC4" TargetMode="External"/><Relationship Id="rId4" Type="http://schemas.openxmlformats.org/officeDocument/2006/relationships/image" Target="../media/image3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Relationship Id="rId4" Type="http://schemas.openxmlformats.org/officeDocument/2006/relationships/image" Target="../media/image25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w3schools.com/html/html_responsive.asp" TargetMode="External"/><Relationship Id="rId4" Type="http://schemas.openxmlformats.org/officeDocument/2006/relationships/image" Target="../media/image27.png"/><Relationship Id="rId5" Type="http://schemas.openxmlformats.org/officeDocument/2006/relationships/image" Target="../media/image26.png"/><Relationship Id="rId6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w3schools.com/css/css3_mediaqueries_ex.as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idx="4294967295" type="ctr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</a:pPr>
            <a:r>
              <a:rPr b="1" i="0" lang="en-US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Responsive design</a:t>
            </a:r>
            <a:endParaRPr b="1" i="0" sz="11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&#10;&#10;Description automatically generated" id="97" name="Google Shape;9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47241" y="12052718"/>
            <a:ext cx="2271440" cy="160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48641" y="12429266"/>
            <a:ext cx="1505130" cy="752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is video focus on css units and box dimensions. It explains the major three units which are pixels , percentages and ems." id="157" name="Google Shape;157;gf5fec10b4f_0_16" title="CSS UNITS /BOX DIMENSIONS EXPLAINE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3275" y="690550"/>
            <a:ext cx="14501450" cy="1087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/>
          <p:nvPr>
            <p:ph type="title"/>
          </p:nvPr>
        </p:nvSpPr>
        <p:spPr>
          <a:xfrm>
            <a:off x="1206499" y="1079500"/>
            <a:ext cx="16223084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4BA00"/>
              </a:buClr>
              <a:buSzPts val="8500"/>
              <a:buFont typeface="Helvetica Neue"/>
              <a:buNone/>
            </a:pPr>
            <a:r>
              <a:rPr lang="en-US">
                <a:solidFill>
                  <a:srgbClr val="E4BA00"/>
                </a:solidFill>
              </a:rPr>
              <a:t>Mobile First Design</a:t>
            </a:r>
            <a:endParaRPr/>
          </a:p>
        </p:txBody>
      </p:sp>
      <p:sp>
        <p:nvSpPr>
          <p:cNvPr id="163" name="Google Shape;163;p8"/>
          <p:cNvSpPr txBox="1"/>
          <p:nvPr/>
        </p:nvSpPr>
        <p:spPr>
          <a:xfrm>
            <a:off x="1206499" y="2926667"/>
            <a:ext cx="20571150" cy="825663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Widespread usage of mobile devices to access the web has led to new development methods like mobile-first design which encourages mobile-friendly web design.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4" name="Google Shape;16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3061" y="4712920"/>
            <a:ext cx="7277877" cy="7277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/>
          <p:nvPr>
            <p:ph type="title"/>
          </p:nvPr>
        </p:nvSpPr>
        <p:spPr>
          <a:xfrm>
            <a:off x="444500" y="1079500"/>
            <a:ext cx="234660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4BA00"/>
              </a:buClr>
              <a:buSzPct val="100000"/>
              <a:buFont typeface="Helvetica Neue"/>
              <a:buNone/>
            </a:pPr>
            <a:r>
              <a:rPr lang="en-US">
                <a:solidFill>
                  <a:srgbClr val="E4BA00"/>
                </a:solidFill>
              </a:rPr>
              <a:t>Different Images Depending on Browser Width</a:t>
            </a:r>
            <a:endParaRPr/>
          </a:p>
        </p:txBody>
      </p:sp>
      <p:sp>
        <p:nvSpPr>
          <p:cNvPr id="170" name="Google Shape;170;p9"/>
          <p:cNvSpPr txBox="1"/>
          <p:nvPr/>
        </p:nvSpPr>
        <p:spPr>
          <a:xfrm>
            <a:off x="1206499" y="2439396"/>
            <a:ext cx="21466887" cy="946646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4428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HTML </a:t>
            </a:r>
            <a:r>
              <a:rPr b="1" i="0" lang="en-US" sz="36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&lt;picture&gt; </a:t>
            </a:r>
            <a:r>
              <a:rPr b="0" i="0" lang="en-US" sz="36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element allows you to define different images for different browser window sizes.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4428"/>
              <a:buFont typeface="Consolas"/>
              <a:buNone/>
            </a:pPr>
            <a:r>
              <a:rPr b="1" i="0" lang="en-US" sz="36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&lt;picture&gt;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4428"/>
              <a:buFont typeface="Consolas"/>
              <a:buNone/>
            </a:pPr>
            <a:r>
              <a:rPr b="1" i="0" lang="en-US" sz="36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  &lt;source srcset="img_smallflower.jpg" media="(max-width: 600px)"&gt;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4428"/>
              <a:buFont typeface="Consolas"/>
              <a:buNone/>
            </a:pPr>
            <a:r>
              <a:rPr b="1" i="0" lang="en-US" sz="36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  &lt;source srcset="img_flowers.jpg" media="(max-width: 1500px)"&gt;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4428"/>
              <a:buFont typeface="Consolas"/>
              <a:buNone/>
            </a:pPr>
            <a:r>
              <a:rPr b="1" i="0" lang="en-US" sz="36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  &lt;source srcset="flowers.jpg"&gt;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4428"/>
              <a:buFont typeface="Consolas"/>
              <a:buNone/>
            </a:pPr>
            <a:r>
              <a:rPr b="1" i="0" lang="en-US" sz="36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  &lt;img src="img_smallflower.jpg" alt="Flowers"&gt;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4428"/>
              <a:buFont typeface="Consolas"/>
              <a:buNone/>
            </a:pPr>
            <a:r>
              <a:rPr b="1" i="0" lang="en-US" sz="36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&lt;/picture&gt;</a:t>
            </a:r>
            <a:endParaRPr/>
          </a:p>
        </p:txBody>
      </p:sp>
      <p:grpSp>
        <p:nvGrpSpPr>
          <p:cNvPr id="171" name="Google Shape;171;p9"/>
          <p:cNvGrpSpPr/>
          <p:nvPr/>
        </p:nvGrpSpPr>
        <p:grpSpPr>
          <a:xfrm>
            <a:off x="12932229" y="6027577"/>
            <a:ext cx="11820014" cy="7238180"/>
            <a:chOff x="5655907" y="3048000"/>
            <a:chExt cx="11430000" cy="7620000"/>
          </a:xfrm>
        </p:grpSpPr>
        <p:pic>
          <p:nvPicPr>
            <p:cNvPr descr="Why Responsive Design Support is the Most Important Feature You Can Add To  Your Website" id="172" name="Google Shape;172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655907" y="3048000"/>
              <a:ext cx="11430000" cy="76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9"/>
            <p:cNvPicPr preferRelativeResize="0"/>
            <p:nvPr/>
          </p:nvPicPr>
          <p:blipFill rotWithShape="1">
            <a:blip r:embed="rId4">
              <a:alphaModFix/>
            </a:blip>
            <a:srcRect b="7953" l="14456" r="7075" t="18344"/>
            <a:stretch/>
          </p:blipFill>
          <p:spPr>
            <a:xfrm>
              <a:off x="6747587" y="3956395"/>
              <a:ext cx="4697375" cy="2631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9"/>
            <p:cNvPicPr preferRelativeResize="0"/>
            <p:nvPr/>
          </p:nvPicPr>
          <p:blipFill rotWithShape="1">
            <a:blip r:embed="rId5">
              <a:alphaModFix/>
            </a:blip>
            <a:srcRect b="6008" l="50000" r="849" t="16712"/>
            <a:stretch/>
          </p:blipFill>
          <p:spPr>
            <a:xfrm>
              <a:off x="14039259" y="5579705"/>
              <a:ext cx="1666620" cy="26685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9"/>
            <p:cNvPicPr preferRelativeResize="0"/>
            <p:nvPr/>
          </p:nvPicPr>
          <p:blipFill rotWithShape="1">
            <a:blip r:embed="rId6">
              <a:alphaModFix/>
            </a:blip>
            <a:srcRect b="7952" l="77161" r="0" t="16712"/>
            <a:stretch/>
          </p:blipFill>
          <p:spPr>
            <a:xfrm>
              <a:off x="11444962" y="7987207"/>
              <a:ext cx="909422" cy="167930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/>
          <p:nvPr>
            <p:ph type="title"/>
          </p:nvPr>
        </p:nvSpPr>
        <p:spPr>
          <a:xfrm>
            <a:off x="7139862" y="2165609"/>
            <a:ext cx="104775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181" name="Google Shape;181;p10"/>
          <p:cNvSpPr txBox="1"/>
          <p:nvPr/>
        </p:nvSpPr>
        <p:spPr>
          <a:xfrm>
            <a:off x="1617047" y="4952999"/>
            <a:ext cx="21971000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85800" lvl="0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65"/>
              <a:buFont typeface="Arial"/>
              <a:buChar char="•"/>
            </a:pPr>
            <a:r>
              <a:rPr b="0" i="0" lang="en-US" sz="5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responsive design</a:t>
            </a:r>
            <a:endParaRPr/>
          </a:p>
          <a:p>
            <a:pPr indent="-685800" lvl="0" marL="685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ts val="6765"/>
              <a:buFont typeface="Arial"/>
              <a:buChar char="•"/>
            </a:pPr>
            <a:r>
              <a:rPr b="0" i="0" lang="en-US" sz="5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Media types</a:t>
            </a:r>
            <a:endParaRPr/>
          </a:p>
          <a:p>
            <a:pPr indent="-685800" lvl="0" marL="685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ts val="6765"/>
              <a:buFont typeface="Arial"/>
              <a:buChar char="•"/>
            </a:pPr>
            <a:r>
              <a:rPr b="0" i="0" lang="en-US" sz="5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Breakpoints</a:t>
            </a:r>
            <a:endParaRPr/>
          </a:p>
          <a:p>
            <a:pPr indent="-685800" lvl="0" marL="685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ts val="6765"/>
              <a:buFont typeface="Arial"/>
              <a:buChar char="•"/>
            </a:pPr>
            <a:r>
              <a:rPr b="0" i="0" lang="en-US" sz="5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Viewport</a:t>
            </a:r>
            <a:endParaRPr/>
          </a:p>
          <a:p>
            <a:pPr indent="-685800" lvl="0" marL="685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ts val="6765"/>
              <a:buFont typeface="Arial"/>
              <a:buChar char="•"/>
            </a:pPr>
            <a:r>
              <a:rPr b="0" i="0" lang="en-US" sz="5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Mobile first design</a:t>
            </a:r>
            <a:endParaRPr/>
          </a:p>
          <a:p>
            <a:pPr indent="-256222" lvl="0" marL="685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6765"/>
              <a:buFont typeface="Arial"/>
              <a:buNone/>
            </a:pPr>
            <a:r>
              <a:t/>
            </a:r>
            <a:endParaRPr b="0" i="0" sz="55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/>
          <p:nvPr>
            <p:ph idx="2" type="body"/>
          </p:nvPr>
        </p:nvSpPr>
        <p:spPr>
          <a:xfrm>
            <a:off x="1780557" y="3163652"/>
            <a:ext cx="17993860" cy="8205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381000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B7076"/>
              </a:buClr>
              <a:buSzPts val="3000"/>
              <a:buFont typeface="Helvetica Neue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HTML Responsive Web Design</a:t>
            </a:r>
            <a:endParaRPr/>
          </a:p>
        </p:txBody>
      </p:sp>
      <p:sp>
        <p:nvSpPr>
          <p:cNvPr id="187" name="Google Shape;187;p11"/>
          <p:cNvSpPr txBox="1"/>
          <p:nvPr>
            <p:ph idx="4" type="body"/>
          </p:nvPr>
        </p:nvSpPr>
        <p:spPr>
          <a:xfrm>
            <a:off x="9410053" y="1591857"/>
            <a:ext cx="4865784" cy="817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 fontScale="85000"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B7076"/>
              </a:buClr>
              <a:buSzPct val="178571"/>
              <a:buFont typeface="Helvetica Neue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188" name="Google Shape;188;p11"/>
          <p:cNvSpPr/>
          <p:nvPr/>
        </p:nvSpPr>
        <p:spPr>
          <a:xfrm>
            <a:off x="21275731" y="657012"/>
            <a:ext cx="817669" cy="817668"/>
          </a:xfrm>
          <a:prstGeom prst="roundRect">
            <a:avLst>
              <a:gd fmla="val 15000" name="adj"/>
            </a:avLst>
          </a:prstGeom>
          <a:solidFill>
            <a:srgbClr val="4294A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p11"/>
          <p:cNvSpPr/>
          <p:nvPr/>
        </p:nvSpPr>
        <p:spPr>
          <a:xfrm>
            <a:off x="22370648" y="657012"/>
            <a:ext cx="817669" cy="817668"/>
          </a:xfrm>
          <a:prstGeom prst="roundRect">
            <a:avLst>
              <a:gd fmla="val 15000" name="adj"/>
            </a:avLst>
          </a:prstGeom>
          <a:solidFill>
            <a:srgbClr val="D6D6D6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0" name="Google Shape;190;p11"/>
          <p:cNvSpPr/>
          <p:nvPr/>
        </p:nvSpPr>
        <p:spPr>
          <a:xfrm>
            <a:off x="20123869" y="657012"/>
            <a:ext cx="817669" cy="817668"/>
          </a:xfrm>
          <a:prstGeom prst="roundRect">
            <a:avLst>
              <a:gd fmla="val 15000" name="adj"/>
            </a:avLst>
          </a:prstGeom>
          <a:solidFill>
            <a:srgbClr val="D6D6D6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Untitled-2_Android.png" id="191" name="Google Shape;19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34147" y="106978"/>
            <a:ext cx="1869689" cy="18696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titled-2_iOS.png" id="192" name="Google Shape;192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677564" y="186684"/>
            <a:ext cx="1710278" cy="17102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titled-2_JS.png" id="193" name="Google Shape;193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829427" y="210707"/>
            <a:ext cx="1710278" cy="1710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idx="4294967295" type="ctr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</a:pPr>
            <a:r>
              <a:rPr b="1" i="0" lang="en-US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</a:t>
            </a:r>
            <a:br>
              <a:rPr b="1" i="0" lang="en-US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1" i="0" lang="en-US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 i="0" sz="11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Google Shape;104;p2"/>
          <p:cNvSpPr txBox="1"/>
          <p:nvPr>
            <p:ph idx="4294967295" type="subTitle"/>
          </p:nvPr>
        </p:nvSpPr>
        <p:spPr>
          <a:xfrm>
            <a:off x="1206500" y="5598367"/>
            <a:ext cx="21971000" cy="505719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Arial"/>
              <a:buChar char="•"/>
            </a:pPr>
            <a:r>
              <a:rPr b="1" i="0" lang="en-US" sz="5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responsive design</a:t>
            </a:r>
            <a:endParaRPr/>
          </a:p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Arial"/>
              <a:buChar char="•"/>
            </a:pPr>
            <a:r>
              <a:rPr b="1" i="0" lang="en-US" sz="5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Media types</a:t>
            </a:r>
            <a:endParaRPr/>
          </a:p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Arial"/>
              <a:buChar char="•"/>
            </a:pPr>
            <a:r>
              <a:rPr b="1" i="0" lang="en-US" sz="5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Breakpoints</a:t>
            </a:r>
            <a:endParaRPr/>
          </a:p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Arial"/>
              <a:buChar char="•"/>
            </a:pPr>
            <a:r>
              <a:rPr b="1" i="0" lang="en-US" sz="5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Viewport</a:t>
            </a:r>
            <a:endParaRPr/>
          </a:p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Arial"/>
              <a:buChar char="•"/>
            </a:pPr>
            <a:r>
              <a:rPr b="1" i="0" lang="en-US" sz="5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Mobile first design</a:t>
            </a:r>
            <a:endParaRPr/>
          </a:p>
          <a:p>
            <a:pPr indent="-33655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Arial"/>
              <a:buNone/>
            </a:pPr>
            <a:r>
              <a:t/>
            </a:r>
            <a:endParaRPr b="1" i="0" sz="55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&#10;&#10;Description automatically generated" id="105" name="Google Shape;10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47241" y="12052718"/>
            <a:ext cx="2271440" cy="160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48641" y="12429266"/>
            <a:ext cx="1505130" cy="752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idx="2" type="body"/>
          </p:nvPr>
        </p:nvSpPr>
        <p:spPr>
          <a:xfrm>
            <a:off x="1206500" y="4248504"/>
            <a:ext cx="9779000" cy="260949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81000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90"/>
              <a:buFont typeface="Helvetica Neue"/>
              <a:buChar char="•"/>
            </a:pPr>
            <a:r>
              <a:rPr b="0" i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Responsive Web Design is about using HTML and CSS to automatically resize, hide, shrink, or enlarge, a website, to make it look good on all devices (desktops, tablets, and phones):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3690"/>
              <a:buFont typeface="Helvetica Neue"/>
              <a:buChar char="•"/>
            </a:pPr>
            <a:r>
              <a:rPr b="0" i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responsive web design will automatically adjust for different screen sizes and viewports.</a:t>
            </a:r>
            <a:endParaRPr/>
          </a:p>
          <a:p>
            <a:pPr indent="-146684" lvl="0" marL="381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3"/>
          <p:cNvSpPr txBox="1"/>
          <p:nvPr>
            <p:ph type="title"/>
          </p:nvPr>
        </p:nvSpPr>
        <p:spPr>
          <a:xfrm>
            <a:off x="1206499" y="1079500"/>
            <a:ext cx="19078252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4BA00"/>
              </a:buClr>
              <a:buSzPct val="100000"/>
              <a:buFont typeface="Helvetica Neue"/>
              <a:buNone/>
            </a:pPr>
            <a:r>
              <a:rPr lang="en-US" sz="9400">
                <a:solidFill>
                  <a:srgbClr val="E4BA00"/>
                </a:solidFill>
              </a:rPr>
              <a:t>What is Responsive Web Design?</a:t>
            </a:r>
            <a:br>
              <a:rPr i="0" lang="en-US">
                <a:solidFill>
                  <a:srgbClr val="E4BA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lang="en-US">
                <a:solidFill>
                  <a:srgbClr val="E4BA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>
              <a:solidFill>
                <a:srgbClr val="E4BA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Quick Introduction to Responsive Web Design For Beginners | Hacker Noon" id="113" name="Google Shape;1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0" y="3307742"/>
            <a:ext cx="10951906" cy="6564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1206499" y="1079500"/>
            <a:ext cx="16223084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4BA00"/>
              </a:buClr>
              <a:buSzPts val="8500"/>
              <a:buFont typeface="Helvetica Neue"/>
              <a:buNone/>
            </a:pPr>
            <a:r>
              <a:rPr lang="en-US">
                <a:solidFill>
                  <a:srgbClr val="E4BA00"/>
                </a:solidFill>
              </a:rPr>
              <a:t>Media types</a:t>
            </a:r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1206499" y="2926666"/>
            <a:ext cx="20571150" cy="5956077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Media queries in CSS3 extended the CSS2 media types idea: Instead of looking for a type of device, they look at the capability of the device.</a:t>
            </a:r>
            <a:endParaRPr/>
          </a:p>
          <a:p>
            <a:pPr indent="-381000" lvl="0" marL="381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1" i="0" lang="en-US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Media queries can be used to check many things, such as:</a:t>
            </a:r>
            <a:endParaRPr/>
          </a:p>
          <a:p>
            <a:pPr indent="-381000" lvl="1" marL="990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Courier New"/>
              <a:buChar char="o"/>
            </a:pPr>
            <a:r>
              <a:rPr b="0" i="0" lang="en-US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width and height of the viewport</a:t>
            </a:r>
            <a:endParaRPr/>
          </a:p>
          <a:p>
            <a:pPr indent="-381000" lvl="1" marL="990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Courier New"/>
              <a:buChar char="o"/>
            </a:pPr>
            <a:r>
              <a:rPr b="0" i="0" lang="en-US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width and height of the device</a:t>
            </a:r>
            <a:endParaRPr/>
          </a:p>
          <a:p>
            <a:pPr indent="-381000" lvl="1" marL="990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Courier New"/>
              <a:buChar char="o"/>
            </a:pPr>
            <a:r>
              <a:rPr b="0" i="0" lang="en-US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orientation (is the tablet/phone in landscape or portrait mode?)</a:t>
            </a:r>
            <a:endParaRPr/>
          </a:p>
          <a:p>
            <a:pPr indent="-381000" lvl="1" marL="990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Courier New"/>
              <a:buChar char="o"/>
            </a:pPr>
            <a:r>
              <a:rPr b="0" i="0" lang="en-US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resolution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20" name="Google Shape;120;p4"/>
          <p:cNvGraphicFramePr/>
          <p:nvPr/>
        </p:nvGraphicFramePr>
        <p:xfrm>
          <a:off x="13398759" y="46682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{757CFBA1-CF81-4044-BC49-BCFC2DCAAC6C}</a:tableStyleId>
              </a:tblPr>
              <a:tblGrid>
                <a:gridCol w="2660975"/>
                <a:gridCol w="7993500"/>
              </a:tblGrid>
              <a:tr h="809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Helvetica Neue"/>
                        <a:buNone/>
                      </a:pPr>
                      <a:r>
                        <a:rPr lang="en-US" sz="2800" u="none" cap="none" strike="noStrik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Value of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Helvetica Neue"/>
                        <a:buNone/>
                      </a:pPr>
                      <a:r>
                        <a:rPr lang="en-US" sz="2800" u="none" cap="none" strike="noStrik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media type</a:t>
                      </a:r>
                      <a:endParaRPr/>
                    </a:p>
                  </a:txBody>
                  <a:tcPr marT="60950" marB="60950" marR="60950" marL="1219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Helvetica Neue"/>
                        <a:buNone/>
                      </a:pPr>
                      <a:r>
                        <a:rPr lang="en-US" sz="2800" u="none" cap="none" strike="noStrik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Description</a:t>
                      </a:r>
                      <a:endParaRPr/>
                    </a:p>
                  </a:txBody>
                  <a:tcPr marT="60950" marB="60950" marR="60950" marL="609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  <a:tr h="809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Helvetica Neue"/>
                        <a:buNone/>
                      </a:pPr>
                      <a:r>
                        <a:rPr lang="en-US" sz="2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all</a:t>
                      </a:r>
                      <a:endParaRPr/>
                    </a:p>
                  </a:txBody>
                  <a:tcPr marT="60950" marB="60950" marR="60950" marL="1219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Helvetica Neue"/>
                        <a:buNone/>
                      </a:pPr>
                      <a:r>
                        <a:rPr lang="en-US" sz="2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Used for all media type devices</a:t>
                      </a:r>
                      <a:endParaRPr sz="28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0950" marB="60950" marR="60950" marL="609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B"/>
                    </a:solidFill>
                  </a:tcPr>
                </a:tc>
              </a:tr>
              <a:tr h="809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Helvetica Neue"/>
                        <a:buNone/>
                      </a:pPr>
                      <a:r>
                        <a:rPr lang="en-US" sz="2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print</a:t>
                      </a:r>
                      <a:endParaRPr/>
                    </a:p>
                  </a:txBody>
                  <a:tcPr marT="60950" marB="60950" marR="60950" marL="1219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Helvetica Neue"/>
                        <a:buNone/>
                      </a:pPr>
                      <a:r>
                        <a:rPr lang="en-US" sz="2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Used for printers</a:t>
                      </a:r>
                      <a:endParaRPr/>
                    </a:p>
                  </a:txBody>
                  <a:tcPr marT="60950" marB="60950" marR="60950" marL="609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2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Helvetica Neue"/>
                        <a:buNone/>
                      </a:pPr>
                      <a:r>
                        <a:rPr lang="en-US" sz="2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screen</a:t>
                      </a:r>
                      <a:endParaRPr/>
                    </a:p>
                  </a:txBody>
                  <a:tcPr marT="60950" marB="60950" marR="60950" marL="1219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Helvetica Neue"/>
                        <a:buNone/>
                      </a:pPr>
                      <a:r>
                        <a:rPr lang="en-US" sz="2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Used for computer screens, tablets, smart-phones etc.</a:t>
                      </a:r>
                      <a:endParaRPr/>
                    </a:p>
                  </a:txBody>
                  <a:tcPr marT="60950" marB="60950" marR="60950" marL="609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9EB"/>
                    </a:solidFill>
                  </a:tcPr>
                </a:tc>
              </a:tr>
              <a:tr h="92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Helvetica Neue"/>
                        <a:buNone/>
                      </a:pPr>
                      <a:r>
                        <a:rPr lang="en-US" sz="2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speech</a:t>
                      </a:r>
                      <a:endParaRPr/>
                    </a:p>
                  </a:txBody>
                  <a:tcPr marT="60950" marB="60950" marR="60950" marL="1219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Helvetica Neue"/>
                        <a:buNone/>
                      </a:pPr>
                      <a:r>
                        <a:rPr lang="en-US" sz="2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Used for screenreaders that "reads" the page out loud</a:t>
                      </a:r>
                      <a:endParaRPr/>
                    </a:p>
                  </a:txBody>
                  <a:tcPr marT="60950" marB="60950" marR="60950" marL="609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1" name="Google Shape;121;p4"/>
          <p:cNvSpPr txBox="1"/>
          <p:nvPr/>
        </p:nvSpPr>
        <p:spPr>
          <a:xfrm>
            <a:off x="1206499" y="9200181"/>
            <a:ext cx="20571150" cy="158915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-381000" lvl="0" marL="381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1" i="0" lang="en-US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Examples:</a:t>
            </a:r>
            <a:endParaRPr/>
          </a:p>
          <a:p>
            <a:pPr indent="-381000" lvl="1" marL="990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Courier New"/>
              <a:buChar char="o"/>
            </a:pPr>
            <a:r>
              <a:rPr b="0" i="0" lang="en-US" sz="30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https://www.w3schools.com/css/css3_mediaqueries_ex.asp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type="title"/>
          </p:nvPr>
        </p:nvSpPr>
        <p:spPr>
          <a:xfrm>
            <a:off x="1206499" y="1079500"/>
            <a:ext cx="16223084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4BA00"/>
              </a:buClr>
              <a:buSzPts val="8500"/>
              <a:buFont typeface="Helvetica Neue"/>
              <a:buNone/>
            </a:pPr>
            <a:r>
              <a:rPr lang="en-US">
                <a:solidFill>
                  <a:srgbClr val="E4BA00"/>
                </a:solidFill>
              </a:rPr>
              <a:t>Sizes, breakpoints</a:t>
            </a:r>
            <a:endParaRPr>
              <a:solidFill>
                <a:srgbClr val="E4BA00"/>
              </a:solidFill>
            </a:endParaRPr>
          </a:p>
        </p:txBody>
      </p:sp>
      <p:pic>
        <p:nvPicPr>
          <p:cNvPr id="127" name="Google Shape;12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749" y="2193325"/>
            <a:ext cx="23311350" cy="973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>
            <p:ph type="title"/>
          </p:nvPr>
        </p:nvSpPr>
        <p:spPr>
          <a:xfrm>
            <a:off x="1206499" y="1079500"/>
            <a:ext cx="16223084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4BA00"/>
              </a:buClr>
              <a:buSzPts val="8500"/>
              <a:buFont typeface="Helvetica Neue"/>
              <a:buNone/>
            </a:pPr>
            <a:r>
              <a:rPr lang="en-US">
                <a:solidFill>
                  <a:srgbClr val="E4BA00"/>
                </a:solidFill>
              </a:rPr>
              <a:t>Setting the viewport</a:t>
            </a:r>
            <a:endParaRPr/>
          </a:p>
        </p:txBody>
      </p:sp>
      <p:pic>
        <p:nvPicPr>
          <p:cNvPr descr="Learn About Meta Viewport: Specifying CSS Viewport for Websites" id="133" name="Google Shape;13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2295" y="5532658"/>
            <a:ext cx="10979409" cy="733267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6"/>
          <p:cNvSpPr txBox="1"/>
          <p:nvPr>
            <p:ph idx="2" type="body"/>
          </p:nvPr>
        </p:nvSpPr>
        <p:spPr>
          <a:xfrm>
            <a:off x="1197299" y="2514606"/>
            <a:ext cx="21989400" cy="82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81000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lang="en-US"/>
              <a:t>To create a responsive website, add the following </a:t>
            </a:r>
            <a:r>
              <a:rPr b="1" lang="en-US"/>
              <a:t>&lt;meta&gt; </a:t>
            </a:r>
            <a:r>
              <a:rPr lang="en-US"/>
              <a:t>tag to all your web pages: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1" lang="en-US"/>
              <a:t>Example: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&lt;meta name="viewport" content="width=device-width, initial-scale=1.0"&gt;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type="title"/>
          </p:nvPr>
        </p:nvSpPr>
        <p:spPr>
          <a:xfrm>
            <a:off x="1206499" y="1079500"/>
            <a:ext cx="16223084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4BA00"/>
              </a:buClr>
              <a:buSzPts val="8500"/>
              <a:buFont typeface="Helvetica Neue"/>
              <a:buNone/>
            </a:pPr>
            <a:r>
              <a:rPr lang="en-US">
                <a:solidFill>
                  <a:srgbClr val="E4BA00"/>
                </a:solidFill>
              </a:rPr>
              <a:t>The form</a:t>
            </a:r>
            <a:endParaRPr/>
          </a:p>
        </p:txBody>
      </p:sp>
      <p:sp>
        <p:nvSpPr>
          <p:cNvPr id="140" name="Google Shape;140;p7"/>
          <p:cNvSpPr txBox="1"/>
          <p:nvPr/>
        </p:nvSpPr>
        <p:spPr>
          <a:xfrm>
            <a:off x="1206499" y="2926667"/>
            <a:ext cx="20571150" cy="825663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77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123000"/>
              <a:buFont typeface="Helvetica Neue"/>
              <a:buNone/>
            </a:pPr>
            <a:r>
              <a:rPr b="0" i="0" lang="en-US" sz="39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Target a min-width with </a:t>
            </a:r>
            <a:r>
              <a:rPr b="1" i="0" lang="en-US" sz="39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@media </a:t>
            </a:r>
            <a:r>
              <a:rPr b="0" i="0" lang="en-US" sz="39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provide property and its value inside of the current style sheet.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ct val="1230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5E5E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ct val="123000"/>
              <a:buFont typeface="Consolas"/>
              <a:buNone/>
            </a:pPr>
            <a:r>
              <a:rPr b="1" i="0" lang="en-US" sz="36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.text-design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ct val="123000"/>
              <a:buFont typeface="Consolas"/>
              <a:buNone/>
            </a:pPr>
            <a:r>
              <a:rPr b="1" i="0" lang="en-US" sz="36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    font-size:28px;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ct val="123000"/>
              <a:buFont typeface="Consolas"/>
              <a:buNone/>
            </a:pPr>
            <a:r>
              <a:rPr b="1" i="0" lang="en-US" sz="36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ct val="123000"/>
              <a:buFont typeface="Consolas"/>
              <a:buNone/>
            </a:pPr>
            <a:r>
              <a:rPr b="1" i="0" lang="en-US" sz="36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@media (min-width:480px){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ct val="123000"/>
              <a:buFont typeface="Consolas"/>
              <a:buNone/>
            </a:pPr>
            <a:r>
              <a:rPr b="1" i="0" lang="en-US" sz="36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    .text-design{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ct val="123000"/>
              <a:buFont typeface="Consolas"/>
              <a:buNone/>
            </a:pPr>
            <a:r>
              <a:rPr b="1" i="0" lang="en-US" sz="36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      font-size:34px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ct val="123000"/>
              <a:buFont typeface="Consolas"/>
              <a:buNone/>
            </a:pPr>
            <a:r>
              <a:rPr b="1" i="0" lang="en-US" sz="36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ct val="123000"/>
              <a:buFont typeface="Consolas"/>
              <a:buNone/>
            </a:pPr>
            <a:r>
              <a:rPr b="1" i="0" lang="en-US" sz="3600" u="none" cap="none" strike="noStrike">
                <a:solidFill>
                  <a:srgbClr val="5E5E5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5fec10b4f_0_0"/>
          <p:cNvSpPr txBox="1"/>
          <p:nvPr>
            <p:ph type="title"/>
          </p:nvPr>
        </p:nvSpPr>
        <p:spPr>
          <a:xfrm>
            <a:off x="1206499" y="1079500"/>
            <a:ext cx="162231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4BA00"/>
              </a:buClr>
              <a:buSzPts val="8500"/>
              <a:buFont typeface="Helvetica Neue"/>
              <a:buNone/>
            </a:pPr>
            <a:r>
              <a:rPr lang="en-US">
                <a:solidFill>
                  <a:srgbClr val="E4BA00"/>
                </a:solidFill>
              </a:rPr>
              <a:t>CSS viewport units</a:t>
            </a:r>
            <a:endParaRPr/>
          </a:p>
        </p:txBody>
      </p:sp>
      <p:sp>
        <p:nvSpPr>
          <p:cNvPr id="146" name="Google Shape;146;gf5fec10b4f_0_0"/>
          <p:cNvSpPr txBox="1"/>
          <p:nvPr/>
        </p:nvSpPr>
        <p:spPr>
          <a:xfrm>
            <a:off x="1206499" y="2926667"/>
            <a:ext cx="20571000" cy="82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52727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US" sz="40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CSS viewport units were specially created to allow measurements in CSS (including </a:t>
            </a:r>
            <a:r>
              <a:rPr lang="en-US" sz="4000">
                <a:highlight>
                  <a:srgbClr val="F4F4F4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font-size</a:t>
            </a:r>
            <a:r>
              <a:rPr lang="en-US" sz="40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 to be relative to the viewport size. They allow a truly responsive </a:t>
            </a:r>
            <a:r>
              <a:rPr lang="en-US" sz="4000">
                <a:highlight>
                  <a:srgbClr val="F4F4F4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font-size</a:t>
            </a:r>
            <a:r>
              <a:rPr lang="en-US" sz="40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, by defining the size as a percentage of the viewport width or height. We have four possible values:</a:t>
            </a:r>
            <a:endParaRPr sz="40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0" marL="609600" rtl="0" algn="l">
              <a:lnSpc>
                <a:spcPct val="140000"/>
              </a:lnSpc>
              <a:spcBef>
                <a:spcPts val="1900"/>
              </a:spcBef>
              <a:spcAft>
                <a:spcPts val="0"/>
              </a:spcAft>
              <a:buSzPts val="4000"/>
              <a:buFont typeface="Helvetica Neue"/>
              <a:buChar char="●"/>
            </a:pPr>
            <a:r>
              <a:rPr b="1" lang="en-US" sz="40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vw</a:t>
            </a:r>
            <a:r>
              <a:rPr lang="en-US" sz="40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 Viewport width. 1vw equals 1% of the viewport width.</a:t>
            </a:r>
            <a:endParaRPr sz="40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0" marL="609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000"/>
              <a:buFont typeface="Helvetica Neue"/>
              <a:buChar char="●"/>
            </a:pPr>
            <a:r>
              <a:rPr b="1" lang="en-US" sz="40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vh</a:t>
            </a:r>
            <a:r>
              <a:rPr lang="en-US" sz="40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 Viewport height. 1vh equals 1% of the viewport height.</a:t>
            </a:r>
            <a:endParaRPr sz="40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0" marL="609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000"/>
              <a:buFont typeface="Helvetica Neue"/>
              <a:buChar char="●"/>
            </a:pPr>
            <a:r>
              <a:rPr b="1" lang="en-US" sz="40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vmin</a:t>
            </a:r>
            <a:r>
              <a:rPr lang="en-US" sz="40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 Viewport minimum. It’s relative to the shortest dimension (width or height).</a:t>
            </a:r>
            <a:endParaRPr sz="40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0" marL="609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000"/>
              <a:buFont typeface="Helvetica Neue"/>
              <a:buChar char="●"/>
            </a:pPr>
            <a:r>
              <a:rPr b="1" lang="en-US" sz="40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vmax</a:t>
            </a:r>
            <a:r>
              <a:rPr lang="en-US" sz="40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 Viewport maximum. It’s relative to the longest dimension.</a:t>
            </a:r>
            <a:endParaRPr sz="40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4428"/>
              <a:buFont typeface="Consolas"/>
              <a:buNone/>
            </a:pPr>
            <a:r>
              <a:t/>
            </a:r>
            <a:endParaRPr sz="390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5fec10b4f_0_9"/>
          <p:cNvSpPr txBox="1"/>
          <p:nvPr>
            <p:ph type="title"/>
          </p:nvPr>
        </p:nvSpPr>
        <p:spPr>
          <a:xfrm>
            <a:off x="1206500" y="1079500"/>
            <a:ext cx="201525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4BA00"/>
              </a:buClr>
              <a:buSzPts val="8500"/>
              <a:buFont typeface="Helvetica Neue"/>
              <a:buNone/>
            </a:pPr>
            <a:r>
              <a:rPr lang="en-US">
                <a:solidFill>
                  <a:srgbClr val="E4BA00"/>
                </a:solidFill>
              </a:rPr>
              <a:t>Pixels, ems, rems and Media Queries</a:t>
            </a:r>
            <a:endParaRPr/>
          </a:p>
        </p:txBody>
      </p:sp>
      <p:sp>
        <p:nvSpPr>
          <p:cNvPr id="152" name="Google Shape;152;gf5fec10b4f_0_9"/>
          <p:cNvSpPr txBox="1"/>
          <p:nvPr/>
        </p:nvSpPr>
        <p:spPr>
          <a:xfrm>
            <a:off x="1206499" y="2926667"/>
            <a:ext cx="20571000" cy="82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52727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US" sz="43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The other way to implement a responsive font size is to use media queries along with fixed-size text. For fixed-size text we can use:</a:t>
            </a:r>
            <a:endParaRPr sz="43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01650" lvl="0" marL="609600" rtl="0" algn="l">
              <a:lnSpc>
                <a:spcPct val="140000"/>
              </a:lnSpc>
              <a:spcBef>
                <a:spcPts val="1900"/>
              </a:spcBef>
              <a:spcAft>
                <a:spcPts val="0"/>
              </a:spcAft>
              <a:buSzPts val="4300"/>
              <a:buFont typeface="Helvetica Neue"/>
              <a:buChar char="●"/>
            </a:pPr>
            <a:r>
              <a:rPr b="1" lang="en-US" sz="43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px</a:t>
            </a:r>
            <a:r>
              <a:rPr lang="en-US" sz="43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 It specifies the height of the letters in CSS pixels</a:t>
            </a:r>
            <a:endParaRPr sz="43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01650" lvl="0" marL="609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300"/>
              <a:buFont typeface="Helvetica Neue"/>
              <a:buChar char="●"/>
            </a:pPr>
            <a:r>
              <a:rPr b="1" lang="en-US" sz="43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em</a:t>
            </a:r>
            <a:r>
              <a:rPr lang="en-US" sz="43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 It’s relative to parent’s font size. i.e. 2em = 20px if parent element’s </a:t>
            </a:r>
            <a:r>
              <a:rPr lang="en-US" sz="4300">
                <a:highlight>
                  <a:srgbClr val="F4F4F4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font-size</a:t>
            </a:r>
            <a:r>
              <a:rPr lang="en-US" sz="43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is 10px.</a:t>
            </a:r>
            <a:endParaRPr sz="43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01650" lvl="0" marL="609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300"/>
              <a:buFont typeface="Helvetica Neue"/>
              <a:buChar char="●"/>
            </a:pPr>
            <a:r>
              <a:rPr b="1" lang="en-US" sz="43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rem</a:t>
            </a:r>
            <a:r>
              <a:rPr lang="en-US" sz="43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 It’s relative to the </a:t>
            </a:r>
            <a:r>
              <a:rPr lang="en-US" sz="4300">
                <a:highlight>
                  <a:srgbClr val="F4F4F4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html</a:t>
            </a:r>
            <a:r>
              <a:rPr lang="en-US" sz="43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font size. i.e. 1rem = 10px if html element’s </a:t>
            </a:r>
            <a:r>
              <a:rPr lang="en-US" sz="4300">
                <a:highlight>
                  <a:srgbClr val="F4F4F4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font-size</a:t>
            </a:r>
            <a:r>
              <a:rPr lang="en-US" sz="43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is 10px.</a:t>
            </a:r>
            <a:endParaRPr sz="43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4428"/>
              <a:buFont typeface="Consolas"/>
              <a:buNone/>
            </a:pPr>
            <a:r>
              <a:t/>
            </a:r>
            <a:endParaRPr sz="390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