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gHplcCeD0L03gdY6DbV4jQjMy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84" name="Google Shape;8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85" name="Google Shape;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86" name="Google Shape;86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90" name="Google Shape;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4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4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31" name="Google Shape;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32" name="Google Shape;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33" name="Google Shape;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5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35" name="Google Shape;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38" name="Google Shape;3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39" name="Google Shape;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44" name="Google Shape;44;p1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7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51" name="Google Shape;5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52" name="Google Shape;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3" name="Google Shape;53;p1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63" name="Google Shape;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64" name="Google Shape;64;p19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70" name="Google Shape;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1" name="Google Shape;71;p20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8" name="Google Shape;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9" name="Google Shape;79;p2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2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://hipsum.co/" TargetMode="External"/><Relationship Id="rId10" Type="http://schemas.openxmlformats.org/officeDocument/2006/relationships/hyperlink" Target="http://getbem.com/introduction/" TargetMode="External"/><Relationship Id="rId13" Type="http://schemas.openxmlformats.org/officeDocument/2006/relationships/image" Target="../media/image26.png"/><Relationship Id="rId12" Type="http://schemas.openxmlformats.org/officeDocument/2006/relationships/hyperlink" Target="https://css-tricks.com/semantic-class-names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etbootstrap.com/customize/" TargetMode="External"/><Relationship Id="rId4" Type="http://schemas.openxmlformats.org/officeDocument/2006/relationships/hyperlink" Target="https://github.com/twbs/bootstrap-sass" TargetMode="External"/><Relationship Id="rId9" Type="http://schemas.openxmlformats.org/officeDocument/2006/relationships/hyperlink" Target="https://bootstrapbay.com/blog/built-with-bootstrap/" TargetMode="External"/><Relationship Id="rId15" Type="http://schemas.openxmlformats.org/officeDocument/2006/relationships/image" Target="../media/image25.png"/><Relationship Id="rId14" Type="http://schemas.openxmlformats.org/officeDocument/2006/relationships/image" Target="../media/image27.png"/><Relationship Id="rId5" Type="http://schemas.openxmlformats.org/officeDocument/2006/relationships/hyperlink" Target="http://www.tutorialspoint.com/bootstrap/" TargetMode="External"/><Relationship Id="rId6" Type="http://schemas.openxmlformats.org/officeDocument/2006/relationships/hyperlink" Target="http://bootsnipp.com/" TargetMode="External"/><Relationship Id="rId7" Type="http://schemas.openxmlformats.org/officeDocument/2006/relationships/hyperlink" Target="http://tutorialzine.com/2015/06/12-time-saving-bootstrap-examples/" TargetMode="External"/><Relationship Id="rId8" Type="http://schemas.openxmlformats.org/officeDocument/2006/relationships/hyperlink" Target="http://builtwithbootstrap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IV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0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</a:t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 Customize</a:t>
            </a:r>
            <a:endParaRPr sz="36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 Sass</a:t>
            </a:r>
            <a:endParaRPr sz="36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 u="sng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Tutorials Point Bootstrap</a:t>
            </a:r>
            <a:endParaRPr sz="3600" u="sng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Bootsnipp</a:t>
            </a:r>
            <a:endParaRPr sz="36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12 Time Saving Bootstrap Examples</a:t>
            </a:r>
            <a:endParaRPr sz="36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Built with Bootstrap</a:t>
            </a:r>
            <a:endParaRPr sz="36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Bootstrapbay</a:t>
            </a:r>
            <a:endParaRPr sz="36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Block Element Modifier methodology</a:t>
            </a:r>
            <a:endParaRPr sz="36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Hipster Ipsum</a:t>
            </a:r>
            <a:r>
              <a:rPr lang="en-US" sz="3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Dummy placeholder "hipster" text</a:t>
            </a:r>
            <a:endParaRPr sz="3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69011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Semantic Class Names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None/>
            </a:pPr>
            <a:r>
              <a:t/>
            </a:r>
            <a:endParaRPr sz="3600"/>
          </a:p>
        </p:txBody>
      </p:sp>
      <p:sp>
        <p:nvSpPr>
          <p:cNvPr id="181" name="Google Shape;181;p11"/>
          <p:cNvSpPr txBox="1"/>
          <p:nvPr>
            <p:ph idx="4" type="body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2112011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0096A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185" name="Google Shape;185;p11"/>
          <p:cNvPicPr preferRelativeResize="0"/>
          <p:nvPr/>
        </p:nvPicPr>
        <p:blipFill rotWithShape="1">
          <a:blip r:embed="rId13">
            <a:alphaModFix/>
          </a:blip>
          <a:srcRect b="33031" l="32563" r="33737" t="32446"/>
          <a:stretch/>
        </p:blipFill>
        <p:spPr>
          <a:xfrm>
            <a:off x="22199173" y="737667"/>
            <a:ext cx="630091" cy="645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186" name="Google Shape;186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187" name="Google Shape;187;p11"/>
          <p:cNvPicPr preferRelativeResize="0"/>
          <p:nvPr/>
        </p:nvPicPr>
        <p:blipFill rotWithShape="1">
          <a:blip r:embed="rId15">
            <a:alphaModFix/>
          </a:blip>
          <a:srcRect b="34086" l="33983" r="30751" t="35810"/>
          <a:stretch/>
        </p:blipFill>
        <p:spPr>
          <a:xfrm>
            <a:off x="21230984" y="799139"/>
            <a:ext cx="603162" cy="5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1206500" y="5025165"/>
            <a:ext cx="21971000" cy="557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5493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18"/>
              <a:buFont typeface="Helvetica Neue"/>
              <a:buChar char="•"/>
            </a:pPr>
            <a:r>
              <a:rPr b="0" i="0" lang="en-US" sz="6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Bootstrap</a:t>
            </a:r>
            <a:endParaRPr/>
          </a:p>
          <a:p>
            <a:pPr indent="-515493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8118"/>
              <a:buFont typeface="Helvetica Neue"/>
              <a:buChar char="•"/>
            </a:pPr>
            <a:r>
              <a:rPr b="0" i="0" lang="en-US" sz="6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Bootstrap work</a:t>
            </a:r>
            <a:endParaRPr/>
          </a:p>
          <a:p>
            <a:pPr indent="-515493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8118"/>
              <a:buFont typeface="Helvetica Neue"/>
              <a:buChar char="•"/>
            </a:pPr>
            <a:r>
              <a:rPr b="0" i="0" lang="en-US" sz="6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use Bootstrap</a:t>
            </a:r>
            <a:endParaRPr/>
          </a:p>
          <a:p>
            <a:pPr indent="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0418"/>
              <a:buFont typeface="Helvetica Neue"/>
              <a:buNone/>
            </a:pPr>
            <a:r>
              <a:t/>
            </a:r>
            <a:endParaRPr b="0" i="0" sz="16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0418"/>
              <a:buFont typeface="Arial"/>
              <a:buNone/>
            </a:pPr>
            <a:r>
              <a:t/>
            </a:r>
            <a:endParaRPr b="0" i="0" sz="16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0418"/>
              <a:buFont typeface="Arial"/>
              <a:buNone/>
            </a:pPr>
            <a:r>
              <a:t/>
            </a:r>
            <a:endParaRPr b="0" i="0" sz="16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"/>
          <p:cNvSpPr txBox="1"/>
          <p:nvPr>
            <p:ph idx="4294967295" type="subTitle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Bootstrap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Bootstrap work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use Bootstrap</a:t>
            </a:r>
            <a:endParaRPr/>
          </a:p>
          <a:p>
            <a:pPr indent="-3365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What Is Bootstrap 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206498" y="2793999"/>
            <a:ext cx="21882102" cy="87954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/>
          </a:bodyPr>
          <a:lstStyle/>
          <a:p>
            <a:pPr indent="-3810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3000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is a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front-end framework 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build pages faster using HTML and CSS. </a:t>
            </a:r>
            <a:endParaRPr/>
          </a:p>
          <a:p>
            <a:pPr indent="-381000" lvl="0" marL="3810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Bootstrap provides a lot of useful CSS and HTML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templates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you can use and modify.</a:t>
            </a:r>
            <a:endParaRPr/>
          </a:p>
          <a:p>
            <a:pPr indent="-381000" lvl="0" marL="3810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helps you to create websites that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automatically adjust 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device which they are being used on (aka a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 website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81000" lvl="0" marL="3810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/>
          </a:p>
          <a:p>
            <a:pPr indent="-164258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2028007" y="5475078"/>
            <a:ext cx="2716306" cy="2582461"/>
          </a:xfrm>
          <a:prstGeom prst="ellipse">
            <a:avLst/>
          </a:prstGeom>
          <a:solidFill>
            <a:srgbClr val="0096A4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821207" y="5475079"/>
            <a:ext cx="2716306" cy="2582461"/>
          </a:xfrm>
          <a:prstGeom prst="ellipse">
            <a:avLst/>
          </a:prstGeom>
          <a:solidFill>
            <a:srgbClr val="5E3464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3382353" y="5475078"/>
            <a:ext cx="2716306" cy="2582461"/>
          </a:xfrm>
          <a:prstGeom prst="ellipse">
            <a:avLst/>
          </a:prstGeom>
          <a:solidFill>
            <a:srgbClr val="E4BA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9536142" y="5475078"/>
            <a:ext cx="2716306" cy="2582461"/>
          </a:xfrm>
          <a:prstGeom prst="ellipse">
            <a:avLst/>
          </a:prstGeom>
          <a:solidFill>
            <a:srgbClr val="A3000C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Advantages of bootstrap 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1369254" y="5003155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esponsive Web Icon - Responsive Web Design - Free Transparent PNG Clipart  Images Download" id="125" name="Google Shape;125;p4"/>
          <p:cNvPicPr preferRelativeResize="0"/>
          <p:nvPr/>
        </p:nvPicPr>
        <p:blipFill rotWithShape="1">
          <a:blip r:embed="rId3">
            <a:alphaModFix/>
          </a:blip>
          <a:srcRect b="12217" l="15498" r="21254" t="12037"/>
          <a:stretch/>
        </p:blipFill>
        <p:spPr>
          <a:xfrm>
            <a:off x="2300754" y="5890544"/>
            <a:ext cx="1992012" cy="16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7240044" y="8508139"/>
            <a:ext cx="3364704" cy="1284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Easy to use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438082" y="8286540"/>
            <a:ext cx="3979580" cy="2096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 features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9061013" y="8294302"/>
            <a:ext cx="4355167" cy="2096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Mobile-First approach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2427130" y="8286540"/>
            <a:ext cx="5266168" cy="1727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compatibility  </a:t>
            </a:r>
            <a:endParaRPr b="1" i="0" sz="4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amburger Menu Icon with solid fill"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36780" y="6038540"/>
            <a:ext cx="1479576" cy="1479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 Browser Icon"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74995" y="6003077"/>
            <a:ext cx="1568827" cy="156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xible Icon #63257 - Free Icons Library"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09081" y="5831346"/>
            <a:ext cx="1740558" cy="174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How To Use Bootstrap 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206498" y="2793999"/>
            <a:ext cx="21882102" cy="96035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use Bootstrap in a web page, you need to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it from your HTML files.</a:t>
            </a:r>
            <a:endParaRPr/>
          </a:p>
          <a:p>
            <a:pPr indent="-6095" lvl="0" marL="3810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5" lvl="0" marL="3810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3810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CDN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delivery network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):a network of servers that work together to provide fast delivery of Internet content including stylesheets.</a:t>
            </a:r>
            <a:endParaRPr b="0" i="0" sz="48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369521" y="4584300"/>
            <a:ext cx="19258344" cy="4547399"/>
          </a:xfrm>
          <a:prstGeom prst="rect">
            <a:avLst/>
          </a:prstGeom>
          <a:solidFill>
            <a:srgbClr val="32343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C4EC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5DC4EC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C5E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&lt;link rel=</a:t>
            </a:r>
            <a:r>
              <a:rPr b="0" i="0" lang="en-US" sz="2800" u="none" cap="none" strike="noStrike">
                <a:solidFill>
                  <a:srgbClr val="96E896"/>
                </a:solidFill>
                <a:latin typeface="Consolas"/>
                <a:ea typeface="Consolas"/>
                <a:cs typeface="Consolas"/>
                <a:sym typeface="Consolas"/>
              </a:rPr>
              <a:t>"stylesheet”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C5E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b="0" i="0" lang="en-US" sz="2800" u="none" cap="none" strike="noStrike">
                <a:solidFill>
                  <a:srgbClr val="96E896"/>
                </a:solidFill>
                <a:latin typeface="Consolas"/>
                <a:ea typeface="Consolas"/>
                <a:cs typeface="Consolas"/>
                <a:sym typeface="Consolas"/>
              </a:rPr>
              <a:t>"https://maxcdn.bootstrapcdn.com/bootstrap/3.3.6/css/bootstrap.min.css"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C5E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integrity=</a:t>
            </a:r>
            <a:r>
              <a:rPr b="0" i="0" lang="en-US" sz="2800" u="none" cap="none" strike="noStrike">
                <a:solidFill>
                  <a:srgbClr val="96E896"/>
                </a:solidFill>
                <a:latin typeface="Consolas"/>
                <a:ea typeface="Consolas"/>
                <a:cs typeface="Consolas"/>
                <a:sym typeface="Consolas"/>
              </a:rPr>
              <a:t>"sha384-1q8mTJOASx8j1Au+a5WDVnPi2lkFfwwEAa8hDDdjZlpLegxhjVME1fgjWPGmkzs7”</a:t>
            </a:r>
            <a:r>
              <a:rPr b="0" i="0" lang="en-US" sz="28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C5E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crossorigin=</a:t>
            </a:r>
            <a:r>
              <a:rPr b="0" i="0" lang="en-US" sz="2800" u="none" cap="none" strike="noStrike">
                <a:solidFill>
                  <a:srgbClr val="96E896"/>
                </a:solidFill>
                <a:latin typeface="Consolas"/>
                <a:ea typeface="Consolas"/>
                <a:cs typeface="Consolas"/>
                <a:sym typeface="Consolas"/>
              </a:rPr>
              <a:t>"anonymous”</a:t>
            </a: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C5E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&lt;link rel=</a:t>
            </a:r>
            <a:r>
              <a:rPr b="0" i="0" lang="en-US" sz="2800" u="none" cap="none" strike="noStrike">
                <a:solidFill>
                  <a:srgbClr val="96E896"/>
                </a:solidFill>
                <a:latin typeface="Consolas"/>
                <a:ea typeface="Consolas"/>
                <a:cs typeface="Consolas"/>
                <a:sym typeface="Consolas"/>
              </a:rPr>
              <a:t>"stylesheet” </a:t>
            </a: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b="0" i="0" lang="en-US" sz="2800" u="none" cap="none" strike="noStrike">
                <a:solidFill>
                  <a:srgbClr val="96E896"/>
                </a:solidFill>
                <a:latin typeface="Consolas"/>
                <a:ea typeface="Consolas"/>
                <a:cs typeface="Consolas"/>
                <a:sym typeface="Consolas"/>
              </a:rPr>
              <a:t>"main.css”</a:t>
            </a: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C5E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5DC5ED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2800" u="none" cap="none" strike="noStrike">
              <a:solidFill>
                <a:srgbClr val="5DC5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How Does Bootstrap Work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206498" y="2793999"/>
            <a:ext cx="21882102" cy="86041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Bootstrap has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predefined contexts 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automatically format a selection</a:t>
            </a:r>
            <a:endParaRPr/>
          </a:p>
          <a:p>
            <a:pPr indent="-381000" lvl="0" marL="3810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makes using CSS more </a:t>
            </a:r>
            <a:r>
              <a:rPr b="0" i="0" lang="en-US" sz="48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</a:t>
            </a:r>
            <a:endParaRPr/>
          </a:p>
          <a:p>
            <a:pPr indent="-381000" lvl="0" marL="3810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Style a border around a paragraph:</a:t>
            </a:r>
            <a:endParaRPr b="0" i="0" sz="3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4560123" y="10064427"/>
            <a:ext cx="2130391" cy="595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</a:t>
            </a:r>
            <a:r>
              <a:rPr b="0" i="0" lang="en-US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6891070" y="11104977"/>
            <a:ext cx="3007235" cy="595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own CSS</a:t>
            </a:r>
            <a:r>
              <a:rPr b="0" i="0" lang="en-US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A picture containing text&#10;&#10;Description automatically generated"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38933" t="0"/>
          <a:stretch/>
        </p:blipFill>
        <p:spPr>
          <a:xfrm>
            <a:off x="13496088" y="7262807"/>
            <a:ext cx="9353359" cy="280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086" y="8103629"/>
            <a:ext cx="10838887" cy="75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How Does Bootstrap Work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1206498" y="2793999"/>
            <a:ext cx="21882102" cy="86041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Bootstrap Grid System: </a:t>
            </a: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you to create rows and columns and then place content in the “intersected” areas </a:t>
            </a:r>
            <a:endParaRPr/>
          </a:p>
          <a:p>
            <a:pPr indent="-381000" lvl="2" marL="16002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797"/>
              <a:buFont typeface="Noto Sans Symbols"/>
              <a:buChar char="⮚"/>
            </a:pP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 can create up to 12 columns and unlimited rows</a:t>
            </a:r>
            <a:endParaRPr/>
          </a:p>
          <a:p>
            <a:pPr indent="-381000" lvl="2" marL="16002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797"/>
              <a:buFont typeface="Noto Sans Symbols"/>
              <a:buChar char="⮚"/>
            </a:pP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Made up of:</a:t>
            </a:r>
            <a:endParaRPr/>
          </a:p>
          <a:p>
            <a:pPr indent="-381000" lvl="5" marL="3429000" marR="0" rtl="0" algn="l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444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Container</a:t>
            </a:r>
            <a:endParaRPr/>
          </a:p>
          <a:p>
            <a:pPr indent="-381000" lvl="5" marL="3429000" marR="0" rtl="0" algn="l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444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</a:t>
            </a:r>
            <a:endParaRPr/>
          </a:p>
          <a:p>
            <a:pPr indent="-381000" lvl="5" marL="3429000" marR="0" rtl="0" algn="l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444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</a:t>
            </a:r>
            <a:endParaRPr b="0" i="0" sz="1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able&#10;&#10;Description automatically generated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2536" y="6858000"/>
            <a:ext cx="13003302" cy="50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Examples of How to use Bootstrap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206498" y="2794000"/>
            <a:ext cx="21882102" cy="20524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Bootstrap Grid System: </a:t>
            </a:r>
            <a:endParaRPr b="0" i="0" sz="39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ext&#10;&#10;Description automatically generated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644" y="4807541"/>
            <a:ext cx="12121411" cy="611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Examples of How to use Bootstrap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1206498" y="2794000"/>
            <a:ext cx="21882102" cy="20524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Noto Sans Symbols"/>
              <a:buChar char="❖"/>
            </a:pPr>
            <a:r>
              <a:rPr b="0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4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Thumbnails</a:t>
            </a:r>
            <a:endParaRPr b="1" i="0" sz="39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ext&#10;&#10;Description automatically generated"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841" y="5562252"/>
            <a:ext cx="18085877" cy="394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