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268" r:id="rId5"/>
    <p:sldId id="267" r:id="rId6"/>
    <p:sldId id="269" r:id="rId7"/>
    <p:sldId id="270" r:id="rId8"/>
    <p:sldId id="271" r:id="rId9"/>
    <p:sldId id="272" r:id="rId10"/>
    <p:sldId id="276" r:id="rId11"/>
    <p:sldId id="277" r:id="rId12"/>
    <p:sldId id="278" r:id="rId13"/>
    <p:sldId id="279" r:id="rId14"/>
    <p:sldId id="280" r:id="rId15"/>
    <p:sldId id="263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144" autoAdjust="0"/>
  </p:normalViewPr>
  <p:slideViewPr>
    <p:cSldViewPr snapToGrid="0" snapToObjects="1">
      <p:cViewPr>
        <p:scale>
          <a:sx n="37" d="100"/>
          <a:sy n="37" d="100"/>
        </p:scale>
        <p:origin x="1013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6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rgbClr val="429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6" name="mcittt-01.png" descr="mcittt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98" y="11337232"/>
            <a:ext cx="4777359" cy="2687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Tuwaiq Academy Logo-02.png" descr="Tuwaiq Academy Logo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1050" y="10674873"/>
            <a:ext cx="7136316" cy="401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ogoSAFCSP-01.png" descr="logoSAFCSP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718" y="10674873"/>
            <a:ext cx="5672729" cy="401198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v"/>
          <p:cNvSpPr/>
          <p:nvPr/>
        </p:nvSpPr>
        <p:spPr>
          <a:xfrm>
            <a:off x="5858" y="-54931"/>
            <a:ext cx="24372284" cy="15318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</a:t>
            </a:r>
          </a:p>
        </p:txBody>
      </p:sp>
      <p:pic>
        <p:nvPicPr>
          <p:cNvPr id="20" name="Tuwaiq1000-google-logo-01.png" descr="Tuwaiq1000-google-logo-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25" y="-970857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mage.png"/>
          <p:cNvSpPr>
            <a:spLocks noGrp="1"/>
          </p:cNvSpPr>
          <p:nvPr>
            <p:ph type="pic" idx="21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17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429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rtl="0">
              <a:defRPr/>
            </a:pPr>
            <a:r>
              <a:t>Slide Title</a:t>
            </a:r>
          </a:p>
        </p:txBody>
      </p:sp>
      <p:pic>
        <p:nvPicPr>
          <p:cNvPr id="183" name="mcittt-01.png" descr="mcittt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98" y="11337232"/>
            <a:ext cx="4777359" cy="2687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Tuwaiq Academy Logo-02.png" descr="Tuwaiq Academy Logo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1050" y="10674873"/>
            <a:ext cx="7136316" cy="401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logoSAFCSP-01.png" descr="logoSAFCSP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718" y="10674873"/>
            <a:ext cx="5672729" cy="4011984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v"/>
          <p:cNvSpPr/>
          <p:nvPr/>
        </p:nvSpPr>
        <p:spPr>
          <a:xfrm>
            <a:off x="5858" y="-54931"/>
            <a:ext cx="24372284" cy="15318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</a:t>
            </a:r>
          </a:p>
        </p:txBody>
      </p:sp>
      <p:pic>
        <p:nvPicPr>
          <p:cNvPr id="187" name="Tuwaiq1000-google-logo-01.png" descr="Tuwaiq1000-google-logo-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25" y="-970857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9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rtl="0">
              <a:defRPr/>
            </a:pPr>
            <a:r>
              <a:t>Author and Date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Rectangle"/>
          <p:cNvSpPr/>
          <p:nvPr/>
        </p:nvSpPr>
        <p:spPr>
          <a:xfrm>
            <a:off x="21848894" y="-110577"/>
            <a:ext cx="2543007" cy="13937155"/>
          </a:xfrm>
          <a:prstGeom prst="rect">
            <a:avLst/>
          </a:prstGeom>
          <a:solidFill>
            <a:srgbClr val="4294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2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Body Level One…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  <a:lvl2pPr marL="9906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2pPr>
            <a:lvl3pPr marL="16002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3pPr>
            <a:lvl4pPr marL="22098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4pPr>
            <a:lvl5pPr marL="28194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5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7" name="image.png"/>
          <p:cNvSpPr>
            <a:spLocks noGrp="1"/>
          </p:cNvSpPr>
          <p:nvPr>
            <p:ph type="pic" sz="half" idx="22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pic>
        <p:nvPicPr>
          <p:cNvPr id="79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3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pic>
        <p:nvPicPr>
          <p:cNvPr id="101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2" y="-2525380"/>
            <a:ext cx="9700513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12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Agenda Subtitle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1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7801" y="-1621804"/>
            <a:ext cx="970051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ectangle"/>
          <p:cNvSpPr txBox="1">
            <a:spLocks noGrp="1"/>
          </p:cNvSpPr>
          <p:nvPr>
            <p:ph type="body" sz="quarter" idx="21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</p:spPr>
        <p:txBody>
          <a:bodyPr anchor="ctr"/>
          <a:lstStyle/>
          <a:p>
            <a:pPr marL="0" lvl="1" indent="457200" algn="l" rtl="0">
              <a:buSz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27" name="Rectangle"/>
          <p:cNvSpPr txBox="1">
            <a:spLocks noGrp="1"/>
          </p:cNvSpPr>
          <p:nvPr>
            <p:ph type="body" idx="22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</p:spPr>
        <p:txBody>
          <a:bodyPr anchor="ctr"/>
          <a:lstStyle/>
          <a:p>
            <a:pPr marL="0" indent="0" algn="l" rtl="0">
              <a:buSzTx/>
              <a:buNone/>
              <a:defRPr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28" name="Time : 30 min"/>
          <p:cNvSpPr txBox="1">
            <a:spLocks noGrp="1"/>
          </p:cNvSpPr>
          <p:nvPr>
            <p:ph type="body" sz="quarter" idx="23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Time : 30 min </a:t>
            </a:r>
          </a:p>
        </p:txBody>
      </p:sp>
      <p:sp>
        <p:nvSpPr>
          <p:cNvPr id="129" name="Titile"/>
          <p:cNvSpPr txBox="1">
            <a:spLocks noGrp="1"/>
          </p:cNvSpPr>
          <p:nvPr>
            <p:ph type="body" sz="quarter" idx="24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</p:spPr>
        <p:txBody>
          <a:bodyPr anchor="ctr"/>
          <a:lstStyle>
            <a:lvl1pPr marL="0" indent="0" defTabSz="1365469">
              <a:lnSpc>
                <a:spcPct val="80000"/>
              </a:lnSpc>
              <a:spcBef>
                <a:spcPts val="0"/>
              </a:spcBef>
              <a:buSzTx/>
              <a:buNone/>
              <a:defRPr sz="4760" b="1" spc="-95"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Titile</a:t>
            </a:r>
          </a:p>
        </p:txBody>
      </p:sp>
      <p:pic>
        <p:nvPicPr>
          <p:cNvPr id="130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rtl="0">
              <a:defRPr/>
            </a:pPr>
            <a:r>
              <a:t>Attribution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/>
            </a:lvl1pPr>
            <a:lvl2pPr marL="638923" indent="-12700">
              <a:spcBef>
                <a:spcPts val="0"/>
              </a:spcBef>
              <a:buSzTx/>
              <a:buNone/>
              <a:defRPr sz="8500" spc="-170"/>
            </a:lvl2pPr>
            <a:lvl3pPr marL="638923" indent="444500">
              <a:spcBef>
                <a:spcPts val="0"/>
              </a:spcBef>
              <a:buSzTx/>
              <a:buNone/>
              <a:defRPr sz="8500" spc="-170"/>
            </a:lvl3pPr>
            <a:lvl4pPr marL="638923" indent="901700">
              <a:spcBef>
                <a:spcPts val="0"/>
              </a:spcBef>
              <a:buSzTx/>
              <a:buNone/>
              <a:defRPr sz="8500" spc="-170"/>
            </a:lvl4pPr>
            <a:lvl5pPr marL="638923" indent="1358900">
              <a:spcBef>
                <a:spcPts val="0"/>
              </a:spcBef>
              <a:buSzTx/>
              <a:buNone/>
              <a:defRPr sz="8500" spc="-170"/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2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7" y="-3081427"/>
            <a:ext cx="9700513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 rtl="1">
              <a:defRPr/>
            </a:lvl1pPr>
          </a:lstStyle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4" name="Tuwaiq1000-google-logo-01.png" descr="Tuwaiq1000-google-logo-0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1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otline-02.png" descr="Dotline-02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0" r:id="rId9"/>
    <p:sldLayoutId id="2147483662" r:id="rId10"/>
    <p:sldLayoutId id="2147483663" r:id="rId11"/>
  </p:sldLayoutIdLst>
  <p:transition spd="med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3810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1pPr>
      <a:lvl2pPr marL="9906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2pPr>
      <a:lvl3pPr marL="16002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3pPr>
      <a:lvl4pPr marL="22098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4pPr>
      <a:lvl5pPr marL="28194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5pPr>
      <a:lvl6pPr marL="34290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40386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46482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52578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dirty="0"/>
              <a:t>HTML 1</a:t>
            </a:r>
            <a:endParaRPr dirty="0"/>
          </a:p>
        </p:txBody>
      </p:sp>
      <p:sp>
        <p:nvSpPr>
          <p:cNvPr id="198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9BF6FDF-2B33-734C-B9E9-23E0318C8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40" y="12052718"/>
            <a:ext cx="2271440" cy="160577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90F76C-45B4-D34E-9C74-C1487BFB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640" y="12429266"/>
            <a:ext cx="1505130" cy="7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rPr lang="en-US" dirty="0"/>
              <a:t>Line breaks</a:t>
            </a:r>
            <a:endParaRPr dirty="0"/>
          </a:p>
        </p:txBody>
      </p:sp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6374918" cy="1362587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To do the equivalent of pressing enter </a:t>
            </a:r>
            <a:r>
              <a:rPr lang="en-US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to get a line break between text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use the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&gt; element. This element does not have a matching closing tag.</a:t>
            </a:r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13340773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US" dirty="0"/>
              <a:t>Common HTML Elements</a:t>
            </a:r>
            <a:endParaRPr dirty="0"/>
          </a:p>
        </p:txBody>
      </p:sp>
      <p:pic>
        <p:nvPicPr>
          <p:cNvPr id="11266" name="Picture 2" descr="HTML br Tag - Studytonight">
            <a:extLst>
              <a:ext uri="{FF2B5EF4-FFF2-40B4-BE49-F238E27FC236}">
                <a16:creationId xmlns:a16="http://schemas.microsoft.com/office/drawing/2014/main" id="{8F100822-4C90-4F98-B722-C75C5FE9A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426" y="5414386"/>
            <a:ext cx="16183147" cy="674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8560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rPr lang="en-US" dirty="0"/>
              <a:t>Horizontal rule</a:t>
            </a:r>
            <a:endParaRPr dirty="0"/>
          </a:p>
        </p:txBody>
      </p:sp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1206499" y="4248504"/>
            <a:ext cx="22962755" cy="1362587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&gt; element is most often displayed as a horizontal rule that is used to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separate content (or define a change)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 an HTML page.</a:t>
            </a:r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13340773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US" dirty="0"/>
              <a:t>Common HTML Elements</a:t>
            </a:r>
            <a:endParaRPr dirty="0"/>
          </a:p>
        </p:txBody>
      </p:sp>
      <p:pic>
        <p:nvPicPr>
          <p:cNvPr id="13316" name="Picture 4" descr="HR HTML] - HTML Horizontal Line With Best Example Design">
            <a:extLst>
              <a:ext uri="{FF2B5EF4-FFF2-40B4-BE49-F238E27FC236}">
                <a16:creationId xmlns:a16="http://schemas.microsoft.com/office/drawing/2014/main" id="{CB62763D-F5E1-4070-AC42-083E4E700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308" y="5083210"/>
            <a:ext cx="12773136" cy="69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2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Lists</a:t>
            </a:r>
            <a:endParaRPr dirty="0"/>
          </a:p>
        </p:txBody>
      </p:sp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6374918" cy="1362587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Lists can either be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ordered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lists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ol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&gt; or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unordered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lists &lt;ul&gt;. Ordered simply means that the list is numbered, i.e. 1, 2, 3, etc. and unordered is in the form of bullet points.</a:t>
            </a:r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13340773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US" dirty="0"/>
              <a:t>Common HTML Elements</a:t>
            </a:r>
            <a:endParaRPr dirty="0"/>
          </a:p>
        </p:txBody>
      </p:sp>
      <p:pic>
        <p:nvPicPr>
          <p:cNvPr id="12290" name="Picture 2" descr="Unit 4 Optional Projects, Page 1">
            <a:extLst>
              <a:ext uri="{FF2B5EF4-FFF2-40B4-BE49-F238E27FC236}">
                <a16:creationId xmlns:a16="http://schemas.microsoft.com/office/drawing/2014/main" id="{3B818BF9-4233-4FE7-9409-90CE75BC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501" y="5538788"/>
            <a:ext cx="13249998" cy="64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383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Tables</a:t>
            </a:r>
            <a:endParaRPr dirty="0"/>
          </a:p>
        </p:txBody>
      </p:sp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6374918" cy="1362587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HTML tables allow web developers to arrange data into rows and columns.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Table Cells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Each table cell is defined by a &lt;td&gt; and a &lt;/td&gt; tag, td stands for table data.</a:t>
            </a: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Table Rows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Each table row starts with a &lt;tr&gt; and end with a &lt;/tr&gt; tag.</a:t>
            </a: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Table Headers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Sometimes you want your </a:t>
            </a:r>
            <a:r>
              <a:rPr lang="en-US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cells to be headers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in those cases use the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&gt; tag instead of the &lt;td&gt; tag:</a:t>
            </a:r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13340773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US" dirty="0"/>
              <a:t>Common HTML Elements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01086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Tables</a:t>
            </a:r>
            <a:endParaRPr dirty="0"/>
          </a:p>
        </p:txBody>
      </p:sp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14714681" y="1945155"/>
            <a:ext cx="8462819" cy="13625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&lt;table style="width:100%"&gt;</a:t>
            </a:r>
          </a:p>
          <a:p>
            <a:pPr marL="0" indent="0"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  &lt;tr&gt;</a:t>
            </a:r>
          </a:p>
          <a:p>
            <a:pPr marL="0" indent="0"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    &lt;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th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&gt;Company&lt;/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th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&gt;</a:t>
            </a:r>
          </a:p>
          <a:p>
            <a:pPr marL="0" indent="0"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    &lt;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th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&gt;Contact&lt;/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th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&gt;</a:t>
            </a:r>
          </a:p>
          <a:p>
            <a:pPr marL="0" indent="0"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    &lt;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th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&gt;Country&lt;/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th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&gt;</a:t>
            </a:r>
          </a:p>
          <a:p>
            <a:pPr marL="0" indent="0"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  &lt;/tr&gt;</a:t>
            </a:r>
          </a:p>
          <a:p>
            <a:pPr marL="0" indent="0"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  &lt;tr&gt;</a:t>
            </a:r>
          </a:p>
          <a:p>
            <a:pPr marL="0" indent="0"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    &lt;td&gt;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Alfreds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Futterkiste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&lt;/td&gt;</a:t>
            </a:r>
          </a:p>
          <a:p>
            <a:pPr marL="0" indent="0"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    &lt;td&gt;Maria Anders&lt;/td&gt;</a:t>
            </a:r>
          </a:p>
          <a:p>
            <a:pPr marL="0" indent="0"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    &lt;td&gt;Germany&lt;/td&gt;</a:t>
            </a:r>
          </a:p>
          <a:p>
            <a:pPr marL="0" indent="0"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  &lt;/tr&gt;</a:t>
            </a:r>
          </a:p>
          <a:p>
            <a:pPr marL="0" indent="0"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Helvetica" panose="020B0604020202020204" pitchFamily="34" charset="0"/>
              </a:rPr>
              <a:t>&lt;/table&gt;</a:t>
            </a:r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13340773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US" dirty="0"/>
              <a:t>Common HTML Elements</a:t>
            </a: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FBFB7CB4-6590-4862-A2F4-1BC4B4801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65" t="23313" r="923" b="69359"/>
          <a:stretch/>
        </p:blipFill>
        <p:spPr>
          <a:xfrm>
            <a:off x="0" y="5943599"/>
            <a:ext cx="14027727" cy="118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378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Title"/>
          <p:cNvSpPr txBox="1">
            <a:spLocks noGrp="1"/>
          </p:cNvSpPr>
          <p:nvPr>
            <p:ph type="title"/>
          </p:nvPr>
        </p:nvSpPr>
        <p:spPr>
          <a:xfrm>
            <a:off x="7139862" y="2165609"/>
            <a:ext cx="10477500" cy="14351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99CE0FB4-A962-4BD3-9913-4C60DD060FA8}"/>
              </a:ext>
            </a:extLst>
          </p:cNvPr>
          <p:cNvSpPr txBox="1">
            <a:spLocks/>
          </p:cNvSpPr>
          <p:nvPr/>
        </p:nvSpPr>
        <p:spPr>
          <a:xfrm>
            <a:off x="1206500" y="4952999"/>
            <a:ext cx="21971000" cy="1905001"/>
          </a:xfrm>
          <a:prstGeom prst="rect">
            <a:avLst/>
          </a:prstGeom>
        </p:spPr>
        <p:txBody>
          <a:bodyPr/>
          <a:lstStyle>
            <a:lvl1pPr marL="381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685800" indent="-685800" rtl="0" hangingPunct="1">
              <a:buFont typeface="Arial" panose="020B0604020202020204" pitchFamily="34" charset="0"/>
              <a:buChar char="•"/>
              <a:defRPr/>
            </a:pPr>
            <a:r>
              <a:rPr lang="en-US" sz="6000" dirty="0">
                <a:solidFill>
                  <a:schemeClr val="bg1"/>
                </a:solidFill>
              </a:rPr>
              <a:t>Intro to HTML</a:t>
            </a:r>
          </a:p>
          <a:p>
            <a:pPr marL="685800" indent="-685800" rtl="0" hangingPunct="1">
              <a:buFont typeface="Arial" panose="020B0604020202020204" pitchFamily="34" charset="0"/>
              <a:buChar char="•"/>
              <a:defRPr/>
            </a:pPr>
            <a:r>
              <a:rPr lang="en-US" sz="6000" dirty="0">
                <a:solidFill>
                  <a:schemeClr val="bg1"/>
                </a:solidFill>
              </a:rPr>
              <a:t>Common HTML elements</a:t>
            </a:r>
          </a:p>
          <a:p>
            <a:pPr marL="685800" indent="-685800" rtl="0" hangingPunct="1">
              <a:buFont typeface="Arial" panose="020B0604020202020204" pitchFamily="34" charset="0"/>
              <a:buChar char="•"/>
              <a:defRPr/>
            </a:pPr>
            <a:r>
              <a:rPr lang="en-US" sz="6000" dirty="0">
                <a:solidFill>
                  <a:schemeClr val="bg1"/>
                </a:solidFill>
              </a:rPr>
              <a:t>Basic Layout / Template of an HTML Page</a:t>
            </a:r>
          </a:p>
          <a:p>
            <a:pPr marL="685800" indent="-685800" rtl="0" hangingPunct="1">
              <a:buFont typeface="Arial" panose="020B0604020202020204" pitchFamily="34" charset="0"/>
              <a:buChar char="•"/>
              <a:defRPr/>
            </a:pPr>
            <a:r>
              <a:rPr lang="en-US" sz="6000" dirty="0">
                <a:solidFill>
                  <a:schemeClr val="bg1"/>
                </a:solidFill>
              </a:rPr>
              <a:t>HTML Tags and Elements</a:t>
            </a:r>
          </a:p>
          <a:p>
            <a:pPr marL="685800" indent="-685800" rtl="0" hangingPunct="1">
              <a:buFont typeface="Arial" panose="020B0604020202020204" pitchFamily="34" charset="0"/>
              <a:buChar char="•"/>
              <a:defRPr/>
            </a:pPr>
            <a:r>
              <a:rPr lang="en-US" sz="6000" dirty="0">
                <a:solidFill>
                  <a:schemeClr val="bg1"/>
                </a:solidFill>
              </a:rPr>
              <a:t>Attributes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buSzTx/>
              <a:defRPr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dirty="0"/>
              <a:t>W3 school</a:t>
            </a:r>
          </a:p>
          <a:p>
            <a:pPr marL="0" indent="0" algn="l" rtl="0">
              <a:buSzTx/>
              <a:buNone/>
              <a:defRPr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</p:txBody>
      </p:sp>
      <p:sp>
        <p:nvSpPr>
          <p:cNvPr id="231" name="Rectangle"/>
          <p:cNvSpPr txBox="1">
            <a:spLocks noGrp="1"/>
          </p:cNvSpPr>
          <p:nvPr>
            <p:ph type="body" idx="24"/>
          </p:nvPr>
        </p:nvSpPr>
        <p:spPr>
          <a:xfrm>
            <a:off x="9410053" y="1591857"/>
            <a:ext cx="4865784" cy="81766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l" defTabSz="2438338" rtl="0">
              <a:defRPr sz="8500" spc="-170"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32" name="Rounded Rectangle"/>
          <p:cNvSpPr/>
          <p:nvPr/>
        </p:nvSpPr>
        <p:spPr>
          <a:xfrm>
            <a:off x="21275731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4294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3" name="Rounded Rectangle"/>
          <p:cNvSpPr/>
          <p:nvPr/>
        </p:nvSpPr>
        <p:spPr>
          <a:xfrm>
            <a:off x="22370648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4" name="Rounded Rectangle"/>
          <p:cNvSpPr/>
          <p:nvPr/>
        </p:nvSpPr>
        <p:spPr>
          <a:xfrm>
            <a:off x="20123869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35" name="Untitled-2_Android.png" descr="Untitled-2_Andro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147" y="106978"/>
            <a:ext cx="1869689" cy="1869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Untitled-2_iOS.png" descr="Untitled-2_i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564" y="186684"/>
            <a:ext cx="1710278" cy="1710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Untitled-2_JS.png" descr="Untitled-2_J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9426" y="210707"/>
            <a:ext cx="1710278" cy="1710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dirty="0"/>
              <a:t>Objective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98" name="Presentation Subtitle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6027577"/>
            <a:ext cx="21971000" cy="307429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685800" indent="-685800" algn="l" rtl="0">
              <a:buFont typeface="Arial" panose="020B0604020202020204" pitchFamily="34" charset="0"/>
              <a:buChar char="•"/>
              <a:defRPr/>
            </a:pPr>
            <a:r>
              <a:rPr lang="en-US" dirty="0"/>
              <a:t>Create your first HTML page! Learn what HTML is. </a:t>
            </a:r>
          </a:p>
          <a:p>
            <a:pPr marL="685800" indent="-685800" algn="l" rtl="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685800" indent="-685800" algn="l" rtl="0">
              <a:buFont typeface="Arial" panose="020B0604020202020204" pitchFamily="34" charset="0"/>
              <a:buChar char="•"/>
              <a:defRPr/>
            </a:pPr>
            <a:r>
              <a:rPr lang="en-US" dirty="0"/>
              <a:t>What is HTML elements, tags and attributes. </a:t>
            </a:r>
          </a:p>
          <a:p>
            <a:pPr marL="685800" indent="-685800" algn="l" rtl="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685800" indent="-685800" algn="l" rtl="0">
              <a:buFont typeface="Arial" panose="020B0604020202020204" pitchFamily="34" charset="0"/>
              <a:buChar char="•"/>
              <a:defRPr/>
            </a:pPr>
            <a:r>
              <a:rPr lang="en-US" dirty="0"/>
              <a:t>Titles, paragraphs, and headings, ordered and unordered lists.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9BF6FDF-2B33-734C-B9E9-23E0318C8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40" y="12052718"/>
            <a:ext cx="2271440" cy="160577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90F76C-45B4-D34E-9C74-C1487BFB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640" y="12429266"/>
            <a:ext cx="1505130" cy="7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4294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endParaRPr/>
          </a:p>
        </p:txBody>
      </p:sp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b="1" dirty="0"/>
              <a:t>Hypertext Markup Language (HTML): </a:t>
            </a:r>
            <a:r>
              <a:rPr lang="en-US" dirty="0"/>
              <a:t>language used to write files that tell the browser how to lay out the text and images on a page</a:t>
            </a:r>
          </a:p>
          <a:p>
            <a:pPr algn="l" rtl="0">
              <a:defRPr/>
            </a:pPr>
            <a:r>
              <a:rPr lang="en-US" dirty="0"/>
              <a:t>.html </a:t>
            </a:r>
          </a:p>
          <a:p>
            <a:pPr algn="l" rtl="0">
              <a:defRPr/>
            </a:pPr>
            <a:r>
              <a:rPr lang="en-US" b="1" dirty="0"/>
              <a:t>HTML tags: </a:t>
            </a:r>
            <a:r>
              <a:rPr lang="en-US" dirty="0"/>
              <a:t>used to define how the page must be structured </a:t>
            </a:r>
          </a:p>
          <a:p>
            <a:pPr algn="l" rtl="0">
              <a:defRPr/>
            </a:pPr>
            <a:endParaRPr dirty="0"/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dirty="0"/>
              <a:t>Introduction to HTML</a:t>
            </a:r>
            <a:br>
              <a:rPr lang="en-US" dirty="0"/>
            </a:br>
            <a:endParaRPr dirty="0"/>
          </a:p>
        </p:txBody>
      </p:sp>
      <p:pic>
        <p:nvPicPr>
          <p:cNvPr id="1026" name="Picture 2" descr="ما هي HTML و تقنية HTML5 | اي تي العرب ITArabs">
            <a:extLst>
              <a:ext uri="{FF2B5EF4-FFF2-40B4-BE49-F238E27FC236}">
                <a16:creationId xmlns:a16="http://schemas.microsoft.com/office/drawing/2014/main" id="{C64F040A-6728-469B-9DA2-98012E3AC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304" y="8376819"/>
            <a:ext cx="7613921" cy="380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68AFE4F7-9D5B-4D2D-BAFA-DD4BA8C65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824" y="2343503"/>
            <a:ext cx="11896882" cy="59484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endParaRPr/>
          </a:p>
        </p:txBody>
      </p:sp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b="1" dirty="0"/>
              <a:t>Doctype:</a:t>
            </a:r>
            <a:r>
              <a:rPr lang="en-US" dirty="0"/>
              <a:t> indicates which version of the HTML to load</a:t>
            </a:r>
          </a:p>
          <a:p>
            <a:pPr algn="l" rtl="0">
              <a:defRPr/>
            </a:pPr>
            <a:r>
              <a:rPr lang="en-US" b="1" dirty="0"/>
              <a:t>html: </a:t>
            </a:r>
            <a:r>
              <a:rPr lang="en-US" dirty="0"/>
              <a:t>contains the whole document</a:t>
            </a:r>
          </a:p>
          <a:p>
            <a:pPr algn="l" rtl="0">
              <a:defRPr/>
            </a:pPr>
            <a:r>
              <a:rPr lang="en-US" b="1" dirty="0"/>
              <a:t>head: </a:t>
            </a:r>
            <a:r>
              <a:rPr lang="en-US" dirty="0"/>
              <a:t>contains metadata about the page</a:t>
            </a:r>
          </a:p>
          <a:p>
            <a:pPr algn="l" rtl="0">
              <a:defRPr/>
            </a:pPr>
            <a:r>
              <a:rPr lang="en-US" b="1" dirty="0"/>
              <a:t>body: </a:t>
            </a:r>
            <a:r>
              <a:rPr lang="en-US" dirty="0"/>
              <a:t>contains the actual content</a:t>
            </a:r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US" dirty="0"/>
              <a:t>Basic Layout / Template of an HTML Page</a:t>
            </a:r>
          </a:p>
        </p:txBody>
      </p:sp>
      <p:pic>
        <p:nvPicPr>
          <p:cNvPr id="6146" name="Picture 2" descr="HTML Doctype Declaration - Seobility Wiki">
            <a:extLst>
              <a:ext uri="{FF2B5EF4-FFF2-40B4-BE49-F238E27FC236}">
                <a16:creationId xmlns:a16="http://schemas.microsoft.com/office/drawing/2014/main" id="{9CFC9C97-68A1-4BF3-A268-27ECC1CBE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6F3FE"/>
              </a:clrFrom>
              <a:clrTo>
                <a:srgbClr val="E6F3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9221" r="10082" b="15236"/>
          <a:stretch/>
        </p:blipFill>
        <p:spPr bwMode="auto">
          <a:xfrm>
            <a:off x="12192000" y="4248504"/>
            <a:ext cx="11110871" cy="692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900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endParaRPr/>
          </a:p>
        </p:txBody>
      </p:sp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1206499" y="3674705"/>
            <a:ext cx="12528162" cy="8417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 rtl="0">
              <a:buNone/>
              <a:defRPr/>
            </a:pPr>
            <a:r>
              <a:rPr lang="en-US" b="1" dirty="0">
                <a:latin typeface="Consolas" panose="020B0609020204030204" pitchFamily="49" charset="0"/>
              </a:rPr>
              <a:t>&lt;!DOCTYPE html&gt;</a:t>
            </a:r>
          </a:p>
          <a:p>
            <a:pPr marL="0" indent="0" algn="l" rtl="0">
              <a:buNone/>
              <a:defRPr/>
            </a:pP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&lt;html&gt;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&lt;head&gt;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&lt;title&gt;My first web page!&lt;/title&gt;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&lt;/head&gt;</a:t>
            </a:r>
            <a:br>
              <a:rPr lang="en-US" b="1" dirty="0">
                <a:latin typeface="Consolas" panose="020B0609020204030204" pitchFamily="49" charset="0"/>
              </a:rPr>
            </a:b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&lt;body&gt;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&lt;p&gt;I am learning to develop a dynamic web application.&lt;/p&gt;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&lt;/body&gt;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&lt;/html&gt;</a:t>
            </a:r>
          </a:p>
          <a:p>
            <a:pPr marL="0" indent="0" algn="l" rtl="0">
              <a:buNone/>
            </a:pPr>
            <a:r>
              <a:rPr lang="en-US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👩‍💻👨‍💻Try this:</a:t>
            </a:r>
          </a:p>
          <a:p>
            <a:pPr algn="l" rtl="0"/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Right-click in the browser in any website and select the option ‘View page source.’</a:t>
            </a:r>
          </a:p>
          <a:p>
            <a:pPr marL="0" indent="0" algn="l" rtl="0">
              <a:buNone/>
              <a:defRPr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13199965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US" dirty="0"/>
              <a:t>HTML Tags and Elements</a:t>
            </a:r>
            <a:endParaRPr dirty="0"/>
          </a:p>
        </p:txBody>
      </p:sp>
      <p:pic>
        <p:nvPicPr>
          <p:cNvPr id="7172" name="Picture 4" descr="HTML Basics | Your First Website: Landing Page">
            <a:extLst>
              <a:ext uri="{FF2B5EF4-FFF2-40B4-BE49-F238E27FC236}">
                <a16:creationId xmlns:a16="http://schemas.microsoft.com/office/drawing/2014/main" id="{1459FBF4-A1A5-4CF5-8563-4DFEC5676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661" y="4691450"/>
            <a:ext cx="977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951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endParaRPr/>
          </a:p>
        </p:txBody>
      </p:sp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1206500" y="4248503"/>
            <a:ext cx="9779000" cy="346155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  <a:sym typeface="Montserrat Light"/>
              </a:rPr>
              <a:t>Attributes like this are used mainly for the purposes of </a:t>
            </a:r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  <a:sym typeface="Montserrat Light"/>
              </a:rPr>
              <a:t>CSS and JS (JavaScript).</a:t>
            </a:r>
          </a:p>
          <a:p>
            <a:pPr algn="l" rtl="0">
              <a:defRPr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additional information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about HTML elements.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Attributes are always specified in the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start tag.</a:t>
            </a:r>
          </a:p>
          <a:p>
            <a:pPr algn="l" rtl="0">
              <a:defRPr/>
            </a:pP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US" dirty="0"/>
              <a:t>Attributes</a:t>
            </a:r>
            <a:endParaRPr dirty="0"/>
          </a:p>
        </p:txBody>
      </p:sp>
      <p:pic>
        <p:nvPicPr>
          <p:cNvPr id="5122" name="Picture 2" descr="HTML Attributes | OnlineDesignTeacher">
            <a:extLst>
              <a:ext uri="{FF2B5EF4-FFF2-40B4-BE49-F238E27FC236}">
                <a16:creationId xmlns:a16="http://schemas.microsoft.com/office/drawing/2014/main" id="{011DB62D-7CD0-45F9-A40F-0E81093E5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0" y="2298712"/>
            <a:ext cx="13227762" cy="448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ML Attributes">
            <a:extLst>
              <a:ext uri="{FF2B5EF4-FFF2-40B4-BE49-F238E27FC236}">
                <a16:creationId xmlns:a16="http://schemas.microsoft.com/office/drawing/2014/main" id="{1730E8A8-BC65-49D1-A58C-8330EBE2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889" y="6783750"/>
            <a:ext cx="12718983" cy="665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3878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rPr lang="en-US" dirty="0"/>
              <a:t>title tag</a:t>
            </a:r>
            <a:endParaRPr dirty="0"/>
          </a:p>
        </p:txBody>
      </p:sp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 rtl="0">
              <a:buNone/>
              <a:defRPr/>
            </a:pPr>
            <a:r>
              <a:rPr lang="en-US" b="1" dirty="0">
                <a:latin typeface="Consolas" panose="020B0609020204030204" pitchFamily="49" charset="0"/>
              </a:rPr>
              <a:t>&lt;head&gt;</a:t>
            </a:r>
          </a:p>
          <a:p>
            <a:pPr marL="0" indent="0" algn="l" rtl="0">
              <a:buNone/>
              <a:defRPr/>
            </a:pPr>
            <a:r>
              <a:rPr lang="en-US" b="1" dirty="0">
                <a:latin typeface="Consolas" panose="020B0609020204030204" pitchFamily="49" charset="0"/>
              </a:rPr>
              <a:t>    &lt;title&gt;Portfolio&lt;/title&gt;</a:t>
            </a:r>
          </a:p>
          <a:p>
            <a:pPr marL="0" indent="0" algn="l" rtl="0">
              <a:buNone/>
              <a:defRPr/>
            </a:pPr>
            <a:r>
              <a:rPr lang="en-US" b="1" dirty="0">
                <a:latin typeface="Consolas" panose="020B0609020204030204" pitchFamily="49" charset="0"/>
              </a:rPr>
              <a:t>&lt;/head&gt;</a:t>
            </a:r>
            <a:endParaRPr lang="en-US" dirty="0"/>
          </a:p>
          <a:p>
            <a:pPr algn="l" rtl="0">
              <a:defRPr/>
            </a:pPr>
            <a:r>
              <a:rPr lang="en-US" dirty="0"/>
              <a:t>The &lt;title&gt; tag defines the title of the document. The title must be text-only, and it is shown in the</a:t>
            </a:r>
            <a:r>
              <a:rPr lang="en-US" b="1" dirty="0"/>
              <a:t> browser's title bar or in the page's tab</a:t>
            </a:r>
            <a:r>
              <a:rPr lang="en-US" dirty="0"/>
              <a:t>.</a:t>
            </a:r>
          </a:p>
          <a:p>
            <a:pPr algn="l" rtl="0">
              <a:defRPr/>
            </a:pPr>
            <a:r>
              <a:rPr lang="en-US" dirty="0"/>
              <a:t>The &lt;title&gt; tag is </a:t>
            </a:r>
            <a:r>
              <a:rPr lang="en-US" b="1" dirty="0"/>
              <a:t>required</a:t>
            </a:r>
            <a:r>
              <a:rPr lang="en-US" dirty="0"/>
              <a:t> in HTML documents!</a:t>
            </a:r>
          </a:p>
          <a:p>
            <a:pPr algn="l" rtl="0">
              <a:defRPr/>
            </a:pPr>
            <a:r>
              <a:rPr lang="en-US" dirty="0"/>
              <a:t>The contents of a page title is very important for </a:t>
            </a:r>
            <a:r>
              <a:rPr lang="en-US" b="1" dirty="0"/>
              <a:t>search engine optimization (SEO)! </a:t>
            </a:r>
            <a:r>
              <a:rPr lang="en-US" dirty="0"/>
              <a:t>The page title is used by search engine algorithms to decide the order when listing pages in search results.</a:t>
            </a:r>
            <a:endParaRPr dirty="0"/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4068136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US" dirty="0"/>
              <a:t>Common HTML Elements</a:t>
            </a:r>
          </a:p>
        </p:txBody>
      </p:sp>
      <p:pic>
        <p:nvPicPr>
          <p:cNvPr id="4099" name="Picture 3" descr="Why are title tags important | How to write meta title tags for SEO">
            <a:extLst>
              <a:ext uri="{FF2B5EF4-FFF2-40B4-BE49-F238E27FC236}">
                <a16:creationId xmlns:a16="http://schemas.microsoft.com/office/drawing/2014/main" id="{7A4F10A9-F5EE-4179-9C6D-C5486244C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1" t="19435" r="24484" b="19389"/>
          <a:stretch/>
        </p:blipFill>
        <p:spPr bwMode="auto">
          <a:xfrm>
            <a:off x="14812240" y="8845392"/>
            <a:ext cx="7736609" cy="464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ML Title Element: How to SEO Your Page Title Tag - Digital Eagles">
            <a:extLst>
              <a:ext uri="{FF2B5EF4-FFF2-40B4-BE49-F238E27FC236}">
                <a16:creationId xmlns:a16="http://schemas.microsoft.com/office/drawing/2014/main" id="{21B4CE73-843B-40F0-AE7E-C43958A4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00" y="3013423"/>
            <a:ext cx="9471890" cy="53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2403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rPr lang="en-US" dirty="0"/>
              <a:t>headings</a:t>
            </a:r>
            <a:endParaRPr dirty="0"/>
          </a:p>
        </p:txBody>
      </p:sp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9779000" cy="190291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HTML headings are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titles or subtitles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that you want to display on a webpage.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13714845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US" dirty="0"/>
              <a:t>Common HTML Elements</a:t>
            </a:r>
            <a:endParaRPr dirty="0"/>
          </a:p>
        </p:txBody>
      </p:sp>
      <p:pic>
        <p:nvPicPr>
          <p:cNvPr id="3074" name="Picture 2" descr="HTML Headings - Website Best Practice –">
            <a:extLst>
              <a:ext uri="{FF2B5EF4-FFF2-40B4-BE49-F238E27FC236}">
                <a16:creationId xmlns:a16="http://schemas.microsoft.com/office/drawing/2014/main" id="{89839C87-395A-4229-8F3D-9F79AAC4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4331631"/>
            <a:ext cx="10858968" cy="724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235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rPr lang="en-US" dirty="0"/>
              <a:t>paragraphs</a:t>
            </a:r>
            <a:endParaRPr dirty="0"/>
          </a:p>
        </p:txBody>
      </p:sp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9779000" cy="1362587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 paragraph always starts on a new line, and is usually a block of text.</a:t>
            </a:r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13340773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US" dirty="0"/>
              <a:t>Common HTML Elements</a:t>
            </a:r>
            <a:endParaRPr dirty="0"/>
          </a:p>
        </p:txBody>
      </p:sp>
      <p:pic>
        <p:nvPicPr>
          <p:cNvPr id="2050" name="Picture 2" descr="HTML Paragraphs and Line Breaks - Tech Fry">
            <a:extLst>
              <a:ext uri="{FF2B5EF4-FFF2-40B4-BE49-F238E27FC236}">
                <a16:creationId xmlns:a16="http://schemas.microsoft.com/office/drawing/2014/main" id="{A175BAD4-AF26-4F39-9A69-21E3A8CE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086" y="4373195"/>
            <a:ext cx="10433414" cy="53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0935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689</Words>
  <Application>Microsoft Office PowerPoint</Application>
  <PresentationFormat>مخصص</PresentationFormat>
  <Paragraphs>79</Paragraphs>
  <Slides>16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3" baseType="lpstr">
      <vt:lpstr>Arial</vt:lpstr>
      <vt:lpstr>Consolas</vt:lpstr>
      <vt:lpstr>Courier New</vt:lpstr>
      <vt:lpstr>Helvetica</vt:lpstr>
      <vt:lpstr>Helvetica Neue</vt:lpstr>
      <vt:lpstr>Helvetica Neue Medium</vt:lpstr>
      <vt:lpstr>21_BasicWhite</vt:lpstr>
      <vt:lpstr>HTML 1</vt:lpstr>
      <vt:lpstr>Objective  </vt:lpstr>
      <vt:lpstr>Introduction to HTML </vt:lpstr>
      <vt:lpstr>Basic Layout / Template of an HTML Page</vt:lpstr>
      <vt:lpstr>HTML Tags and Elements</vt:lpstr>
      <vt:lpstr>Attributes</vt:lpstr>
      <vt:lpstr>Common HTML Elements</vt:lpstr>
      <vt:lpstr>Common HTML Elements</vt:lpstr>
      <vt:lpstr>Common HTML Elements</vt:lpstr>
      <vt:lpstr>Common HTML Elements</vt:lpstr>
      <vt:lpstr>Common HTML Elements</vt:lpstr>
      <vt:lpstr>Common HTML Elements</vt:lpstr>
      <vt:lpstr>Common HTML Elements</vt:lpstr>
      <vt:lpstr>Common HTML Elements</vt:lpstr>
      <vt:lpstr>Summary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haneen nooh</cp:lastModifiedBy>
  <cp:revision>29</cp:revision>
  <dcterms:modified xsi:type="dcterms:W3CDTF">2021-10-03T19:01:26Z</dcterms:modified>
</cp:coreProperties>
</file>