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7" r:id="rId3"/>
    <p:sldId id="271" r:id="rId4"/>
    <p:sldId id="257" r:id="rId5"/>
    <p:sldId id="268" r:id="rId6"/>
    <p:sldId id="269" r:id="rId7"/>
    <p:sldId id="270" r:id="rId8"/>
    <p:sldId id="272" r:id="rId9"/>
    <p:sldId id="275" r:id="rId10"/>
    <p:sldId id="283" r:id="rId11"/>
    <p:sldId id="273" r:id="rId12"/>
    <p:sldId id="274" r:id="rId13"/>
    <p:sldId id="276" r:id="rId14"/>
    <p:sldId id="277" r:id="rId15"/>
    <p:sldId id="278" r:id="rId16"/>
    <p:sldId id="279" r:id="rId17"/>
    <p:sldId id="280" r:id="rId18"/>
    <p:sldId id="281" r:id="rId19"/>
    <p:sldId id="282" r:id="rId20"/>
    <p:sldId id="265"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517" autoAdjust="0"/>
  </p:normalViewPr>
  <p:slideViewPr>
    <p:cSldViewPr snapToGrid="0" snapToObjects="1">
      <p:cViewPr varScale="1">
        <p:scale>
          <a:sx n="37" d="100"/>
          <a:sy n="37" d="100"/>
        </p:scale>
        <p:origin x="101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localhost:3000/abou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It is also the underlying library for several other popular Node web frameworks. Express is a minimal and flexible web framework that provides a robust set of features for web and mobile applications. It is open source and maintained by the Node.js foundation.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Unopinionated frameworks have fewer restrictions regarding the best way to glue components together to achieve a goal, or even what components should be used, than opinionated frameworks. These frameworks allow developers to use the best tools to complete a particular task, but you need to find these tools yourself. It is very flexible and pluggable and has no “best way” of doing something. You can use almost any compatible middleware, in almost any order and you can structure your app however you like.</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endParaRPr lang="en-US" dirty="0"/>
          </a:p>
          <a:p>
            <a:endParaRPr lang="en-US" dirty="0"/>
          </a:p>
        </p:txBody>
      </p:sp>
    </p:spTree>
    <p:extLst>
      <p:ext uri="{BB962C8B-B14F-4D97-AF65-F5344CB8AC3E}">
        <p14:creationId xmlns:p14="http://schemas.microsoft.com/office/powerpoint/2010/main" val="3896231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So far, the only variables we have used have been variables we have created using the keywords var, const or let. However, backend code needs to be able to access variables created and set in the environment in which the code is run (i.e. variables set by the server). </a:t>
            </a:r>
            <a:endParaRPr lang="en-US" dirty="0"/>
          </a:p>
        </p:txBody>
      </p:sp>
    </p:spTree>
    <p:extLst>
      <p:ext uri="{BB962C8B-B14F-4D97-AF65-F5344CB8AC3E}">
        <p14:creationId xmlns:p14="http://schemas.microsoft.com/office/powerpoint/2010/main" val="79135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US" dirty="0"/>
          </a:p>
        </p:txBody>
      </p:sp>
    </p:spTree>
    <p:extLst>
      <p:ext uri="{BB962C8B-B14F-4D97-AF65-F5344CB8AC3E}">
        <p14:creationId xmlns:p14="http://schemas.microsoft.com/office/powerpoint/2010/main" val="3491673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As you have probably experienced by now, it can be time-consuming to restart your server every time you make changes to your code!</a:t>
            </a:r>
          </a:p>
        </p:txBody>
      </p:sp>
    </p:spTree>
    <p:extLst>
      <p:ext uri="{BB962C8B-B14F-4D97-AF65-F5344CB8AC3E}">
        <p14:creationId xmlns:p14="http://schemas.microsoft.com/office/powerpoint/2010/main" val="425627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05343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055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06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664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t>URL:</a:t>
            </a:r>
          </a:p>
          <a:p>
            <a:pPr marL="0" lvl="0" indent="0" algn="just" rtl="0">
              <a:lnSpc>
                <a:spcPct val="125000"/>
              </a:lnSpc>
              <a:spcBef>
                <a:spcPts val="0"/>
              </a:spcBef>
              <a:spcAft>
                <a:spcPts val="0"/>
              </a:spcAft>
              <a:buClr>
                <a:schemeClr val="dk1"/>
              </a:buClr>
              <a:buSzPts val="1100"/>
              <a:buFont typeface="Arial"/>
              <a:buNone/>
            </a:pPr>
            <a:r>
              <a:rPr lang="en-US" dirty="0"/>
              <a:t>It identifies the protocol being used to send information. In the example above, the protocol being used is HTTP.</a:t>
            </a:r>
          </a:p>
          <a:p>
            <a:pPr marL="0" lvl="0" indent="0" algn="just" rtl="0">
              <a:lnSpc>
                <a:spcPct val="125000"/>
              </a:lnSpc>
              <a:spcBef>
                <a:spcPts val="0"/>
              </a:spcBef>
              <a:spcAft>
                <a:spcPts val="0"/>
              </a:spcAft>
              <a:buClr>
                <a:schemeClr val="dk1"/>
              </a:buClr>
              <a:buSzPts val="1100"/>
              <a:buFont typeface="Arial"/>
              <a:buNone/>
            </a:pPr>
            <a:r>
              <a:rPr lang="en-US" dirty="0"/>
              <a:t>It identifies the domain name of the web server on which the resource can be found, e.g. www.hyperiondev.com.</a:t>
            </a:r>
          </a:p>
          <a:p>
            <a:pPr marL="0" lvl="0" indent="0" algn="just" rtl="0">
              <a:lnSpc>
                <a:spcPct val="125000"/>
              </a:lnSpc>
              <a:spcBef>
                <a:spcPts val="0"/>
              </a:spcBef>
              <a:spcAft>
                <a:spcPts val="0"/>
              </a:spcAft>
              <a:buClr>
                <a:schemeClr val="dk1"/>
              </a:buClr>
              <a:buSzPts val="1100"/>
              <a:buFont typeface="Arial"/>
              <a:buNone/>
            </a:pPr>
            <a:r>
              <a:rPr lang="en-US" dirty="0"/>
              <a:t>It identifies the port on the server. In this example, the port number is given as port 80. In reality, if the default HTTP ports are used (port 80 is the default for HTTP, port 443 for HTTPS) they don’t have to be given in the URL.</a:t>
            </a:r>
          </a:p>
          <a:p>
            <a:pPr marL="0" lvl="0" indent="0" algn="just" rtl="0">
              <a:lnSpc>
                <a:spcPct val="125000"/>
              </a:lnSpc>
              <a:spcBef>
                <a:spcPts val="0"/>
              </a:spcBef>
              <a:spcAft>
                <a:spcPts val="0"/>
              </a:spcAft>
              <a:buClr>
                <a:schemeClr val="dk1"/>
              </a:buClr>
              <a:buSzPts val="1100"/>
              <a:buFont typeface="Arial"/>
              <a:buNone/>
            </a:pPr>
            <a:r>
              <a:rPr lang="en-US" dirty="0"/>
              <a:t>It gives the path to the resource on the web server, e.g. /bootcamp/web_dev.html</a:t>
            </a:r>
          </a:p>
          <a:p>
            <a:pPr marL="0" lvl="0" indent="0" algn="just" rtl="0">
              <a:lnSpc>
                <a:spcPct val="125000"/>
              </a:lnSpc>
              <a:spcBef>
                <a:spcPts val="0"/>
              </a:spcBef>
              <a:spcAft>
                <a:spcPts val="0"/>
              </a:spcAft>
              <a:buClr>
                <a:schemeClr val="dk1"/>
              </a:buClr>
              <a:buSzPts val="1100"/>
              <a:buFont typeface="Arial"/>
              <a:buNone/>
            </a:pPr>
            <a:r>
              <a:rPr lang="en-US" dirty="0"/>
              <a:t>Data can be passed using parameters (as shown in the image on the next slide) or using a query string (as shown in the image above). </a:t>
            </a:r>
          </a:p>
          <a:p>
            <a:pPr marL="0" lvl="0" indent="0" algn="just" rtl="0">
              <a:lnSpc>
                <a:spcPct val="125000"/>
              </a:lnSpc>
              <a:spcBef>
                <a:spcPts val="0"/>
              </a:spcBef>
              <a:spcAft>
                <a:spcPts val="0"/>
              </a:spcAft>
              <a:buClr>
                <a:schemeClr val="dk1"/>
              </a:buClr>
              <a:buSzPts val="1100"/>
              <a:buFont typeface="Arial"/>
              <a:buNone/>
            </a:pPr>
            <a:endParaRPr lang="en-US" dirty="0"/>
          </a:p>
          <a:p>
            <a:pPr marL="0" lvl="0" indent="0" algn="just" rtl="0">
              <a:lnSpc>
                <a:spcPct val="125000"/>
              </a:lnSpc>
              <a:spcBef>
                <a:spcPts val="0"/>
              </a:spcBef>
              <a:spcAft>
                <a:spcPts val="0"/>
              </a:spcAft>
              <a:buClr>
                <a:schemeClr val="dk1"/>
              </a:buClr>
              <a:buSzPts val="1100"/>
              <a:buFont typeface="Arial"/>
              <a:buNone/>
            </a:pPr>
            <a:endParaRPr lang="en-US" dirty="0"/>
          </a:p>
          <a:p>
            <a:endParaRPr lang="en-US" dirty="0"/>
          </a:p>
        </p:txBody>
      </p:sp>
    </p:spTree>
    <p:extLst>
      <p:ext uri="{BB962C8B-B14F-4D97-AF65-F5344CB8AC3E}">
        <p14:creationId xmlns:p14="http://schemas.microsoft.com/office/powerpoint/2010/main" val="264442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1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 method takes two arguments: </a:t>
            </a: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The path</a:t>
            </a:r>
            <a:r>
              <a:rPr lang="en-US" dirty="0">
                <a:solidFill>
                  <a:schemeClr val="dk1"/>
                </a:solidFill>
                <a:latin typeface="Montserrat Light"/>
                <a:ea typeface="Montserrat Light"/>
                <a:cs typeface="Montserrat Light"/>
                <a:sym typeface="Montserrat Light"/>
              </a:rPr>
              <a:t>. In this example, the path is ‘/’ the root route of our app. In development, the URL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http://localhost:3000/</a:t>
            </a:r>
            <a:r>
              <a:rPr lang="en-US" dirty="0">
                <a:solidFill>
                  <a:schemeClr val="dk1"/>
                </a:solidFill>
                <a:latin typeface="Montserrat Light"/>
                <a:ea typeface="Montserrat Light"/>
                <a:cs typeface="Montserrat Light"/>
                <a:sym typeface="Montserrat Light"/>
              </a:rPr>
              <a:t> (where the server is running on port 3000) will match the route specified in the </a:t>
            </a:r>
            <a:r>
              <a:rPr lang="en-US" dirty="0" err="1">
                <a:solidFill>
                  <a:schemeClr val="dk1"/>
                </a:solidFill>
                <a:latin typeface="Consolas"/>
                <a:ea typeface="Consolas"/>
                <a:cs typeface="Consolas"/>
                <a:sym typeface="Consolas"/>
              </a:rPr>
              <a:t>app.get</a:t>
            </a:r>
            <a:r>
              <a:rPr lang="en-US" dirty="0">
                <a:solidFill>
                  <a:schemeClr val="dk1"/>
                </a:solidFill>
                <a:latin typeface="Consolas"/>
                <a:ea typeface="Consolas"/>
                <a:cs typeface="Consolas"/>
                <a:sym typeface="Consolas"/>
              </a:rPr>
              <a:t>('/', ...)</a:t>
            </a:r>
            <a:r>
              <a:rPr lang="en-US" dirty="0">
                <a:solidFill>
                  <a:schemeClr val="dk1"/>
                </a:solidFill>
                <a:latin typeface="Montserrat Light"/>
                <a:ea typeface="Montserrat Light"/>
                <a:cs typeface="Montserrat Light"/>
                <a:sym typeface="Montserrat Light"/>
              </a:rPr>
              <a:t> method in our code example. If you wanted to add a route handler that would handle the HTTP request using the URL, </a:t>
            </a:r>
            <a:r>
              <a:rPr lang="en-US" u="sng" dirty="0">
                <a:solidFill>
                  <a:srgbClr val="1155CC"/>
                </a:solidFill>
                <a:latin typeface="Montserrat Light"/>
                <a:ea typeface="Montserrat Light"/>
                <a:cs typeface="Montserrat Light"/>
                <a:sym typeface="Montserrat Light"/>
                <a:hlinkClick r:id="rId4">
                  <a:extLst>
                    <a:ext uri="{A12FA001-AC4F-418D-AE19-62706E023703}">
                      <ahyp:hlinkClr xmlns:ahyp="http://schemas.microsoft.com/office/drawing/2018/hyperlinkcolor" val="tx"/>
                    </a:ext>
                  </a:extLst>
                </a:hlinkClick>
              </a:rPr>
              <a:t>http://localhost:3000/about</a:t>
            </a:r>
            <a:r>
              <a:rPr lang="en-US" dirty="0">
                <a:solidFill>
                  <a:schemeClr val="dk1"/>
                </a:solidFill>
                <a:latin typeface="Montserrat Light"/>
                <a:ea typeface="Montserrat Light"/>
                <a:cs typeface="Montserrat Light"/>
                <a:sym typeface="Montserrat Light"/>
              </a:rPr>
              <a:t>, you would have to add an </a:t>
            </a:r>
            <a:r>
              <a:rPr lang="en-US" dirty="0" err="1">
                <a:solidFill>
                  <a:schemeClr val="dk1"/>
                </a:solidFill>
                <a:latin typeface="Consolas"/>
                <a:ea typeface="Consolas"/>
                <a:cs typeface="Consolas"/>
                <a:sym typeface="Consolas"/>
              </a:rPr>
              <a:t>app.get</a:t>
            </a:r>
            <a:r>
              <a:rPr lang="en-US" dirty="0">
                <a:solidFill>
                  <a:schemeClr val="dk1"/>
                </a:solidFill>
                <a:latin typeface="Consolas"/>
                <a:ea typeface="Consolas"/>
                <a:cs typeface="Consolas"/>
                <a:sym typeface="Consolas"/>
              </a:rPr>
              <a:t>('/about', …)</a:t>
            </a:r>
            <a:r>
              <a:rPr lang="en-US" dirty="0">
                <a:solidFill>
                  <a:schemeClr val="dk1"/>
                </a:solidFill>
                <a:latin typeface="Montserrat Light"/>
                <a:ea typeface="Montserrat Light"/>
                <a:cs typeface="Montserrat Light"/>
                <a:sym typeface="Montserrat Light"/>
              </a:rPr>
              <a:t> function.</a:t>
            </a: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A callback function</a:t>
            </a:r>
            <a:r>
              <a:rPr lang="en-US" dirty="0">
                <a:solidFill>
                  <a:schemeClr val="dk1"/>
                </a:solidFill>
                <a:latin typeface="Montserrat Light"/>
                <a:ea typeface="Montserrat Light"/>
                <a:cs typeface="Montserrat Light"/>
                <a:sym typeface="Montserrat Light"/>
              </a:rPr>
              <a:t>. The callback function that is passed as the second argument to the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 method acts as a </a:t>
            </a:r>
            <a:r>
              <a:rPr lang="en-US" i="1" dirty="0">
                <a:solidFill>
                  <a:schemeClr val="dk1"/>
                </a:solidFill>
                <a:latin typeface="Montserrat Light"/>
                <a:ea typeface="Montserrat Light"/>
                <a:cs typeface="Montserrat Light"/>
                <a:sym typeface="Montserrat Light"/>
              </a:rPr>
              <a:t>route handler</a:t>
            </a:r>
            <a:r>
              <a:rPr lang="en-US" dirty="0">
                <a:solidFill>
                  <a:schemeClr val="dk1"/>
                </a:solidFill>
                <a:latin typeface="Montserrat Light"/>
                <a:ea typeface="Montserrat Light"/>
                <a:cs typeface="Montserrat Light"/>
                <a:sym typeface="Montserrat Light"/>
              </a:rPr>
              <a:t>. In other words, in this example, when a get request is made to the homepage of the web app, a response object that simply contains the text ‘Hello World!’ will be sent from my server to the browser.</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Now that we understand what routing is, let’s create a server with Express! </a:t>
            </a:r>
            <a:endParaRPr lang="en-US" dirty="0"/>
          </a:p>
          <a:p>
            <a:endParaRPr lang="en-US" dirty="0"/>
          </a:p>
        </p:txBody>
      </p:sp>
    </p:spTree>
    <p:extLst>
      <p:ext uri="{BB962C8B-B14F-4D97-AF65-F5344CB8AC3E}">
        <p14:creationId xmlns:p14="http://schemas.microsoft.com/office/powerpoint/2010/main" val="155829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code above is a simple “Hello World” Express web application. Let’s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line by line:</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Line 1: require() is called to import the "express" module.</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Line 2: Create an object called ‘app’ by calling the top level express() function. This object represents our Express application. The app object contains important methods that we use to create our server. Notice two of the methods in the code above: get() and listen(). You will also learn about </a:t>
            </a:r>
            <a:r>
              <a:rPr lang="en-US" dirty="0" err="1">
                <a:solidFill>
                  <a:schemeClr val="dk1"/>
                </a:solidFill>
                <a:latin typeface="Montserrat Light"/>
                <a:ea typeface="Montserrat Light"/>
                <a:cs typeface="Montserrat Light"/>
                <a:sym typeface="Montserrat Light"/>
              </a:rPr>
              <a:t>app.use</a:t>
            </a:r>
            <a:r>
              <a:rPr lang="en-US" dirty="0">
                <a:solidFill>
                  <a:schemeClr val="dk1"/>
                </a:solidFill>
                <a:latin typeface="Montserrat Light"/>
                <a:ea typeface="Montserrat Light"/>
                <a:cs typeface="Montserrat Light"/>
                <a:sym typeface="Montserrat Light"/>
              </a:rPr>
              <a:t>() in this task.</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Line 4: Create a route handler that will respond to requests using the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 routing method.</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Line 8: The app object also includes the listen() method. The listen() method specifies what port our app object (application server) will listen to HTTP requests on. The </a:t>
            </a:r>
            <a:r>
              <a:rPr lang="en-US" dirty="0" err="1">
                <a:solidFill>
                  <a:schemeClr val="dk1"/>
                </a:solidFill>
                <a:latin typeface="Montserrat Light"/>
                <a:ea typeface="Montserrat Light"/>
                <a:cs typeface="Montserrat Light"/>
                <a:sym typeface="Montserrat Light"/>
              </a:rPr>
              <a:t>app.listen</a:t>
            </a:r>
            <a:r>
              <a:rPr lang="en-US" dirty="0">
                <a:solidFill>
                  <a:schemeClr val="dk1"/>
                </a:solidFill>
                <a:latin typeface="Montserrat Light"/>
                <a:ea typeface="Montserrat Light"/>
                <a:cs typeface="Montserrat Light"/>
                <a:sym typeface="Montserrat Light"/>
              </a:rPr>
              <a:t>() method returns an </a:t>
            </a:r>
            <a:r>
              <a:rPr lang="en-US" dirty="0" err="1">
                <a:solidFill>
                  <a:schemeClr val="dk1"/>
                </a:solidFill>
                <a:latin typeface="Montserrat Light"/>
                <a:ea typeface="Montserrat Light"/>
                <a:cs typeface="Montserrat Light"/>
                <a:sym typeface="Montserrat Light"/>
              </a:rPr>
              <a:t>http.Server</a:t>
            </a:r>
            <a:r>
              <a:rPr lang="en-US" dirty="0">
                <a:solidFill>
                  <a:schemeClr val="dk1"/>
                </a:solidFill>
                <a:latin typeface="Montserrat Light"/>
                <a:ea typeface="Montserrat Light"/>
                <a:cs typeface="Montserrat Light"/>
                <a:sym typeface="Montserrat Light"/>
              </a:rPr>
              <a:t> object.</a:t>
            </a:r>
            <a:endParaRPr lang="en-US" dirty="0"/>
          </a:p>
          <a:p>
            <a:endParaRPr lang="en-US" dirty="0"/>
          </a:p>
        </p:txBody>
      </p:sp>
    </p:spTree>
    <p:extLst>
      <p:ext uri="{BB962C8B-B14F-4D97-AF65-F5344CB8AC3E}">
        <p14:creationId xmlns:p14="http://schemas.microsoft.com/office/powerpoint/2010/main" val="440296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186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r>
              <a:rPr lang="en-US" dirty="0"/>
              <a:t>Even dynamic web applications may have certain static components to display.</a:t>
            </a:r>
          </a:p>
          <a:p>
            <a:endParaRPr lang="en-US" dirty="0"/>
          </a:p>
          <a:p>
            <a:r>
              <a:rPr lang="en-US" dirty="0"/>
              <a:t>To allow your app to serve static files, simply do the following:</a:t>
            </a:r>
          </a:p>
          <a:p>
            <a:r>
              <a:rPr lang="en-US" dirty="0"/>
              <a:t>Create a folder in your project directory to store the static files you want to serve. This folder is usually called ‘public’.</a:t>
            </a:r>
          </a:p>
          <a:p>
            <a:r>
              <a:rPr lang="en-US" dirty="0"/>
              <a:t>Add all the static resources that you want your app to make available (images, HTML files </a:t>
            </a:r>
            <a:r>
              <a:rPr lang="en-US" dirty="0" err="1"/>
              <a:t>etc</a:t>
            </a:r>
            <a:r>
              <a:rPr lang="en-US" dirty="0"/>
              <a:t>) to this folder. Make sure that these files have meaningful names because, by default, you will use the file name of the resource to access it. Don’t store any files that you don’t want users of your app to see in this directory!!</a:t>
            </a:r>
          </a:p>
          <a:p>
            <a:r>
              <a:rPr lang="en-US" dirty="0"/>
              <a:t>Add the following code to your app.js file: </a:t>
            </a:r>
            <a:r>
              <a:rPr lang="en-US" dirty="0" err="1"/>
              <a:t>app.use</a:t>
            </a:r>
            <a:r>
              <a:rPr lang="en-US" dirty="0"/>
              <a:t>(</a:t>
            </a:r>
            <a:r>
              <a:rPr lang="en-US" dirty="0" err="1"/>
              <a:t>express.static</a:t>
            </a:r>
            <a:r>
              <a:rPr lang="en-US" dirty="0"/>
              <a:t>('public'));</a:t>
            </a:r>
          </a:p>
          <a:p>
            <a:r>
              <a:rPr lang="en-US" dirty="0"/>
              <a:t>We use </a:t>
            </a:r>
            <a:r>
              <a:rPr lang="en-US" dirty="0" err="1"/>
              <a:t>app.use</a:t>
            </a:r>
            <a:r>
              <a:rPr lang="en-US" dirty="0"/>
              <a:t>() to include any built-in middleware functions we need in our app. For a list of other built-in middleware functions for Express, see here.</a:t>
            </a:r>
          </a:p>
          <a:p>
            <a:endParaRPr lang="en-US" dirty="0"/>
          </a:p>
          <a:p>
            <a:r>
              <a:rPr lang="en-US" dirty="0"/>
              <a:t>Once you start your server (type node app.js in the terminal), you should be able to access these static resources from the browser. For example, if you added an HTML file called ‘example.html’ to the public folder, you could access it with this URL: http://localhost:3000/example.html (where you have created a server that listens for HTTP requests on port 3000). </a:t>
            </a:r>
          </a:p>
          <a:p>
            <a:endParaRPr lang="en-US" dirty="0"/>
          </a:p>
          <a:p>
            <a:endParaRPr lang="en-US" dirty="0"/>
          </a:p>
        </p:txBody>
      </p:sp>
    </p:spTree>
    <p:extLst>
      <p:ext uri="{BB962C8B-B14F-4D97-AF65-F5344CB8AC3E}">
        <p14:creationId xmlns:p14="http://schemas.microsoft.com/office/powerpoint/2010/main" val="2956707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coursereport.com/blog/what-is-express" TargetMode="External"/><Relationship Id="rId7" Type="http://schemas.openxmlformats.org/officeDocument/2006/relationships/image" Target="../media/image19.png"/><Relationship Id="rId2" Type="http://schemas.openxmlformats.org/officeDocument/2006/relationships/hyperlink" Target="https://www.freecodecamp.org/news/going-out-to-eat-and-understanding-the-basics-of-express-js-f034a029fb66/" TargetMode="Externa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guru99.com/node-js-expres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Express 1</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fontScale="90000"/>
          </a:bodyPr>
          <a:lstStyle/>
          <a:p>
            <a:pPr algn="l" rtl="0"/>
            <a:r>
              <a:rPr lang="en-US" dirty="0"/>
              <a:t>Restaurant analogy to explain four key parts of Express app</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2" name="عنصر نائب للنص 1">
            <a:extLst>
              <a:ext uri="{FF2B5EF4-FFF2-40B4-BE49-F238E27FC236}">
                <a16:creationId xmlns:a16="http://schemas.microsoft.com/office/drawing/2014/main" id="{DD8FC1A5-1385-4DC9-A89E-75E2CF8CF3EE}"/>
              </a:ext>
            </a:extLst>
          </p:cNvPr>
          <p:cNvSpPr>
            <a:spLocks noGrp="1"/>
          </p:cNvSpPr>
          <p:nvPr>
            <p:ph type="body" sz="half" idx="1"/>
          </p:nvPr>
        </p:nvSpPr>
        <p:spPr/>
        <p:txBody>
          <a:bodyPr/>
          <a:lstStyle/>
          <a:p>
            <a:endParaRPr lang="en-US"/>
          </a:p>
        </p:txBody>
      </p:sp>
      <p:pic>
        <p:nvPicPr>
          <p:cNvPr id="1026" name="Picture 2" descr="Node.js Express FrameWork Tutorial - Learn in 10 Minutes">
            <a:extLst>
              <a:ext uri="{FF2B5EF4-FFF2-40B4-BE49-F238E27FC236}">
                <a16:creationId xmlns:a16="http://schemas.microsoft.com/office/drawing/2014/main" id="{2E758618-4E49-427B-9B5D-08F0F2DB3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45" y="4601204"/>
            <a:ext cx="19387009" cy="686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862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prstGeom prst="rect">
            <a:avLst/>
          </a:prstGeom>
        </p:spPr>
        <p:txBody>
          <a:bodyPr>
            <a:normAutofit/>
          </a:bodyPr>
          <a:lstStyle/>
          <a:p>
            <a:pPr algn="l" rtl="0"/>
            <a:r>
              <a:rPr lang="en-US" dirty="0"/>
              <a:t>Routing</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500" y="4248504"/>
            <a:ext cx="20780664" cy="8256630"/>
          </a:xfrm>
        </p:spPr>
        <p:txBody>
          <a:bodyPr/>
          <a:lstStyle/>
          <a:p>
            <a:pPr algn="l" rtl="0"/>
            <a:r>
              <a:rPr lang="en-US" dirty="0"/>
              <a:t>Routing: determining how an application responds to a client’s request to a particular endpoint. The request is made using a URI (or path) and a specific HTTP request method. </a:t>
            </a:r>
          </a:p>
          <a:p>
            <a:pPr algn="l" rtl="0"/>
            <a:r>
              <a:rPr lang="en-US" dirty="0"/>
              <a:t>Remember that a URL contains a lot of information:</a:t>
            </a:r>
          </a:p>
          <a:p>
            <a:pPr algn="l" rtl="0"/>
            <a:endParaRPr lang="en-US" dirty="0"/>
          </a:p>
        </p:txBody>
      </p:sp>
      <p:grpSp>
        <p:nvGrpSpPr>
          <p:cNvPr id="8" name="Google Shape;207;p27">
            <a:extLst>
              <a:ext uri="{FF2B5EF4-FFF2-40B4-BE49-F238E27FC236}">
                <a16:creationId xmlns:a16="http://schemas.microsoft.com/office/drawing/2014/main" id="{EBC51D65-7978-4F06-B317-438945BB36F6}"/>
              </a:ext>
            </a:extLst>
          </p:cNvPr>
          <p:cNvGrpSpPr/>
          <p:nvPr/>
        </p:nvGrpSpPr>
        <p:grpSpPr>
          <a:xfrm>
            <a:off x="2884278" y="7100293"/>
            <a:ext cx="18618945" cy="5277471"/>
            <a:chOff x="1284450" y="2674925"/>
            <a:chExt cx="6342000" cy="2223300"/>
          </a:xfrm>
        </p:grpSpPr>
        <p:sp>
          <p:nvSpPr>
            <p:cNvPr id="9" name="Google Shape;208;p27">
              <a:extLst>
                <a:ext uri="{FF2B5EF4-FFF2-40B4-BE49-F238E27FC236}">
                  <a16:creationId xmlns:a16="http://schemas.microsoft.com/office/drawing/2014/main" id="{DBFFDA18-623A-41C0-B78F-9FC825281CE5}"/>
                </a:ext>
              </a:extLst>
            </p:cNvPr>
            <p:cNvSpPr/>
            <p:nvPr/>
          </p:nvSpPr>
          <p:spPr>
            <a:xfrm>
              <a:off x="1284450" y="2674925"/>
              <a:ext cx="6342000" cy="22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209;p27">
              <a:extLst>
                <a:ext uri="{FF2B5EF4-FFF2-40B4-BE49-F238E27FC236}">
                  <a16:creationId xmlns:a16="http://schemas.microsoft.com/office/drawing/2014/main" id="{9F9F4449-C893-463D-A7F5-4AF2C4FF3213}"/>
                </a:ext>
              </a:extLst>
            </p:cNvPr>
            <p:cNvPicPr preferRelativeResize="0"/>
            <p:nvPr/>
          </p:nvPicPr>
          <p:blipFill>
            <a:blip r:embed="rId3">
              <a:alphaModFix/>
            </a:blip>
            <a:stretch>
              <a:fillRect/>
            </a:stretch>
          </p:blipFill>
          <p:spPr>
            <a:xfrm>
              <a:off x="1375700" y="2747925"/>
              <a:ext cx="6127750" cy="2117225"/>
            </a:xfrm>
            <a:prstGeom prst="rect">
              <a:avLst/>
            </a:prstGeom>
            <a:noFill/>
            <a:ln>
              <a:noFill/>
            </a:ln>
          </p:spPr>
        </p:pic>
      </p:grpSp>
    </p:spTree>
    <p:extLst>
      <p:ext uri="{BB962C8B-B14F-4D97-AF65-F5344CB8AC3E}">
        <p14:creationId xmlns:p14="http://schemas.microsoft.com/office/powerpoint/2010/main" val="2317221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prstGeom prst="rect">
            <a:avLst/>
          </a:prstGeom>
        </p:spPr>
        <p:txBody>
          <a:bodyPr>
            <a:normAutofit/>
          </a:bodyPr>
          <a:lstStyle/>
          <a:p>
            <a:pPr algn="l" rtl="0"/>
            <a:r>
              <a:rPr lang="en-US" dirty="0"/>
              <a:t>Routing</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0905355" cy="8256630"/>
          </a:xfrm>
        </p:spPr>
        <p:txBody>
          <a:bodyPr/>
          <a:lstStyle/>
          <a:p>
            <a:pPr algn="l" rtl="0"/>
            <a:r>
              <a:rPr lang="en-US" dirty="0"/>
              <a:t>To perform routing, we are interested in the path section of the URL</a:t>
            </a:r>
          </a:p>
          <a:p>
            <a:pPr algn="l" rtl="0"/>
            <a:r>
              <a:rPr lang="en-US" dirty="0"/>
              <a:t>With Express there are a few route methods used to perform routing: get, post, put and delete (we will use get):</a:t>
            </a:r>
          </a:p>
          <a:p>
            <a:pPr marL="0" indent="0" algn="l" rtl="0">
              <a:buNone/>
            </a:pPr>
            <a:r>
              <a:rPr lang="en-US" b="1" dirty="0" err="1">
                <a:solidFill>
                  <a:srgbClr val="0096A4"/>
                </a:solidFill>
                <a:latin typeface="Consolas" panose="020B0609020204030204" pitchFamily="49" charset="0"/>
              </a:rPr>
              <a:t>app.get</a:t>
            </a:r>
            <a:r>
              <a:rPr lang="en-US" b="1" dirty="0">
                <a:solidFill>
                  <a:srgbClr val="0096A4"/>
                </a:solidFill>
                <a:latin typeface="Consolas" panose="020B0609020204030204" pitchFamily="49" charset="0"/>
              </a:rPr>
              <a:t>('/', function (req, res) {</a:t>
            </a:r>
          </a:p>
          <a:p>
            <a:pPr marL="0" indent="0" algn="l" rtl="0">
              <a:buNone/>
            </a:pPr>
            <a:r>
              <a:rPr lang="en-US" b="1" dirty="0">
                <a:solidFill>
                  <a:srgbClr val="0096A4"/>
                </a:solidFill>
                <a:latin typeface="Consolas" panose="020B0609020204030204" pitchFamily="49" charset="0"/>
              </a:rPr>
              <a:t>  </a:t>
            </a:r>
            <a:r>
              <a:rPr lang="en-US" b="1" dirty="0" err="1">
                <a:solidFill>
                  <a:srgbClr val="0096A4"/>
                </a:solidFill>
                <a:latin typeface="Consolas" panose="020B0609020204030204" pitchFamily="49" charset="0"/>
              </a:rPr>
              <a:t>res.send</a:t>
            </a:r>
            <a:r>
              <a:rPr lang="en-US" b="1" dirty="0">
                <a:solidFill>
                  <a:srgbClr val="0096A4"/>
                </a:solidFill>
                <a:latin typeface="Consolas" panose="020B0609020204030204" pitchFamily="49" charset="0"/>
              </a:rPr>
              <a:t>('Hello World!')</a:t>
            </a:r>
          </a:p>
          <a:p>
            <a:pPr marL="0" indent="0" algn="l" rtl="0">
              <a:buNone/>
            </a:pPr>
            <a:r>
              <a:rPr lang="en-US" b="1" dirty="0">
                <a:solidFill>
                  <a:srgbClr val="0096A4"/>
                </a:solidFill>
                <a:latin typeface="Consolas" panose="020B0609020204030204" pitchFamily="49" charset="0"/>
              </a:rPr>
              <a:t>})</a:t>
            </a:r>
          </a:p>
          <a:p>
            <a:pPr marL="0" indent="0" algn="l" rtl="0">
              <a:buNone/>
            </a:pPr>
            <a:endParaRPr lang="en-US" dirty="0"/>
          </a:p>
        </p:txBody>
      </p:sp>
    </p:spTree>
    <p:extLst>
      <p:ext uri="{BB962C8B-B14F-4D97-AF65-F5344CB8AC3E}">
        <p14:creationId xmlns:p14="http://schemas.microsoft.com/office/powerpoint/2010/main" val="21463308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a:t>Creating a Server Using Express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1900623" cy="8256630"/>
          </a:xfrm>
        </p:spPr>
        <p:txBody>
          <a:bodyPr/>
          <a:lstStyle/>
          <a:p>
            <a:pPr algn="l" rtl="0"/>
            <a:r>
              <a:rPr lang="en-US" dirty="0"/>
              <a:t>In the root directory of your ‘</a:t>
            </a:r>
            <a:r>
              <a:rPr lang="en-US" dirty="0" err="1"/>
              <a:t>myapp</a:t>
            </a:r>
            <a:r>
              <a:rPr lang="en-US" dirty="0"/>
              <a:t>’ directory (the directory you created when you installed Express), create a file called ‘app.js’ and copy the code below into it:</a:t>
            </a:r>
          </a:p>
          <a:p>
            <a:pPr algn="l" rtl="0"/>
            <a:endParaRPr lang="en-US" dirty="0"/>
          </a:p>
          <a:p>
            <a:pPr marL="0" lvl="0" indent="0" algn="just" rtl="0">
              <a:lnSpc>
                <a:spcPct val="115000"/>
              </a:lnSpc>
              <a:spcBef>
                <a:spcPts val="0"/>
              </a:spcBef>
              <a:spcAft>
                <a:spcPts val="0"/>
              </a:spcAft>
              <a:buNone/>
            </a:pPr>
            <a:r>
              <a:rPr lang="en-GB" sz="3200" b="1" dirty="0" err="1">
                <a:solidFill>
                  <a:srgbClr val="0096A4"/>
                </a:solidFill>
                <a:latin typeface="Consolas" panose="020B0609020204030204" pitchFamily="49" charset="0"/>
                <a:ea typeface="Montserrat Light"/>
                <a:cs typeface="Montserrat Light"/>
                <a:sym typeface="Montserrat Light"/>
              </a:rPr>
              <a:t>const</a:t>
            </a:r>
            <a:r>
              <a:rPr lang="en-GB" sz="3200" b="1" dirty="0">
                <a:solidFill>
                  <a:srgbClr val="0096A4"/>
                </a:solidFill>
                <a:latin typeface="Consolas" panose="020B0609020204030204" pitchFamily="49" charset="0"/>
                <a:ea typeface="Montserrat Light"/>
                <a:cs typeface="Montserrat Light"/>
                <a:sym typeface="Montserrat Light"/>
              </a:rPr>
              <a:t> express = require('express')</a:t>
            </a:r>
          </a:p>
          <a:p>
            <a:pPr marL="0" lvl="0" indent="0" algn="just" rtl="0">
              <a:lnSpc>
                <a:spcPct val="115000"/>
              </a:lnSpc>
              <a:spcBef>
                <a:spcPts val="0"/>
              </a:spcBef>
              <a:spcAft>
                <a:spcPts val="0"/>
              </a:spcAft>
              <a:buNone/>
            </a:pPr>
            <a:r>
              <a:rPr lang="en-GB" sz="3200" b="1" dirty="0" err="1">
                <a:solidFill>
                  <a:srgbClr val="0096A4"/>
                </a:solidFill>
                <a:latin typeface="Consolas" panose="020B0609020204030204" pitchFamily="49" charset="0"/>
                <a:ea typeface="Montserrat Light"/>
                <a:cs typeface="Montserrat Light"/>
                <a:sym typeface="Montserrat Light"/>
              </a:rPr>
              <a:t>const</a:t>
            </a:r>
            <a:r>
              <a:rPr lang="en-GB" sz="3200" b="1" dirty="0">
                <a:solidFill>
                  <a:srgbClr val="0096A4"/>
                </a:solidFill>
                <a:latin typeface="Consolas" panose="020B0609020204030204" pitchFamily="49" charset="0"/>
                <a:ea typeface="Montserrat Light"/>
                <a:cs typeface="Montserrat Light"/>
                <a:sym typeface="Montserrat Light"/>
              </a:rPr>
              <a:t> app = express()</a:t>
            </a:r>
          </a:p>
          <a:p>
            <a:pPr marL="0" lvl="0" indent="0" algn="just" rtl="0">
              <a:lnSpc>
                <a:spcPct val="115000"/>
              </a:lnSpc>
              <a:spcBef>
                <a:spcPts val="0"/>
              </a:spcBef>
              <a:spcAft>
                <a:spcPts val="0"/>
              </a:spcAft>
              <a:buNone/>
            </a:pPr>
            <a:endParaRPr lang="en-GB" sz="3200" b="1" dirty="0">
              <a:solidFill>
                <a:srgbClr val="0096A4"/>
              </a:solidFill>
              <a:latin typeface="Consolas" panose="020B0609020204030204" pitchFamily="49" charset="0"/>
              <a:ea typeface="Montserrat Light"/>
              <a:cs typeface="Montserrat Light"/>
              <a:sym typeface="Montserrat Light"/>
            </a:endParaRPr>
          </a:p>
          <a:p>
            <a:pPr marL="0" lvl="0" indent="0" algn="just" rtl="0">
              <a:lnSpc>
                <a:spcPct val="115000"/>
              </a:lnSpc>
              <a:spcBef>
                <a:spcPts val="0"/>
              </a:spcBef>
              <a:spcAft>
                <a:spcPts val="0"/>
              </a:spcAft>
              <a:buNone/>
            </a:pPr>
            <a:r>
              <a:rPr lang="en-GB" sz="3200" b="1" dirty="0" err="1">
                <a:solidFill>
                  <a:srgbClr val="0096A4"/>
                </a:solidFill>
                <a:latin typeface="Consolas" panose="020B0609020204030204" pitchFamily="49" charset="0"/>
                <a:ea typeface="Montserrat Light"/>
                <a:cs typeface="Montserrat Light"/>
                <a:sym typeface="Montserrat Light"/>
              </a:rPr>
              <a:t>app.get</a:t>
            </a:r>
            <a:r>
              <a:rPr lang="en-GB" sz="3200" b="1" dirty="0">
                <a:solidFill>
                  <a:srgbClr val="0096A4"/>
                </a:solidFill>
                <a:latin typeface="Consolas" panose="020B0609020204030204" pitchFamily="49" charset="0"/>
                <a:ea typeface="Montserrat Light"/>
                <a:cs typeface="Montserrat Light"/>
                <a:sym typeface="Montserrat Light"/>
              </a:rPr>
              <a:t>('/', function (</a:t>
            </a:r>
            <a:r>
              <a:rPr lang="en-GB" sz="3200" b="1" dirty="0" err="1">
                <a:solidFill>
                  <a:srgbClr val="0096A4"/>
                </a:solidFill>
                <a:latin typeface="Consolas" panose="020B0609020204030204" pitchFamily="49" charset="0"/>
                <a:ea typeface="Montserrat Light"/>
                <a:cs typeface="Montserrat Light"/>
                <a:sym typeface="Montserrat Light"/>
              </a:rPr>
              <a:t>req</a:t>
            </a:r>
            <a:r>
              <a:rPr lang="en-GB" sz="3200" b="1" dirty="0">
                <a:solidFill>
                  <a:srgbClr val="0096A4"/>
                </a:solidFill>
                <a:latin typeface="Consolas" panose="020B0609020204030204" pitchFamily="49" charset="0"/>
                <a:ea typeface="Montserrat Light"/>
                <a:cs typeface="Montserrat Light"/>
                <a:sym typeface="Montserrat Light"/>
              </a:rPr>
              <a:t>, res)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a:t>
            </a:r>
            <a:r>
              <a:rPr lang="en-GB" sz="3200" b="1" dirty="0" err="1">
                <a:solidFill>
                  <a:srgbClr val="0096A4"/>
                </a:solidFill>
                <a:latin typeface="Consolas" panose="020B0609020204030204" pitchFamily="49" charset="0"/>
                <a:ea typeface="Montserrat Light"/>
                <a:cs typeface="Montserrat Light"/>
                <a:sym typeface="Montserrat Light"/>
              </a:rPr>
              <a:t>res.send</a:t>
            </a:r>
            <a:r>
              <a:rPr lang="en-GB" sz="3200" b="1" dirty="0">
                <a:solidFill>
                  <a:srgbClr val="0096A4"/>
                </a:solidFill>
                <a:latin typeface="Consolas" panose="020B0609020204030204" pitchFamily="49" charset="0"/>
                <a:ea typeface="Montserrat Light"/>
                <a:cs typeface="Montserrat Light"/>
                <a:sym typeface="Montserrat Light"/>
              </a:rPr>
              <a:t>('Hello World!')</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a:t>
            </a:r>
          </a:p>
          <a:p>
            <a:pPr marL="0" lvl="0" indent="0" algn="just" rtl="0">
              <a:lnSpc>
                <a:spcPct val="115000"/>
              </a:lnSpc>
              <a:spcBef>
                <a:spcPts val="0"/>
              </a:spcBef>
              <a:spcAft>
                <a:spcPts val="0"/>
              </a:spcAft>
              <a:buNone/>
            </a:pPr>
            <a:endParaRPr lang="en-GB" sz="3200" b="1" dirty="0">
              <a:solidFill>
                <a:srgbClr val="0096A4"/>
              </a:solidFill>
              <a:latin typeface="Consolas" panose="020B0609020204030204" pitchFamily="49" charset="0"/>
              <a:ea typeface="Montserrat Light"/>
              <a:cs typeface="Montserrat Light"/>
              <a:sym typeface="Montserrat Light"/>
            </a:endParaRPr>
          </a:p>
          <a:p>
            <a:pPr marL="0" lvl="0" indent="0" algn="just" rtl="0">
              <a:lnSpc>
                <a:spcPct val="115000"/>
              </a:lnSpc>
              <a:spcBef>
                <a:spcPts val="0"/>
              </a:spcBef>
              <a:spcAft>
                <a:spcPts val="0"/>
              </a:spcAft>
              <a:buNone/>
            </a:pPr>
            <a:r>
              <a:rPr lang="en-GB" sz="3200" b="1" dirty="0" err="1">
                <a:solidFill>
                  <a:srgbClr val="0096A4"/>
                </a:solidFill>
                <a:latin typeface="Consolas" panose="020B0609020204030204" pitchFamily="49" charset="0"/>
                <a:ea typeface="Montserrat Light"/>
                <a:cs typeface="Montserrat Light"/>
                <a:sym typeface="Montserrat Light"/>
              </a:rPr>
              <a:t>app.listen</a:t>
            </a:r>
            <a:r>
              <a:rPr lang="en-GB" sz="3200" b="1" dirty="0">
                <a:solidFill>
                  <a:srgbClr val="0096A4"/>
                </a:solidFill>
                <a:latin typeface="Consolas" panose="020B0609020204030204" pitchFamily="49" charset="0"/>
                <a:ea typeface="Montserrat Light"/>
                <a:cs typeface="Montserrat Light"/>
                <a:sym typeface="Montserrat Light"/>
              </a:rPr>
              <a:t>(8000, function ()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console.log('Example app listening on port 8000!')</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a:t>
            </a:r>
          </a:p>
        </p:txBody>
      </p:sp>
    </p:spTree>
    <p:extLst>
      <p:ext uri="{BB962C8B-B14F-4D97-AF65-F5344CB8AC3E}">
        <p14:creationId xmlns:p14="http://schemas.microsoft.com/office/powerpoint/2010/main" val="3547166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a:t>Creating a Server Using Express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2048355" cy="8256630"/>
          </a:xfrm>
        </p:spPr>
        <p:txBody>
          <a:bodyPr/>
          <a:lstStyle/>
          <a:p>
            <a:pPr algn="l" rtl="0"/>
            <a:r>
              <a:rPr lang="en-US" dirty="0"/>
              <a:t>To start the server, call node with the script in your terminal or command prompt</a:t>
            </a:r>
          </a:p>
          <a:p>
            <a:pPr algn="l" rtl="0"/>
            <a:endParaRPr lang="en-US" dirty="0"/>
          </a:p>
          <a:p>
            <a:pPr algn="l" rtl="0"/>
            <a:endParaRPr lang="en-US" dirty="0"/>
          </a:p>
          <a:p>
            <a:pPr algn="l" rtl="0"/>
            <a:endParaRPr lang="en-US" dirty="0"/>
          </a:p>
          <a:p>
            <a:pPr algn="l" rtl="0"/>
            <a:r>
              <a:rPr lang="en-US" dirty="0"/>
              <a:t>Now use your web browser to navigate to http://127.0.0.1:8000/. You should see the string “Hello World!” displayed in your browser! </a:t>
            </a:r>
          </a:p>
        </p:txBody>
      </p:sp>
      <p:pic>
        <p:nvPicPr>
          <p:cNvPr id="6" name="Google Shape;233;p30">
            <a:extLst>
              <a:ext uri="{FF2B5EF4-FFF2-40B4-BE49-F238E27FC236}">
                <a16:creationId xmlns:a16="http://schemas.microsoft.com/office/drawing/2014/main" id="{DD3D2A58-7C9A-4D0E-9A25-1474DADAC2F6}"/>
              </a:ext>
            </a:extLst>
          </p:cNvPr>
          <p:cNvPicPr preferRelativeResize="0"/>
          <p:nvPr/>
        </p:nvPicPr>
        <p:blipFill>
          <a:blip r:embed="rId3">
            <a:alphaModFix/>
          </a:blip>
          <a:stretch>
            <a:fillRect/>
          </a:stretch>
        </p:blipFill>
        <p:spPr>
          <a:xfrm>
            <a:off x="6136428" y="5361839"/>
            <a:ext cx="12114646" cy="2267733"/>
          </a:xfrm>
          <a:prstGeom prst="rect">
            <a:avLst/>
          </a:prstGeom>
          <a:noFill/>
          <a:ln>
            <a:noFill/>
          </a:ln>
        </p:spPr>
      </p:pic>
    </p:spTree>
    <p:extLst>
      <p:ext uri="{BB962C8B-B14F-4D97-AF65-F5344CB8AC3E}">
        <p14:creationId xmlns:p14="http://schemas.microsoft.com/office/powerpoint/2010/main" val="35794038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a:t>Serving Static Files with Express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1362555" cy="8256630"/>
          </a:xfrm>
        </p:spPr>
        <p:txBody>
          <a:bodyPr/>
          <a:lstStyle/>
          <a:p>
            <a:pPr algn="l" rtl="0"/>
            <a:r>
              <a:rPr lang="en-US" dirty="0"/>
              <a:t>With Express it is easy to serve static resources by using the </a:t>
            </a:r>
            <a:r>
              <a:rPr lang="en-US" dirty="0" err="1"/>
              <a:t>express.static</a:t>
            </a:r>
            <a:r>
              <a:rPr lang="en-US" dirty="0"/>
              <a:t> built-in middleware function</a:t>
            </a:r>
          </a:p>
          <a:p>
            <a:pPr algn="l" rtl="0"/>
            <a:r>
              <a:rPr lang="en-US" dirty="0"/>
              <a:t>To allow your app to serve static files:</a:t>
            </a:r>
          </a:p>
          <a:p>
            <a:pPr marL="1123950" lvl="1" indent="-514350" algn="l" rtl="0">
              <a:buFont typeface="+mj-lt"/>
              <a:buAutoNum type="arabicPeriod"/>
            </a:pPr>
            <a:r>
              <a:rPr lang="en-US" dirty="0"/>
              <a:t>Create a folder in your project directory to store the static files you want to serve.</a:t>
            </a:r>
          </a:p>
          <a:p>
            <a:pPr marL="1123950" lvl="1" indent="-514350" algn="l" rtl="0">
              <a:buFont typeface="+mj-lt"/>
              <a:buAutoNum type="arabicPeriod"/>
            </a:pPr>
            <a:r>
              <a:rPr lang="en-US" dirty="0"/>
              <a:t>Add all the static resources that you want your app to make available (images, HTML files </a:t>
            </a:r>
            <a:r>
              <a:rPr lang="en-US" dirty="0" err="1"/>
              <a:t>etc</a:t>
            </a:r>
            <a:r>
              <a:rPr lang="en-US" dirty="0"/>
              <a:t>) to this folder.</a:t>
            </a:r>
          </a:p>
          <a:p>
            <a:pPr marL="1123950" lvl="1" indent="-514350" algn="l" rtl="0">
              <a:buFont typeface="+mj-lt"/>
              <a:buAutoNum type="arabicPeriod"/>
            </a:pPr>
            <a:r>
              <a:rPr lang="en-US" dirty="0"/>
              <a:t>Add the following code to your app.js file: </a:t>
            </a:r>
            <a:r>
              <a:rPr lang="en-US" b="1" dirty="0" err="1">
                <a:solidFill>
                  <a:srgbClr val="0096A4"/>
                </a:solidFill>
                <a:latin typeface="Consolas" panose="020B0609020204030204" pitchFamily="49" charset="0"/>
              </a:rPr>
              <a:t>app.use</a:t>
            </a:r>
            <a:r>
              <a:rPr lang="en-US" b="1" dirty="0">
                <a:solidFill>
                  <a:srgbClr val="0096A4"/>
                </a:solidFill>
                <a:latin typeface="Consolas" panose="020B0609020204030204" pitchFamily="49" charset="0"/>
              </a:rPr>
              <a:t>(</a:t>
            </a:r>
            <a:r>
              <a:rPr lang="en-US" b="1" dirty="0" err="1">
                <a:solidFill>
                  <a:srgbClr val="0096A4"/>
                </a:solidFill>
                <a:latin typeface="Consolas" panose="020B0609020204030204" pitchFamily="49" charset="0"/>
              </a:rPr>
              <a:t>express.static</a:t>
            </a:r>
            <a:r>
              <a:rPr lang="en-US" b="1" dirty="0">
                <a:solidFill>
                  <a:srgbClr val="0096A4"/>
                </a:solidFill>
                <a:latin typeface="Consolas" panose="020B0609020204030204" pitchFamily="49" charset="0"/>
              </a:rPr>
              <a:t>('public'));</a:t>
            </a:r>
          </a:p>
          <a:p>
            <a:pPr algn="l" rtl="0"/>
            <a:endParaRPr lang="en-US" dirty="0"/>
          </a:p>
        </p:txBody>
      </p:sp>
    </p:spTree>
    <p:extLst>
      <p:ext uri="{BB962C8B-B14F-4D97-AF65-F5344CB8AC3E}">
        <p14:creationId xmlns:p14="http://schemas.microsoft.com/office/powerpoint/2010/main" val="17093497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a:t>Environment Variables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1900623" cy="8256630"/>
          </a:xfrm>
        </p:spPr>
        <p:txBody>
          <a:bodyPr/>
          <a:lstStyle/>
          <a:p>
            <a:pPr algn="l" rtl="0"/>
            <a:r>
              <a:rPr lang="en-US" dirty="0"/>
              <a:t>When creating back-end apps, it is important to be able to access environment variables.</a:t>
            </a:r>
          </a:p>
          <a:p>
            <a:pPr algn="l" rtl="0"/>
            <a:r>
              <a:rPr lang="en-US" dirty="0"/>
              <a:t>Node.js allows us to access these variables using </a:t>
            </a:r>
            <a:r>
              <a:rPr lang="en-US" b="1" dirty="0" err="1">
                <a:solidFill>
                  <a:srgbClr val="0096A4"/>
                </a:solidFill>
                <a:latin typeface="Consolas" panose="020B0609020204030204" pitchFamily="49" charset="0"/>
              </a:rPr>
              <a:t>process.env</a:t>
            </a:r>
            <a:r>
              <a:rPr lang="en-US" b="1" dirty="0">
                <a:solidFill>
                  <a:srgbClr val="0096A4"/>
                </a:solidFill>
                <a:latin typeface="Consolas" panose="020B0609020204030204" pitchFamily="49" charset="0"/>
              </a:rPr>
              <a:t>. </a:t>
            </a:r>
          </a:p>
          <a:p>
            <a:pPr algn="l" rtl="0"/>
            <a:r>
              <a:rPr lang="en-US" dirty="0"/>
              <a:t>To see some of the environment variables stored on your PC, add the following line of code to your app.js file and run it in the terminal:</a:t>
            </a:r>
          </a:p>
          <a:p>
            <a:pPr algn="l" rtl="0"/>
            <a:endParaRPr lang="en-US" dirty="0"/>
          </a:p>
          <a:p>
            <a:pPr marL="0" indent="0" algn="l" rtl="0">
              <a:buNone/>
            </a:pPr>
            <a:r>
              <a:rPr lang="en-US" sz="3200" b="1" dirty="0">
                <a:solidFill>
                  <a:srgbClr val="0096A4"/>
                </a:solidFill>
                <a:latin typeface="Consolas" panose="020B0609020204030204" pitchFamily="49" charset="0"/>
                <a:ea typeface="Montserrat"/>
                <a:cs typeface="Montserrat"/>
                <a:sym typeface="Montserrat"/>
              </a:rPr>
              <a:t>console.log('The value of </a:t>
            </a:r>
            <a:r>
              <a:rPr lang="en-US" sz="3200" b="1" dirty="0" err="1">
                <a:solidFill>
                  <a:srgbClr val="0096A4"/>
                </a:solidFill>
                <a:latin typeface="Consolas" panose="020B0609020204030204" pitchFamily="49" charset="0"/>
                <a:ea typeface="Montserrat"/>
                <a:cs typeface="Montserrat"/>
                <a:sym typeface="Montserrat"/>
              </a:rPr>
              <a:t>process.env</a:t>
            </a:r>
            <a:r>
              <a:rPr lang="en-US" sz="3200" b="1" dirty="0">
                <a:solidFill>
                  <a:srgbClr val="0096A4"/>
                </a:solidFill>
                <a:latin typeface="Consolas" panose="020B0609020204030204" pitchFamily="49" charset="0"/>
                <a:ea typeface="Montserrat"/>
                <a:cs typeface="Montserrat"/>
                <a:sym typeface="Montserrat"/>
              </a:rPr>
              <a:t> is:', </a:t>
            </a:r>
            <a:r>
              <a:rPr lang="en-US" sz="3200" b="1" dirty="0" err="1">
                <a:solidFill>
                  <a:srgbClr val="0096A4"/>
                </a:solidFill>
                <a:latin typeface="Consolas" panose="020B0609020204030204" pitchFamily="49" charset="0"/>
                <a:ea typeface="Montserrat"/>
                <a:cs typeface="Montserrat"/>
                <a:sym typeface="Montserrat"/>
              </a:rPr>
              <a:t>process.env</a:t>
            </a:r>
            <a:r>
              <a:rPr lang="en-US" sz="3200" b="1" dirty="0">
                <a:solidFill>
                  <a:srgbClr val="0096A4"/>
                </a:solidFill>
                <a:latin typeface="Consolas" panose="020B0609020204030204" pitchFamily="49" charset="0"/>
                <a:ea typeface="Montserrat"/>
                <a:cs typeface="Montserrat"/>
                <a:sym typeface="Montserrat"/>
              </a:rPr>
              <a:t>);</a:t>
            </a:r>
          </a:p>
          <a:p>
            <a:pPr algn="l" rtl="0"/>
            <a:endParaRPr lang="en-US" dirty="0"/>
          </a:p>
        </p:txBody>
      </p:sp>
    </p:spTree>
    <p:extLst>
      <p:ext uri="{BB962C8B-B14F-4D97-AF65-F5344CB8AC3E}">
        <p14:creationId xmlns:p14="http://schemas.microsoft.com/office/powerpoint/2010/main" val="26799457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a:t>Environment Variables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1900623" cy="8256630"/>
          </a:xfrm>
        </p:spPr>
        <p:txBody>
          <a:bodyPr/>
          <a:lstStyle/>
          <a:p>
            <a:pPr algn="l" rtl="0"/>
            <a:r>
              <a:rPr lang="en-US" dirty="0"/>
              <a:t>An important environment variable that will be set on the server is the port number on which your application server will listen for HTTP requests. </a:t>
            </a:r>
          </a:p>
          <a:p>
            <a:pPr algn="l" rtl="0"/>
            <a:r>
              <a:rPr lang="en-US" dirty="0"/>
              <a:t>To get the port number from the environment variables instead of hardcoding it, we use the following code:</a:t>
            </a:r>
          </a:p>
          <a:p>
            <a:pPr marL="0" lvl="0" indent="0" algn="just" rtl="0">
              <a:lnSpc>
                <a:spcPct val="115000"/>
              </a:lnSpc>
              <a:spcBef>
                <a:spcPts val="0"/>
              </a:spcBef>
              <a:spcAft>
                <a:spcPts val="0"/>
              </a:spcAft>
              <a:buClr>
                <a:schemeClr val="dk1"/>
              </a:buClr>
              <a:buSzPts val="1100"/>
              <a:buFont typeface="Arial"/>
              <a:buNone/>
            </a:pPr>
            <a:endParaRPr lang="en-GB" sz="3200" dirty="0">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3200" b="1" dirty="0" err="1">
                <a:solidFill>
                  <a:srgbClr val="0096A4"/>
                </a:solidFill>
                <a:latin typeface="Consolas" panose="020B0609020204030204" pitchFamily="49" charset="0"/>
                <a:ea typeface="Montserrat"/>
                <a:cs typeface="Montserrat"/>
                <a:sym typeface="Montserrat"/>
              </a:rPr>
              <a:t>const</a:t>
            </a:r>
            <a:r>
              <a:rPr lang="en-GB" sz="3200" b="1" dirty="0">
                <a:solidFill>
                  <a:srgbClr val="0096A4"/>
                </a:solidFill>
                <a:latin typeface="Consolas" panose="020B0609020204030204" pitchFamily="49" charset="0"/>
                <a:ea typeface="Montserrat"/>
                <a:cs typeface="Montserrat"/>
                <a:sym typeface="Montserrat"/>
              </a:rPr>
              <a:t> PORT = </a:t>
            </a:r>
            <a:r>
              <a:rPr lang="en-GB" sz="3200" b="1" dirty="0" err="1">
                <a:solidFill>
                  <a:srgbClr val="0096A4"/>
                </a:solidFill>
                <a:latin typeface="Consolas" panose="020B0609020204030204" pitchFamily="49" charset="0"/>
                <a:ea typeface="Montserrat"/>
                <a:cs typeface="Montserrat"/>
                <a:sym typeface="Montserrat"/>
              </a:rPr>
              <a:t>process.env.PORT</a:t>
            </a:r>
            <a:r>
              <a:rPr lang="en-GB" sz="3200" b="1" dirty="0">
                <a:solidFill>
                  <a:srgbClr val="0096A4"/>
                </a:solidFill>
                <a:latin typeface="Consolas" panose="020B0609020204030204" pitchFamily="49" charset="0"/>
                <a:ea typeface="Montserrat"/>
                <a:cs typeface="Montserrat"/>
                <a:sym typeface="Montserrat"/>
              </a:rPr>
              <a:t> || 8000;</a:t>
            </a:r>
          </a:p>
          <a:p>
            <a:pPr marL="0" lvl="0" indent="0" algn="l" rtl="0">
              <a:lnSpc>
                <a:spcPct val="115000"/>
              </a:lnSpc>
              <a:spcBef>
                <a:spcPts val="0"/>
              </a:spcBef>
              <a:spcAft>
                <a:spcPts val="0"/>
              </a:spcAft>
              <a:buClr>
                <a:schemeClr val="dk1"/>
              </a:buClr>
              <a:buSzPts val="1100"/>
              <a:buFont typeface="Arial"/>
              <a:buNone/>
            </a:pPr>
            <a:r>
              <a:rPr lang="en-GB" sz="3200" b="1" dirty="0" err="1">
                <a:solidFill>
                  <a:srgbClr val="0096A4"/>
                </a:solidFill>
                <a:latin typeface="Consolas" panose="020B0609020204030204" pitchFamily="49" charset="0"/>
                <a:ea typeface="Montserrat"/>
                <a:cs typeface="Montserrat"/>
                <a:sym typeface="Montserrat"/>
              </a:rPr>
              <a:t>app.listen</a:t>
            </a:r>
            <a:r>
              <a:rPr lang="en-GB" sz="3200" b="1" dirty="0">
                <a:solidFill>
                  <a:srgbClr val="0096A4"/>
                </a:solidFill>
                <a:latin typeface="Consolas" panose="020B0609020204030204" pitchFamily="49" charset="0"/>
                <a:ea typeface="Montserrat"/>
                <a:cs typeface="Montserrat"/>
                <a:sym typeface="Montserrat"/>
              </a:rPr>
              <a:t>(PORT, () =&gt; {</a:t>
            </a:r>
          </a:p>
          <a:p>
            <a:pPr marL="0" lvl="0" indent="0" algn="l" rtl="0">
              <a:lnSpc>
                <a:spcPct val="115000"/>
              </a:lnSpc>
              <a:spcBef>
                <a:spcPts val="0"/>
              </a:spcBef>
              <a:spcAft>
                <a:spcPts val="0"/>
              </a:spcAft>
              <a:buClr>
                <a:schemeClr val="dk1"/>
              </a:buClr>
              <a:buSzPts val="1100"/>
              <a:buFont typeface="Arial"/>
              <a:buNone/>
            </a:pPr>
            <a:r>
              <a:rPr lang="en-GB" sz="3200" b="1" dirty="0">
                <a:solidFill>
                  <a:srgbClr val="0096A4"/>
                </a:solidFill>
                <a:latin typeface="Consolas" panose="020B0609020204030204" pitchFamily="49" charset="0"/>
                <a:ea typeface="Montserrat"/>
                <a:cs typeface="Montserrat"/>
                <a:sym typeface="Montserrat"/>
              </a:rPr>
              <a:t>  console.log(`Server is listening on port ${PORT}`);</a:t>
            </a:r>
          </a:p>
          <a:p>
            <a:pPr marL="0" lvl="0" indent="0" algn="l"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a:cs typeface="Montserrat"/>
                <a:sym typeface="Montserrat"/>
              </a:rPr>
              <a:t>});</a:t>
            </a:r>
          </a:p>
          <a:p>
            <a:pPr algn="l" rtl="0"/>
            <a:endParaRPr lang="en-US" dirty="0"/>
          </a:p>
        </p:txBody>
      </p:sp>
    </p:spTree>
    <p:extLst>
      <p:ext uri="{BB962C8B-B14F-4D97-AF65-F5344CB8AC3E}">
        <p14:creationId xmlns:p14="http://schemas.microsoft.com/office/powerpoint/2010/main" val="4548061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err="1"/>
              <a:t>Nodemon</a:t>
            </a:r>
            <a:endParaRPr lang="en-US" dirty="0"/>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1900623" cy="8256630"/>
          </a:xfrm>
        </p:spPr>
        <p:txBody>
          <a:bodyPr/>
          <a:lstStyle/>
          <a:p>
            <a:pPr algn="l" rtl="0"/>
            <a:r>
              <a:rPr lang="en-US" dirty="0"/>
              <a:t>Use </a:t>
            </a:r>
            <a:r>
              <a:rPr lang="en-US" dirty="0" err="1"/>
              <a:t>Nodemon</a:t>
            </a:r>
            <a:r>
              <a:rPr lang="en-US" dirty="0"/>
              <a:t> to enable server restarts on file changes. </a:t>
            </a:r>
          </a:p>
          <a:p>
            <a:pPr algn="l" rtl="0"/>
            <a:r>
              <a:rPr lang="en-US" dirty="0"/>
              <a:t>After typing the command shown below into the command line interface, you should see that your </a:t>
            </a:r>
            <a:r>
              <a:rPr lang="en-US" dirty="0" err="1"/>
              <a:t>package.json</a:t>
            </a:r>
            <a:r>
              <a:rPr lang="en-US" dirty="0"/>
              <a:t> file now includes a reference to </a:t>
            </a:r>
            <a:r>
              <a:rPr lang="en-US" dirty="0" err="1"/>
              <a:t>Nodemon</a:t>
            </a:r>
            <a:r>
              <a:rPr lang="en-US" dirty="0"/>
              <a:t> in its </a:t>
            </a:r>
            <a:r>
              <a:rPr lang="en-US" dirty="0" err="1"/>
              <a:t>devDependencies</a:t>
            </a:r>
            <a:r>
              <a:rPr lang="en-US" dirty="0"/>
              <a:t> section.</a:t>
            </a:r>
          </a:p>
          <a:p>
            <a:pPr marL="0" indent="0" algn="l" rtl="0">
              <a:buNone/>
            </a:pPr>
            <a:r>
              <a:rPr lang="en-US" b="1" dirty="0" err="1">
                <a:solidFill>
                  <a:srgbClr val="0096A4"/>
                </a:solidFill>
                <a:latin typeface="Consolas" panose="020B0609020204030204" pitchFamily="49" charset="0"/>
              </a:rPr>
              <a:t>npm</a:t>
            </a:r>
            <a:r>
              <a:rPr lang="en-US" b="1" dirty="0">
                <a:solidFill>
                  <a:srgbClr val="0096A4"/>
                </a:solidFill>
                <a:latin typeface="Consolas" panose="020B0609020204030204" pitchFamily="49" charset="0"/>
              </a:rPr>
              <a:t> install --save-dev </a:t>
            </a:r>
            <a:r>
              <a:rPr lang="en-US" b="1" dirty="0" err="1">
                <a:solidFill>
                  <a:srgbClr val="0096A4"/>
                </a:solidFill>
                <a:latin typeface="Consolas" panose="020B0609020204030204" pitchFamily="49" charset="0"/>
              </a:rPr>
              <a:t>nodemon</a:t>
            </a:r>
            <a:endParaRPr lang="en-US" b="1" dirty="0">
              <a:solidFill>
                <a:srgbClr val="0096A4"/>
              </a:solidFill>
              <a:latin typeface="Consolas" panose="020B0609020204030204" pitchFamily="49" charset="0"/>
            </a:endParaRPr>
          </a:p>
          <a:p>
            <a:pPr algn="l" rtl="0"/>
            <a:r>
              <a:rPr lang="en-US" dirty="0"/>
              <a:t>To run an app using </a:t>
            </a:r>
            <a:r>
              <a:rPr lang="en-US" dirty="0" err="1"/>
              <a:t>Nodemon</a:t>
            </a:r>
            <a:r>
              <a:rPr lang="en-US" dirty="0"/>
              <a:t>, type </a:t>
            </a:r>
            <a:r>
              <a:rPr lang="en-US" dirty="0" err="1"/>
              <a:t>nodemon</a:t>
            </a:r>
            <a:r>
              <a:rPr lang="en-US" dirty="0"/>
              <a:t> </a:t>
            </a:r>
            <a:r>
              <a:rPr lang="en-US" dirty="0" err="1"/>
              <a:t>name_of_file</a:t>
            </a:r>
            <a:r>
              <a:rPr lang="en-US" dirty="0"/>
              <a:t> in the terminal instead of node </a:t>
            </a:r>
            <a:r>
              <a:rPr lang="en-US" dirty="0" err="1"/>
              <a:t>name_of_file</a:t>
            </a:r>
            <a:r>
              <a:rPr lang="en-US" dirty="0"/>
              <a:t>. </a:t>
            </a:r>
          </a:p>
          <a:p>
            <a:pPr algn="l" rtl="0"/>
            <a:endParaRPr lang="en-US" dirty="0"/>
          </a:p>
        </p:txBody>
      </p:sp>
    </p:spTree>
    <p:extLst>
      <p:ext uri="{BB962C8B-B14F-4D97-AF65-F5344CB8AC3E}">
        <p14:creationId xmlns:p14="http://schemas.microsoft.com/office/powerpoint/2010/main" val="65330463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a:bodyPr>
          <a:lstStyle/>
          <a:p>
            <a:pPr algn="l" rtl="0"/>
            <a:r>
              <a:rPr lang="en-US" dirty="0"/>
              <a:t>Add a Start Script</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499" y="4248504"/>
            <a:ext cx="21900623" cy="8256630"/>
          </a:xfrm>
        </p:spPr>
        <p:txBody>
          <a:bodyPr/>
          <a:lstStyle/>
          <a:p>
            <a:pPr algn="l" rtl="0"/>
            <a:r>
              <a:rPr lang="en-US" dirty="0"/>
              <a:t>It is recommended that you add a script to your </a:t>
            </a:r>
            <a:r>
              <a:rPr lang="en-US" dirty="0" err="1"/>
              <a:t>package.json</a:t>
            </a:r>
            <a:r>
              <a:rPr lang="en-US" dirty="0"/>
              <a:t> file for every application that you create that specifies how to start your app.</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To start the application, we then type </a:t>
            </a:r>
            <a:r>
              <a:rPr lang="en-US" b="1" dirty="0" err="1">
                <a:solidFill>
                  <a:srgbClr val="0096A4"/>
                </a:solidFill>
                <a:latin typeface="Consolas" panose="020B0609020204030204" pitchFamily="49" charset="0"/>
              </a:rPr>
              <a:t>npm</a:t>
            </a:r>
            <a:r>
              <a:rPr lang="en-US" b="1" dirty="0">
                <a:solidFill>
                  <a:srgbClr val="0096A4"/>
                </a:solidFill>
                <a:latin typeface="Consolas" panose="020B0609020204030204" pitchFamily="49" charset="0"/>
              </a:rPr>
              <a:t> start</a:t>
            </a:r>
            <a:r>
              <a:rPr lang="en-US" dirty="0"/>
              <a:t>. This will use the instruction specified in the start script in the </a:t>
            </a:r>
            <a:r>
              <a:rPr lang="en-US" dirty="0" err="1"/>
              <a:t>package.json</a:t>
            </a:r>
            <a:r>
              <a:rPr lang="en-US" dirty="0"/>
              <a:t> file to run the code.</a:t>
            </a:r>
          </a:p>
          <a:p>
            <a:pPr algn="l" rtl="0"/>
            <a:endParaRPr lang="en-US" dirty="0"/>
          </a:p>
          <a:p>
            <a:pPr algn="l" rtl="0"/>
            <a:endParaRPr lang="en-US" dirty="0"/>
          </a:p>
        </p:txBody>
      </p:sp>
      <p:pic>
        <p:nvPicPr>
          <p:cNvPr id="6" name="Google Shape;271;p35">
            <a:extLst>
              <a:ext uri="{FF2B5EF4-FFF2-40B4-BE49-F238E27FC236}">
                <a16:creationId xmlns:a16="http://schemas.microsoft.com/office/drawing/2014/main" id="{0E102615-2031-4D7E-97C0-D3B290A4E5AC}"/>
              </a:ext>
            </a:extLst>
          </p:cNvPr>
          <p:cNvPicPr preferRelativeResize="0"/>
          <p:nvPr/>
        </p:nvPicPr>
        <p:blipFill>
          <a:blip r:embed="rId3">
            <a:alphaModFix/>
          </a:blip>
          <a:stretch>
            <a:fillRect/>
          </a:stretch>
        </p:blipFill>
        <p:spPr>
          <a:xfrm>
            <a:off x="4790131" y="5864035"/>
            <a:ext cx="14807239" cy="3778728"/>
          </a:xfrm>
          <a:prstGeom prst="rect">
            <a:avLst/>
          </a:prstGeom>
          <a:noFill/>
          <a:ln>
            <a:noFill/>
          </a:ln>
        </p:spPr>
      </p:pic>
    </p:spTree>
    <p:extLst>
      <p:ext uri="{BB962C8B-B14F-4D97-AF65-F5344CB8AC3E}">
        <p14:creationId xmlns:p14="http://schemas.microsoft.com/office/powerpoint/2010/main" val="2110287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Gives you access to a library of code (Node.js functions) that makes it easier for you to create web servers with Node</a:t>
            </a:r>
          </a:p>
          <a:p>
            <a:pPr algn="l" rtl="0">
              <a:defRPr/>
            </a:pPr>
            <a:r>
              <a:rPr lang="en-US" dirty="0"/>
              <a:t>Although Express is minimalist, developers have created compatible middleware packages to address almost any web development problem </a:t>
            </a:r>
          </a:p>
          <a:p>
            <a:pPr algn="l" rtl="0">
              <a:defRPr/>
            </a:pPr>
            <a:r>
              <a:rPr lang="en-US" dirty="0"/>
              <a:t>Unlike other frameworks, like Django, Express is an un-opinionated web framework</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What is Express.js?</a:t>
            </a:r>
            <a:br>
              <a:rPr lang="en-US" dirty="0"/>
            </a:br>
            <a:endParaRPr dirty="0"/>
          </a:p>
        </p:txBody>
      </p:sp>
      <p:sp>
        <p:nvSpPr>
          <p:cNvPr id="3" name="عنصر نائب للصورة 2">
            <a:extLst>
              <a:ext uri="{FF2B5EF4-FFF2-40B4-BE49-F238E27FC236}">
                <a16:creationId xmlns:a16="http://schemas.microsoft.com/office/drawing/2014/main" id="{7B643BDE-E431-45AD-AD64-28FC50070A8A}"/>
              </a:ext>
            </a:extLst>
          </p:cNvPr>
          <p:cNvSpPr>
            <a:spLocks noGrp="1"/>
          </p:cNvSpPr>
          <p:nvPr>
            <p:ph type="pic" sz="half" idx="22"/>
          </p:nvPr>
        </p:nvSpPr>
        <p:spPr/>
      </p:sp>
      <p:pic>
        <p:nvPicPr>
          <p:cNvPr id="1026" name="Picture 2" descr="THE BEGINNER&amp;#39;S GUIDE: Understanding Node.js &amp;amp; Express.js fundamentals | by  Linda Vivah | Medium">
            <a:extLst>
              <a:ext uri="{FF2B5EF4-FFF2-40B4-BE49-F238E27FC236}">
                <a16:creationId xmlns:a16="http://schemas.microsoft.com/office/drawing/2014/main" id="{D6D698F2-A690-42C6-A845-248F8F50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5437" y="3362325"/>
            <a:ext cx="11430000" cy="699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5693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https://www.freecodecamp.org/news/going-out-to-eat-and-understanding-the-basics-of-express-js-f034a029fb66/</a:t>
            </a:r>
            <a:endParaRPr lang="en-US" dirty="0"/>
          </a:p>
          <a:p>
            <a:pPr algn="l" rtl="0">
              <a:buSzTx/>
              <a:defRPr>
                <a:solidFill>
                  <a:srgbClr val="6B7076"/>
                </a:solidFill>
                <a:latin typeface="+mn-lt"/>
                <a:ea typeface="+mn-ea"/>
                <a:cs typeface="+mn-cs"/>
                <a:sym typeface="Helvetica Neue"/>
              </a:defRPr>
            </a:pPr>
            <a:r>
              <a:rPr lang="en-US" dirty="0">
                <a:hlinkClick r:id="rId3"/>
              </a:rPr>
              <a:t>https://www.coursereport.com/blog/what-is-express</a:t>
            </a:r>
            <a:endParaRPr lang="en-US" dirty="0"/>
          </a:p>
          <a:p>
            <a:pPr algn="l" rtl="0">
              <a:buSzTx/>
              <a:defRPr>
                <a:solidFill>
                  <a:srgbClr val="6B7076"/>
                </a:solidFill>
                <a:latin typeface="+mn-lt"/>
                <a:ea typeface="+mn-ea"/>
                <a:cs typeface="+mn-cs"/>
                <a:sym typeface="Helvetica Neue"/>
              </a:defRPr>
            </a:pPr>
            <a:r>
              <a:rPr lang="en-US" dirty="0">
                <a:hlinkClick r:id="rId4"/>
              </a:rPr>
              <a:t>https://www.guru99.com/node-js-express.html</a:t>
            </a:r>
            <a:endParaRPr lang="en-US" dirty="0"/>
          </a:p>
          <a:p>
            <a:pPr algn="l" rtl="0">
              <a:buSzTx/>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5"/>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6"/>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7"/>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3" name="عنصر نائب للصورة 2">
            <a:extLst>
              <a:ext uri="{FF2B5EF4-FFF2-40B4-BE49-F238E27FC236}">
                <a16:creationId xmlns:a16="http://schemas.microsoft.com/office/drawing/2014/main" id="{7B643BDE-E431-45AD-AD64-28FC50070A8A}"/>
              </a:ext>
            </a:extLst>
          </p:cNvPr>
          <p:cNvSpPr>
            <a:spLocks noGrp="1"/>
          </p:cNvSpPr>
          <p:nvPr>
            <p:ph type="pic" sz="half" idx="22"/>
          </p:nvPr>
        </p:nvSpPr>
        <p:spPr/>
      </p:sp>
      <p:sp>
        <p:nvSpPr>
          <p:cNvPr id="2" name="عنصر نائب للنص 1">
            <a:extLst>
              <a:ext uri="{FF2B5EF4-FFF2-40B4-BE49-F238E27FC236}">
                <a16:creationId xmlns:a16="http://schemas.microsoft.com/office/drawing/2014/main" id="{65A6AFA4-5446-4BBF-B2DD-E24BF6FAD770}"/>
              </a:ext>
            </a:extLst>
          </p:cNvPr>
          <p:cNvSpPr>
            <a:spLocks noGrp="1"/>
          </p:cNvSpPr>
          <p:nvPr>
            <p:ph type="body" sz="half" idx="1"/>
          </p:nvPr>
        </p:nvSpPr>
        <p:spPr/>
        <p:txBody>
          <a:bodyPr/>
          <a:lstStyle/>
          <a:p>
            <a:endParaRPr lang="en-US"/>
          </a:p>
        </p:txBody>
      </p:sp>
      <p:pic>
        <p:nvPicPr>
          <p:cNvPr id="2050" name="Picture 2" descr="Express JS: A Guide for Beginners | Course Report">
            <a:extLst>
              <a:ext uri="{FF2B5EF4-FFF2-40B4-BE49-F238E27FC236}">
                <a16:creationId xmlns:a16="http://schemas.microsoft.com/office/drawing/2014/main" id="{24A48960-4594-4C98-A3AF-93DD40FA32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0" t="43637" b="7146"/>
          <a:stretch/>
        </p:blipFill>
        <p:spPr bwMode="auto">
          <a:xfrm>
            <a:off x="4768552" y="648136"/>
            <a:ext cx="14843395" cy="11666500"/>
          </a:xfrm>
          <a:prstGeom prst="rect">
            <a:avLst/>
          </a:prstGeom>
          <a:noFill/>
          <a:extLst>
            <a:ext uri="{909E8E84-426E-40DD-AFC4-6F175D3DCCD1}">
              <a14:hiddenFill xmlns:a14="http://schemas.microsoft.com/office/drawing/2010/main">
                <a:solidFill>
                  <a:srgbClr val="FFFFFF"/>
                </a:solidFill>
              </a14:hiddenFill>
            </a:ext>
          </a:extLst>
        </p:spPr>
      </p:pic>
      <p:sp>
        <p:nvSpPr>
          <p:cNvPr id="5" name="عنوان 4">
            <a:extLst>
              <a:ext uri="{FF2B5EF4-FFF2-40B4-BE49-F238E27FC236}">
                <a16:creationId xmlns:a16="http://schemas.microsoft.com/office/drawing/2014/main" id="{6B3255CB-DE65-491A-B3E3-428723E929A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604109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0884573" cy="8256630"/>
          </a:xfrm>
          <a:prstGeom prst="rect">
            <a:avLst/>
          </a:prstGeom>
        </p:spPr>
        <p:txBody>
          <a:bodyPr/>
          <a:lstStyle/>
          <a:p>
            <a:pPr algn="l" rtl="0">
              <a:defRPr/>
            </a:pPr>
            <a:r>
              <a:rPr lang="en-US" dirty="0"/>
              <a:t>To speed up development and decrease the amount of boilerplate code you have to write.</a:t>
            </a:r>
          </a:p>
          <a:p>
            <a:pPr algn="l" rtl="0">
              <a:defRPr/>
            </a:pPr>
            <a:r>
              <a:rPr lang="en-US" dirty="0"/>
              <a:t>We could write all the code we need without Express, but we will use Express to speed up development. </a:t>
            </a:r>
            <a:endParaRPr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Why Use Express?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362555" cy="8256630"/>
          </a:xfrm>
          <a:prstGeom prst="rect">
            <a:avLst/>
          </a:prstGeom>
        </p:spPr>
        <p:txBody>
          <a:bodyPr/>
          <a:lstStyle/>
          <a:p>
            <a:pPr algn="l" rtl="0">
              <a:defRPr/>
            </a:pPr>
            <a:r>
              <a:rPr lang="en-US" dirty="0"/>
              <a:t>Express is another package that you need to install using NPM. </a:t>
            </a:r>
          </a:p>
          <a:p>
            <a:pPr algn="l" rtl="0">
              <a:defRPr/>
            </a:pPr>
            <a:r>
              <a:rPr lang="en-US" dirty="0"/>
              <a:t>Step 1: Open your terminal or command prompt.</a:t>
            </a:r>
          </a:p>
          <a:p>
            <a:pPr algn="l" rtl="0">
              <a:defRPr/>
            </a:pPr>
            <a:r>
              <a:rPr lang="en-US" dirty="0"/>
              <a:t>Step 2: Create a directory using the </a:t>
            </a:r>
            <a:r>
              <a:rPr lang="en-US" dirty="0" err="1"/>
              <a:t>mkdir</a:t>
            </a:r>
            <a:r>
              <a:rPr lang="en-US" dirty="0"/>
              <a:t> command and then navigate into it using the cd command.</a:t>
            </a:r>
          </a:p>
          <a:p>
            <a:pPr marL="609600" lvl="1" indent="0" algn="l" rtl="0">
              <a:buNone/>
              <a:defRPr/>
            </a:pPr>
            <a:r>
              <a:rPr lang="en-US" b="1" dirty="0" err="1">
                <a:solidFill>
                  <a:srgbClr val="0096A4"/>
                </a:solidFill>
                <a:latin typeface="Consolas" panose="020B0609020204030204" pitchFamily="49" charset="0"/>
              </a:rPr>
              <a:t>mkdir</a:t>
            </a:r>
            <a:r>
              <a:rPr lang="en-US" b="1" dirty="0">
                <a:solidFill>
                  <a:srgbClr val="0096A4"/>
                </a:solidFill>
                <a:latin typeface="Consolas" panose="020B0609020204030204" pitchFamily="49" charset="0"/>
              </a:rPr>
              <a:t> </a:t>
            </a:r>
            <a:r>
              <a:rPr lang="en-US" b="1" dirty="0" err="1">
                <a:solidFill>
                  <a:srgbClr val="0096A4"/>
                </a:solidFill>
                <a:latin typeface="Consolas" panose="020B0609020204030204" pitchFamily="49" charset="0"/>
              </a:rPr>
              <a:t>myapp</a:t>
            </a:r>
            <a:endParaRPr lang="en-US" b="1" dirty="0">
              <a:solidFill>
                <a:srgbClr val="0096A4"/>
              </a:solidFill>
              <a:latin typeface="Consolas" panose="020B0609020204030204" pitchFamily="49" charset="0"/>
            </a:endParaRPr>
          </a:p>
          <a:p>
            <a:pPr marL="609600" lvl="1" indent="0" algn="l" rtl="0">
              <a:buNone/>
              <a:defRPr/>
            </a:pPr>
            <a:r>
              <a:rPr lang="en-US" b="1" dirty="0">
                <a:solidFill>
                  <a:srgbClr val="0096A4"/>
                </a:solidFill>
                <a:latin typeface="Consolas" panose="020B0609020204030204" pitchFamily="49" charset="0"/>
              </a:rPr>
              <a:t>cd </a:t>
            </a:r>
            <a:r>
              <a:rPr lang="en-US" b="1" dirty="0" err="1">
                <a:solidFill>
                  <a:srgbClr val="0096A4"/>
                </a:solidFill>
                <a:latin typeface="Consolas" panose="020B0609020204030204" pitchFamily="49" charset="0"/>
              </a:rPr>
              <a:t>myapp</a:t>
            </a:r>
            <a:r>
              <a:rPr lang="ar-SA" b="1" dirty="0">
                <a:solidFill>
                  <a:srgbClr val="0096A4"/>
                </a:solidFill>
                <a:latin typeface="Consolas" panose="020B0609020204030204" pitchFamily="49" charset="0"/>
              </a:rPr>
              <a:t> </a:t>
            </a:r>
            <a:endParaRPr lang="en-US" b="1" dirty="0">
              <a:solidFill>
                <a:srgbClr val="0096A4"/>
              </a:solidFill>
              <a:latin typeface="Consolas" panose="020B0609020204030204" pitchFamily="49" charset="0"/>
            </a:endParaRPr>
          </a:p>
          <a:p>
            <a:pPr algn="l" rtl="0">
              <a:defRPr/>
            </a:pPr>
            <a:endParaRPr lang="en-US"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Install Express</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Tree>
    <p:extLst>
      <p:ext uri="{BB962C8B-B14F-4D97-AF65-F5344CB8AC3E}">
        <p14:creationId xmlns:p14="http://schemas.microsoft.com/office/powerpoint/2010/main" val="32877794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Step 3: Use the </a:t>
            </a:r>
            <a:r>
              <a:rPr lang="en-US" dirty="0" err="1"/>
              <a:t>npm</a:t>
            </a:r>
            <a:r>
              <a:rPr lang="en-US" dirty="0"/>
              <a:t> </a:t>
            </a:r>
            <a:r>
              <a:rPr lang="en-US" dirty="0" err="1"/>
              <a:t>init</a:t>
            </a:r>
            <a:r>
              <a:rPr lang="en-US" dirty="0"/>
              <a:t> command to create a </a:t>
            </a:r>
            <a:r>
              <a:rPr lang="en-US" dirty="0" err="1"/>
              <a:t>package.json</a:t>
            </a:r>
            <a:r>
              <a:rPr lang="en-US" dirty="0"/>
              <a:t> file for your application. The command, </a:t>
            </a:r>
            <a:r>
              <a:rPr lang="en-US" dirty="0" err="1"/>
              <a:t>npm</a:t>
            </a:r>
            <a:r>
              <a:rPr lang="en-US" dirty="0"/>
              <a:t> </a:t>
            </a:r>
            <a:r>
              <a:rPr lang="en-US" dirty="0" err="1"/>
              <a:t>init</a:t>
            </a:r>
            <a:r>
              <a:rPr lang="en-US" dirty="0"/>
              <a:t>, will prompt you to enter several details, such as the package name, version, description, entry point, test command, etc. </a:t>
            </a:r>
          </a:p>
          <a:p>
            <a:pPr marL="609600" lvl="1" indent="0" algn="l" rtl="0">
              <a:buNone/>
              <a:defRPr/>
            </a:pPr>
            <a:r>
              <a:rPr lang="en-US" b="1" dirty="0" err="1">
                <a:solidFill>
                  <a:srgbClr val="0096A4"/>
                </a:solidFill>
                <a:latin typeface="Consolas" panose="020B0609020204030204" pitchFamily="49" charset="0"/>
              </a:rPr>
              <a:t>npm</a:t>
            </a:r>
            <a:r>
              <a:rPr lang="en-US" b="1" dirty="0">
                <a:solidFill>
                  <a:srgbClr val="0096A4"/>
                </a:solidFill>
                <a:latin typeface="Consolas" panose="020B0609020204030204" pitchFamily="49" charset="0"/>
              </a:rPr>
              <a:t> </a:t>
            </a:r>
            <a:r>
              <a:rPr lang="en-US" b="1" dirty="0" err="1">
                <a:solidFill>
                  <a:srgbClr val="0096A4"/>
                </a:solidFill>
                <a:latin typeface="Consolas" panose="020B0609020204030204" pitchFamily="49" charset="0"/>
              </a:rPr>
              <a:t>init</a:t>
            </a:r>
            <a:r>
              <a:rPr lang="en-US" b="1" dirty="0">
                <a:solidFill>
                  <a:srgbClr val="0096A4"/>
                </a:solidFill>
                <a:latin typeface="Consolas" panose="020B0609020204030204" pitchFamily="49" charset="0"/>
              </a:rPr>
              <a:t> </a:t>
            </a:r>
          </a:p>
          <a:p>
            <a:pPr algn="l" rtl="0">
              <a:defRPr/>
            </a:pPr>
            <a:r>
              <a:rPr lang="en-US" dirty="0"/>
              <a:t>Step 4: To display the </a:t>
            </a:r>
            <a:r>
              <a:rPr lang="en-US" dirty="0" err="1"/>
              <a:t>package.json</a:t>
            </a:r>
            <a:r>
              <a:rPr lang="en-US" dirty="0"/>
              <a:t> file enter </a:t>
            </a:r>
            <a:r>
              <a:rPr lang="en-US" b="1" dirty="0">
                <a:solidFill>
                  <a:srgbClr val="0096A4"/>
                </a:solidFill>
                <a:latin typeface="Consolas" panose="020B0609020204030204" pitchFamily="49" charset="0"/>
              </a:rPr>
              <a:t>cat </a:t>
            </a:r>
            <a:r>
              <a:rPr lang="en-US" b="1" dirty="0" err="1">
                <a:solidFill>
                  <a:srgbClr val="0096A4"/>
                </a:solidFill>
                <a:latin typeface="Consolas" panose="020B0609020204030204" pitchFamily="49" charset="0"/>
              </a:rPr>
              <a:t>package.json</a:t>
            </a:r>
            <a:r>
              <a:rPr lang="en-US" b="1" dirty="0">
                <a:solidFill>
                  <a:srgbClr val="0096A4"/>
                </a:solidFill>
                <a:latin typeface="Consolas" panose="020B0609020204030204" pitchFamily="49" charset="0"/>
              </a:rPr>
              <a:t> </a:t>
            </a:r>
            <a:r>
              <a:rPr lang="en-US" dirty="0"/>
              <a:t>or type </a:t>
            </a:r>
            <a:r>
              <a:rPr lang="en-US" b="1" dirty="0" err="1">
                <a:solidFill>
                  <a:srgbClr val="0096A4"/>
                </a:solidFill>
                <a:latin typeface="Consolas" panose="020B0609020204030204" pitchFamily="49" charset="0"/>
              </a:rPr>
              <a:t>package.json</a:t>
            </a:r>
            <a:endParaRPr lang="en-US" b="1" dirty="0">
              <a:solidFill>
                <a:srgbClr val="0096A4"/>
              </a:solidFill>
              <a:latin typeface="Consolas" panose="020B0609020204030204" pitchFamily="49" charset="0"/>
            </a:endParaRPr>
          </a:p>
          <a:p>
            <a:pPr algn="l" rtl="0">
              <a:defRPr/>
            </a:pPr>
            <a:endParaRPr lang="en-US"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Install Express</a:t>
            </a:r>
            <a:endParaRPr dirty="0"/>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Tree>
    <p:extLst>
      <p:ext uri="{BB962C8B-B14F-4D97-AF65-F5344CB8AC3E}">
        <p14:creationId xmlns:p14="http://schemas.microsoft.com/office/powerpoint/2010/main" val="35054496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0697536" cy="8256630"/>
          </a:xfrm>
          <a:prstGeom prst="rect">
            <a:avLst/>
          </a:prstGeom>
        </p:spPr>
        <p:txBody>
          <a:bodyPr>
            <a:normAutofit/>
          </a:bodyPr>
          <a:lstStyle/>
          <a:p>
            <a:pPr algn="l" rtl="0">
              <a:defRPr/>
            </a:pPr>
            <a:r>
              <a:rPr lang="en-US" dirty="0"/>
              <a:t>Step 5: Install the Express library in the ‘</a:t>
            </a:r>
            <a:r>
              <a:rPr lang="en-US" dirty="0" err="1"/>
              <a:t>myapp</a:t>
            </a:r>
            <a:r>
              <a:rPr lang="en-US" dirty="0"/>
              <a:t>’ directory that you created and save it in the dependencies list of the </a:t>
            </a:r>
            <a:r>
              <a:rPr lang="en-US" dirty="0" err="1"/>
              <a:t>package.json</a:t>
            </a:r>
            <a:r>
              <a:rPr lang="en-US" dirty="0"/>
              <a:t> file: </a:t>
            </a:r>
          </a:p>
          <a:p>
            <a:pPr marL="609600" lvl="1" indent="0" algn="l" rtl="0">
              <a:buNone/>
              <a:defRPr/>
            </a:pPr>
            <a:r>
              <a:rPr lang="en-US" b="1" dirty="0" err="1">
                <a:solidFill>
                  <a:srgbClr val="0096A4"/>
                </a:solidFill>
                <a:latin typeface="Consolas" panose="020B0609020204030204" pitchFamily="49" charset="0"/>
              </a:rPr>
              <a:t>npm</a:t>
            </a:r>
            <a:r>
              <a:rPr lang="en-US" b="1" dirty="0">
                <a:solidFill>
                  <a:srgbClr val="0096A4"/>
                </a:solidFill>
                <a:latin typeface="Consolas" panose="020B0609020204030204" pitchFamily="49" charset="0"/>
              </a:rPr>
              <a:t> install express</a:t>
            </a:r>
          </a:p>
          <a:p>
            <a:pPr algn="l" rtl="0">
              <a:defRPr/>
            </a:pPr>
            <a:r>
              <a:rPr lang="en-US" dirty="0"/>
              <a:t>Step 6: Enter </a:t>
            </a:r>
            <a:r>
              <a:rPr lang="en-US" b="1" dirty="0">
                <a:solidFill>
                  <a:srgbClr val="0096A4"/>
                </a:solidFill>
                <a:latin typeface="Consolas" panose="020B0609020204030204" pitchFamily="49" charset="0"/>
              </a:rPr>
              <a:t>cat </a:t>
            </a:r>
            <a:r>
              <a:rPr lang="en-US" b="1" dirty="0" err="1">
                <a:solidFill>
                  <a:srgbClr val="0096A4"/>
                </a:solidFill>
                <a:latin typeface="Consolas" panose="020B0609020204030204" pitchFamily="49" charset="0"/>
              </a:rPr>
              <a:t>package.json</a:t>
            </a:r>
            <a:r>
              <a:rPr lang="en-US" b="1" dirty="0">
                <a:solidFill>
                  <a:srgbClr val="0096A4"/>
                </a:solidFill>
                <a:latin typeface="Consolas" panose="020B0609020204030204" pitchFamily="49" charset="0"/>
              </a:rPr>
              <a:t> </a:t>
            </a:r>
            <a:r>
              <a:rPr lang="en-US" dirty="0"/>
              <a:t>or type </a:t>
            </a:r>
            <a:r>
              <a:rPr lang="en-US" b="1" dirty="0" err="1">
                <a:solidFill>
                  <a:srgbClr val="0096A4"/>
                </a:solidFill>
                <a:latin typeface="Consolas" panose="020B0609020204030204" pitchFamily="49" charset="0"/>
              </a:rPr>
              <a:t>package.json</a:t>
            </a:r>
            <a:r>
              <a:rPr lang="en-US" b="1" dirty="0">
                <a:solidFill>
                  <a:srgbClr val="0096A4"/>
                </a:solidFill>
                <a:latin typeface="Consolas" panose="020B0609020204030204" pitchFamily="49" charset="0"/>
              </a:rPr>
              <a:t> </a:t>
            </a:r>
            <a:r>
              <a:rPr lang="en-US" dirty="0"/>
              <a:t>into your terminal again. The dependencies section of your </a:t>
            </a:r>
            <a:r>
              <a:rPr lang="en-US" dirty="0" err="1"/>
              <a:t>package.json</a:t>
            </a:r>
            <a:r>
              <a:rPr lang="en-US" dirty="0"/>
              <a:t> will now appear in the </a:t>
            </a:r>
            <a:r>
              <a:rPr lang="en-US" dirty="0" err="1"/>
              <a:t>package.json</a:t>
            </a:r>
            <a:r>
              <a:rPr lang="en-US" dirty="0"/>
              <a:t> file and will contain Express.</a:t>
            </a:r>
          </a:p>
          <a:p>
            <a:pPr algn="l" rtl="0">
              <a:defRPr/>
            </a:pPr>
            <a:endParaRPr lang="en-US"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Install Express</a:t>
            </a:r>
            <a:endParaRPr dirty="0"/>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Tree>
    <p:extLst>
      <p:ext uri="{BB962C8B-B14F-4D97-AF65-F5344CB8AC3E}">
        <p14:creationId xmlns:p14="http://schemas.microsoft.com/office/powerpoint/2010/main" val="41753723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6686645" cy="8256630"/>
          </a:xfrm>
          <a:prstGeom prst="rect">
            <a:avLst/>
          </a:prstGeom>
        </p:spPr>
        <p:txBody>
          <a:bodyPr>
            <a:normAutofit lnSpcReduction="10000"/>
          </a:bodyPr>
          <a:lstStyle/>
          <a:p>
            <a:pPr marL="0" lvl="0" indent="0" algn="just" rtl="0">
              <a:lnSpc>
                <a:spcPct val="115000"/>
              </a:lnSpc>
              <a:spcBef>
                <a:spcPts val="0"/>
              </a:spcBef>
              <a:spcAft>
                <a:spcPts val="0"/>
              </a:spcAft>
              <a:buNone/>
            </a:pPr>
            <a:r>
              <a:rPr lang="en-GB" sz="3200" b="1" dirty="0">
                <a:solidFill>
                  <a:srgbClr val="C00000"/>
                </a:solidFill>
                <a:latin typeface="Consolas" panose="020B0609020204030204" pitchFamily="49" charset="0"/>
                <a:ea typeface="Montserrat Light"/>
                <a:cs typeface="Montserrat Light"/>
                <a:sym typeface="Montserrat Light"/>
              </a:rPr>
              <a:t>cat </a:t>
            </a:r>
            <a:r>
              <a:rPr lang="en-GB" sz="3200" b="1" dirty="0" err="1">
                <a:solidFill>
                  <a:srgbClr val="C00000"/>
                </a:solidFill>
                <a:latin typeface="Consolas" panose="020B0609020204030204" pitchFamily="49" charset="0"/>
                <a:ea typeface="Montserrat Light"/>
                <a:cs typeface="Montserrat Light"/>
                <a:sym typeface="Montserrat Light"/>
              </a:rPr>
              <a:t>package.json</a:t>
            </a:r>
            <a:endParaRPr lang="en-GB" sz="3200" b="1" dirty="0">
              <a:solidFill>
                <a:srgbClr val="C00000"/>
              </a:solidFill>
              <a:latin typeface="Consolas" panose="020B0609020204030204" pitchFamily="49" charset="0"/>
              <a:ea typeface="Montserrat Light"/>
              <a:cs typeface="Montserrat Light"/>
              <a:sym typeface="Montserrat Light"/>
            </a:endParaRP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"name": "</a:t>
            </a:r>
            <a:r>
              <a:rPr lang="en-GB" sz="3200" b="1" dirty="0" err="1">
                <a:solidFill>
                  <a:srgbClr val="0096A4"/>
                </a:solidFill>
                <a:latin typeface="Consolas" panose="020B0609020204030204" pitchFamily="49" charset="0"/>
                <a:ea typeface="Montserrat Light"/>
                <a:cs typeface="Montserrat Light"/>
                <a:sym typeface="Montserrat Light"/>
              </a:rPr>
              <a:t>myapp</a:t>
            </a:r>
            <a:r>
              <a:rPr lang="en-GB" sz="3200" b="1" dirty="0">
                <a:solidFill>
                  <a:srgbClr val="0096A4"/>
                </a:solidFill>
                <a:latin typeface="Consolas" panose="020B0609020204030204" pitchFamily="49" charset="0"/>
                <a:ea typeface="Montserrat Light"/>
                <a:cs typeface="Montserrat Light"/>
                <a:sym typeface="Montserrat Light"/>
              </a:rPr>
              <a:t>",</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"version": "1.0.0",</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"description":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"main": "index.js",</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"scripts":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"test": "echo \"Error: no test specified\" &amp;&amp; exit 1"</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"author":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"license": "ISC",</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"dependencies":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"express": "^4.15.4"</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  }</a:t>
            </a:r>
          </a:p>
          <a:p>
            <a:pPr marL="0" lvl="0" indent="0" algn="just" rtl="0">
              <a:lnSpc>
                <a:spcPct val="115000"/>
              </a:lnSpc>
              <a:spcBef>
                <a:spcPts val="0"/>
              </a:spcBef>
              <a:spcAft>
                <a:spcPts val="0"/>
              </a:spcAft>
              <a:buNone/>
            </a:pPr>
            <a:r>
              <a:rPr lang="en-GB" sz="3200" b="1" dirty="0">
                <a:solidFill>
                  <a:srgbClr val="0096A4"/>
                </a:solidFill>
                <a:latin typeface="Consolas" panose="020B0609020204030204" pitchFamily="49" charset="0"/>
                <a:ea typeface="Montserrat Light"/>
                <a:cs typeface="Montserrat Light"/>
                <a:sym typeface="Montserrat Light"/>
              </a:rPr>
              <a:t>}</a:t>
            </a:r>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Install Express</a:t>
            </a:r>
            <a:endParaRPr dirty="0"/>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Tree>
    <p:extLst>
      <p:ext uri="{BB962C8B-B14F-4D97-AF65-F5344CB8AC3E}">
        <p14:creationId xmlns:p14="http://schemas.microsoft.com/office/powerpoint/2010/main" val="11541905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7538700" cy="1435100"/>
          </a:xfrm>
          <a:prstGeom prst="rect">
            <a:avLst/>
          </a:prstGeom>
        </p:spPr>
        <p:txBody>
          <a:bodyPr>
            <a:normAutofit fontScale="90000"/>
          </a:bodyPr>
          <a:lstStyle/>
          <a:p>
            <a:pPr algn="l" rtl="0"/>
            <a:r>
              <a:rPr lang="en-US" dirty="0"/>
              <a:t>Restaurant analogy to explain four key parts of Express app</a:t>
            </a:r>
          </a:p>
        </p:txBody>
      </p:sp>
      <p:sp>
        <p:nvSpPr>
          <p:cNvPr id="3" name="عنصر نائب للصورة 2">
            <a:extLst>
              <a:ext uri="{FF2B5EF4-FFF2-40B4-BE49-F238E27FC236}">
                <a16:creationId xmlns:a16="http://schemas.microsoft.com/office/drawing/2014/main" id="{C0F8EA22-1E0E-4082-9E13-0BFE896B5A7C}"/>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167BEB55-94D1-4EDE-A373-C0DE193642AF}"/>
              </a:ext>
            </a:extLst>
          </p:cNvPr>
          <p:cNvSpPr>
            <a:spLocks noGrp="1"/>
          </p:cNvSpPr>
          <p:nvPr>
            <p:ph type="body" sz="half" idx="1"/>
          </p:nvPr>
        </p:nvSpPr>
        <p:spPr>
          <a:xfrm>
            <a:off x="1206500" y="4248504"/>
            <a:ext cx="7771245" cy="8256630"/>
          </a:xfrm>
        </p:spPr>
        <p:txBody>
          <a:bodyPr/>
          <a:lstStyle/>
          <a:p>
            <a:pPr algn="l" rtl="0"/>
            <a:r>
              <a:rPr lang="en-US" sz="3200" dirty="0">
                <a:solidFill>
                  <a:srgbClr val="0096A4"/>
                </a:solidFill>
                <a:latin typeface="Helvetica" panose="020B0604020202020204" pitchFamily="34" charset="0"/>
                <a:ea typeface="Montserrat Light"/>
                <a:cs typeface="Helvetica" panose="020B0604020202020204" pitchFamily="34" charset="0"/>
                <a:sym typeface="Montserrat Light"/>
              </a:rPr>
              <a:t>The require statements</a:t>
            </a:r>
          </a:p>
          <a:p>
            <a:pPr algn="l" rtl="0"/>
            <a:r>
              <a:rPr lang="en-US" sz="3200" dirty="0">
                <a:solidFill>
                  <a:srgbClr val="0096A4"/>
                </a:solidFill>
                <a:latin typeface="Helvetica" panose="020B0604020202020204" pitchFamily="34" charset="0"/>
                <a:ea typeface="Montserrat Light"/>
                <a:cs typeface="Helvetica" panose="020B0604020202020204" pitchFamily="34" charset="0"/>
                <a:sym typeface="Montserrat Light"/>
              </a:rPr>
              <a:t>Middleware</a:t>
            </a:r>
          </a:p>
          <a:p>
            <a:pPr algn="l" rtl="0"/>
            <a:r>
              <a:rPr lang="en-US" sz="3200" dirty="0">
                <a:solidFill>
                  <a:srgbClr val="0096A4"/>
                </a:solidFill>
                <a:latin typeface="Helvetica" panose="020B0604020202020204" pitchFamily="34" charset="0"/>
                <a:ea typeface="Montserrat Light"/>
                <a:cs typeface="Helvetica" panose="020B0604020202020204" pitchFamily="34" charset="0"/>
                <a:sym typeface="Montserrat Light"/>
              </a:rPr>
              <a:t>Routing</a:t>
            </a:r>
          </a:p>
          <a:p>
            <a:pPr algn="l" rtl="0"/>
            <a:r>
              <a:rPr lang="en-US" sz="3200" dirty="0" err="1">
                <a:solidFill>
                  <a:srgbClr val="0096A4"/>
                </a:solidFill>
                <a:latin typeface="Helvetica" panose="020B0604020202020204" pitchFamily="34" charset="0"/>
                <a:ea typeface="Montserrat Light"/>
                <a:cs typeface="Helvetica" panose="020B0604020202020204" pitchFamily="34" charset="0"/>
                <a:sym typeface="Montserrat Light"/>
              </a:rPr>
              <a:t>App.listen</a:t>
            </a:r>
            <a:r>
              <a:rPr lang="en-US" sz="3200" dirty="0">
                <a:solidFill>
                  <a:srgbClr val="0096A4"/>
                </a:solidFill>
                <a:latin typeface="Helvetica" panose="020B0604020202020204" pitchFamily="34" charset="0"/>
                <a:ea typeface="Montserrat Light"/>
                <a:cs typeface="Helvetica" panose="020B0604020202020204" pitchFamily="34" charset="0"/>
                <a:sym typeface="Montserrat Light"/>
              </a:rPr>
              <a:t>()/ Starting the server</a:t>
            </a:r>
            <a:endParaRPr lang="en-GB" sz="3200" dirty="0">
              <a:solidFill>
                <a:srgbClr val="0096A4"/>
              </a:solidFill>
              <a:latin typeface="Helvetica" panose="020B0604020202020204" pitchFamily="34" charset="0"/>
              <a:ea typeface="Montserrat Light"/>
              <a:cs typeface="Helvetica" panose="020B0604020202020204" pitchFamily="34" charset="0"/>
              <a:sym typeface="Montserrat Light"/>
            </a:endParaRPr>
          </a:p>
        </p:txBody>
      </p:sp>
      <p:pic>
        <p:nvPicPr>
          <p:cNvPr id="3074" name="Picture 2">
            <a:extLst>
              <a:ext uri="{FF2B5EF4-FFF2-40B4-BE49-F238E27FC236}">
                <a16:creationId xmlns:a16="http://schemas.microsoft.com/office/drawing/2014/main" id="{02F352EA-30CC-4C57-868B-CE01AEE79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455362"/>
            <a:ext cx="15676418" cy="897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161497"/>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TotalTime>
  <Words>2104</Words>
  <Application>Microsoft Office PowerPoint</Application>
  <PresentationFormat>مخصص</PresentationFormat>
  <Paragraphs>142</Paragraphs>
  <Slides>20</Slides>
  <Notes>13</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20</vt:i4>
      </vt:variant>
    </vt:vector>
  </HeadingPairs>
  <TitlesOfParts>
    <vt:vector size="28" baseType="lpstr">
      <vt:lpstr>Arial</vt:lpstr>
      <vt:lpstr>Consolas</vt:lpstr>
      <vt:lpstr>Helvetica</vt:lpstr>
      <vt:lpstr>Helvetica Neue</vt:lpstr>
      <vt:lpstr>Helvetica Neue Medium</vt:lpstr>
      <vt:lpstr>Montserrat</vt:lpstr>
      <vt:lpstr>Montserrat Light</vt:lpstr>
      <vt:lpstr>21_BasicWhite</vt:lpstr>
      <vt:lpstr>Express 1</vt:lpstr>
      <vt:lpstr>What is Express.js? </vt:lpstr>
      <vt:lpstr>عرض تقديمي في PowerPoint</vt:lpstr>
      <vt:lpstr>Why Use Express?</vt:lpstr>
      <vt:lpstr>Install Express</vt:lpstr>
      <vt:lpstr>Install Express</vt:lpstr>
      <vt:lpstr>Install Express</vt:lpstr>
      <vt:lpstr>Install Express</vt:lpstr>
      <vt:lpstr>Restaurant analogy to explain four key parts of Express app</vt:lpstr>
      <vt:lpstr>Restaurant analogy to explain four key parts of Express app</vt:lpstr>
      <vt:lpstr>Routing</vt:lpstr>
      <vt:lpstr>Routing</vt:lpstr>
      <vt:lpstr>Creating a Server Using Express</vt:lpstr>
      <vt:lpstr>Creating a Server Using Express</vt:lpstr>
      <vt:lpstr>Serving Static Files with Express</vt:lpstr>
      <vt:lpstr>Environment Variables</vt:lpstr>
      <vt:lpstr>Environment Variables</vt:lpstr>
      <vt:lpstr>Nodemon</vt:lpstr>
      <vt:lpstr>Add a Start Script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15</cp:revision>
  <dcterms:modified xsi:type="dcterms:W3CDTF">2021-11-08T00:11:13Z</dcterms:modified>
</cp:coreProperties>
</file>