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6" r:id="rId3"/>
    <p:sldId id="270" r:id="rId4"/>
    <p:sldId id="267" r:id="rId5"/>
    <p:sldId id="271" r:id="rId6"/>
    <p:sldId id="272" r:id="rId7"/>
    <p:sldId id="273" r:id="rId8"/>
    <p:sldId id="274" r:id="rId9"/>
    <p:sldId id="275" r:id="rId10"/>
    <p:sldId id="268" r:id="rId11"/>
    <p:sldId id="257" r:id="rId12"/>
    <p:sldId id="269"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6654" autoAdjust="0"/>
  </p:normalViewPr>
  <p:slideViewPr>
    <p:cSldViewPr snapToGrid="0" snapToObjects="1">
      <p:cViewPr varScale="1">
        <p:scale>
          <a:sx n="33" d="100"/>
          <a:sy n="33" d="100"/>
        </p:scale>
        <p:origin x="13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Express has built-in middleware routing functions to handle each of these HTTP request methods. In the previous task, we already used 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function to respond to HTTP GET requests with the specified URL path ('/'). The app object contains methods to handle each of the HTTP verbs: </a:t>
            </a:r>
            <a:r>
              <a:rPr lang="en-US" dirty="0" err="1">
                <a:solidFill>
                  <a:schemeClr val="dk1"/>
                </a:solidFill>
                <a:latin typeface="Montserrat Light"/>
                <a:ea typeface="Montserrat Light"/>
                <a:cs typeface="Montserrat Light"/>
                <a:sym typeface="Montserrat Light"/>
              </a:rPr>
              <a:t>app.post</a:t>
            </a:r>
            <a:r>
              <a:rPr lang="en-US" dirty="0">
                <a:solidFill>
                  <a:schemeClr val="dk1"/>
                </a:solidFill>
                <a:latin typeface="Montserrat Light"/>
                <a:ea typeface="Montserrat Light"/>
                <a:cs typeface="Montserrat Light"/>
                <a:sym typeface="Montserrat Light"/>
              </a:rPr>
              <a:t>(),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a:t>
            </a:r>
            <a:r>
              <a:rPr lang="en-US" dirty="0" err="1">
                <a:solidFill>
                  <a:schemeClr val="dk1"/>
                </a:solidFill>
                <a:latin typeface="Montserrat Light"/>
                <a:ea typeface="Montserrat Light"/>
                <a:cs typeface="Montserrat Light"/>
                <a:sym typeface="Montserrat Light"/>
              </a:rPr>
              <a:t>app.put</a:t>
            </a:r>
            <a:r>
              <a:rPr lang="en-US" dirty="0">
                <a:solidFill>
                  <a:schemeClr val="dk1"/>
                </a:solidFill>
                <a:latin typeface="Montserrat Light"/>
                <a:ea typeface="Montserrat Light"/>
                <a:cs typeface="Montserrat Light"/>
                <a:sym typeface="Montserrat Light"/>
              </a:rPr>
              <a:t>() and </a:t>
            </a:r>
            <a:r>
              <a:rPr lang="en-US" dirty="0" err="1">
                <a:solidFill>
                  <a:schemeClr val="dk1"/>
                </a:solidFill>
                <a:latin typeface="Montserrat Light"/>
                <a:ea typeface="Montserrat Light"/>
                <a:cs typeface="Montserrat Light"/>
                <a:sym typeface="Montserrat Light"/>
              </a:rPr>
              <a:t>app.delete</a:t>
            </a:r>
            <a:r>
              <a:rPr lang="en-US" dirty="0">
                <a:solidFill>
                  <a:schemeClr val="dk1"/>
                </a:solidFill>
                <a:latin typeface="Montserrat Light"/>
                <a:ea typeface="Montserrat Light"/>
                <a:cs typeface="Montserrat Light"/>
                <a:sym typeface="Montserrat Light"/>
              </a:rPr>
              <a:t>().</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Like 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 method, each of these methods takes two arguments: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The route. These methods are used to perform routing. Routing refers to determining how an application responds to a client request to a particular endpoint, which is a URI (or path) and a specific HTTP request method (GET, POST, and so on).</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A callback function. The callback function that is passed as the second argument to the </a:t>
            </a:r>
            <a:r>
              <a:rPr lang="en-US" dirty="0" err="1">
                <a:solidFill>
                  <a:schemeClr val="dk1"/>
                </a:solidFill>
                <a:latin typeface="Montserrat Light"/>
                <a:ea typeface="Montserrat Light"/>
                <a:cs typeface="Montserrat Light"/>
                <a:sym typeface="Montserrat Light"/>
              </a:rPr>
              <a:t>app.get</a:t>
            </a:r>
            <a:r>
              <a:rPr lang="en-US" dirty="0">
                <a:solidFill>
                  <a:schemeClr val="dk1"/>
                </a:solidFill>
                <a:latin typeface="Montserrat Light"/>
                <a:ea typeface="Montserrat Light"/>
                <a:cs typeface="Montserrat Light"/>
                <a:sym typeface="Montserrat Light"/>
              </a:rPr>
              <a:t>/post/put/delete() method acts as a route handler. </a:t>
            </a: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You create an API that receives a URI with an HTTP request and uses the appropriate Express routing middleware to call the corresponding functions that handle the CRUD operations.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If we are going to be able to add and update data on our servers though, we need a way to be able to pass our data from the browser to the server.</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158750" lvl="0" indent="0" algn="just" rtl="0">
              <a:lnSpc>
                <a:spcPct val="125000"/>
              </a:lnSpc>
              <a:spcBef>
                <a:spcPts val="0"/>
              </a:spcBef>
              <a:spcAft>
                <a:spcPts val="0"/>
              </a:spcAft>
              <a:buClr>
                <a:schemeClr val="dk1"/>
              </a:buClr>
              <a:buSzPts val="1100"/>
              <a:buFont typeface="Montserrat Ligh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4992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90326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identifies the protocol being used to send information. In the example above, the protocol being used is HTTP.</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identifies the domain name of the web server on which the resource can be found, e.g. www.hyperiondev.com.</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identifies the port on the server. In this example, the port number is given as port 80. In reality, if the default HTTP ports are used (port 80 is the default for HTTP, port 443 for HTTPS) they don’t have to be given in the URL.</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It gives the path to the resource on the web server, e.g. /bootcamp/web_dev.html</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Data can be passed using </a:t>
            </a:r>
            <a:r>
              <a:rPr lang="en-US" b="1" dirty="0">
                <a:solidFill>
                  <a:schemeClr val="dk1"/>
                </a:solidFill>
                <a:latin typeface="Montserrat"/>
                <a:ea typeface="Montserrat"/>
                <a:cs typeface="Montserrat"/>
                <a:sym typeface="Montserrat"/>
              </a:rPr>
              <a:t>parameters</a:t>
            </a:r>
            <a:r>
              <a:rPr lang="en-US" dirty="0">
                <a:solidFill>
                  <a:schemeClr val="dk1"/>
                </a:solidFill>
                <a:latin typeface="Montserrat Light"/>
                <a:ea typeface="Montserrat Light"/>
                <a:cs typeface="Montserrat Light"/>
                <a:sym typeface="Montserrat Light"/>
              </a:rPr>
              <a:t> (as shown in the image below) or using a </a:t>
            </a:r>
            <a:r>
              <a:rPr lang="en-US" b="1" dirty="0">
                <a:solidFill>
                  <a:schemeClr val="dk1"/>
                </a:solidFill>
                <a:latin typeface="Montserrat"/>
                <a:ea typeface="Montserrat"/>
                <a:cs typeface="Montserrat"/>
                <a:sym typeface="Montserrat"/>
              </a:rPr>
              <a:t>query string</a:t>
            </a:r>
            <a:r>
              <a:rPr lang="en-US" dirty="0">
                <a:solidFill>
                  <a:schemeClr val="dk1"/>
                </a:solidFill>
                <a:latin typeface="Montserrat Light"/>
                <a:ea typeface="Montserrat Light"/>
                <a:cs typeface="Montserrat Light"/>
                <a:sym typeface="Montserrat Light"/>
              </a:rPr>
              <a:t> (as shown in the image above).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98600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image above illustrates what a URL may look like if parameters are added to the URL. In the example above, the parameter ‘2315’ may represent the id of a student at Hyperion. </a:t>
            </a:r>
          </a:p>
        </p:txBody>
      </p:sp>
    </p:spTree>
    <p:extLst>
      <p:ext uri="{BB962C8B-B14F-4D97-AF65-F5344CB8AC3E}">
        <p14:creationId xmlns:p14="http://schemas.microsoft.com/office/powerpoint/2010/main" val="405121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err="1">
                <a:solidFill>
                  <a:schemeClr val="dk1"/>
                </a:solidFill>
                <a:latin typeface="Consolas"/>
                <a:ea typeface="Consolas"/>
                <a:cs typeface="Consolas"/>
                <a:sym typeface="Consolas"/>
              </a:rPr>
              <a:t>req.params</a:t>
            </a:r>
            <a:r>
              <a:rPr lang="en-US" dirty="0">
                <a:solidFill>
                  <a:schemeClr val="dk1"/>
                </a:solidFill>
                <a:latin typeface="Montserrat Light"/>
                <a:ea typeface="Montserrat Light"/>
                <a:cs typeface="Montserrat Light"/>
                <a:sym typeface="Montserrat Light"/>
              </a:rPr>
              <a:t> is used to get parameters from a URL and </a:t>
            </a:r>
            <a:r>
              <a:rPr lang="en-US" dirty="0" err="1">
                <a:solidFill>
                  <a:schemeClr val="dk1"/>
                </a:solidFill>
                <a:latin typeface="Consolas"/>
                <a:ea typeface="Consolas"/>
                <a:cs typeface="Consolas"/>
                <a:sym typeface="Consolas"/>
              </a:rPr>
              <a:t>req.query</a:t>
            </a:r>
            <a:r>
              <a:rPr lang="en-US" dirty="0">
                <a:solidFill>
                  <a:schemeClr val="dk1"/>
                </a:solidFill>
                <a:latin typeface="Montserrat Light"/>
                <a:ea typeface="Montserrat Light"/>
                <a:cs typeface="Montserrat Light"/>
                <a:sym typeface="Montserrat Light"/>
              </a:rPr>
              <a:t> is used to get data from a query string.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See in the example below how the code </a:t>
            </a:r>
            <a:r>
              <a:rPr lang="en-US" dirty="0">
                <a:solidFill>
                  <a:schemeClr val="dk1"/>
                </a:solidFill>
                <a:latin typeface="Consolas"/>
                <a:ea typeface="Consolas"/>
                <a:cs typeface="Consolas"/>
                <a:sym typeface="Consolas"/>
              </a:rPr>
              <a:t>req.query.name</a:t>
            </a:r>
            <a:r>
              <a:rPr lang="en-US" dirty="0">
                <a:solidFill>
                  <a:schemeClr val="dk1"/>
                </a:solidFill>
                <a:latin typeface="Montserrat Light"/>
                <a:ea typeface="Montserrat Light"/>
                <a:cs typeface="Montserrat Light"/>
                <a:sym typeface="Montserrat Light"/>
              </a:rPr>
              <a:t> is used to get the value of the key-value pair where the key is ‘name’.</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77915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857962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Express 2</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Postman: a free API development environment.</a:t>
            </a:r>
          </a:p>
          <a:p>
            <a:pPr algn="l" rtl="0">
              <a:defRPr/>
            </a:pPr>
            <a:r>
              <a:rPr lang="en-US" dirty="0"/>
              <a:t>Postman: It presents you with a friendly GUI for constructing requests and reading responses.</a:t>
            </a:r>
          </a:p>
          <a:p>
            <a:pPr algn="l" rtl="0">
              <a:defRPr/>
            </a:pPr>
            <a:r>
              <a:rPr lang="en-US" dirty="0"/>
              <a:t>How to install: Download it from their website and install postman on your machine.</a:t>
            </a:r>
          </a:p>
          <a:p>
            <a:pPr marL="0" indent="0" algn="l" rtl="0">
              <a:buNone/>
              <a:defRPr/>
            </a:pPr>
            <a:r>
              <a:rPr lang="en-US" dirty="0"/>
              <a:t>Test API in next slides using Postman 👨‍💻👩‍💻</a:t>
            </a:r>
          </a:p>
          <a:p>
            <a:pPr marL="0" indent="0" algn="l" rtl="0">
              <a:buNone/>
              <a:defRPr/>
            </a:pPr>
            <a:r>
              <a:rPr lang="en-US" dirty="0">
                <a:solidFill>
                  <a:srgbClr val="C00000"/>
                </a:solidFill>
              </a:rPr>
              <a:t> </a:t>
            </a:r>
          </a:p>
        </p:txBody>
      </p:sp>
      <p:sp>
        <p:nvSpPr>
          <p:cNvPr id="203" name="Slide Title"/>
          <p:cNvSpPr txBox="1">
            <a:spLocks noGrp="1"/>
          </p:cNvSpPr>
          <p:nvPr>
            <p:ph type="title"/>
          </p:nvPr>
        </p:nvSpPr>
        <p:spPr>
          <a:prstGeom prst="rect">
            <a:avLst/>
          </a:prstGeom>
        </p:spPr>
        <p:txBody>
          <a:bodyPr/>
          <a:lstStyle/>
          <a:p>
            <a:pPr algn="l" rtl="0">
              <a:defRPr/>
            </a:pPr>
            <a:r>
              <a:rPr lang="en-US" dirty="0"/>
              <a:t>Postman</a:t>
            </a:r>
            <a:endParaRPr dirty="0"/>
          </a:p>
        </p:txBody>
      </p:sp>
      <p:sp>
        <p:nvSpPr>
          <p:cNvPr id="3" name="عنصر نائب للصورة 2">
            <a:extLst>
              <a:ext uri="{FF2B5EF4-FFF2-40B4-BE49-F238E27FC236}">
                <a16:creationId xmlns:a16="http://schemas.microsoft.com/office/drawing/2014/main" id="{3FAA204B-8DAC-40A5-9E68-0DBE5D5C0352}"/>
              </a:ext>
            </a:extLst>
          </p:cNvPr>
          <p:cNvSpPr>
            <a:spLocks noGrp="1"/>
          </p:cNvSpPr>
          <p:nvPr>
            <p:ph type="pic" sz="half" idx="22"/>
          </p:nvPr>
        </p:nvSpPr>
        <p:spPr/>
      </p:sp>
      <p:pic>
        <p:nvPicPr>
          <p:cNvPr id="1026" name="Picture 2" descr="Postman API Platform | Sign Up for Free">
            <a:extLst>
              <a:ext uri="{FF2B5EF4-FFF2-40B4-BE49-F238E27FC236}">
                <a16:creationId xmlns:a16="http://schemas.microsoft.com/office/drawing/2014/main" id="{4812E75E-A4C2-4DA5-A856-821299390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918" y="3307742"/>
            <a:ext cx="8159037" cy="815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813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0608471" cy="1483245"/>
          </a:xfrm>
          <a:prstGeom prst="rect">
            <a:avLst/>
          </a:prstGeom>
        </p:spPr>
        <p:txBody>
          <a:bodyPr/>
          <a:lstStyle/>
          <a:p>
            <a:pPr algn="l" rtl="0">
              <a:defRPr/>
            </a:pPr>
            <a:r>
              <a:rPr lang="en-US" dirty="0"/>
              <a:t>Write a Get Method to get a files contents when you hit an end point as follows.</a:t>
            </a:r>
          </a:p>
          <a:p>
            <a:pPr algn="l" rtl="0">
              <a:defRPr/>
            </a:pPr>
            <a:endParaRPr dirty="0"/>
          </a:p>
        </p:txBody>
      </p:sp>
      <p:sp>
        <p:nvSpPr>
          <p:cNvPr id="203" name="Slide Title"/>
          <p:cNvSpPr txBox="1">
            <a:spLocks noGrp="1"/>
          </p:cNvSpPr>
          <p:nvPr>
            <p:ph type="title"/>
          </p:nvPr>
        </p:nvSpPr>
        <p:spPr>
          <a:xfrm>
            <a:off x="1206500" y="1079500"/>
            <a:ext cx="16988194" cy="1435100"/>
          </a:xfrm>
          <a:prstGeom prst="rect">
            <a:avLst/>
          </a:prstGeom>
        </p:spPr>
        <p:txBody>
          <a:bodyPr>
            <a:normAutofit fontScale="90000"/>
          </a:bodyPr>
          <a:lstStyle/>
          <a:p>
            <a:pPr algn="l" rtl="0">
              <a:defRPr/>
            </a:pPr>
            <a:r>
              <a:rPr lang="en-US" dirty="0"/>
              <a:t>Working with Requests</a:t>
            </a:r>
            <a:br>
              <a:rPr lang="en-US" dirty="0"/>
            </a:br>
            <a:endParaRPr dirty="0"/>
          </a:p>
        </p:txBody>
      </p:sp>
      <p:pic>
        <p:nvPicPr>
          <p:cNvPr id="6" name="Google Shape;172;p22">
            <a:extLst>
              <a:ext uri="{FF2B5EF4-FFF2-40B4-BE49-F238E27FC236}">
                <a16:creationId xmlns:a16="http://schemas.microsoft.com/office/drawing/2014/main" id="{67E3D84F-59E1-4393-8AE0-C3D97A9F679F}"/>
              </a:ext>
            </a:extLst>
          </p:cNvPr>
          <p:cNvPicPr preferRelativeResize="0"/>
          <p:nvPr/>
        </p:nvPicPr>
        <p:blipFill>
          <a:blip r:embed="rId2">
            <a:alphaModFix/>
          </a:blip>
          <a:stretch>
            <a:fillRect/>
          </a:stretch>
        </p:blipFill>
        <p:spPr>
          <a:xfrm>
            <a:off x="3497111" y="5731749"/>
            <a:ext cx="17389777" cy="5611289"/>
          </a:xfrm>
          <a:prstGeom prst="rect">
            <a:avLst/>
          </a:prstGeom>
          <a:noFill/>
          <a:ln>
            <a:noFill/>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0608471" cy="1483245"/>
          </a:xfrm>
          <a:prstGeom prst="rect">
            <a:avLst/>
          </a:prstGeom>
        </p:spPr>
        <p:txBody>
          <a:bodyPr/>
          <a:lstStyle/>
          <a:p>
            <a:pPr algn="l" rtl="0">
              <a:defRPr/>
            </a:pPr>
            <a:r>
              <a:rPr lang="en-US" dirty="0"/>
              <a:t>Write a POST Method to add to a file like this.</a:t>
            </a:r>
          </a:p>
          <a:p>
            <a:pPr algn="l" rtl="0">
              <a:defRPr/>
            </a:pPr>
            <a:endParaRPr dirty="0"/>
          </a:p>
        </p:txBody>
      </p:sp>
      <p:sp>
        <p:nvSpPr>
          <p:cNvPr id="203" name="Slide Title"/>
          <p:cNvSpPr txBox="1">
            <a:spLocks noGrp="1"/>
          </p:cNvSpPr>
          <p:nvPr>
            <p:ph type="title"/>
          </p:nvPr>
        </p:nvSpPr>
        <p:spPr>
          <a:xfrm>
            <a:off x="1206500" y="1079500"/>
            <a:ext cx="16988194" cy="1435100"/>
          </a:xfrm>
          <a:prstGeom prst="rect">
            <a:avLst/>
          </a:prstGeom>
        </p:spPr>
        <p:txBody>
          <a:bodyPr>
            <a:normAutofit fontScale="90000"/>
          </a:bodyPr>
          <a:lstStyle/>
          <a:p>
            <a:pPr algn="l" rtl="0">
              <a:defRPr/>
            </a:pPr>
            <a:r>
              <a:rPr lang="en-US" dirty="0"/>
              <a:t>Working with Requests</a:t>
            </a:r>
            <a:br>
              <a:rPr lang="en-US" dirty="0"/>
            </a:br>
            <a:endParaRPr dirty="0"/>
          </a:p>
        </p:txBody>
      </p:sp>
      <p:pic>
        <p:nvPicPr>
          <p:cNvPr id="7" name="Google Shape;180;p23">
            <a:extLst>
              <a:ext uri="{FF2B5EF4-FFF2-40B4-BE49-F238E27FC236}">
                <a16:creationId xmlns:a16="http://schemas.microsoft.com/office/drawing/2014/main" id="{2339FAE7-6142-45A1-A5B7-6774EE2D5847}"/>
              </a:ext>
            </a:extLst>
          </p:cNvPr>
          <p:cNvPicPr preferRelativeResize="0"/>
          <p:nvPr/>
        </p:nvPicPr>
        <p:blipFill>
          <a:blip r:embed="rId2">
            <a:alphaModFix/>
          </a:blip>
          <a:stretch>
            <a:fillRect/>
          </a:stretch>
        </p:blipFill>
        <p:spPr>
          <a:xfrm>
            <a:off x="2978747" y="5493893"/>
            <a:ext cx="18426505" cy="4545846"/>
          </a:xfrm>
          <a:prstGeom prst="rect">
            <a:avLst/>
          </a:prstGeom>
          <a:noFill/>
          <a:ln>
            <a:noFill/>
          </a:ln>
        </p:spPr>
      </p:pic>
    </p:spTree>
    <p:extLst>
      <p:ext uri="{BB962C8B-B14F-4D97-AF65-F5344CB8AC3E}">
        <p14:creationId xmlns:p14="http://schemas.microsoft.com/office/powerpoint/2010/main" val="33318798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normAutofit/>
          </a:bodyPr>
          <a:lstStyle/>
          <a:p>
            <a:pPr algn="l" rtl="0">
              <a:defRPr/>
            </a:pPr>
            <a:r>
              <a:rPr lang="en-US" dirty="0"/>
              <a:t>API: an interface that sits between two applications or modules of code</a:t>
            </a:r>
          </a:p>
          <a:p>
            <a:pPr algn="l" rtl="0">
              <a:defRPr/>
            </a:pPr>
            <a:r>
              <a:rPr lang="en-US" dirty="0"/>
              <a:t>Restful API: a client/server architecture that uses a stateless communication protocol like HTTP</a:t>
            </a:r>
          </a:p>
          <a:p>
            <a:pPr algn="l" rtl="0">
              <a:defRPr/>
            </a:pPr>
            <a:r>
              <a:rPr lang="en-US" dirty="0"/>
              <a:t>RESTful web services are based on these principles:</a:t>
            </a:r>
          </a:p>
          <a:p>
            <a:pPr algn="l" rtl="0">
              <a:defRPr/>
            </a:pPr>
            <a:r>
              <a:rPr lang="en-US" dirty="0"/>
              <a:t>RESTful web services expose resources using URIs. </a:t>
            </a:r>
          </a:p>
          <a:p>
            <a:pPr algn="l" rtl="0">
              <a:defRPr/>
            </a:pPr>
            <a:r>
              <a:rPr lang="en-US" dirty="0"/>
              <a:t>Resources are manipulated using PUT, GET, POST, and DELETE operations. </a:t>
            </a:r>
          </a:p>
          <a:p>
            <a:pPr algn="l" rtl="0">
              <a:defRPr/>
            </a:pPr>
            <a:r>
              <a:rPr lang="en-US" dirty="0"/>
              <a:t>PUT creates a new resource, DELETE deletes a resource, GET retrieves the current state, POST transfers a new state onto a resource. </a:t>
            </a:r>
          </a:p>
          <a:p>
            <a:pPr algn="l" rtl="0">
              <a:defRPr/>
            </a:pPr>
            <a:endParaRPr dirty="0"/>
          </a:p>
        </p:txBody>
      </p:sp>
      <p:sp>
        <p:nvSpPr>
          <p:cNvPr id="203" name="Slide Title"/>
          <p:cNvSpPr txBox="1">
            <a:spLocks noGrp="1"/>
          </p:cNvSpPr>
          <p:nvPr>
            <p:ph type="title"/>
          </p:nvPr>
        </p:nvSpPr>
        <p:spPr>
          <a:xfrm>
            <a:off x="1206500" y="1079500"/>
            <a:ext cx="13087998" cy="1435100"/>
          </a:xfrm>
          <a:prstGeom prst="rect">
            <a:avLst/>
          </a:prstGeom>
        </p:spPr>
        <p:txBody>
          <a:bodyPr>
            <a:normAutofit fontScale="90000"/>
          </a:bodyPr>
          <a:lstStyle/>
          <a:p>
            <a:pPr algn="l" rtl="0">
              <a:defRPr/>
            </a:pPr>
            <a:r>
              <a:rPr lang="en-US" dirty="0"/>
              <a:t>What is a Restful API?</a:t>
            </a:r>
            <a:br>
              <a:rPr lang="en-US" dirty="0"/>
            </a:br>
            <a:endParaRPr dirty="0"/>
          </a:p>
        </p:txBody>
      </p:sp>
      <p:sp>
        <p:nvSpPr>
          <p:cNvPr id="3" name="عنصر نائب للصورة 2">
            <a:extLst>
              <a:ext uri="{FF2B5EF4-FFF2-40B4-BE49-F238E27FC236}">
                <a16:creationId xmlns:a16="http://schemas.microsoft.com/office/drawing/2014/main" id="{C9876573-4669-4029-BB97-0B805713CD49}"/>
              </a:ext>
            </a:extLst>
          </p:cNvPr>
          <p:cNvSpPr>
            <a:spLocks noGrp="1"/>
          </p:cNvSpPr>
          <p:nvPr>
            <p:ph type="pic" sz="half" idx="22"/>
          </p:nvPr>
        </p:nvSpPr>
        <p:spPr/>
      </p:sp>
      <p:pic>
        <p:nvPicPr>
          <p:cNvPr id="2050" name="Picture 2" descr="تعريف REST API: ما هي واجهة برمجة تطبيقات REST (RESTful API)؟">
            <a:extLst>
              <a:ext uri="{FF2B5EF4-FFF2-40B4-BE49-F238E27FC236}">
                <a16:creationId xmlns:a16="http://schemas.microsoft.com/office/drawing/2014/main" id="{CB9BC758-F3C9-43BA-9406-A0104550A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9994" y="2502434"/>
            <a:ext cx="11540886" cy="871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6265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normAutofit/>
          </a:bodyPr>
          <a:lstStyle/>
          <a:p>
            <a:pPr algn="l" rtl="0">
              <a:defRPr/>
            </a:pPr>
            <a:r>
              <a:rPr lang="en-US" dirty="0"/>
              <a:t>Resources are decoupled from their representation so that their content can be accessed in a variety of formats, such as HTML, XML, plain text, PDF, JPEG, JSON and others. </a:t>
            </a:r>
          </a:p>
          <a:p>
            <a:pPr algn="l" rtl="0">
              <a:defRPr/>
            </a:pPr>
            <a:r>
              <a:rPr lang="en-US" dirty="0"/>
              <a:t>Interaction with resources is stateless. State information is exchanged using techniques like URI rewriting, cookies, hidden form fields and embedding state information in response messages.</a:t>
            </a:r>
          </a:p>
        </p:txBody>
      </p:sp>
      <p:sp>
        <p:nvSpPr>
          <p:cNvPr id="203" name="Slide Title"/>
          <p:cNvSpPr txBox="1">
            <a:spLocks noGrp="1"/>
          </p:cNvSpPr>
          <p:nvPr>
            <p:ph type="title"/>
          </p:nvPr>
        </p:nvSpPr>
        <p:spPr>
          <a:xfrm>
            <a:off x="1206500" y="1079500"/>
            <a:ext cx="13087998" cy="1435100"/>
          </a:xfrm>
          <a:prstGeom prst="rect">
            <a:avLst/>
          </a:prstGeom>
        </p:spPr>
        <p:txBody>
          <a:bodyPr>
            <a:normAutofit fontScale="90000"/>
          </a:bodyPr>
          <a:lstStyle/>
          <a:p>
            <a:pPr algn="l" rtl="0">
              <a:defRPr/>
            </a:pPr>
            <a:r>
              <a:rPr lang="en-US" dirty="0"/>
              <a:t>What is a Restful API?</a:t>
            </a:r>
            <a:br>
              <a:rPr lang="en-US" dirty="0"/>
            </a:br>
            <a:endParaRPr dirty="0"/>
          </a:p>
        </p:txBody>
      </p:sp>
      <p:sp>
        <p:nvSpPr>
          <p:cNvPr id="3" name="عنصر نائب للصورة 2">
            <a:extLst>
              <a:ext uri="{FF2B5EF4-FFF2-40B4-BE49-F238E27FC236}">
                <a16:creationId xmlns:a16="http://schemas.microsoft.com/office/drawing/2014/main" id="{C9876573-4669-4029-BB97-0B805713CD49}"/>
              </a:ext>
            </a:extLst>
          </p:cNvPr>
          <p:cNvSpPr>
            <a:spLocks noGrp="1"/>
          </p:cNvSpPr>
          <p:nvPr>
            <p:ph type="pic" sz="half" idx="22"/>
          </p:nvPr>
        </p:nvSpPr>
        <p:spPr/>
      </p:sp>
    </p:spTree>
    <p:extLst>
      <p:ext uri="{BB962C8B-B14F-4D97-AF65-F5344CB8AC3E}">
        <p14:creationId xmlns:p14="http://schemas.microsoft.com/office/powerpoint/2010/main" val="34002842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A Restful web API is code that is written to respond to HTML PUT, GET, POST and DELETE requests. </a:t>
            </a:r>
          </a:p>
          <a:p>
            <a:pPr algn="l" rtl="0">
              <a:defRPr/>
            </a:pPr>
            <a:r>
              <a:rPr lang="en-US" dirty="0"/>
              <a:t>To create a Restful API, we are going to write JavaScript functions using Express and Node to handle each of these requests. </a:t>
            </a:r>
          </a:p>
          <a:p>
            <a:pPr algn="l" rtl="0">
              <a:defRPr/>
            </a:pPr>
            <a:r>
              <a:rPr lang="en-US" dirty="0"/>
              <a:t>Like the </a:t>
            </a:r>
            <a:r>
              <a:rPr lang="en-US" dirty="0" err="1"/>
              <a:t>app.get</a:t>
            </a:r>
            <a:r>
              <a:rPr lang="en-US" dirty="0"/>
              <a:t>() method, each of these methods takes two arguments: </a:t>
            </a:r>
          </a:p>
          <a:p>
            <a:pPr lvl="1" algn="l" rtl="0">
              <a:buFont typeface="Courier New" panose="02070309020205020404" pitchFamily="49" charset="0"/>
              <a:buChar char="o"/>
              <a:defRPr/>
            </a:pPr>
            <a:r>
              <a:rPr lang="en-US" dirty="0"/>
              <a:t>The route. These methods are used to perform routing. </a:t>
            </a:r>
          </a:p>
          <a:p>
            <a:pPr lvl="1" algn="l" rtl="0">
              <a:buFont typeface="Courier New" panose="02070309020205020404" pitchFamily="49" charset="0"/>
              <a:buChar char="o"/>
              <a:defRPr/>
            </a:pPr>
            <a:r>
              <a:rPr lang="en-US" dirty="0"/>
              <a:t>A callback function.</a:t>
            </a:r>
          </a:p>
          <a:p>
            <a:pPr algn="l" rtl="0">
              <a:defRPr/>
            </a:pPr>
            <a:r>
              <a:rPr lang="en-US" dirty="0"/>
              <a:t>Each route handler that we write will be used to either create (e.g. create a JSON file), read, update or delete data (CRUD)</a:t>
            </a:r>
          </a:p>
          <a:p>
            <a:pPr algn="l" rtl="0">
              <a:defRPr/>
            </a:pPr>
            <a:endParaRPr dirty="0"/>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Create a Custom Restful API Using Express</a:t>
            </a:r>
            <a:br>
              <a:rPr lang="en-US" dirty="0"/>
            </a:br>
            <a:endParaRPr dirty="0"/>
          </a:p>
        </p:txBody>
      </p:sp>
    </p:spTree>
    <p:extLst>
      <p:ext uri="{BB962C8B-B14F-4D97-AF65-F5344CB8AC3E}">
        <p14:creationId xmlns:p14="http://schemas.microsoft.com/office/powerpoint/2010/main" val="5742055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Create a Custom Restful API Using Express</a:t>
            </a:r>
            <a:br>
              <a:rPr lang="en-US" dirty="0"/>
            </a:br>
            <a:endParaRPr dirty="0"/>
          </a:p>
        </p:txBody>
      </p:sp>
      <p:sp>
        <p:nvSpPr>
          <p:cNvPr id="3" name="عنصر نائب للنص 2">
            <a:extLst>
              <a:ext uri="{FF2B5EF4-FFF2-40B4-BE49-F238E27FC236}">
                <a16:creationId xmlns:a16="http://schemas.microsoft.com/office/drawing/2014/main" id="{BBB80BBC-91BD-48BB-B564-ED9614ABE509}"/>
              </a:ext>
            </a:extLst>
          </p:cNvPr>
          <p:cNvSpPr>
            <a:spLocks noGrp="1"/>
          </p:cNvSpPr>
          <p:nvPr>
            <p:ph type="body" sz="half" idx="1"/>
          </p:nvPr>
        </p:nvSpPr>
        <p:spPr/>
        <p:txBody>
          <a:bodyPr/>
          <a:lstStyle/>
          <a:p>
            <a:endParaRPr lang="en-US"/>
          </a:p>
        </p:txBody>
      </p:sp>
      <p:graphicFrame>
        <p:nvGraphicFramePr>
          <p:cNvPr id="7" name="Google Shape;186;p24">
            <a:extLst>
              <a:ext uri="{FF2B5EF4-FFF2-40B4-BE49-F238E27FC236}">
                <a16:creationId xmlns:a16="http://schemas.microsoft.com/office/drawing/2014/main" id="{95BF56FD-F6CC-403D-AF4F-57BD7BAC918F}"/>
              </a:ext>
            </a:extLst>
          </p:cNvPr>
          <p:cNvGraphicFramePr/>
          <p:nvPr>
            <p:extLst>
              <p:ext uri="{D42A27DB-BD31-4B8C-83A1-F6EECF244321}">
                <p14:modId xmlns:p14="http://schemas.microsoft.com/office/powerpoint/2010/main" val="476223960"/>
              </p:ext>
            </p:extLst>
          </p:nvPr>
        </p:nvGraphicFramePr>
        <p:xfrm>
          <a:off x="2786502" y="4601204"/>
          <a:ext cx="18810995" cy="6741835"/>
        </p:xfrm>
        <a:graphic>
          <a:graphicData uri="http://schemas.openxmlformats.org/drawingml/2006/table">
            <a:tbl>
              <a:tblPr>
                <a:tableStyleId>{BC89EF96-8CEA-46FF-86C4-4CE0E7609802}</a:tableStyleId>
              </a:tblPr>
              <a:tblGrid>
                <a:gridCol w="3980671">
                  <a:extLst>
                    <a:ext uri="{9D8B030D-6E8A-4147-A177-3AD203B41FA5}">
                      <a16:colId xmlns:a16="http://schemas.microsoft.com/office/drawing/2014/main" val="20000"/>
                    </a:ext>
                  </a:extLst>
                </a:gridCol>
                <a:gridCol w="4199133">
                  <a:extLst>
                    <a:ext uri="{9D8B030D-6E8A-4147-A177-3AD203B41FA5}">
                      <a16:colId xmlns:a16="http://schemas.microsoft.com/office/drawing/2014/main" val="20001"/>
                    </a:ext>
                  </a:extLst>
                </a:gridCol>
                <a:gridCol w="4199133">
                  <a:extLst>
                    <a:ext uri="{9D8B030D-6E8A-4147-A177-3AD203B41FA5}">
                      <a16:colId xmlns:a16="http://schemas.microsoft.com/office/drawing/2014/main" val="20002"/>
                    </a:ext>
                  </a:extLst>
                </a:gridCol>
                <a:gridCol w="6432058">
                  <a:extLst>
                    <a:ext uri="{9D8B030D-6E8A-4147-A177-3AD203B41FA5}">
                      <a16:colId xmlns:a16="http://schemas.microsoft.com/office/drawing/2014/main" val="20003"/>
                    </a:ext>
                  </a:extLst>
                </a:gridCol>
              </a:tblGrid>
              <a:tr h="753681">
                <a:tc>
                  <a:txBody>
                    <a:bodyPr/>
                    <a:lstStyle/>
                    <a:p>
                      <a:pPr marL="0" lvl="0" indent="0" algn="ctr" rtl="0">
                        <a:spcBef>
                          <a:spcPts val="0"/>
                        </a:spcBef>
                        <a:spcAft>
                          <a:spcPts val="0"/>
                        </a:spcAft>
                        <a:buNone/>
                      </a:pPr>
                      <a:r>
                        <a:rPr lang="en-GB" sz="3200" b="1">
                          <a:solidFill>
                            <a:srgbClr val="5E5E5E"/>
                          </a:solidFill>
                          <a:sym typeface="Cabin"/>
                        </a:rPr>
                        <a:t>HTTP verb</a:t>
                      </a:r>
                      <a:endParaRPr sz="3200" b="1">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b="1">
                          <a:solidFill>
                            <a:srgbClr val="5E5E5E"/>
                          </a:solidFill>
                          <a:sym typeface="Cabin"/>
                        </a:rPr>
                        <a:t>CRUD operation</a:t>
                      </a:r>
                      <a:endParaRPr sz="3200" b="1">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b="1">
                          <a:solidFill>
                            <a:srgbClr val="5E5E5E"/>
                          </a:solidFill>
                          <a:sym typeface="Cabin"/>
                        </a:rPr>
                        <a:t>Express method</a:t>
                      </a:r>
                      <a:endParaRPr sz="3200" b="1">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b="1">
                          <a:solidFill>
                            <a:srgbClr val="5E5E5E"/>
                          </a:solidFill>
                          <a:sym typeface="Cabin"/>
                        </a:rPr>
                        <a:t>Description</a:t>
                      </a:r>
                      <a:endParaRPr sz="3200" b="1">
                        <a:solidFill>
                          <a:srgbClr val="5E5E5E"/>
                        </a:solidFill>
                        <a:latin typeface="Cabin"/>
                        <a:ea typeface="Cabin"/>
                        <a:cs typeface="Cabin"/>
                        <a:sym typeface="Cabin"/>
                      </a:endParaRPr>
                    </a:p>
                  </a:txBody>
                  <a:tcPr marL="63500" marR="63500" marT="63500" marB="63500"/>
                </a:tc>
                <a:extLst>
                  <a:ext uri="{0D108BD9-81ED-4DB2-BD59-A6C34878D82A}">
                    <a16:rowId xmlns:a16="http://schemas.microsoft.com/office/drawing/2014/main" val="10000"/>
                  </a:ext>
                </a:extLst>
              </a:tr>
              <a:tr h="1744824">
                <a:tc>
                  <a:txBody>
                    <a:bodyPr/>
                    <a:lstStyle/>
                    <a:p>
                      <a:pPr marL="0" lvl="0" indent="0" algn="ctr" rtl="0">
                        <a:spcBef>
                          <a:spcPts val="0"/>
                        </a:spcBef>
                        <a:spcAft>
                          <a:spcPts val="0"/>
                        </a:spcAft>
                        <a:buNone/>
                      </a:pPr>
                      <a:r>
                        <a:rPr lang="en-GB" sz="3200" dirty="0">
                          <a:solidFill>
                            <a:srgbClr val="5E5E5E"/>
                          </a:solidFill>
                          <a:sym typeface="Cabin"/>
                        </a:rPr>
                        <a:t>Post</a:t>
                      </a:r>
                      <a:endParaRPr sz="3200" dirty="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Create</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app.post()</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Used to submit some data about a specific entity to the server.</a:t>
                      </a:r>
                      <a:endParaRPr sz="3200">
                        <a:solidFill>
                          <a:srgbClr val="5E5E5E"/>
                        </a:solidFill>
                        <a:latin typeface="Cabin"/>
                        <a:ea typeface="Cabin"/>
                        <a:cs typeface="Cabin"/>
                        <a:sym typeface="Cabin"/>
                      </a:endParaRPr>
                    </a:p>
                  </a:txBody>
                  <a:tcPr marL="63500" marR="63500" marT="63500" marB="63500"/>
                </a:tc>
                <a:extLst>
                  <a:ext uri="{0D108BD9-81ED-4DB2-BD59-A6C34878D82A}">
                    <a16:rowId xmlns:a16="http://schemas.microsoft.com/office/drawing/2014/main" val="10001"/>
                  </a:ext>
                </a:extLst>
              </a:tr>
              <a:tr h="1249253">
                <a:tc>
                  <a:txBody>
                    <a:bodyPr/>
                    <a:lstStyle/>
                    <a:p>
                      <a:pPr marL="0" lvl="0" indent="0" algn="ctr" rtl="0">
                        <a:spcBef>
                          <a:spcPts val="0"/>
                        </a:spcBef>
                        <a:spcAft>
                          <a:spcPts val="0"/>
                        </a:spcAft>
                        <a:buNone/>
                      </a:pPr>
                      <a:r>
                        <a:rPr lang="en-GB" sz="3200">
                          <a:solidFill>
                            <a:srgbClr val="5E5E5E"/>
                          </a:solidFill>
                          <a:sym typeface="Cabin"/>
                        </a:rPr>
                        <a:t>Get </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dirty="0">
                          <a:solidFill>
                            <a:srgbClr val="5E5E5E"/>
                          </a:solidFill>
                          <a:sym typeface="Cabin"/>
                        </a:rPr>
                        <a:t>Read</a:t>
                      </a:r>
                      <a:endParaRPr sz="3200" dirty="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app.get()</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Used to get a specific resource from the server.</a:t>
                      </a:r>
                      <a:endParaRPr sz="3200">
                        <a:solidFill>
                          <a:srgbClr val="5E5E5E"/>
                        </a:solidFill>
                        <a:latin typeface="Cabin"/>
                        <a:ea typeface="Cabin"/>
                        <a:cs typeface="Cabin"/>
                        <a:sym typeface="Cabin"/>
                      </a:endParaRPr>
                    </a:p>
                  </a:txBody>
                  <a:tcPr marL="63500" marR="63500" marT="63500" marB="63500"/>
                </a:tc>
                <a:extLst>
                  <a:ext uri="{0D108BD9-81ED-4DB2-BD59-A6C34878D82A}">
                    <a16:rowId xmlns:a16="http://schemas.microsoft.com/office/drawing/2014/main" val="10002"/>
                  </a:ext>
                </a:extLst>
              </a:tr>
              <a:tr h="1744824">
                <a:tc>
                  <a:txBody>
                    <a:bodyPr/>
                    <a:lstStyle/>
                    <a:p>
                      <a:pPr marL="0" lvl="0" indent="0" algn="ctr" rtl="0">
                        <a:spcBef>
                          <a:spcPts val="0"/>
                        </a:spcBef>
                        <a:spcAft>
                          <a:spcPts val="0"/>
                        </a:spcAft>
                        <a:buNone/>
                      </a:pPr>
                      <a:r>
                        <a:rPr lang="en-GB" sz="3200">
                          <a:solidFill>
                            <a:srgbClr val="5E5E5E"/>
                          </a:solidFill>
                          <a:sym typeface="Cabin"/>
                        </a:rPr>
                        <a:t>Put</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Update</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app.put()</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Used to update a piece of data about a specific object on the server.</a:t>
                      </a:r>
                      <a:endParaRPr sz="3200">
                        <a:solidFill>
                          <a:srgbClr val="5E5E5E"/>
                        </a:solidFill>
                        <a:latin typeface="Cabin"/>
                        <a:ea typeface="Cabin"/>
                        <a:cs typeface="Cabin"/>
                        <a:sym typeface="Cabin"/>
                      </a:endParaRPr>
                    </a:p>
                  </a:txBody>
                  <a:tcPr marL="63500" marR="63500" marT="63500" marB="63500"/>
                </a:tc>
                <a:extLst>
                  <a:ext uri="{0D108BD9-81ED-4DB2-BD59-A6C34878D82A}">
                    <a16:rowId xmlns:a16="http://schemas.microsoft.com/office/drawing/2014/main" val="10003"/>
                  </a:ext>
                </a:extLst>
              </a:tr>
              <a:tr h="1249253">
                <a:tc>
                  <a:txBody>
                    <a:bodyPr/>
                    <a:lstStyle/>
                    <a:p>
                      <a:pPr marL="0" lvl="0" indent="0" algn="ctr" rtl="0">
                        <a:spcBef>
                          <a:spcPts val="0"/>
                        </a:spcBef>
                        <a:spcAft>
                          <a:spcPts val="0"/>
                        </a:spcAft>
                        <a:buNone/>
                      </a:pPr>
                      <a:r>
                        <a:rPr lang="en-GB" sz="3200">
                          <a:solidFill>
                            <a:srgbClr val="5E5E5E"/>
                          </a:solidFill>
                          <a:sym typeface="Cabin"/>
                        </a:rPr>
                        <a:t>Delete</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Delete</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a:solidFill>
                            <a:srgbClr val="5E5E5E"/>
                          </a:solidFill>
                          <a:sym typeface="Cabin"/>
                        </a:rPr>
                        <a:t>app.delete()</a:t>
                      </a:r>
                      <a:endParaRPr sz="3200">
                        <a:solidFill>
                          <a:srgbClr val="5E5E5E"/>
                        </a:solidFill>
                        <a:latin typeface="Cabin"/>
                        <a:ea typeface="Cabin"/>
                        <a:cs typeface="Cabin"/>
                        <a:sym typeface="Cabin"/>
                      </a:endParaRPr>
                    </a:p>
                  </a:txBody>
                  <a:tcPr marL="63500" marR="63500" marT="63500" marB="63500"/>
                </a:tc>
                <a:tc>
                  <a:txBody>
                    <a:bodyPr/>
                    <a:lstStyle/>
                    <a:p>
                      <a:pPr marL="0" lvl="0" indent="0" algn="ctr" rtl="0">
                        <a:spcBef>
                          <a:spcPts val="0"/>
                        </a:spcBef>
                        <a:spcAft>
                          <a:spcPts val="0"/>
                        </a:spcAft>
                        <a:buNone/>
                      </a:pPr>
                      <a:r>
                        <a:rPr lang="en-GB" sz="3200" dirty="0">
                          <a:solidFill>
                            <a:srgbClr val="5E5E5E"/>
                          </a:solidFill>
                          <a:sym typeface="Cabin"/>
                        </a:rPr>
                        <a:t>Used to delete a specific object.</a:t>
                      </a:r>
                      <a:endParaRPr sz="3200" dirty="0">
                        <a:solidFill>
                          <a:srgbClr val="5E5E5E"/>
                        </a:solidFill>
                        <a:latin typeface="Cabin"/>
                        <a:ea typeface="Cabin"/>
                        <a:cs typeface="Cabin"/>
                        <a:sym typeface="Cabin"/>
                      </a:endParaRPr>
                    </a:p>
                  </a:txBody>
                  <a:tcPr marL="63500" marR="63500" marT="63500" marB="635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01624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Passing Data Through to the Server Using the Request Object </a:t>
            </a:r>
            <a:endParaRPr dirty="0"/>
          </a:p>
        </p:txBody>
      </p:sp>
      <p:sp>
        <p:nvSpPr>
          <p:cNvPr id="3" name="عنصر نائب للنص 2">
            <a:extLst>
              <a:ext uri="{FF2B5EF4-FFF2-40B4-BE49-F238E27FC236}">
                <a16:creationId xmlns:a16="http://schemas.microsoft.com/office/drawing/2014/main" id="{BBB80BBC-91BD-48BB-B564-ED9614ABE509}"/>
              </a:ext>
            </a:extLst>
          </p:cNvPr>
          <p:cNvSpPr>
            <a:spLocks noGrp="1"/>
          </p:cNvSpPr>
          <p:nvPr>
            <p:ph type="body" sz="half" idx="1"/>
          </p:nvPr>
        </p:nvSpPr>
        <p:spPr/>
        <p:txBody>
          <a:bodyPr/>
          <a:lstStyle/>
          <a:p>
            <a:endParaRPr lang="en-US" dirty="0"/>
          </a:p>
        </p:txBody>
      </p:sp>
      <p:grpSp>
        <p:nvGrpSpPr>
          <p:cNvPr id="6" name="Google Shape;193;p25">
            <a:extLst>
              <a:ext uri="{FF2B5EF4-FFF2-40B4-BE49-F238E27FC236}">
                <a16:creationId xmlns:a16="http://schemas.microsoft.com/office/drawing/2014/main" id="{93F9A002-20E5-40E3-90C2-19A4A5724AE0}"/>
              </a:ext>
            </a:extLst>
          </p:cNvPr>
          <p:cNvGrpSpPr/>
          <p:nvPr/>
        </p:nvGrpSpPr>
        <p:grpSpPr>
          <a:xfrm>
            <a:off x="1955623" y="4132425"/>
            <a:ext cx="20472753" cy="7802819"/>
            <a:chOff x="1284450" y="2674925"/>
            <a:chExt cx="6342000" cy="2223300"/>
          </a:xfrm>
        </p:grpSpPr>
        <p:sp>
          <p:nvSpPr>
            <p:cNvPr id="8" name="Google Shape;194;p25">
              <a:extLst>
                <a:ext uri="{FF2B5EF4-FFF2-40B4-BE49-F238E27FC236}">
                  <a16:creationId xmlns:a16="http://schemas.microsoft.com/office/drawing/2014/main" id="{047BA93B-6F05-4497-80DC-585BAD6209A7}"/>
                </a:ext>
              </a:extLst>
            </p:cNvPr>
            <p:cNvSpPr/>
            <p:nvPr/>
          </p:nvSpPr>
          <p:spPr>
            <a:xfrm>
              <a:off x="1284450" y="2674925"/>
              <a:ext cx="6342000" cy="2223300"/>
            </a:xfrm>
            <a:prstGeom prst="rect">
              <a:avLst/>
            </a:prstGeom>
            <a:solidFill>
              <a:srgbClr val="EBEBEB"/>
            </a:solidFill>
            <a:ln w="9525" cap="flat" cmpd="sng">
              <a:solidFill>
                <a:srgbClr val="2C3C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195;p25">
              <a:extLst>
                <a:ext uri="{FF2B5EF4-FFF2-40B4-BE49-F238E27FC236}">
                  <a16:creationId xmlns:a16="http://schemas.microsoft.com/office/drawing/2014/main" id="{4FCB4E6C-BA18-45D3-9F6E-D68B66AA6094}"/>
                </a:ext>
              </a:extLst>
            </p:cNvPr>
            <p:cNvPicPr preferRelativeResize="0"/>
            <p:nvPr/>
          </p:nvPicPr>
          <p:blipFill>
            <a:blip r:embed="rId3">
              <a:alphaModFix/>
            </a:blip>
            <a:stretch>
              <a:fillRect/>
            </a:stretch>
          </p:blipFill>
          <p:spPr>
            <a:xfrm>
              <a:off x="1375700" y="2747925"/>
              <a:ext cx="6127750" cy="2117225"/>
            </a:xfrm>
            <a:prstGeom prst="rect">
              <a:avLst/>
            </a:prstGeom>
            <a:noFill/>
            <a:ln>
              <a:noFill/>
            </a:ln>
          </p:spPr>
        </p:pic>
      </p:grpSp>
    </p:spTree>
    <p:extLst>
      <p:ext uri="{BB962C8B-B14F-4D97-AF65-F5344CB8AC3E}">
        <p14:creationId xmlns:p14="http://schemas.microsoft.com/office/powerpoint/2010/main" val="39998958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Passing Data Through to the Server Using the Request Object </a:t>
            </a:r>
            <a:endParaRPr dirty="0"/>
          </a:p>
        </p:txBody>
      </p:sp>
      <p:sp>
        <p:nvSpPr>
          <p:cNvPr id="3" name="عنصر نائب للنص 2">
            <a:extLst>
              <a:ext uri="{FF2B5EF4-FFF2-40B4-BE49-F238E27FC236}">
                <a16:creationId xmlns:a16="http://schemas.microsoft.com/office/drawing/2014/main" id="{BBB80BBC-91BD-48BB-B564-ED9614ABE509}"/>
              </a:ext>
            </a:extLst>
          </p:cNvPr>
          <p:cNvSpPr>
            <a:spLocks noGrp="1"/>
          </p:cNvSpPr>
          <p:nvPr>
            <p:ph type="body" sz="half" idx="1"/>
          </p:nvPr>
        </p:nvSpPr>
        <p:spPr/>
        <p:txBody>
          <a:bodyPr/>
          <a:lstStyle/>
          <a:p>
            <a:endParaRPr lang="en-US" dirty="0"/>
          </a:p>
        </p:txBody>
      </p:sp>
      <p:grpSp>
        <p:nvGrpSpPr>
          <p:cNvPr id="10" name="Google Shape;202;p26">
            <a:extLst>
              <a:ext uri="{FF2B5EF4-FFF2-40B4-BE49-F238E27FC236}">
                <a16:creationId xmlns:a16="http://schemas.microsoft.com/office/drawing/2014/main" id="{AA71374D-21C9-4206-B1AF-A97448D2C5BB}"/>
              </a:ext>
            </a:extLst>
          </p:cNvPr>
          <p:cNvGrpSpPr/>
          <p:nvPr/>
        </p:nvGrpSpPr>
        <p:grpSpPr>
          <a:xfrm>
            <a:off x="1782781" y="4478105"/>
            <a:ext cx="19679844" cy="6864933"/>
            <a:chOff x="1234125" y="1622575"/>
            <a:chExt cx="6342000" cy="2223300"/>
          </a:xfrm>
        </p:grpSpPr>
        <p:sp>
          <p:nvSpPr>
            <p:cNvPr id="11" name="Google Shape;203;p26">
              <a:extLst>
                <a:ext uri="{FF2B5EF4-FFF2-40B4-BE49-F238E27FC236}">
                  <a16:creationId xmlns:a16="http://schemas.microsoft.com/office/drawing/2014/main" id="{E0AEB14F-89A0-4BFE-AD2F-2026CB586B78}"/>
                </a:ext>
              </a:extLst>
            </p:cNvPr>
            <p:cNvSpPr/>
            <p:nvPr/>
          </p:nvSpPr>
          <p:spPr>
            <a:xfrm>
              <a:off x="1234125" y="1622575"/>
              <a:ext cx="6342000" cy="2223300"/>
            </a:xfrm>
            <a:prstGeom prst="rect">
              <a:avLst/>
            </a:prstGeom>
            <a:solidFill>
              <a:srgbClr val="EBEBEB"/>
            </a:solidFill>
            <a:ln w="9525" cap="flat" cmpd="sng">
              <a:solidFill>
                <a:srgbClr val="2C3C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204;p26">
              <a:extLst>
                <a:ext uri="{FF2B5EF4-FFF2-40B4-BE49-F238E27FC236}">
                  <a16:creationId xmlns:a16="http://schemas.microsoft.com/office/drawing/2014/main" id="{809C3751-ECC2-45FB-91E6-D000B26CBC41}"/>
                </a:ext>
              </a:extLst>
            </p:cNvPr>
            <p:cNvPicPr preferRelativeResize="0"/>
            <p:nvPr/>
          </p:nvPicPr>
          <p:blipFill>
            <a:blip r:embed="rId3">
              <a:alphaModFix/>
            </a:blip>
            <a:stretch>
              <a:fillRect/>
            </a:stretch>
          </p:blipFill>
          <p:spPr>
            <a:xfrm>
              <a:off x="1527275" y="1711350"/>
              <a:ext cx="5805275" cy="2063700"/>
            </a:xfrm>
            <a:prstGeom prst="rect">
              <a:avLst/>
            </a:prstGeom>
            <a:noFill/>
            <a:ln>
              <a:noFill/>
            </a:ln>
          </p:spPr>
        </p:pic>
      </p:grpSp>
    </p:spTree>
    <p:extLst>
      <p:ext uri="{BB962C8B-B14F-4D97-AF65-F5344CB8AC3E}">
        <p14:creationId xmlns:p14="http://schemas.microsoft.com/office/powerpoint/2010/main" val="24648933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Passing Data Through to the Server Using the Request Object </a:t>
            </a:r>
            <a:endParaRPr dirty="0"/>
          </a:p>
        </p:txBody>
      </p:sp>
      <p:sp>
        <p:nvSpPr>
          <p:cNvPr id="3" name="عنصر نائب للنص 2">
            <a:extLst>
              <a:ext uri="{FF2B5EF4-FFF2-40B4-BE49-F238E27FC236}">
                <a16:creationId xmlns:a16="http://schemas.microsoft.com/office/drawing/2014/main" id="{BBB80BBC-91BD-48BB-B564-ED9614ABE509}"/>
              </a:ext>
            </a:extLst>
          </p:cNvPr>
          <p:cNvSpPr>
            <a:spLocks noGrp="1"/>
          </p:cNvSpPr>
          <p:nvPr>
            <p:ph type="body" sz="half" idx="1"/>
          </p:nvPr>
        </p:nvSpPr>
        <p:spPr>
          <a:xfrm>
            <a:off x="1206499" y="4248504"/>
            <a:ext cx="21137685" cy="8256630"/>
          </a:xfrm>
        </p:spPr>
        <p:txBody>
          <a:bodyPr/>
          <a:lstStyle/>
          <a:p>
            <a:pPr algn="l" rtl="0"/>
            <a:r>
              <a:rPr lang="en-US" dirty="0"/>
              <a:t>To access the data passed through using the URL, we use the req object that is passed through as an argument to the </a:t>
            </a:r>
            <a:r>
              <a:rPr lang="en-US" dirty="0" err="1"/>
              <a:t>app.post</a:t>
            </a:r>
            <a:r>
              <a:rPr lang="en-US" dirty="0"/>
              <a:t> or </a:t>
            </a:r>
            <a:r>
              <a:rPr lang="en-US" dirty="0" err="1"/>
              <a:t>app.put</a:t>
            </a:r>
            <a:r>
              <a:rPr lang="en-US" dirty="0"/>
              <a:t> route handler. </a:t>
            </a:r>
          </a:p>
          <a:p>
            <a:pPr algn="l" rtl="0"/>
            <a:endParaRPr lang="en-US" dirty="0"/>
          </a:p>
        </p:txBody>
      </p:sp>
      <p:pic>
        <p:nvPicPr>
          <p:cNvPr id="8" name="Google Shape;212;p27">
            <a:extLst>
              <a:ext uri="{FF2B5EF4-FFF2-40B4-BE49-F238E27FC236}">
                <a16:creationId xmlns:a16="http://schemas.microsoft.com/office/drawing/2014/main" id="{32D292CD-11FA-4387-A8A0-1DD7B717BA05}"/>
              </a:ext>
            </a:extLst>
          </p:cNvPr>
          <p:cNvPicPr preferRelativeResize="0"/>
          <p:nvPr/>
        </p:nvPicPr>
        <p:blipFill>
          <a:blip r:embed="rId3">
            <a:alphaModFix/>
          </a:blip>
          <a:stretch>
            <a:fillRect/>
          </a:stretch>
        </p:blipFill>
        <p:spPr>
          <a:xfrm>
            <a:off x="3754002" y="6406203"/>
            <a:ext cx="15737401" cy="4936835"/>
          </a:xfrm>
          <a:prstGeom prst="rect">
            <a:avLst/>
          </a:prstGeom>
          <a:noFill/>
          <a:ln>
            <a:noFill/>
          </a:ln>
        </p:spPr>
      </p:pic>
    </p:spTree>
    <p:extLst>
      <p:ext uri="{BB962C8B-B14F-4D97-AF65-F5344CB8AC3E}">
        <p14:creationId xmlns:p14="http://schemas.microsoft.com/office/powerpoint/2010/main" val="25583032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20832406" cy="1435100"/>
          </a:xfrm>
          <a:prstGeom prst="rect">
            <a:avLst/>
          </a:prstGeom>
        </p:spPr>
        <p:txBody>
          <a:bodyPr>
            <a:normAutofit fontScale="90000"/>
          </a:bodyPr>
          <a:lstStyle/>
          <a:p>
            <a:pPr algn="l" rtl="0">
              <a:defRPr/>
            </a:pPr>
            <a:r>
              <a:rPr lang="en-US" dirty="0"/>
              <a:t>Passing Data Through to the Server Using the Request Object </a:t>
            </a:r>
            <a:endParaRPr dirty="0"/>
          </a:p>
        </p:txBody>
      </p:sp>
      <p:sp>
        <p:nvSpPr>
          <p:cNvPr id="3" name="عنصر نائب للنص 2">
            <a:extLst>
              <a:ext uri="{FF2B5EF4-FFF2-40B4-BE49-F238E27FC236}">
                <a16:creationId xmlns:a16="http://schemas.microsoft.com/office/drawing/2014/main" id="{BBB80BBC-91BD-48BB-B564-ED9614ABE509}"/>
              </a:ext>
            </a:extLst>
          </p:cNvPr>
          <p:cNvSpPr>
            <a:spLocks noGrp="1"/>
          </p:cNvSpPr>
          <p:nvPr>
            <p:ph type="body" sz="half" idx="1"/>
          </p:nvPr>
        </p:nvSpPr>
        <p:spPr>
          <a:xfrm>
            <a:off x="1206499" y="4248504"/>
            <a:ext cx="21137685" cy="8256630"/>
          </a:xfrm>
        </p:spPr>
        <p:txBody>
          <a:bodyPr/>
          <a:lstStyle/>
          <a:p>
            <a:pPr algn="l" rtl="0"/>
            <a:r>
              <a:rPr lang="en-US" dirty="0"/>
              <a:t>See in the example below how the code req.params.name is used to get the value of the parameter ‘name’ that is defined in the route argument of the </a:t>
            </a:r>
            <a:r>
              <a:rPr lang="en-US" dirty="0" err="1"/>
              <a:t>app.put</a:t>
            </a:r>
            <a:r>
              <a:rPr lang="en-US" dirty="0"/>
              <a:t>() method.</a:t>
            </a:r>
          </a:p>
        </p:txBody>
      </p:sp>
      <p:grpSp>
        <p:nvGrpSpPr>
          <p:cNvPr id="10" name="Google Shape;220;p28">
            <a:extLst>
              <a:ext uri="{FF2B5EF4-FFF2-40B4-BE49-F238E27FC236}">
                <a16:creationId xmlns:a16="http://schemas.microsoft.com/office/drawing/2014/main" id="{F891E160-D270-4F42-AF35-B63ACA9F6293}"/>
              </a:ext>
            </a:extLst>
          </p:cNvPr>
          <p:cNvGrpSpPr/>
          <p:nvPr/>
        </p:nvGrpSpPr>
        <p:grpSpPr>
          <a:xfrm>
            <a:off x="3571159" y="6140572"/>
            <a:ext cx="16408363" cy="5512165"/>
            <a:chOff x="730775" y="2852250"/>
            <a:chExt cx="6862200" cy="1828800"/>
          </a:xfrm>
        </p:grpSpPr>
        <p:sp>
          <p:nvSpPr>
            <p:cNvPr id="11" name="Google Shape;221;p28">
              <a:extLst>
                <a:ext uri="{FF2B5EF4-FFF2-40B4-BE49-F238E27FC236}">
                  <a16:creationId xmlns:a16="http://schemas.microsoft.com/office/drawing/2014/main" id="{E8DE56E8-1F12-4303-8823-9E73296F08B9}"/>
                </a:ext>
              </a:extLst>
            </p:cNvPr>
            <p:cNvSpPr/>
            <p:nvPr/>
          </p:nvSpPr>
          <p:spPr>
            <a:xfrm>
              <a:off x="730775" y="2852250"/>
              <a:ext cx="6862200" cy="182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222;p28">
              <a:extLst>
                <a:ext uri="{FF2B5EF4-FFF2-40B4-BE49-F238E27FC236}">
                  <a16:creationId xmlns:a16="http://schemas.microsoft.com/office/drawing/2014/main" id="{FC1180DC-07AD-4372-83DB-6C5060D977E2}"/>
                </a:ext>
              </a:extLst>
            </p:cNvPr>
            <p:cNvPicPr preferRelativeResize="0"/>
            <p:nvPr/>
          </p:nvPicPr>
          <p:blipFill>
            <a:blip r:embed="rId3">
              <a:alphaModFix/>
            </a:blip>
            <a:stretch>
              <a:fillRect/>
            </a:stretch>
          </p:blipFill>
          <p:spPr>
            <a:xfrm>
              <a:off x="766200" y="2968300"/>
              <a:ext cx="6814724" cy="1630100"/>
            </a:xfrm>
            <a:prstGeom prst="rect">
              <a:avLst/>
            </a:prstGeom>
            <a:noFill/>
            <a:ln>
              <a:noFill/>
            </a:ln>
          </p:spPr>
        </p:pic>
      </p:grpSp>
    </p:spTree>
    <p:extLst>
      <p:ext uri="{BB962C8B-B14F-4D97-AF65-F5344CB8AC3E}">
        <p14:creationId xmlns:p14="http://schemas.microsoft.com/office/powerpoint/2010/main" val="274686945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1053</Words>
  <Application>Microsoft Office PowerPoint</Application>
  <PresentationFormat>مخصص</PresentationFormat>
  <Paragraphs>74</Paragraphs>
  <Slides>12</Slides>
  <Notes>6</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12</vt:i4>
      </vt:variant>
    </vt:vector>
  </HeadingPairs>
  <TitlesOfParts>
    <vt:vector size="22" baseType="lpstr">
      <vt:lpstr>Arial</vt:lpstr>
      <vt:lpstr>Cabin</vt:lpstr>
      <vt:lpstr>Consolas</vt:lpstr>
      <vt:lpstr>Courier New</vt:lpstr>
      <vt:lpstr>Helvetica</vt:lpstr>
      <vt:lpstr>Helvetica Neue</vt:lpstr>
      <vt:lpstr>Helvetica Neue Medium</vt:lpstr>
      <vt:lpstr>Montserrat</vt:lpstr>
      <vt:lpstr>Montserrat Light</vt:lpstr>
      <vt:lpstr>21_BasicWhite</vt:lpstr>
      <vt:lpstr>Express 2</vt:lpstr>
      <vt:lpstr>What is a Restful API? </vt:lpstr>
      <vt:lpstr>What is a Restful API? </vt:lpstr>
      <vt:lpstr>Create a Custom Restful API Using Express </vt:lpstr>
      <vt:lpstr>Create a Custom Restful API Using Express </vt:lpstr>
      <vt:lpstr>Passing Data Through to the Server Using the Request Object </vt:lpstr>
      <vt:lpstr>Passing Data Through to the Server Using the Request Object </vt:lpstr>
      <vt:lpstr>Passing Data Through to the Server Using the Request Object </vt:lpstr>
      <vt:lpstr>Passing Data Through to the Server Using the Request Object </vt:lpstr>
      <vt:lpstr>Postman</vt:lpstr>
      <vt:lpstr>Working with Requests </vt:lpstr>
      <vt:lpstr>Working with Requests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16</cp:revision>
  <dcterms:modified xsi:type="dcterms:W3CDTF">2021-11-08T01:29:06Z</dcterms:modified>
</cp:coreProperties>
</file>