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72" r:id="rId3"/>
    <p:sldId id="273" r:id="rId4"/>
    <p:sldId id="274" r:id="rId5"/>
    <p:sldId id="257" r:id="rId6"/>
    <p:sldId id="266" r:id="rId7"/>
    <p:sldId id="267" r:id="rId8"/>
    <p:sldId id="268" r:id="rId9"/>
    <p:sldId id="269" r:id="rId10"/>
    <p:sldId id="270" r:id="rId11"/>
    <p:sldId id="271"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A1"/>
    <a:srgbClr val="292D3E"/>
    <a:srgbClr val="ECF7F8"/>
    <a:srgbClr val="6FC4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075" autoAdjust="0"/>
  </p:normalViewPr>
  <p:slideViewPr>
    <p:cSldViewPr snapToGrid="0" snapToObjects="1">
      <p:cViewPr>
        <p:scale>
          <a:sx n="31" d="100"/>
          <a:sy n="31" d="100"/>
        </p:scale>
        <p:origin x="1459"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410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61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104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573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1:</a:t>
            </a:r>
          </a:p>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Your scripts element of the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should be updated to show how to run tests. We specify that Mocha will be used as shown below. Mocha will by default treat all JavaScript files in the ‘test’ directory of the app (see the next step) as tests. Therefore, adding this script to your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allows you to run any tests you create in the test directory by typing “</a:t>
            </a:r>
            <a:r>
              <a:rPr lang="en-US" sz="2400" dirty="0" err="1">
                <a:solidFill>
                  <a:schemeClr val="dk1"/>
                </a:solidFill>
                <a:latin typeface="Montserrat Light"/>
                <a:ea typeface="Montserrat Light"/>
                <a:cs typeface="Montserrat Light"/>
                <a:sym typeface="Montserrat Light"/>
              </a:rPr>
              <a:t>npm</a:t>
            </a:r>
            <a:r>
              <a:rPr lang="en-US" sz="2400" dirty="0">
                <a:solidFill>
                  <a:schemeClr val="dk1"/>
                </a:solidFill>
                <a:latin typeface="Montserrat Light"/>
                <a:ea typeface="Montserrat Light"/>
                <a:cs typeface="Montserrat Light"/>
                <a:sym typeface="Montserrat Light"/>
              </a:rPr>
              <a:t> test” in the command line interface. </a:t>
            </a:r>
          </a:p>
          <a:p>
            <a:pPr marL="457200" lvl="0" indent="0" algn="just" rtl="0">
              <a:lnSpc>
                <a:spcPct val="150000"/>
              </a:lnSpc>
              <a:spcBef>
                <a:spcPts val="0"/>
              </a:spcBef>
              <a:spcAft>
                <a:spcPts val="0"/>
              </a:spcAft>
              <a:buClr>
                <a:schemeClr val="dk1"/>
              </a:buClr>
              <a:buSzPts val="1100"/>
              <a:buFont typeface="Arial"/>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2: </a:t>
            </a: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Mocha will automatically treat all JavaScript files in this directory as tests. Create a file called ‘users.test.js’ in this directory that will test that the default functionality created for URL http://localhost:3000/users works as expected.</a:t>
            </a:r>
          </a:p>
          <a:p>
            <a:endParaRPr lang="en-US" dirty="0"/>
          </a:p>
        </p:txBody>
      </p:sp>
    </p:spTree>
    <p:extLst>
      <p:ext uri="{BB962C8B-B14F-4D97-AF65-F5344CB8AC3E}">
        <p14:creationId xmlns:p14="http://schemas.microsoft.com/office/powerpoint/2010/main" val="38205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430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b="1" i="1" dirty="0">
                <a:solidFill>
                  <a:schemeClr val="dk1"/>
                </a:solidFill>
                <a:latin typeface="Montserrat"/>
                <a:ea typeface="Montserrat"/>
                <a:cs typeface="Montserrat"/>
                <a:sym typeface="Montserrat"/>
              </a:rPr>
              <a:t>Note:</a:t>
            </a:r>
            <a:r>
              <a:rPr lang="en-US" sz="2400" dirty="0">
                <a:solidFill>
                  <a:schemeClr val="dk1"/>
                </a:solidFill>
                <a:latin typeface="Montserrat Light"/>
                <a:ea typeface="Montserrat Light"/>
                <a:cs typeface="Montserrat Light"/>
                <a:sym typeface="Montserrat Light"/>
              </a:rPr>
              <a:t> This code example uses the request package which allows you to test HTTP requests by making HTTP calls. To use this package first install it by typing </a:t>
            </a:r>
            <a:r>
              <a:rPr lang="en-US" sz="2400" dirty="0" err="1">
                <a:solidFill>
                  <a:schemeClr val="dk1"/>
                </a:solidFill>
                <a:latin typeface="Consolas"/>
                <a:ea typeface="Consolas"/>
                <a:cs typeface="Consolas"/>
                <a:sym typeface="Consolas"/>
              </a:rPr>
              <a:t>npm</a:t>
            </a:r>
            <a:r>
              <a:rPr lang="en-US" sz="2400" dirty="0">
                <a:solidFill>
                  <a:schemeClr val="dk1"/>
                </a:solidFill>
                <a:latin typeface="Consolas"/>
                <a:ea typeface="Consolas"/>
                <a:cs typeface="Consolas"/>
                <a:sym typeface="Consolas"/>
              </a:rPr>
              <a:t> install request --save</a:t>
            </a:r>
            <a:r>
              <a:rPr lang="en-US" sz="2400" dirty="0">
                <a:solidFill>
                  <a:schemeClr val="dk1"/>
                </a:solidFill>
                <a:latin typeface="Montserrat Light"/>
                <a:ea typeface="Montserrat Light"/>
                <a:cs typeface="Montserrat Light"/>
                <a:sym typeface="Montserrat Light"/>
              </a:rPr>
              <a:t> in the command line interface. </a:t>
            </a:r>
          </a:p>
          <a:p>
            <a:endParaRPr lang="en-US" dirty="0"/>
          </a:p>
        </p:txBody>
      </p:sp>
    </p:spTree>
    <p:extLst>
      <p:ext uri="{BB962C8B-B14F-4D97-AF65-F5344CB8AC3E}">
        <p14:creationId xmlns:p14="http://schemas.microsoft.com/office/powerpoint/2010/main" val="1131973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Testing and Refactoring Node.js</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7760519" cy="8256630"/>
          </a:xfrm>
          <a:prstGeom prst="rect">
            <a:avLst/>
          </a:prstGeom>
        </p:spPr>
        <p:txBody>
          <a:bodyPr/>
          <a:lstStyle/>
          <a:p>
            <a:pPr algn="l" rtl="0">
              <a:defRPr/>
            </a:pPr>
            <a:r>
              <a:rPr lang="en-US" dirty="0"/>
              <a:t>You can also group statements and tests together like this: </a:t>
            </a:r>
          </a:p>
          <a:p>
            <a:pPr algn="l" rtl="0">
              <a:defRPr/>
            </a:pPr>
            <a:endParaRPr lang="en-US" dirty="0"/>
          </a:p>
        </p:txBody>
      </p:sp>
      <p:sp>
        <p:nvSpPr>
          <p:cNvPr id="203" name="Slide Title"/>
          <p:cNvSpPr txBox="1">
            <a:spLocks noGrp="1"/>
          </p:cNvSpPr>
          <p:nvPr>
            <p:ph type="title"/>
          </p:nvPr>
        </p:nvSpPr>
        <p:spPr>
          <a:xfrm>
            <a:off x="1206500" y="1079500"/>
            <a:ext cx="8113047" cy="1435100"/>
          </a:xfrm>
          <a:prstGeom prst="rect">
            <a:avLst/>
          </a:prstGeom>
        </p:spPr>
        <p:txBody>
          <a:bodyPr>
            <a:normAutofit fontScale="90000"/>
          </a:bodyPr>
          <a:lstStyle/>
          <a:p>
            <a:pPr algn="l" rtl="0">
              <a:defRPr/>
            </a:pPr>
            <a:r>
              <a:rPr lang="en-US" dirty="0"/>
              <a:t>Node.js Testing Frameworks</a:t>
            </a:r>
            <a:endParaRPr dirty="0"/>
          </a:p>
        </p:txBody>
      </p:sp>
      <p:sp>
        <p:nvSpPr>
          <p:cNvPr id="9" name="مربع نص 8">
            <a:extLst>
              <a:ext uri="{FF2B5EF4-FFF2-40B4-BE49-F238E27FC236}">
                <a16:creationId xmlns:a16="http://schemas.microsoft.com/office/drawing/2014/main" id="{F49C11DD-2F63-4E3C-A667-18854829F2E5}"/>
              </a:ext>
            </a:extLst>
          </p:cNvPr>
          <p:cNvSpPr txBox="1"/>
          <p:nvPr/>
        </p:nvSpPr>
        <p:spPr>
          <a:xfrm>
            <a:off x="9319547" y="1079500"/>
            <a:ext cx="14342807" cy="11910953"/>
          </a:xfrm>
          <a:prstGeom prst="rect">
            <a:avLst/>
          </a:prstGeom>
          <a:solidFill>
            <a:srgbClr val="292D3E"/>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expect  = require('chai').expect;</a:t>
            </a:r>
          </a:p>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request = require('request');</a:t>
            </a:r>
          </a:p>
          <a:p>
            <a:pPr marL="0" lvl="0" indent="0" algn="l" rtl="0">
              <a:lnSpc>
                <a:spcPct val="100000"/>
              </a:lnSpc>
              <a:spcBef>
                <a:spcPts val="0"/>
              </a:spcBef>
              <a:spcAft>
                <a:spcPts val="0"/>
              </a:spcAft>
              <a:buClr>
                <a:schemeClr val="dk1"/>
              </a:buClr>
              <a:buSzPts val="1100"/>
              <a:buFont typeface="Arial"/>
              <a:buNone/>
            </a:pP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 and 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Main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200</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Hello World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About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http://localhost:8080/about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404</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p:txBody>
      </p:sp>
    </p:spTree>
    <p:extLst>
      <p:ext uri="{BB962C8B-B14F-4D97-AF65-F5344CB8AC3E}">
        <p14:creationId xmlns:p14="http://schemas.microsoft.com/office/powerpoint/2010/main" val="15837063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endParaRPr lang="en-US" dirty="0"/>
          </a:p>
          <a:p>
            <a:pPr algn="l" rtl="0">
              <a:defRPr/>
            </a:pPr>
            <a:r>
              <a:rPr lang="en-US" dirty="0"/>
              <a:t>The </a:t>
            </a:r>
            <a:r>
              <a:rPr lang="en-US" dirty="0">
                <a:solidFill>
                  <a:srgbClr val="0093A1"/>
                </a:solidFill>
                <a:latin typeface="Consolas" panose="020B0609020204030204" pitchFamily="49" charset="0"/>
              </a:rPr>
              <a:t>assert() </a:t>
            </a:r>
            <a:r>
              <a:rPr lang="en-US" dirty="0"/>
              <a:t>module compares two values. If the two values aren’t equal, an error is thrown and the code execution is terminated.</a:t>
            </a:r>
          </a:p>
          <a:p>
            <a:pPr algn="l" rtl="0">
              <a:defRPr/>
            </a:pPr>
            <a:endParaRPr dirty="0"/>
          </a:p>
        </p:txBody>
      </p:sp>
      <p:sp>
        <p:nvSpPr>
          <p:cNvPr id="203" name="Slide Title"/>
          <p:cNvSpPr txBox="1">
            <a:spLocks noGrp="1"/>
          </p:cNvSpPr>
          <p:nvPr>
            <p:ph type="title"/>
          </p:nvPr>
        </p:nvSpPr>
        <p:spPr>
          <a:xfrm>
            <a:off x="1206499" y="1079500"/>
            <a:ext cx="15459177"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4562C7CA-E226-4EB1-B232-CD12A91ADB16}"/>
              </a:ext>
            </a:extLst>
          </p:cNvPr>
          <p:cNvSpPr>
            <a:spLocks noGrp="1"/>
          </p:cNvSpPr>
          <p:nvPr>
            <p:ph type="pic" sz="half" idx="22"/>
          </p:nvPr>
        </p:nvSpPr>
        <p:spPr/>
      </p:sp>
      <p:graphicFrame>
        <p:nvGraphicFramePr>
          <p:cNvPr id="8" name="Google Shape;212;p27">
            <a:extLst>
              <a:ext uri="{FF2B5EF4-FFF2-40B4-BE49-F238E27FC236}">
                <a16:creationId xmlns:a16="http://schemas.microsoft.com/office/drawing/2014/main" id="{C1CAE8C2-4B6F-4E29-912A-C7EA80AD1624}"/>
              </a:ext>
            </a:extLst>
          </p:cNvPr>
          <p:cNvGraphicFramePr/>
          <p:nvPr>
            <p:extLst>
              <p:ext uri="{D42A27DB-BD31-4B8C-83A1-F6EECF244321}">
                <p14:modId xmlns:p14="http://schemas.microsoft.com/office/powerpoint/2010/main" val="2402581165"/>
              </p:ext>
            </p:extLst>
          </p:nvPr>
        </p:nvGraphicFramePr>
        <p:xfrm>
          <a:off x="5805976" y="7434758"/>
          <a:ext cx="10359048" cy="1212977"/>
        </p:xfrm>
        <a:graphic>
          <a:graphicData uri="http://schemas.openxmlformats.org/drawingml/2006/table">
            <a:tbl>
              <a:tblPr>
                <a:noFill/>
              </a:tblPr>
              <a:tblGrid>
                <a:gridCol w="10359048">
                  <a:extLst>
                    <a:ext uri="{9D8B030D-6E8A-4147-A177-3AD203B41FA5}">
                      <a16:colId xmlns:a16="http://schemas.microsoft.com/office/drawing/2014/main" val="20000"/>
                    </a:ext>
                  </a:extLst>
                </a:gridCol>
              </a:tblGrid>
              <a:tr h="0">
                <a:tc>
                  <a:txBody>
                    <a:bodyPr/>
                    <a:lstStyle/>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let assert = require('assert');</a:t>
                      </a:r>
                      <a:endParaRPr sz="3200" dirty="0">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assert(5 &gt; 7);</a:t>
                      </a:r>
                      <a:endParaRPr sz="32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9812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What is Mocha?</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03670EA6-E1D1-45D6-9A98-5AA62E1CD5DD}"/>
              </a:ext>
            </a:extLst>
          </p:cNvPr>
          <p:cNvPicPr>
            <a:picLocks noChangeAspect="1"/>
          </p:cNvPicPr>
          <p:nvPr/>
        </p:nvPicPr>
        <p:blipFill rotWithShape="1">
          <a:blip r:embed="rId3"/>
          <a:srcRect l="9009" t="32343" r="9234" b="9279"/>
          <a:stretch/>
        </p:blipFill>
        <p:spPr>
          <a:xfrm>
            <a:off x="3116372" y="5041646"/>
            <a:ext cx="18151256" cy="7290397"/>
          </a:xfrm>
          <a:prstGeom prst="rect">
            <a:avLst/>
          </a:prstGeom>
        </p:spPr>
      </p:pic>
    </p:spTree>
    <p:extLst>
      <p:ext uri="{BB962C8B-B14F-4D97-AF65-F5344CB8AC3E}">
        <p14:creationId xmlns:p14="http://schemas.microsoft.com/office/powerpoint/2010/main" val="28135182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What is Chai?</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DD7E0AEE-A2D6-4DD3-BD89-22F3F68A09F2}"/>
              </a:ext>
            </a:extLst>
          </p:cNvPr>
          <p:cNvPicPr>
            <a:picLocks noChangeAspect="1"/>
          </p:cNvPicPr>
          <p:nvPr/>
        </p:nvPicPr>
        <p:blipFill rotWithShape="1">
          <a:blip r:embed="rId3"/>
          <a:srcRect l="9279" t="32344" r="9505" b="8798"/>
          <a:stretch/>
        </p:blipFill>
        <p:spPr>
          <a:xfrm>
            <a:off x="3643463" y="5288315"/>
            <a:ext cx="17097074" cy="6969587"/>
          </a:xfrm>
          <a:prstGeom prst="rect">
            <a:avLst/>
          </a:prstGeom>
        </p:spPr>
      </p:pic>
    </p:spTree>
    <p:extLst>
      <p:ext uri="{BB962C8B-B14F-4D97-AF65-F5344CB8AC3E}">
        <p14:creationId xmlns:p14="http://schemas.microsoft.com/office/powerpoint/2010/main" val="95206568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Chai assertion styles</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5281E625-0675-4945-8FE2-10947B1E9B54}"/>
              </a:ext>
            </a:extLst>
          </p:cNvPr>
          <p:cNvPicPr>
            <a:picLocks noChangeAspect="1"/>
          </p:cNvPicPr>
          <p:nvPr/>
        </p:nvPicPr>
        <p:blipFill rotWithShape="1">
          <a:blip r:embed="rId3"/>
          <a:srcRect l="9144" t="32343" r="8829" b="8558"/>
          <a:stretch/>
        </p:blipFill>
        <p:spPr>
          <a:xfrm>
            <a:off x="3288884" y="5041646"/>
            <a:ext cx="17806231" cy="7216257"/>
          </a:xfrm>
          <a:prstGeom prst="rect">
            <a:avLst/>
          </a:prstGeom>
        </p:spPr>
      </p:pic>
    </p:spTree>
    <p:extLst>
      <p:ext uri="{BB962C8B-B14F-4D97-AF65-F5344CB8AC3E}">
        <p14:creationId xmlns:p14="http://schemas.microsoft.com/office/powerpoint/2010/main" val="3190373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a:defRPr/>
            </a:pP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a:t>
            </a:r>
            <a:r>
              <a:rPr lang="en-US" dirty="0" err="1">
                <a:solidFill>
                  <a:srgbClr val="0093A1"/>
                </a:solidFill>
                <a:latin typeface="Consolas" panose="020B0609020204030204" pitchFamily="49" charset="0"/>
              </a:rPr>
              <a:t>i</a:t>
            </a:r>
            <a:r>
              <a:rPr lang="en-US" dirty="0">
                <a:solidFill>
                  <a:srgbClr val="0093A1"/>
                </a:solidFill>
                <a:latin typeface="Consolas" panose="020B0609020204030204" pitchFamily="49" charset="0"/>
              </a:rPr>
              <a:t> mocha </a:t>
            </a:r>
          </a:p>
          <a:p>
            <a:pPr marL="514350" indent="-514350" algn="l" rtl="0">
              <a:buFont typeface="+mj-lt"/>
              <a:buAutoNum type="arabicPeriod"/>
              <a:defRPr/>
            </a:pPr>
            <a:r>
              <a:rPr lang="en-US" dirty="0"/>
              <a:t>Update your scripts in </a:t>
            </a:r>
            <a:r>
              <a:rPr lang="en-US" dirty="0" err="1"/>
              <a:t>package.json</a:t>
            </a:r>
            <a:r>
              <a:rPr lang="en-US" dirty="0"/>
              <a:t> file</a:t>
            </a:r>
          </a:p>
          <a:p>
            <a:pPr marL="514350" indent="-514350" algn="l" rtl="0">
              <a:buFont typeface="+mj-lt"/>
              <a:buAutoNum type="arabicPeriod"/>
              <a:defRPr/>
            </a:pPr>
            <a:endParaRPr lang="en-US" dirty="0"/>
          </a:p>
          <a:p>
            <a:pPr marL="514350" indent="-514350" algn="l" rtl="0">
              <a:buFont typeface="+mj-lt"/>
              <a:buAutoNum type="arabicPeriod"/>
              <a:defRPr/>
            </a:pPr>
            <a:endParaRPr lang="en-US" dirty="0"/>
          </a:p>
          <a:p>
            <a:pPr marL="514350" indent="-514350" algn="l" rtl="0">
              <a:buFont typeface="+mj-lt"/>
              <a:buAutoNum type="arabicPeriod"/>
              <a:defRPr/>
            </a:pPr>
            <a:r>
              <a:rPr lang="en-US" dirty="0"/>
              <a:t>Write the back end code for your express app</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4574274" cy="1435100"/>
          </a:xfrm>
          <a:prstGeom prst="rect">
            <a:avLst/>
          </a:prstGeom>
        </p:spPr>
        <p:txBody>
          <a:bodyPr>
            <a:normAutofit/>
          </a:bodyPr>
          <a:lstStyle/>
          <a:p>
            <a:pPr algn="l" rtl="0">
              <a:defRPr/>
            </a:pPr>
            <a:r>
              <a:rPr lang="en-US" dirty="0"/>
              <a:t>Node.js Testing Frameworks</a:t>
            </a:r>
            <a:endParaRPr dirty="0"/>
          </a:p>
        </p:txBody>
      </p:sp>
      <p:pic>
        <p:nvPicPr>
          <p:cNvPr id="9" name="Google Shape;151;p19">
            <a:extLst>
              <a:ext uri="{FF2B5EF4-FFF2-40B4-BE49-F238E27FC236}">
                <a16:creationId xmlns:a16="http://schemas.microsoft.com/office/drawing/2014/main" id="{38D51CE9-2867-411F-9EDB-EBECEB161564}"/>
              </a:ext>
            </a:extLst>
          </p:cNvPr>
          <p:cNvPicPr preferRelativeResize="0"/>
          <p:nvPr/>
        </p:nvPicPr>
        <p:blipFill rotWithShape="1">
          <a:blip r:embed="rId3">
            <a:alphaModFix/>
          </a:blip>
          <a:srcRect b="28345"/>
          <a:stretch/>
        </p:blipFill>
        <p:spPr>
          <a:xfrm>
            <a:off x="9905935" y="8321772"/>
            <a:ext cx="11749678" cy="4743361"/>
          </a:xfrm>
          <a:prstGeom prst="rect">
            <a:avLst/>
          </a:prstGeom>
          <a:noFill/>
          <a:ln>
            <a:noFill/>
          </a:ln>
        </p:spPr>
      </p:pic>
      <p:grpSp>
        <p:nvGrpSpPr>
          <p:cNvPr id="5" name="مجموعة 4">
            <a:extLst>
              <a:ext uri="{FF2B5EF4-FFF2-40B4-BE49-F238E27FC236}">
                <a16:creationId xmlns:a16="http://schemas.microsoft.com/office/drawing/2014/main" id="{47C383ED-ED38-4EC4-9945-9BF555E67C0D}"/>
              </a:ext>
            </a:extLst>
          </p:cNvPr>
          <p:cNvGrpSpPr/>
          <p:nvPr/>
        </p:nvGrpSpPr>
        <p:grpSpPr>
          <a:xfrm>
            <a:off x="11713636" y="4286394"/>
            <a:ext cx="8134275" cy="2571606"/>
            <a:chOff x="11713636" y="4286394"/>
            <a:chExt cx="8134275" cy="2571606"/>
          </a:xfrm>
        </p:grpSpPr>
        <p:pic>
          <p:nvPicPr>
            <p:cNvPr id="8" name="Google Shape;150;p19">
              <a:extLst>
                <a:ext uri="{FF2B5EF4-FFF2-40B4-BE49-F238E27FC236}">
                  <a16:creationId xmlns:a16="http://schemas.microsoft.com/office/drawing/2014/main" id="{E95EF983-68F4-4CD0-987F-4B2A6FBE1A6C}"/>
                </a:ext>
              </a:extLst>
            </p:cNvPr>
            <p:cNvPicPr preferRelativeResize="0"/>
            <p:nvPr/>
          </p:nvPicPr>
          <p:blipFill>
            <a:blip r:embed="rId4">
              <a:alphaModFix/>
            </a:blip>
            <a:stretch>
              <a:fillRect/>
            </a:stretch>
          </p:blipFill>
          <p:spPr>
            <a:xfrm>
              <a:off x="11713636" y="4286394"/>
              <a:ext cx="8134275" cy="2571606"/>
            </a:xfrm>
            <a:prstGeom prst="rect">
              <a:avLst/>
            </a:prstGeom>
            <a:noFill/>
            <a:ln>
              <a:noFill/>
            </a:ln>
          </p:spPr>
        </p:pic>
        <p:sp>
          <p:nvSpPr>
            <p:cNvPr id="4" name="مستطيل 3">
              <a:extLst>
                <a:ext uri="{FF2B5EF4-FFF2-40B4-BE49-F238E27FC236}">
                  <a16:creationId xmlns:a16="http://schemas.microsoft.com/office/drawing/2014/main" id="{38158C1C-570A-4A1B-AF85-6C426A9638A6}"/>
                </a:ext>
              </a:extLst>
            </p:cNvPr>
            <p:cNvSpPr/>
            <p:nvPr/>
          </p:nvSpPr>
          <p:spPr>
            <a:xfrm>
              <a:off x="12192000" y="4984955"/>
              <a:ext cx="7655911" cy="619432"/>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lstStyle/>
          <a:p>
            <a:pPr marL="514350" indent="-514350" algn="l" rtl="0">
              <a:buFont typeface="+mj-lt"/>
              <a:buAutoNum type="arabicPeriod" startAt="3"/>
              <a:defRPr/>
            </a:pPr>
            <a:r>
              <a:rPr lang="en-US" dirty="0"/>
              <a:t>install the request module like this </a:t>
            </a:r>
            <a:br>
              <a:rPr lang="en-US" dirty="0"/>
            </a:br>
            <a:r>
              <a:rPr lang="en-US" dirty="0"/>
              <a:t>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install request chai –save-dev</a:t>
            </a:r>
          </a:p>
          <a:p>
            <a:pPr marL="514350" indent="-514350" algn="l" rtl="0">
              <a:buFont typeface="+mj-lt"/>
              <a:buAutoNum type="arabicPeriod" startAt="3"/>
              <a:defRPr/>
            </a:pPr>
            <a:r>
              <a:rPr lang="en-US" dirty="0"/>
              <a:t>Create a test folder with a app.test.js file inside the test folder, </a:t>
            </a:r>
            <a:br>
              <a:rPr lang="en-US" dirty="0"/>
            </a:br>
            <a:r>
              <a:rPr lang="en-US" dirty="0"/>
              <a:t>The code that should be in the ‘app.test.js’ file. This is unit test using Mocha and Chai.</a:t>
            </a:r>
          </a:p>
          <a:p>
            <a:pPr marL="514350" indent="-514350" algn="l" rtl="0">
              <a:buFont typeface="+mj-lt"/>
              <a:buAutoNum type="arabicPeriod" startAt="5"/>
              <a:defRPr/>
            </a:pPr>
            <a:r>
              <a:rPr lang="en-US" dirty="0"/>
              <a:t>Write the code to test your backend endpoints like this</a:t>
            </a:r>
          </a:p>
          <a:p>
            <a:pPr marL="514350" indent="-514350" algn="l" rtl="0">
              <a:buFont typeface="+mj-lt"/>
              <a:buAutoNum type="arabicPeriod" startAt="5"/>
              <a:defRPr/>
            </a:pPr>
            <a:endParaRPr lang="en-US" dirty="0"/>
          </a:p>
          <a:p>
            <a:pPr marL="514350" indent="-514350" algn="l" rtl="0">
              <a:buFont typeface="+mj-lt"/>
              <a:buAutoNum type="arabicPeriod" startAt="5"/>
              <a:defRPr/>
            </a:pPr>
            <a:endParaRPr lang="en-US" dirty="0"/>
          </a:p>
          <a:p>
            <a:pPr algn="l" rtl="0">
              <a:defRPr/>
            </a:pPr>
            <a:r>
              <a:rPr lang="en-US" dirty="0"/>
              <a:t>Use Chai to write the actual code that will be used to execute the test. </a:t>
            </a:r>
          </a:p>
          <a:p>
            <a:pPr algn="l" rtl="0">
              <a:defRPr/>
            </a:pPr>
            <a:r>
              <a:rPr lang="en-US" dirty="0"/>
              <a:t>Use the it() function to describe the actual test</a:t>
            </a:r>
          </a:p>
          <a:p>
            <a:pPr marL="514350" indent="-514350" algn="l" rtl="0">
              <a:buFont typeface="+mj-lt"/>
              <a:buAutoNum type="arabicPeriod" startAt="5"/>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grpSp>
        <p:nvGrpSpPr>
          <p:cNvPr id="6" name="مجموعة 5">
            <a:extLst>
              <a:ext uri="{FF2B5EF4-FFF2-40B4-BE49-F238E27FC236}">
                <a16:creationId xmlns:a16="http://schemas.microsoft.com/office/drawing/2014/main" id="{B867B9C2-0E63-4EA9-89DE-BF34635C70E2}"/>
              </a:ext>
            </a:extLst>
          </p:cNvPr>
          <p:cNvGrpSpPr/>
          <p:nvPr/>
        </p:nvGrpSpPr>
        <p:grpSpPr>
          <a:xfrm>
            <a:off x="11974917" y="6986346"/>
            <a:ext cx="12205883" cy="2780946"/>
            <a:chOff x="10323871" y="10103518"/>
            <a:chExt cx="13606652" cy="3464273"/>
          </a:xfrm>
        </p:grpSpPr>
        <p:pic>
          <p:nvPicPr>
            <p:cNvPr id="9" name="Google Shape;159;p20">
              <a:extLst>
                <a:ext uri="{FF2B5EF4-FFF2-40B4-BE49-F238E27FC236}">
                  <a16:creationId xmlns:a16="http://schemas.microsoft.com/office/drawing/2014/main" id="{0A5650D1-0E5E-401A-B289-F5339C781FC8}"/>
                </a:ext>
              </a:extLst>
            </p:cNvPr>
            <p:cNvPicPr preferRelativeResize="0"/>
            <p:nvPr/>
          </p:nvPicPr>
          <p:blipFill rotWithShape="1">
            <a:blip r:embed="rId3">
              <a:alphaModFix/>
            </a:blip>
            <a:srcRect t="5598"/>
            <a:stretch/>
          </p:blipFill>
          <p:spPr>
            <a:xfrm>
              <a:off x="10323871" y="10517287"/>
              <a:ext cx="13606652" cy="3050504"/>
            </a:xfrm>
            <a:prstGeom prst="rect">
              <a:avLst/>
            </a:prstGeom>
            <a:noFill/>
            <a:ln>
              <a:noFill/>
            </a:ln>
          </p:spPr>
        </p:pic>
        <p:pic>
          <p:nvPicPr>
            <p:cNvPr id="5" name="صورة 4">
              <a:extLst>
                <a:ext uri="{FF2B5EF4-FFF2-40B4-BE49-F238E27FC236}">
                  <a16:creationId xmlns:a16="http://schemas.microsoft.com/office/drawing/2014/main" id="{181D266B-6E4D-4949-AF41-845C1BF49A85}"/>
                </a:ext>
              </a:extLst>
            </p:cNvPr>
            <p:cNvPicPr>
              <a:picLocks noChangeAspect="1"/>
            </p:cNvPicPr>
            <p:nvPr/>
          </p:nvPicPr>
          <p:blipFill rotWithShape="1">
            <a:blip r:embed="rId4"/>
            <a:srcRect l="38356" t="7966" r="3441" b="88692"/>
            <a:stretch/>
          </p:blipFill>
          <p:spPr>
            <a:xfrm>
              <a:off x="10323871" y="10103518"/>
              <a:ext cx="13606652" cy="439505"/>
            </a:xfrm>
            <a:prstGeom prst="rect">
              <a:avLst/>
            </a:prstGeom>
          </p:spPr>
        </p:pic>
      </p:grpSp>
    </p:spTree>
    <p:extLst>
      <p:ext uri="{BB962C8B-B14F-4D97-AF65-F5344CB8AC3E}">
        <p14:creationId xmlns:p14="http://schemas.microsoft.com/office/powerpoint/2010/main" val="33999967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514350" indent="-514350" algn="l" rtl="0">
              <a:buFont typeface="+mj-lt"/>
              <a:buAutoNum type="arabicPeriod" startAt="6"/>
              <a:defRPr/>
            </a:pPr>
            <a:r>
              <a:rPr lang="en-US" dirty="0"/>
              <a:t>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a:t>
            </a:r>
          </a:p>
          <a:p>
            <a:pPr marL="514350" indent="-514350" algn="l" rtl="0">
              <a:buFont typeface="+mj-lt"/>
              <a:buAutoNum type="arabicPeriod" startAt="6"/>
              <a:defRPr/>
            </a:pPr>
            <a:r>
              <a:rPr lang="en-US" dirty="0"/>
              <a:t>See the output of your tests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783642" cy="1435100"/>
          </a:xfrm>
          <a:prstGeom prst="rect">
            <a:avLst/>
          </a:prstGeom>
        </p:spPr>
        <p:txBody>
          <a:bodyPr>
            <a:normAutofit/>
          </a:bodyPr>
          <a:lstStyle/>
          <a:p>
            <a:pPr algn="l" rtl="0">
              <a:defRPr/>
            </a:pPr>
            <a:r>
              <a:rPr lang="en-US" dirty="0"/>
              <a:t>Node.js Testing Frameworks</a:t>
            </a:r>
            <a:endParaRPr dirty="0"/>
          </a:p>
        </p:txBody>
      </p:sp>
      <p:pic>
        <p:nvPicPr>
          <p:cNvPr id="8" name="Google Shape;167;p21">
            <a:extLst>
              <a:ext uri="{FF2B5EF4-FFF2-40B4-BE49-F238E27FC236}">
                <a16:creationId xmlns:a16="http://schemas.microsoft.com/office/drawing/2014/main" id="{7E0E4EAC-7635-4EFD-992D-8A9AAE5CA54D}"/>
              </a:ext>
            </a:extLst>
          </p:cNvPr>
          <p:cNvPicPr preferRelativeResize="0"/>
          <p:nvPr/>
        </p:nvPicPr>
        <p:blipFill>
          <a:blip r:embed="rId2">
            <a:alphaModFix/>
          </a:blip>
          <a:stretch>
            <a:fillRect/>
          </a:stretch>
        </p:blipFill>
        <p:spPr>
          <a:xfrm>
            <a:off x="5275006" y="7189224"/>
            <a:ext cx="13833987" cy="3783576"/>
          </a:xfrm>
          <a:prstGeom prst="rect">
            <a:avLst/>
          </a:prstGeom>
          <a:noFill/>
          <a:ln>
            <a:noFill/>
          </a:ln>
        </p:spPr>
      </p:pic>
    </p:spTree>
    <p:extLst>
      <p:ext uri="{BB962C8B-B14F-4D97-AF65-F5344CB8AC3E}">
        <p14:creationId xmlns:p14="http://schemas.microsoft.com/office/powerpoint/2010/main" val="15339440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startAt="8"/>
              <a:defRPr/>
            </a:pPr>
            <a:r>
              <a:rPr lang="en-US" dirty="0"/>
              <a:t>Write more test scripts in your test file to test different end points. See screenshot below on how to test for end points.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046223" cy="1435100"/>
          </a:xfrm>
          <a:prstGeom prst="rect">
            <a:avLst/>
          </a:prstGeom>
        </p:spPr>
        <p:txBody>
          <a:bodyPr>
            <a:normAutofit/>
          </a:bodyPr>
          <a:lstStyle/>
          <a:p>
            <a:pPr algn="l" rtl="0">
              <a:defRPr/>
            </a:pPr>
            <a:r>
              <a:rPr lang="en-US" dirty="0"/>
              <a:t>Node.js Testing Frameworks</a:t>
            </a:r>
            <a:endParaRPr dirty="0"/>
          </a:p>
        </p:txBody>
      </p:sp>
      <p:sp>
        <p:nvSpPr>
          <p:cNvPr id="5" name="عنصر نائب للصورة 4">
            <a:extLst>
              <a:ext uri="{FF2B5EF4-FFF2-40B4-BE49-F238E27FC236}">
                <a16:creationId xmlns:a16="http://schemas.microsoft.com/office/drawing/2014/main" id="{2B3085DA-D49E-40AB-A22B-EDC9524CF65F}"/>
              </a:ext>
            </a:extLst>
          </p:cNvPr>
          <p:cNvSpPr>
            <a:spLocks noGrp="1"/>
          </p:cNvSpPr>
          <p:nvPr>
            <p:ph type="pic" sz="half" idx="22"/>
          </p:nvPr>
        </p:nvSpPr>
        <p:spPr/>
      </p:sp>
      <p:pic>
        <p:nvPicPr>
          <p:cNvPr id="10" name="Google Shape;175;p22">
            <a:extLst>
              <a:ext uri="{FF2B5EF4-FFF2-40B4-BE49-F238E27FC236}">
                <a16:creationId xmlns:a16="http://schemas.microsoft.com/office/drawing/2014/main" id="{76CB9B8F-160D-44E9-9CFE-2C9901B7ABA4}"/>
              </a:ext>
            </a:extLst>
          </p:cNvPr>
          <p:cNvPicPr preferRelativeResize="0"/>
          <p:nvPr/>
        </p:nvPicPr>
        <p:blipFill>
          <a:blip r:embed="rId2">
            <a:alphaModFix/>
          </a:blip>
          <a:stretch>
            <a:fillRect/>
          </a:stretch>
        </p:blipFill>
        <p:spPr>
          <a:xfrm>
            <a:off x="5403884" y="5680640"/>
            <a:ext cx="13579734" cy="5826159"/>
          </a:xfrm>
          <a:prstGeom prst="rect">
            <a:avLst/>
          </a:prstGeom>
          <a:noFill/>
          <a:ln>
            <a:noFill/>
          </a:ln>
        </p:spPr>
      </p:pic>
    </p:spTree>
    <p:extLst>
      <p:ext uri="{BB962C8B-B14F-4D97-AF65-F5344CB8AC3E}">
        <p14:creationId xmlns:p14="http://schemas.microsoft.com/office/powerpoint/2010/main" val="38035513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Now 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 </a:t>
            </a:r>
            <a:r>
              <a:rPr lang="en-US" dirty="0"/>
              <a:t>to see the updated tests in your terminal.</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r>
              <a:rPr lang="en-US" dirty="0"/>
              <a:t>We can fail one test on purpose to see the different output, See example with about end point for this example ...</a:t>
            </a:r>
          </a:p>
          <a:p>
            <a:pPr algn="l" rtl="0">
              <a:defRPr/>
            </a:pPr>
            <a:endParaRPr dirty="0"/>
          </a:p>
        </p:txBody>
      </p:sp>
      <p:sp>
        <p:nvSpPr>
          <p:cNvPr id="203" name="Slide Title"/>
          <p:cNvSpPr txBox="1">
            <a:spLocks noGrp="1"/>
          </p:cNvSpPr>
          <p:nvPr>
            <p:ph type="title"/>
          </p:nvPr>
        </p:nvSpPr>
        <p:spPr>
          <a:xfrm>
            <a:off x="1206499" y="1079500"/>
            <a:ext cx="18172881"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B7341274-89B0-4210-95BB-AA2DADFDC0DA}"/>
              </a:ext>
            </a:extLst>
          </p:cNvPr>
          <p:cNvSpPr>
            <a:spLocks noGrp="1"/>
          </p:cNvSpPr>
          <p:nvPr>
            <p:ph type="pic" sz="half" idx="22"/>
          </p:nvPr>
        </p:nvSpPr>
        <p:spPr/>
      </p:sp>
      <p:pic>
        <p:nvPicPr>
          <p:cNvPr id="8" name="Google Shape;183;p23">
            <a:extLst>
              <a:ext uri="{FF2B5EF4-FFF2-40B4-BE49-F238E27FC236}">
                <a16:creationId xmlns:a16="http://schemas.microsoft.com/office/drawing/2014/main" id="{7A4A7155-AA7F-4690-9806-DCA35CD898C7}"/>
              </a:ext>
            </a:extLst>
          </p:cNvPr>
          <p:cNvPicPr preferRelativeResize="0"/>
          <p:nvPr/>
        </p:nvPicPr>
        <p:blipFill>
          <a:blip r:embed="rId2">
            <a:alphaModFix/>
          </a:blip>
          <a:stretch>
            <a:fillRect/>
          </a:stretch>
        </p:blipFill>
        <p:spPr>
          <a:xfrm>
            <a:off x="6625538" y="5096198"/>
            <a:ext cx="11129423" cy="3523604"/>
          </a:xfrm>
          <a:prstGeom prst="rect">
            <a:avLst/>
          </a:prstGeom>
          <a:noFill/>
          <a:ln>
            <a:noFill/>
          </a:ln>
        </p:spPr>
      </p:pic>
    </p:spTree>
    <p:extLst>
      <p:ext uri="{BB962C8B-B14F-4D97-AF65-F5344CB8AC3E}">
        <p14:creationId xmlns:p14="http://schemas.microsoft.com/office/powerpoint/2010/main" val="233679052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TotalTime>
  <Words>678</Words>
  <Application>Microsoft Office PowerPoint</Application>
  <PresentationFormat>مخصص</PresentationFormat>
  <Paragraphs>95</Paragraphs>
  <Slides>11</Slides>
  <Notes>7</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11</vt:i4>
      </vt:variant>
    </vt:vector>
  </HeadingPairs>
  <TitlesOfParts>
    <vt:vector size="20" baseType="lpstr">
      <vt:lpstr>Arial</vt:lpstr>
      <vt:lpstr>Consolas</vt:lpstr>
      <vt:lpstr>Courier New</vt:lpstr>
      <vt:lpstr>Helvetica</vt:lpstr>
      <vt:lpstr>Helvetica Neue</vt:lpstr>
      <vt:lpstr>Helvetica Neue Medium</vt:lpstr>
      <vt:lpstr>Montserrat</vt:lpstr>
      <vt:lpstr>Montserrat Light</vt:lpstr>
      <vt:lpstr>21_BasicWhite</vt:lpstr>
      <vt:lpstr>Testing and Refactoring Node.js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13</cp:revision>
  <dcterms:modified xsi:type="dcterms:W3CDTF">2021-12-02T06:28:35Z</dcterms:modified>
</cp:coreProperties>
</file>