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017" autoAdjust="0"/>
  </p:normalViewPr>
  <p:slideViewPr>
    <p:cSldViewPr snapToGrid="0" snapToObjects="1">
      <p:cViewPr varScale="1">
        <p:scale>
          <a:sx n="37" d="100"/>
          <a:sy n="37" d="100"/>
        </p:scale>
        <p:origin x="1013"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center.heroku.com/articles/nodejs-support#only-installing-dependenci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API/Fetch_API/Using_Fetch#Bod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Therefore, the decision that you face is basically whether to: </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Keep them together – Express and React applications sit on the same machine. The Express application then serves the React files and the API requests. Otherwise,</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Split them apart – Host the Express API on one machine, and the React app on another.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In this task, we will be keeping the React and Express apps together. Therefore, we recommend that you create the front-end React application within the back-end Express application project directory. Your back-end project directory would thus contain your front-end project directory:</a:t>
            </a:r>
          </a:p>
        </p:txBody>
      </p:sp>
    </p:spTree>
    <p:extLst>
      <p:ext uri="{BB962C8B-B14F-4D97-AF65-F5344CB8AC3E}">
        <p14:creationId xmlns:p14="http://schemas.microsoft.com/office/powerpoint/2010/main" val="4150872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In the script above, ‘frontend’ is the name of the React app you have created. Here Heroku is instructed to build the React app in the front-end directory. This results in resources like these: </a:t>
            </a:r>
          </a:p>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Consolas"/>
                <a:ea typeface="Consolas"/>
                <a:cs typeface="Consolas"/>
                <a:sym typeface="Consolas"/>
              </a:rPr>
              <a:t>build/static/</a:t>
            </a:r>
            <a:r>
              <a:rPr lang="en-US" dirty="0" err="1">
                <a:solidFill>
                  <a:schemeClr val="dk1"/>
                </a:solidFill>
                <a:latin typeface="Consolas"/>
                <a:ea typeface="Consolas"/>
                <a:cs typeface="Consolas"/>
                <a:sym typeface="Consolas"/>
              </a:rPr>
              <a:t>js</a:t>
            </a:r>
            <a:r>
              <a:rPr lang="en-US" dirty="0">
                <a:solidFill>
                  <a:schemeClr val="dk1"/>
                </a:solidFill>
                <a:latin typeface="Consolas"/>
                <a:ea typeface="Consolas"/>
                <a:cs typeface="Consolas"/>
                <a:sym typeface="Consolas"/>
              </a:rPr>
              <a:t>/main.e9c53ac3.js</a:t>
            </a:r>
          </a:p>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Consolas"/>
                <a:ea typeface="Consolas"/>
                <a:cs typeface="Consolas"/>
                <a:sym typeface="Consolas"/>
              </a:rPr>
              <a:t>build/static/</a:t>
            </a:r>
            <a:r>
              <a:rPr lang="en-US" dirty="0" err="1">
                <a:solidFill>
                  <a:schemeClr val="dk1"/>
                </a:solidFill>
                <a:latin typeface="Consolas"/>
                <a:ea typeface="Consolas"/>
                <a:cs typeface="Consolas"/>
                <a:sym typeface="Consolas"/>
              </a:rPr>
              <a:t>css</a:t>
            </a:r>
            <a:r>
              <a:rPr lang="en-US" dirty="0">
                <a:solidFill>
                  <a:schemeClr val="dk1"/>
                </a:solidFill>
                <a:latin typeface="Consolas"/>
                <a:ea typeface="Consolas"/>
                <a:cs typeface="Consolas"/>
                <a:sym typeface="Consolas"/>
              </a:rPr>
              <a:t>/main.c17080f1.css</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 environment variable NPM_CONFIG_PRODUCTION=false allows you to access packages declared under </a:t>
            </a:r>
            <a:r>
              <a:rPr lang="en-US" dirty="0" err="1">
                <a:solidFill>
                  <a:schemeClr val="dk1"/>
                </a:solidFill>
                <a:latin typeface="Montserrat Light"/>
                <a:ea typeface="Montserrat Light"/>
                <a:cs typeface="Montserrat Light"/>
                <a:sym typeface="Montserrat Light"/>
              </a:rPr>
              <a:t>devDependencies</a:t>
            </a:r>
            <a:r>
              <a:rPr lang="en-US" dirty="0">
                <a:solidFill>
                  <a:schemeClr val="dk1"/>
                </a:solidFill>
                <a:latin typeface="Montserrat Light"/>
                <a:ea typeface="Montserrat Light"/>
                <a:cs typeface="Montserrat Light"/>
                <a:sym typeface="Montserrat Light"/>
              </a:rPr>
              <a:t> in a different </a:t>
            </a:r>
            <a:r>
              <a:rPr lang="en-US" dirty="0" err="1">
                <a:solidFill>
                  <a:schemeClr val="dk1"/>
                </a:solidFill>
                <a:latin typeface="Montserrat Light"/>
                <a:ea typeface="Montserrat Light"/>
                <a:cs typeface="Montserrat Light"/>
                <a:sym typeface="Montserrat Light"/>
              </a:rPr>
              <a:t>buildpack</a:t>
            </a:r>
            <a:r>
              <a:rPr lang="en-US" dirty="0">
                <a:solidFill>
                  <a:schemeClr val="dk1"/>
                </a:solidFill>
                <a:latin typeface="Montserrat Light"/>
                <a:ea typeface="Montserrat Light"/>
                <a:cs typeface="Montserrat Light"/>
                <a:sym typeface="Montserrat Light"/>
              </a:rPr>
              <a:t> or at runtime. For more information about this, see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here</a:t>
            </a:r>
            <a:r>
              <a:rPr lang="en-US" dirty="0">
                <a:solidFill>
                  <a:schemeClr val="dk1"/>
                </a:solidFill>
                <a:latin typeface="Montserrat Light"/>
                <a:ea typeface="Montserrat Light"/>
                <a:cs typeface="Montserrat Light"/>
                <a:sym typeface="Montserrat Light"/>
              </a:rPr>
              <a:t>.</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3592414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In the code above, ‘frontend’ is the name of the React app you have created. When this app is built, a directory called ‘build’ is created which contains the assets that the React app makes available. We, therefore, add the code: </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US" dirty="0" err="1">
                <a:solidFill>
                  <a:schemeClr val="dk1"/>
                </a:solidFill>
                <a:latin typeface="Consolas"/>
                <a:ea typeface="Consolas"/>
                <a:cs typeface="Consolas"/>
                <a:sym typeface="Consolas"/>
              </a:rPr>
              <a:t>app.use</a:t>
            </a:r>
            <a:r>
              <a:rPr lang="en-US" dirty="0">
                <a:solidFill>
                  <a:schemeClr val="dk1"/>
                </a:solidFill>
                <a:latin typeface="Consolas"/>
                <a:ea typeface="Consolas"/>
                <a:cs typeface="Consolas"/>
                <a:sym typeface="Consolas"/>
              </a:rPr>
              <a:t>(</a:t>
            </a:r>
            <a:r>
              <a:rPr lang="en-US" dirty="0" err="1">
                <a:solidFill>
                  <a:schemeClr val="dk1"/>
                </a:solidFill>
                <a:latin typeface="Consolas"/>
                <a:ea typeface="Consolas"/>
                <a:cs typeface="Consolas"/>
                <a:sym typeface="Consolas"/>
              </a:rPr>
              <a:t>express.static</a:t>
            </a:r>
            <a:r>
              <a:rPr lang="en-US" dirty="0">
                <a:solidFill>
                  <a:schemeClr val="dk1"/>
                </a:solidFill>
                <a:latin typeface="Consolas"/>
                <a:ea typeface="Consolas"/>
                <a:cs typeface="Consolas"/>
                <a:sym typeface="Consolas"/>
              </a:rPr>
              <a:t>(</a:t>
            </a:r>
            <a:r>
              <a:rPr lang="en-US" dirty="0" err="1">
                <a:solidFill>
                  <a:schemeClr val="dk1"/>
                </a:solidFill>
                <a:latin typeface="Consolas"/>
                <a:ea typeface="Consolas"/>
                <a:cs typeface="Consolas"/>
                <a:sym typeface="Consolas"/>
              </a:rPr>
              <a:t>path.join</a:t>
            </a:r>
            <a:r>
              <a:rPr lang="en-US" dirty="0">
                <a:solidFill>
                  <a:schemeClr val="dk1"/>
                </a:solidFill>
                <a:latin typeface="Consolas"/>
                <a:ea typeface="Consolas"/>
                <a:cs typeface="Consolas"/>
                <a:sym typeface="Consolas"/>
              </a:rPr>
              <a:t>(__</a:t>
            </a:r>
            <a:r>
              <a:rPr lang="en-US" dirty="0" err="1">
                <a:solidFill>
                  <a:schemeClr val="dk1"/>
                </a:solidFill>
                <a:latin typeface="Consolas"/>
                <a:ea typeface="Consolas"/>
                <a:cs typeface="Consolas"/>
                <a:sym typeface="Consolas"/>
              </a:rPr>
              <a:t>dirname</a:t>
            </a:r>
            <a:r>
              <a:rPr lang="en-US" dirty="0">
                <a:solidFill>
                  <a:schemeClr val="dk1"/>
                </a:solidFill>
                <a:latin typeface="Consolas"/>
                <a:ea typeface="Consolas"/>
                <a:cs typeface="Consolas"/>
                <a:sym typeface="Consolas"/>
              </a:rPr>
              <a:t>,'frontend/build')));</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For more information about how this statement is used to make the React app resources available, see here.</a:t>
            </a:r>
          </a:p>
        </p:txBody>
      </p:sp>
    </p:spTree>
    <p:extLst>
      <p:ext uri="{BB962C8B-B14F-4D97-AF65-F5344CB8AC3E}">
        <p14:creationId xmlns:p14="http://schemas.microsoft.com/office/powerpoint/2010/main" val="1565973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1422442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42140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 From your React app, specify that the Express app is the proxy server (i.e. will intercept HTTP requests). When the user requests a resource that is not static through the React front-end, the request is forwarded to the proxy (Express app) which will then handle the request. </a:t>
            </a:r>
          </a:p>
          <a:p>
            <a:pPr marL="0" lvl="0" indent="0" algn="just" rtl="0">
              <a:lnSpc>
                <a:spcPct val="125000"/>
              </a:lnSpc>
              <a:spcBef>
                <a:spcPts val="0"/>
              </a:spcBef>
              <a:spcAft>
                <a:spcPts val="0"/>
              </a:spcAft>
              <a:buNone/>
            </a:pPr>
            <a:endParaRPr lang="en-US" dirty="0"/>
          </a:p>
          <a:p>
            <a:endParaRPr lang="en-US" dirty="0"/>
          </a:p>
        </p:txBody>
      </p:sp>
    </p:spTree>
    <p:extLst>
      <p:ext uri="{BB962C8B-B14F-4D97-AF65-F5344CB8AC3E}">
        <p14:creationId xmlns:p14="http://schemas.microsoft.com/office/powerpoint/2010/main" val="159474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To specify that the Express app is the proxy, do the following: </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Open the </a:t>
            </a:r>
            <a:r>
              <a:rPr lang="en-US" dirty="0" err="1">
                <a:solidFill>
                  <a:schemeClr val="dk1"/>
                </a:solidFill>
                <a:latin typeface="Montserrat Light"/>
                <a:ea typeface="Montserrat Light"/>
                <a:cs typeface="Montserrat Light"/>
                <a:sym typeface="Montserrat Light"/>
              </a:rPr>
              <a:t>package.json</a:t>
            </a:r>
            <a:r>
              <a:rPr lang="en-US" dirty="0">
                <a:solidFill>
                  <a:schemeClr val="dk1"/>
                </a:solidFill>
                <a:latin typeface="Montserrat Light"/>
                <a:ea typeface="Montserrat Light"/>
                <a:cs typeface="Montserrat Light"/>
                <a:sym typeface="Montserrat Light"/>
              </a:rPr>
              <a:t> file of your React app. Be careful here. Open the </a:t>
            </a:r>
            <a:r>
              <a:rPr lang="en-US" dirty="0" err="1">
                <a:solidFill>
                  <a:schemeClr val="dk1"/>
                </a:solidFill>
                <a:latin typeface="Montserrat Light"/>
                <a:ea typeface="Montserrat Light"/>
                <a:cs typeface="Montserrat Light"/>
                <a:sym typeface="Montserrat Light"/>
              </a:rPr>
              <a:t>package.json</a:t>
            </a:r>
            <a:r>
              <a:rPr lang="en-US" dirty="0">
                <a:solidFill>
                  <a:schemeClr val="dk1"/>
                </a:solidFill>
                <a:latin typeface="Montserrat Light"/>
                <a:ea typeface="Montserrat Light"/>
                <a:cs typeface="Montserrat Light"/>
                <a:sym typeface="Montserrat Light"/>
              </a:rPr>
              <a:t> file for your React app, not for your Express app. </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Add the proxy information to the </a:t>
            </a:r>
            <a:r>
              <a:rPr lang="en-US" dirty="0" err="1">
                <a:solidFill>
                  <a:schemeClr val="dk1"/>
                </a:solidFill>
                <a:latin typeface="Montserrat Light"/>
                <a:ea typeface="Montserrat Light"/>
                <a:cs typeface="Montserrat Light"/>
                <a:sym typeface="Montserrat Light"/>
              </a:rPr>
              <a:t>package.json</a:t>
            </a:r>
            <a:r>
              <a:rPr lang="en-US" dirty="0">
                <a:solidFill>
                  <a:schemeClr val="dk1"/>
                </a:solidFill>
                <a:latin typeface="Montserrat Light"/>
                <a:ea typeface="Montserrat Light"/>
                <a:cs typeface="Montserrat Light"/>
                <a:sym typeface="Montserrat Light"/>
              </a:rPr>
              <a:t> file as shown below. Make sure that the port you specify is the same port number that you configured for the Express app. Also, make sure that the React and Express apps are working on different ports (you will have to modify at least one of them because both listen on Port 3000 by default).</a:t>
            </a: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	</a:t>
            </a:r>
          </a:p>
          <a:p>
            <a:pPr marL="0" lvl="0" indent="457200" algn="just" rtl="0">
              <a:lnSpc>
                <a:spcPct val="125000"/>
              </a:lnSpc>
              <a:spcBef>
                <a:spcPts val="0"/>
              </a:spcBef>
              <a:spcAft>
                <a:spcPts val="0"/>
              </a:spcAft>
              <a:buClr>
                <a:schemeClr val="dk1"/>
              </a:buClr>
              <a:buSzPts val="1100"/>
              <a:buFont typeface="Arial"/>
              <a:buNone/>
            </a:pPr>
            <a:r>
              <a:rPr lang="en-US" dirty="0">
                <a:solidFill>
                  <a:schemeClr val="dk1"/>
                </a:solidFill>
                <a:latin typeface="Consolas"/>
                <a:ea typeface="Consolas"/>
                <a:cs typeface="Consolas"/>
                <a:sym typeface="Consolas"/>
              </a:rPr>
              <a:t>"proxy": "http://localhost:3001"</a:t>
            </a: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220229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You are already familiar with the Fetch API. It provides an interface for asynchronously fetching resources. </a:t>
            </a:r>
          </a:p>
        </p:txBody>
      </p:sp>
    </p:spTree>
    <p:extLst>
      <p:ext uri="{BB962C8B-B14F-4D97-AF65-F5344CB8AC3E}">
        <p14:creationId xmlns:p14="http://schemas.microsoft.com/office/powerpoint/2010/main" val="160095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To use the fetch() method to make HTTP POST, PUT or DELETE requests, we pass the fetch() method an optional second argument, an </a:t>
            </a:r>
            <a:r>
              <a:rPr lang="en-US" dirty="0" err="1">
                <a:solidFill>
                  <a:schemeClr val="dk1"/>
                </a:solidFill>
                <a:latin typeface="Montserrat Light"/>
                <a:ea typeface="Montserrat Light"/>
                <a:cs typeface="Montserrat Light"/>
                <a:sym typeface="Montserrat Light"/>
              </a:rPr>
              <a:t>init</a:t>
            </a:r>
            <a:r>
              <a:rPr lang="en-US" dirty="0">
                <a:solidFill>
                  <a:schemeClr val="dk1"/>
                </a:solidFill>
                <a:latin typeface="Montserrat Light"/>
                <a:ea typeface="Montserrat Light"/>
                <a:cs typeface="Montserrat Light"/>
                <a:sym typeface="Montserrat Light"/>
              </a:rPr>
              <a:t> object that allows you to control a number of different settings.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Important settings that can be specified are:</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method: which can be GET, POST, PUT or DELETE </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headers:  A headers object is a simple multi-map of names to values. Importantly we can modify the “Content-Type” to describe the type of data that is being passed with the request. The “Content-Type can be "application/json" or "application/x-www-form-</a:t>
            </a:r>
            <a:r>
              <a:rPr lang="en-US" dirty="0" err="1">
                <a:solidFill>
                  <a:schemeClr val="dk1"/>
                </a:solidFill>
                <a:latin typeface="Montserrat Light"/>
                <a:ea typeface="Montserrat Light"/>
                <a:cs typeface="Montserrat Light"/>
                <a:sym typeface="Montserrat Light"/>
              </a:rPr>
              <a:t>urlencoded</a:t>
            </a:r>
            <a:r>
              <a:rPr lang="en-US" dirty="0">
                <a:solidFill>
                  <a:schemeClr val="dk1"/>
                </a:solidFill>
                <a:latin typeface="Montserrat Light"/>
                <a:ea typeface="Montserrat Light"/>
                <a:cs typeface="Montserrat Light"/>
                <a:sym typeface="Montserrat Light"/>
              </a:rPr>
              <a:t>". </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Body: Both requests and responses may contain body data which can be either text, JSON, form data or an array buffer. See more about the types of data that can be sent or received in the body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here</a:t>
            </a:r>
            <a:r>
              <a:rPr lang="en-US" dirty="0">
                <a:solidFill>
                  <a:schemeClr val="dk1"/>
                </a:solidFill>
                <a:latin typeface="Montserrat Light"/>
                <a:ea typeface="Montserrat Light"/>
                <a:cs typeface="Montserrat Light"/>
                <a:sym typeface="Montserrat Light"/>
              </a:rPr>
              <a:t>. Any data that should be passed from the front-end to the server or vice-a-versa is sent in the body. The body data type must match the "Content-Type" header.</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57597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25000"/>
              </a:lnSpc>
              <a:spcBef>
                <a:spcPts val="0"/>
              </a:spcBef>
              <a:spcAft>
                <a:spcPts val="0"/>
              </a:spcAft>
              <a:buClr>
                <a:schemeClr val="dk1"/>
              </a:buClr>
              <a:buSzPts val="1100"/>
              <a:buFont typeface="Arial"/>
              <a:buNone/>
              <a:tabLst/>
              <a:defRPr/>
            </a:pPr>
            <a:r>
              <a:rPr lang="en-US" dirty="0">
                <a:solidFill>
                  <a:schemeClr val="dk1"/>
                </a:solidFill>
                <a:latin typeface="Montserrat Light"/>
                <a:ea typeface="Montserrat Light"/>
                <a:cs typeface="Montserrat Light"/>
                <a:sym typeface="Montserrat Light"/>
              </a:rPr>
              <a:t>The body-parser middleware extracts the entire body portion of an incoming request stream and exposes it on </a:t>
            </a:r>
            <a:r>
              <a:rPr lang="en-US" dirty="0" err="1">
                <a:solidFill>
                  <a:schemeClr val="dk1"/>
                </a:solidFill>
                <a:latin typeface="Montserrat Light"/>
                <a:ea typeface="Montserrat Light"/>
                <a:cs typeface="Montserrat Light"/>
                <a:sym typeface="Montserrat Light"/>
              </a:rPr>
              <a:t>req.body</a:t>
            </a:r>
            <a:r>
              <a:rPr lang="en-US" dirty="0">
                <a:solidFill>
                  <a:schemeClr val="dk1"/>
                </a:solidFill>
                <a:latin typeface="Montserrat Light"/>
                <a:ea typeface="Montserrat Light"/>
                <a:cs typeface="Montserrat Light"/>
                <a:sym typeface="Montserrat Light"/>
              </a:rPr>
              <a:t>.</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65345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indent="0" algn="l" rtl="0">
              <a:buNone/>
              <a:defRPr/>
            </a:pPr>
            <a:endParaRPr lang="en-US" dirty="0"/>
          </a:p>
          <a:p>
            <a:pPr marL="0" indent="0" algn="l" rtl="0">
              <a:buNone/>
              <a:defRPr/>
            </a:pPr>
            <a:r>
              <a:rPr lang="en-US" dirty="0"/>
              <a:t>Before you are ready to start deploying your app to Heroku, there are a few things that you have to change in your app first. Many of these may already have been done by default when you generated your app or you may already have changed them based on what you have learnt. Therefore, the following serves as a checklist of things to take into consideration before deploying your full stack application to Heroku:</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1275734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Heroku specifies which port to listen for HTTP requests on. We, therefore, can’t choose which port we want to use in the production environment. Consequently, we need to modify our code so that it gets a port number from Heroku and dynamically binds to the port in the production environment. We do this by modifying the code where we set up our server. We would usually have a line of code in this file that says something like, </a:t>
            </a:r>
            <a:r>
              <a:rPr lang="en-US" dirty="0" err="1">
                <a:solidFill>
                  <a:schemeClr val="dk1"/>
                </a:solidFill>
                <a:latin typeface="Consolas"/>
                <a:ea typeface="Consolas"/>
                <a:cs typeface="Consolas"/>
                <a:sym typeface="Consolas"/>
              </a:rPr>
              <a:t>app.listen</a:t>
            </a:r>
            <a:r>
              <a:rPr lang="en-US" dirty="0">
                <a:solidFill>
                  <a:schemeClr val="dk1"/>
                </a:solidFill>
                <a:latin typeface="Consolas"/>
                <a:ea typeface="Consolas"/>
                <a:cs typeface="Consolas"/>
                <a:sym typeface="Consolas"/>
              </a:rPr>
              <a:t>(3001)</a:t>
            </a:r>
            <a:r>
              <a:rPr lang="en-US" dirty="0">
                <a:solidFill>
                  <a:schemeClr val="dk1"/>
                </a:solidFill>
                <a:latin typeface="Montserrat Light"/>
                <a:ea typeface="Montserrat Light"/>
                <a:cs typeface="Montserrat Light"/>
                <a:sym typeface="Montserrat Light"/>
              </a:rPr>
              <a:t>. We change this code as shown below:</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Consolas"/>
                <a:ea typeface="Consolas"/>
                <a:cs typeface="Consolas"/>
                <a:sym typeface="Consolas"/>
              </a:rPr>
              <a:t>const PORT = </a:t>
            </a:r>
            <a:r>
              <a:rPr lang="en-US" dirty="0" err="1">
                <a:solidFill>
                  <a:schemeClr val="dk1"/>
                </a:solidFill>
                <a:latin typeface="Consolas"/>
                <a:ea typeface="Consolas"/>
                <a:cs typeface="Consolas"/>
                <a:sym typeface="Consolas"/>
              </a:rPr>
              <a:t>process.env.PORT</a:t>
            </a:r>
            <a:r>
              <a:rPr lang="en-US" dirty="0">
                <a:solidFill>
                  <a:schemeClr val="dk1"/>
                </a:solidFill>
                <a:latin typeface="Consolas"/>
                <a:ea typeface="Consolas"/>
                <a:cs typeface="Consolas"/>
                <a:sym typeface="Consolas"/>
              </a:rPr>
              <a:t> || 3001;</a:t>
            </a:r>
          </a:p>
          <a:p>
            <a:pPr marL="457200" lvl="0" indent="0" algn="just" rtl="0">
              <a:lnSpc>
                <a:spcPct val="125000"/>
              </a:lnSpc>
              <a:spcBef>
                <a:spcPts val="0"/>
              </a:spcBef>
              <a:spcAft>
                <a:spcPts val="0"/>
              </a:spcAft>
              <a:buClr>
                <a:schemeClr val="dk1"/>
              </a:buClr>
              <a:buSzPts val="1100"/>
              <a:buFont typeface="Arial"/>
              <a:buNone/>
            </a:pPr>
            <a:r>
              <a:rPr lang="en-US" dirty="0" err="1">
                <a:solidFill>
                  <a:schemeClr val="dk1"/>
                </a:solidFill>
                <a:latin typeface="Consolas"/>
                <a:ea typeface="Consolas"/>
                <a:cs typeface="Consolas"/>
                <a:sym typeface="Consolas"/>
              </a:rPr>
              <a:t>app.listen</a:t>
            </a:r>
            <a:r>
              <a:rPr lang="en-US" dirty="0">
                <a:solidFill>
                  <a:schemeClr val="dk1"/>
                </a:solidFill>
                <a:latin typeface="Consolas"/>
                <a:ea typeface="Consolas"/>
                <a:cs typeface="Consolas"/>
                <a:sym typeface="Consolas"/>
              </a:rPr>
              <a:t>(PORT);</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As shown in the code above, instead of hard-coding a port number, we create a variable that is assigned a number based on the </a:t>
            </a:r>
            <a:r>
              <a:rPr lang="en-US" dirty="0" err="1">
                <a:solidFill>
                  <a:schemeClr val="dk1"/>
                </a:solidFill>
                <a:latin typeface="Montserrat Light"/>
                <a:ea typeface="Montserrat Light"/>
                <a:cs typeface="Montserrat Light"/>
                <a:sym typeface="Montserrat Light"/>
              </a:rPr>
              <a:t>process.env.PORT</a:t>
            </a:r>
            <a:r>
              <a:rPr lang="en-US" dirty="0">
                <a:solidFill>
                  <a:schemeClr val="dk1"/>
                </a:solidFill>
                <a:latin typeface="Montserrat Light"/>
                <a:ea typeface="Montserrat Light"/>
                <a:cs typeface="Montserrat Light"/>
                <a:sym typeface="Montserrat Light"/>
              </a:rPr>
              <a:t> value. </a:t>
            </a:r>
            <a:r>
              <a:rPr lang="en-US" dirty="0" err="1">
                <a:solidFill>
                  <a:schemeClr val="dk1"/>
                </a:solidFill>
                <a:latin typeface="Montserrat Light"/>
                <a:ea typeface="Montserrat Light"/>
                <a:cs typeface="Montserrat Light"/>
                <a:sym typeface="Montserrat Light"/>
              </a:rPr>
              <a:t>Process.env</a:t>
            </a:r>
            <a:r>
              <a:rPr lang="en-US" dirty="0">
                <a:solidFill>
                  <a:schemeClr val="dk1"/>
                </a:solidFill>
                <a:latin typeface="Montserrat Light"/>
                <a:ea typeface="Montserrat Light"/>
                <a:cs typeface="Montserrat Light"/>
                <a:sym typeface="Montserrat Light"/>
              </a:rPr>
              <a:t> is used to access environment variables, i.e. variables that are set by the underlying runtime environment. The </a:t>
            </a:r>
            <a:r>
              <a:rPr lang="en-US" dirty="0" err="1">
                <a:solidFill>
                  <a:schemeClr val="dk1"/>
                </a:solidFill>
                <a:latin typeface="Consolas"/>
                <a:ea typeface="Consolas"/>
                <a:cs typeface="Consolas"/>
                <a:sym typeface="Consolas"/>
              </a:rPr>
              <a:t>process.env.PORT</a:t>
            </a:r>
            <a:r>
              <a:rPr lang="en-US" dirty="0">
                <a:solidFill>
                  <a:schemeClr val="dk1"/>
                </a:solidFill>
                <a:latin typeface="Montserrat Light"/>
                <a:ea typeface="Montserrat Light"/>
                <a:cs typeface="Montserrat Light"/>
                <a:sym typeface="Montserrat Light"/>
              </a:rPr>
              <a:t> value will only be assigned in the production environment (by Heroku) and not in the development environment (the PC you are using to develop your app). We, therefore, have an or ( || ) statement that sets the port value (to 3001 in this example) that we will use in the development environment. </a:t>
            </a:r>
          </a:p>
        </p:txBody>
      </p:sp>
    </p:spTree>
    <p:extLst>
      <p:ext uri="{BB962C8B-B14F-4D97-AF65-F5344CB8AC3E}">
        <p14:creationId xmlns:p14="http://schemas.microsoft.com/office/powerpoint/2010/main" val="17464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Heroku will look in your </a:t>
            </a:r>
            <a:r>
              <a:rPr lang="en-US" dirty="0" err="1">
                <a:solidFill>
                  <a:schemeClr val="dk1"/>
                </a:solidFill>
                <a:latin typeface="Montserrat Light"/>
                <a:ea typeface="Montserrat Light"/>
                <a:cs typeface="Montserrat Light"/>
                <a:sym typeface="Montserrat Light"/>
              </a:rPr>
              <a:t>package.json</a:t>
            </a:r>
            <a:r>
              <a:rPr lang="en-US" dirty="0">
                <a:solidFill>
                  <a:schemeClr val="dk1"/>
                </a:solidFill>
                <a:latin typeface="Montserrat Light"/>
                <a:ea typeface="Montserrat Light"/>
                <a:cs typeface="Montserrat Light"/>
                <a:sym typeface="Montserrat Light"/>
              </a:rPr>
              <a:t> file (of your back-end app) to see how to start your server. Make sure that you specify the file that you want to use to start your server in the scripts section of your </a:t>
            </a:r>
            <a:r>
              <a:rPr lang="en-US" dirty="0" err="1">
                <a:solidFill>
                  <a:schemeClr val="dk1"/>
                </a:solidFill>
                <a:latin typeface="Montserrat Light"/>
                <a:ea typeface="Montserrat Light"/>
                <a:cs typeface="Montserrat Light"/>
                <a:sym typeface="Montserrat Light"/>
              </a:rPr>
              <a:t>package.json</a:t>
            </a:r>
            <a:r>
              <a:rPr lang="en-US" dirty="0">
                <a:solidFill>
                  <a:schemeClr val="dk1"/>
                </a:solidFill>
                <a:latin typeface="Montserrat Light"/>
                <a:ea typeface="Montserrat Light"/>
                <a:cs typeface="Montserrat Light"/>
                <a:sym typeface="Montserrat Light"/>
              </a:rPr>
              <a:t> file. E.g.</a:t>
            </a:r>
            <a:r>
              <a:rPr lang="en-US" dirty="0">
                <a:solidFill>
                  <a:schemeClr val="dk1"/>
                </a:solidFill>
                <a:latin typeface="Consolas"/>
                <a:ea typeface="Consolas"/>
                <a:cs typeface="Consolas"/>
                <a:sym typeface="Consolas"/>
              </a:rPr>
              <a:t> "start": "app.js"</a:t>
            </a: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3968072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ction.io/engineering-education/how-to-setup-nodejs-express-for-react/"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solidFill>
                  <a:srgbClr val="FFFFFF"/>
                </a:solidFill>
                <a:latin typeface="Montserrat"/>
                <a:ea typeface="Montserrat"/>
                <a:cs typeface="Montserrat"/>
                <a:sym typeface="Montserrat"/>
              </a:rPr>
              <a:t>Full Stack with React and Express</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normAutofit/>
          </a:bodyPr>
          <a:lstStyle/>
          <a:p>
            <a:pPr algn="l" rtl="0">
              <a:defRPr/>
            </a:pPr>
            <a:r>
              <a:rPr lang="en-US" dirty="0"/>
              <a:t>Specify start scripts </a:t>
            </a:r>
          </a:p>
          <a:p>
            <a:pPr lvl="1" algn="l" rtl="0">
              <a:buFont typeface="Courier New" panose="02070309020205020404" pitchFamily="49" charset="0"/>
              <a:buChar char="o"/>
              <a:defRPr/>
            </a:pPr>
            <a:r>
              <a:rPr lang="en-US" dirty="0"/>
              <a:t>Specify the file that you want to use to start your server in the scripts section of your </a:t>
            </a:r>
            <a:r>
              <a:rPr lang="en-US" dirty="0" err="1"/>
              <a:t>package.json</a:t>
            </a:r>
            <a:r>
              <a:rPr lang="en-US" dirty="0"/>
              <a:t> file. </a:t>
            </a:r>
          </a:p>
          <a:p>
            <a:pPr lvl="1" algn="l" rtl="0">
              <a:buFont typeface="Courier New" panose="02070309020205020404" pitchFamily="49" charset="0"/>
              <a:buChar char="o"/>
              <a:defRPr/>
            </a:pPr>
            <a:r>
              <a:rPr lang="en-US" dirty="0"/>
              <a:t>E.g. "start": "app.js"</a:t>
            </a:r>
          </a:p>
          <a:p>
            <a:pPr algn="l" rtl="0">
              <a:defRPr/>
            </a:pPr>
            <a:endParaRPr lang="en-US" dirty="0"/>
          </a:p>
          <a:p>
            <a:pPr algn="l" rtl="0">
              <a:defRPr/>
            </a:pPr>
            <a:endParaRPr lang="en-US" dirty="0"/>
          </a:p>
          <a:p>
            <a:pPr algn="l" rtl="0">
              <a:defRPr/>
            </a:pPr>
            <a:endParaRPr lang="en-US" dirty="0"/>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marL="0" indent="0" algn="l" rtl="0">
              <a:buNone/>
              <a:defRPr/>
            </a:pPr>
            <a:r>
              <a:rPr lang="en-US" dirty="0"/>
              <a:t>Preparing your App for Deployment </a:t>
            </a:r>
          </a:p>
        </p:txBody>
      </p:sp>
    </p:spTree>
    <p:extLst>
      <p:ext uri="{BB962C8B-B14F-4D97-AF65-F5344CB8AC3E}">
        <p14:creationId xmlns:p14="http://schemas.microsoft.com/office/powerpoint/2010/main" val="11008957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normAutofit/>
          </a:bodyPr>
          <a:lstStyle/>
          <a:p>
            <a:pPr algn="l" rtl="0">
              <a:defRPr/>
            </a:pPr>
            <a:r>
              <a:rPr lang="en-US" dirty="0"/>
              <a:t>Specify a </a:t>
            </a:r>
            <a:r>
              <a:rPr lang="en-US" dirty="0" err="1"/>
              <a:t>heroku-postbuild</a:t>
            </a:r>
            <a:r>
              <a:rPr lang="en-US" dirty="0"/>
              <a:t> script</a:t>
            </a:r>
          </a:p>
          <a:p>
            <a:pPr lvl="1" algn="l" rtl="0">
              <a:buFont typeface="Courier New" panose="02070309020205020404" pitchFamily="49" charset="0"/>
              <a:buChar char="o"/>
              <a:defRPr/>
            </a:pPr>
            <a:r>
              <a:rPr lang="en-US" dirty="0"/>
              <a:t>Add a </a:t>
            </a:r>
            <a:r>
              <a:rPr lang="en-US" dirty="0" err="1"/>
              <a:t>heroku-postbuild</a:t>
            </a:r>
            <a:r>
              <a:rPr lang="en-US" dirty="0"/>
              <a:t> script to our root Express </a:t>
            </a:r>
            <a:r>
              <a:rPr lang="en-US" dirty="0" err="1"/>
              <a:t>package.json</a:t>
            </a:r>
            <a:r>
              <a:rPr lang="en-US" dirty="0"/>
              <a:t> file</a:t>
            </a:r>
          </a:p>
          <a:p>
            <a:pPr lvl="1" algn="l" rtl="0">
              <a:buFont typeface="Courier New" panose="02070309020205020404" pitchFamily="49" charset="0"/>
              <a:buChar char="o"/>
              <a:defRPr/>
            </a:pPr>
            <a:r>
              <a:rPr lang="en-US" dirty="0"/>
              <a:t>E.g.: "</a:t>
            </a:r>
            <a:r>
              <a:rPr lang="en-US" dirty="0" err="1"/>
              <a:t>heroku-postbuild</a:t>
            </a:r>
            <a:r>
              <a:rPr lang="en-US" dirty="0"/>
              <a:t>": "NPM_CONFIG_PRODUCTION=false </a:t>
            </a:r>
            <a:r>
              <a:rPr lang="en-US" dirty="0" err="1"/>
              <a:t>npm</a:t>
            </a:r>
            <a:r>
              <a:rPr lang="en-US" dirty="0"/>
              <a:t> install --prefix frontend &amp;&amp; </a:t>
            </a:r>
            <a:r>
              <a:rPr lang="en-US" dirty="0" err="1"/>
              <a:t>npm</a:t>
            </a:r>
            <a:r>
              <a:rPr lang="en-US" dirty="0"/>
              <a:t> run build --prefix frontend"</a:t>
            </a:r>
          </a:p>
          <a:p>
            <a:pPr lvl="1" algn="l" rtl="0">
              <a:buFont typeface="Courier New" panose="02070309020205020404" pitchFamily="49" charset="0"/>
              <a:buChar char="o"/>
              <a:defRPr/>
            </a:pPr>
            <a:endParaRPr lang="en-US" dirty="0"/>
          </a:p>
          <a:p>
            <a:pPr algn="l" rtl="0">
              <a:defRPr/>
            </a:pPr>
            <a:endParaRPr lang="en-US" dirty="0"/>
          </a:p>
          <a:p>
            <a:pPr algn="l" rtl="0">
              <a:defRPr/>
            </a:pPr>
            <a:endParaRPr lang="en-US" dirty="0"/>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marL="0" indent="0" algn="l" rtl="0">
              <a:buNone/>
              <a:defRPr/>
            </a:pPr>
            <a:r>
              <a:rPr lang="en-US" dirty="0"/>
              <a:t>Preparing your App for Deployment </a:t>
            </a:r>
          </a:p>
        </p:txBody>
      </p:sp>
    </p:spTree>
    <p:extLst>
      <p:ext uri="{BB962C8B-B14F-4D97-AF65-F5344CB8AC3E}">
        <p14:creationId xmlns:p14="http://schemas.microsoft.com/office/powerpoint/2010/main" val="7860384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normAutofit/>
          </a:bodyPr>
          <a:lstStyle/>
          <a:p>
            <a:pPr algn="l" rtl="0">
              <a:defRPr/>
            </a:pPr>
            <a:r>
              <a:rPr lang="en-US" dirty="0"/>
              <a:t>Change Express’ App.js file to call React build assets</a:t>
            </a:r>
          </a:p>
          <a:p>
            <a:pPr lvl="1" algn="l" rtl="0">
              <a:buFont typeface="Courier New" panose="02070309020205020404" pitchFamily="49" charset="0"/>
              <a:buChar char="o"/>
              <a:defRPr/>
            </a:pPr>
            <a:r>
              <a:rPr lang="en-US" dirty="0"/>
              <a:t>Express needs to serve up resources that have been built from the React app by adding this to App.js of the Express application:</a:t>
            </a:r>
          </a:p>
          <a:p>
            <a:pPr marL="0" indent="0" algn="l" rtl="0">
              <a:buNone/>
              <a:defRPr/>
            </a:pPr>
            <a:r>
              <a:rPr lang="en-US" b="1" dirty="0">
                <a:solidFill>
                  <a:srgbClr val="0096A4"/>
                </a:solidFill>
                <a:latin typeface="Consolas" panose="020B0609020204030204" pitchFamily="49" charset="0"/>
              </a:rPr>
              <a:t>if (</a:t>
            </a:r>
            <a:r>
              <a:rPr lang="en-US" b="1" dirty="0" err="1">
                <a:solidFill>
                  <a:srgbClr val="0096A4"/>
                </a:solidFill>
                <a:latin typeface="Consolas" panose="020B0609020204030204" pitchFamily="49" charset="0"/>
              </a:rPr>
              <a:t>process.env.NODE_ENV</a:t>
            </a:r>
            <a:r>
              <a:rPr lang="en-US" b="1" dirty="0">
                <a:solidFill>
                  <a:srgbClr val="0096A4"/>
                </a:solidFill>
                <a:latin typeface="Consolas" panose="020B0609020204030204" pitchFamily="49" charset="0"/>
              </a:rPr>
              <a:t> === 'production'){</a:t>
            </a:r>
          </a:p>
          <a:p>
            <a:pPr marL="0" indent="0" algn="l" rtl="0">
              <a:buNone/>
              <a:defRPr/>
            </a:pPr>
            <a:r>
              <a:rPr lang="en-US" b="1" dirty="0" err="1">
                <a:solidFill>
                  <a:srgbClr val="0096A4"/>
                </a:solidFill>
                <a:latin typeface="Consolas" panose="020B0609020204030204" pitchFamily="49" charset="0"/>
              </a:rPr>
              <a:t>app.use</a:t>
            </a:r>
            <a:r>
              <a:rPr lang="en-US" b="1" dirty="0">
                <a:solidFill>
                  <a:srgbClr val="0096A4"/>
                </a:solidFill>
                <a:latin typeface="Consolas" panose="020B0609020204030204" pitchFamily="49" charset="0"/>
              </a:rPr>
              <a:t>(</a:t>
            </a:r>
            <a:r>
              <a:rPr lang="en-US" b="1" dirty="0" err="1">
                <a:solidFill>
                  <a:srgbClr val="0096A4"/>
                </a:solidFill>
                <a:latin typeface="Consolas" panose="020B0609020204030204" pitchFamily="49" charset="0"/>
              </a:rPr>
              <a:t>express.static</a:t>
            </a:r>
            <a:r>
              <a:rPr lang="en-US" b="1" dirty="0">
                <a:solidFill>
                  <a:srgbClr val="0096A4"/>
                </a:solidFill>
                <a:latin typeface="Consolas" panose="020B0609020204030204" pitchFamily="49" charset="0"/>
              </a:rPr>
              <a:t>(</a:t>
            </a:r>
            <a:r>
              <a:rPr lang="en-US" b="1" dirty="0" err="1">
                <a:solidFill>
                  <a:srgbClr val="0096A4"/>
                </a:solidFill>
                <a:latin typeface="Consolas" panose="020B0609020204030204" pitchFamily="49" charset="0"/>
              </a:rPr>
              <a:t>path.join</a:t>
            </a:r>
            <a:r>
              <a:rPr lang="en-US" b="1" dirty="0">
                <a:solidFill>
                  <a:srgbClr val="0096A4"/>
                </a:solidFill>
                <a:latin typeface="Consolas" panose="020B0609020204030204" pitchFamily="49" charset="0"/>
              </a:rPr>
              <a:t>(__</a:t>
            </a:r>
            <a:r>
              <a:rPr lang="en-US" b="1" dirty="0" err="1">
                <a:solidFill>
                  <a:srgbClr val="0096A4"/>
                </a:solidFill>
                <a:latin typeface="Consolas" panose="020B0609020204030204" pitchFamily="49" charset="0"/>
              </a:rPr>
              <a:t>dirname</a:t>
            </a:r>
            <a:r>
              <a:rPr lang="en-US" b="1" dirty="0">
                <a:solidFill>
                  <a:srgbClr val="0096A4"/>
                </a:solidFill>
                <a:latin typeface="Consolas" panose="020B0609020204030204" pitchFamily="49" charset="0"/>
              </a:rPr>
              <a:t>, 'frontend/build')));</a:t>
            </a:r>
          </a:p>
          <a:p>
            <a:pPr marL="0" indent="0" algn="l" rtl="0">
              <a:buNone/>
              <a:defRPr/>
            </a:pPr>
            <a:r>
              <a:rPr lang="en-US" b="1" dirty="0" err="1">
                <a:solidFill>
                  <a:srgbClr val="0096A4"/>
                </a:solidFill>
                <a:latin typeface="Consolas" panose="020B0609020204030204" pitchFamily="49" charset="0"/>
              </a:rPr>
              <a:t>app.get</a:t>
            </a:r>
            <a:r>
              <a:rPr lang="en-US" b="1" dirty="0">
                <a:solidFill>
                  <a:srgbClr val="0096A4"/>
                </a:solidFill>
                <a:latin typeface="Consolas" panose="020B0609020204030204" pitchFamily="49" charset="0"/>
              </a:rPr>
              <a:t>('*',(</a:t>
            </a:r>
            <a:r>
              <a:rPr lang="en-US" b="1" dirty="0" err="1">
                <a:solidFill>
                  <a:srgbClr val="0096A4"/>
                </a:solidFill>
                <a:latin typeface="Consolas" panose="020B0609020204030204" pitchFamily="49" charset="0"/>
              </a:rPr>
              <a:t>req,res</a:t>
            </a:r>
            <a:r>
              <a:rPr lang="en-US" b="1" dirty="0">
                <a:solidFill>
                  <a:srgbClr val="0096A4"/>
                </a:solidFill>
                <a:latin typeface="Consolas" panose="020B0609020204030204" pitchFamily="49" charset="0"/>
              </a:rPr>
              <a:t>)=&gt; {</a:t>
            </a:r>
            <a:r>
              <a:rPr lang="en-US" b="1" dirty="0" err="1">
                <a:solidFill>
                  <a:srgbClr val="0096A4"/>
                </a:solidFill>
                <a:latin typeface="Consolas" panose="020B0609020204030204" pitchFamily="49" charset="0"/>
              </a:rPr>
              <a:t>res.sendFile</a:t>
            </a:r>
            <a:r>
              <a:rPr lang="en-US" b="1" dirty="0">
                <a:solidFill>
                  <a:srgbClr val="0096A4"/>
                </a:solidFill>
                <a:latin typeface="Consolas" panose="020B0609020204030204" pitchFamily="49" charset="0"/>
              </a:rPr>
              <a:t>(</a:t>
            </a:r>
            <a:r>
              <a:rPr lang="en-US" b="1" dirty="0" err="1">
                <a:solidFill>
                  <a:srgbClr val="0096A4"/>
                </a:solidFill>
                <a:latin typeface="Consolas" panose="020B0609020204030204" pitchFamily="49" charset="0"/>
              </a:rPr>
              <a:t>path.resolve</a:t>
            </a:r>
            <a:r>
              <a:rPr lang="en-US" b="1" dirty="0">
                <a:solidFill>
                  <a:srgbClr val="0096A4"/>
                </a:solidFill>
                <a:latin typeface="Consolas" panose="020B0609020204030204" pitchFamily="49" charset="0"/>
              </a:rPr>
              <a:t>(__</a:t>
            </a:r>
            <a:r>
              <a:rPr lang="en-US" b="1" dirty="0" err="1">
                <a:solidFill>
                  <a:srgbClr val="0096A4"/>
                </a:solidFill>
                <a:latin typeface="Consolas" panose="020B0609020204030204" pitchFamily="49" charset="0"/>
              </a:rPr>
              <a:t>dirname</a:t>
            </a:r>
            <a:r>
              <a:rPr lang="en-US" b="1" dirty="0">
                <a:solidFill>
                  <a:srgbClr val="0096A4"/>
                </a:solidFill>
                <a:latin typeface="Consolas" panose="020B0609020204030204" pitchFamily="49" charset="0"/>
              </a:rPr>
              <a:t>,</a:t>
            </a:r>
          </a:p>
          <a:p>
            <a:pPr marL="0" indent="0" algn="l" rtl="0">
              <a:buNone/>
              <a:defRPr/>
            </a:pPr>
            <a:r>
              <a:rPr lang="en-US" b="1" dirty="0">
                <a:solidFill>
                  <a:srgbClr val="0096A4"/>
                </a:solidFill>
                <a:latin typeface="Consolas" panose="020B0609020204030204" pitchFamily="49" charset="0"/>
              </a:rPr>
              <a:t>'frontend', 'build','index.html'));</a:t>
            </a:r>
          </a:p>
          <a:p>
            <a:pPr marL="0" indent="0" algn="l" rtl="0">
              <a:buNone/>
              <a:defRPr/>
            </a:pPr>
            <a:r>
              <a:rPr lang="en-US" b="1" dirty="0">
                <a:solidFill>
                  <a:srgbClr val="0096A4"/>
                </a:solidFill>
                <a:latin typeface="Consolas" panose="020B0609020204030204" pitchFamily="49" charset="0"/>
              </a:rPr>
              <a:t>});</a:t>
            </a:r>
          </a:p>
          <a:p>
            <a:pPr marL="0" indent="0" algn="l" rtl="0">
              <a:buNone/>
              <a:defRPr/>
            </a:pPr>
            <a:r>
              <a:rPr lang="en-US" b="1" dirty="0">
                <a:solidFill>
                  <a:srgbClr val="0096A4"/>
                </a:solidFill>
                <a:latin typeface="Consolas" panose="020B0609020204030204" pitchFamily="49" charset="0"/>
              </a:rPr>
              <a:t>}</a:t>
            </a:r>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marL="0" indent="0" algn="l" rtl="0">
              <a:buNone/>
              <a:defRPr/>
            </a:pPr>
            <a:r>
              <a:rPr lang="en-US" dirty="0"/>
              <a:t>Preparing your App for Deployment </a:t>
            </a:r>
          </a:p>
        </p:txBody>
      </p:sp>
    </p:spTree>
    <p:extLst>
      <p:ext uri="{BB962C8B-B14F-4D97-AF65-F5344CB8AC3E}">
        <p14:creationId xmlns:p14="http://schemas.microsoft.com/office/powerpoint/2010/main" val="26552046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normAutofit/>
          </a:bodyPr>
          <a:lstStyle/>
          <a:p>
            <a:pPr algn="l" rtl="0">
              <a:defRPr/>
            </a:pPr>
            <a:r>
              <a:rPr lang="en-US" dirty="0"/>
              <a:t>Create a .</a:t>
            </a:r>
            <a:r>
              <a:rPr lang="en-US" dirty="0" err="1"/>
              <a:t>gitignore</a:t>
            </a:r>
            <a:r>
              <a:rPr lang="en-US" dirty="0"/>
              <a:t> file </a:t>
            </a:r>
          </a:p>
          <a:p>
            <a:pPr lvl="1" algn="l" rtl="0">
              <a:buFont typeface="Courier New" panose="02070309020205020404" pitchFamily="49" charset="0"/>
              <a:buChar char="o"/>
              <a:defRPr/>
            </a:pPr>
            <a:r>
              <a:rPr lang="en-US" dirty="0"/>
              <a:t>Express applications you have created contained a </a:t>
            </a:r>
            <a:r>
              <a:rPr lang="en-US" dirty="0" err="1"/>
              <a:t>node_modules</a:t>
            </a:r>
            <a:r>
              <a:rPr lang="en-US" dirty="0"/>
              <a:t> directory. These are specified in your </a:t>
            </a:r>
            <a:r>
              <a:rPr lang="en-US" dirty="0" err="1"/>
              <a:t>package.json</a:t>
            </a:r>
            <a:r>
              <a:rPr lang="en-US" dirty="0"/>
              <a:t> file.</a:t>
            </a:r>
          </a:p>
          <a:p>
            <a:pPr lvl="1" algn="l" rtl="0">
              <a:buFont typeface="Courier New" panose="02070309020205020404" pitchFamily="49" charset="0"/>
              <a:buChar char="o"/>
              <a:defRPr/>
            </a:pPr>
            <a:r>
              <a:rPr lang="en-US" dirty="0"/>
              <a:t>Heroku will automatically create a new </a:t>
            </a:r>
            <a:r>
              <a:rPr lang="en-US" dirty="0" err="1"/>
              <a:t>node_modules</a:t>
            </a:r>
            <a:r>
              <a:rPr lang="en-US" dirty="0"/>
              <a:t> directory for your app</a:t>
            </a:r>
          </a:p>
          <a:p>
            <a:pPr lvl="1" algn="l" rtl="0">
              <a:buFont typeface="Courier New" panose="02070309020205020404" pitchFamily="49" charset="0"/>
              <a:buChar char="o"/>
              <a:defRPr/>
            </a:pPr>
            <a:r>
              <a:rPr lang="en-US" dirty="0"/>
              <a:t>To avoid conflicts, create a .</a:t>
            </a:r>
            <a:r>
              <a:rPr lang="en-US" dirty="0" err="1"/>
              <a:t>gitignore</a:t>
            </a:r>
            <a:r>
              <a:rPr lang="en-US" dirty="0"/>
              <a:t> file. This specifies which files and directories should not be committed to Git.</a:t>
            </a:r>
          </a:p>
          <a:p>
            <a:pPr lvl="1" algn="l" rtl="0">
              <a:buFont typeface="Courier New" panose="02070309020205020404" pitchFamily="49" charset="0"/>
              <a:buChar char="o"/>
              <a:defRPr/>
            </a:pPr>
            <a:r>
              <a:rPr lang="en-US" dirty="0"/>
              <a:t>Create a file called .</a:t>
            </a:r>
            <a:r>
              <a:rPr lang="en-US" dirty="0" err="1"/>
              <a:t>gitignore</a:t>
            </a:r>
            <a:r>
              <a:rPr lang="en-US" dirty="0"/>
              <a:t> in the root directory of your application. Type </a:t>
            </a:r>
            <a:r>
              <a:rPr lang="en-US" dirty="0" err="1"/>
              <a:t>node_modules</a:t>
            </a:r>
            <a:r>
              <a:rPr lang="en-US" dirty="0"/>
              <a:t> and save. </a:t>
            </a:r>
          </a:p>
          <a:p>
            <a:pPr lvl="1" algn="l" rtl="0">
              <a:buFont typeface="Courier New" panose="02070309020205020404" pitchFamily="49" charset="0"/>
              <a:buChar char="o"/>
              <a:defRPr/>
            </a:pPr>
            <a:endParaRPr lang="en-US" dirty="0"/>
          </a:p>
          <a:p>
            <a:pPr algn="l" rtl="0">
              <a:defRPr/>
            </a:pPr>
            <a:endParaRPr lang="en-US" dirty="0"/>
          </a:p>
          <a:p>
            <a:pPr algn="l" rtl="0">
              <a:defRPr/>
            </a:pPr>
            <a:endParaRPr lang="en-US" dirty="0"/>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marL="0" indent="0" algn="l" rtl="0">
              <a:buNone/>
              <a:defRPr/>
            </a:pPr>
            <a:r>
              <a:rPr lang="en-US" dirty="0"/>
              <a:t>Preparing your App for Deployment </a:t>
            </a:r>
          </a:p>
        </p:txBody>
      </p:sp>
    </p:spTree>
    <p:extLst>
      <p:ext uri="{BB962C8B-B14F-4D97-AF65-F5344CB8AC3E}">
        <p14:creationId xmlns:p14="http://schemas.microsoft.com/office/powerpoint/2010/main" val="2043603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normAutofit/>
          </a:bodyPr>
          <a:lstStyle/>
          <a:p>
            <a:pPr algn="l" rtl="0">
              <a:defRPr/>
            </a:pPr>
            <a:r>
              <a:rPr lang="en-US" dirty="0">
                <a:hlinkClick r:id="rId3"/>
              </a:rPr>
              <a:t>https://www.section.io/engineering-education/how-to-setup-nodejs-express-for-react/</a:t>
            </a:r>
            <a:endParaRPr lang="en-US" dirty="0"/>
          </a:p>
          <a:p>
            <a:pPr algn="l" rtl="0">
              <a:defRPr/>
            </a:pPr>
            <a:endParaRPr lang="en-US" dirty="0"/>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marL="0" indent="0" algn="l" rtl="0">
              <a:buNone/>
              <a:defRPr/>
            </a:pPr>
            <a:r>
              <a:rPr lang="en-US"/>
              <a:t>Resources</a:t>
            </a:r>
            <a:endParaRPr lang="en-US" dirty="0"/>
          </a:p>
        </p:txBody>
      </p:sp>
    </p:spTree>
    <p:extLst>
      <p:ext uri="{BB962C8B-B14F-4D97-AF65-F5344CB8AC3E}">
        <p14:creationId xmlns:p14="http://schemas.microsoft.com/office/powerpoint/2010/main" val="8058436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707288" cy="8256630"/>
          </a:xfrm>
          <a:prstGeom prst="rect">
            <a:avLst/>
          </a:prstGeom>
        </p:spPr>
        <p:txBody>
          <a:bodyPr/>
          <a:lstStyle/>
          <a:p>
            <a:pPr algn="l" rtl="0">
              <a:defRPr/>
            </a:pPr>
            <a:r>
              <a:rPr lang="en-US" dirty="0"/>
              <a:t>Historically, building a full stack web application always meant that your front-end application would be served up by your back-end application</a:t>
            </a:r>
          </a:p>
          <a:p>
            <a:pPr algn="l" rtl="0">
              <a:defRPr/>
            </a:pPr>
            <a:r>
              <a:rPr lang="en-US" dirty="0"/>
              <a:t>It is now possible to deploy your back-end application that exposes a restful API on one platform and your front-end application on another</a:t>
            </a:r>
          </a:p>
          <a:p>
            <a:pPr algn="l" rtl="0">
              <a:defRPr/>
            </a:pPr>
            <a:r>
              <a:rPr lang="en-US" dirty="0"/>
              <a:t>Sometimes it is still appropriate to keep your back-end and front-end together. </a:t>
            </a:r>
          </a:p>
          <a:p>
            <a:pPr algn="l" rtl="0">
              <a:defRPr/>
            </a:pPr>
            <a:r>
              <a:rPr lang="en-US" dirty="0"/>
              <a:t>In this task, we will be keeping the React and Express apps together.</a:t>
            </a:r>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Different Approaches</a:t>
            </a:r>
            <a:br>
              <a:rPr lang="en-US" dirty="0"/>
            </a:b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lstStyle/>
          <a:p>
            <a:pPr algn="l" rtl="0">
              <a:defRPr/>
            </a:pPr>
            <a:r>
              <a:rPr lang="en-US" dirty="0"/>
              <a:t>Proxy server: works by intercepting connections between a sender and receiver</a:t>
            </a:r>
          </a:p>
          <a:p>
            <a:pPr algn="l" rtl="0">
              <a:defRPr/>
            </a:pPr>
            <a:r>
              <a:rPr lang="en-US" dirty="0"/>
              <a:t>HTTP proxy: intercepts web access requests and handles them appropriately.</a:t>
            </a:r>
          </a:p>
          <a:p>
            <a:pPr algn="l" rtl="0">
              <a:defRPr/>
            </a:pPr>
            <a:r>
              <a:rPr lang="en-US" dirty="0"/>
              <a:t>From your React app, specify that the Express app is the proxy server</a:t>
            </a:r>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Set Up Proxy </a:t>
            </a:r>
            <a:br>
              <a:rPr lang="en-US" dirty="0"/>
            </a:br>
            <a:endParaRPr dirty="0"/>
          </a:p>
        </p:txBody>
      </p:sp>
    </p:spTree>
    <p:extLst>
      <p:ext uri="{BB962C8B-B14F-4D97-AF65-F5344CB8AC3E}">
        <p14:creationId xmlns:p14="http://schemas.microsoft.com/office/powerpoint/2010/main" val="239141034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lstStyle/>
          <a:p>
            <a:pPr algn="l" rtl="0">
              <a:defRPr/>
            </a:pPr>
            <a:r>
              <a:rPr lang="en-US" dirty="0"/>
              <a:t>To specify that the Express app is the proxy:</a:t>
            </a:r>
          </a:p>
          <a:p>
            <a:pPr marL="1123950" lvl="1" indent="-514350" algn="l" rtl="0">
              <a:buFont typeface="+mj-lt"/>
              <a:buAutoNum type="arabicPeriod"/>
              <a:defRPr/>
            </a:pPr>
            <a:r>
              <a:rPr lang="en-US" dirty="0"/>
              <a:t>Open the </a:t>
            </a:r>
            <a:r>
              <a:rPr lang="en-US" dirty="0" err="1"/>
              <a:t>package.json</a:t>
            </a:r>
            <a:r>
              <a:rPr lang="en-US" dirty="0"/>
              <a:t> file of your React app.</a:t>
            </a:r>
          </a:p>
          <a:p>
            <a:pPr marL="1123950" lvl="1" indent="-514350" algn="l" rtl="0">
              <a:buFont typeface="+mj-lt"/>
              <a:buAutoNum type="arabicPeriod"/>
              <a:defRPr/>
            </a:pPr>
            <a:r>
              <a:rPr lang="en-US" dirty="0"/>
              <a:t>Add the proxy information to the </a:t>
            </a:r>
            <a:r>
              <a:rPr lang="en-US" dirty="0" err="1"/>
              <a:t>package.json</a:t>
            </a:r>
            <a:r>
              <a:rPr lang="en-US" dirty="0"/>
              <a:t> file as shown below. 	</a:t>
            </a:r>
          </a:p>
          <a:p>
            <a:pPr marL="0" indent="0" algn="l" rtl="0">
              <a:buNone/>
              <a:defRPr/>
            </a:pPr>
            <a:r>
              <a:rPr lang="en-US" b="1" dirty="0">
                <a:solidFill>
                  <a:srgbClr val="0096A4"/>
                </a:solidFill>
                <a:latin typeface="Consolas" panose="020B0609020204030204" pitchFamily="49" charset="0"/>
              </a:rPr>
              <a:t>"proxy": "http://localhost:3001"</a:t>
            </a:r>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Set Up Proxy </a:t>
            </a:r>
            <a:br>
              <a:rPr lang="en-US" dirty="0"/>
            </a:br>
            <a:endParaRPr dirty="0"/>
          </a:p>
        </p:txBody>
      </p:sp>
    </p:spTree>
    <p:extLst>
      <p:ext uri="{BB962C8B-B14F-4D97-AF65-F5344CB8AC3E}">
        <p14:creationId xmlns:p14="http://schemas.microsoft.com/office/powerpoint/2010/main" val="33519477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lstStyle/>
          <a:p>
            <a:pPr algn="l" rtl="0">
              <a:defRPr/>
            </a:pPr>
            <a:r>
              <a:rPr lang="en-US" dirty="0"/>
              <a:t>fetch() method takes one mandatory argument, the path to the resource you want to fetch. It returns a Promise that resolves to the Response to that request, whether it is successful or not. </a:t>
            </a:r>
          </a:p>
          <a:p>
            <a:pPr algn="l" rtl="0">
              <a:defRPr/>
            </a:pPr>
            <a:r>
              <a:rPr lang="en-US" dirty="0"/>
              <a:t>Next is an example of using the Fetch API to get data from a custom API built created using Express:</a:t>
            </a:r>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algn="l" rtl="0">
              <a:defRPr/>
            </a:pPr>
            <a:r>
              <a:rPr lang="en-US" dirty="0"/>
              <a:t>Use the Fetch API to get Data from Server</a:t>
            </a:r>
          </a:p>
        </p:txBody>
      </p:sp>
    </p:spTree>
    <p:extLst>
      <p:ext uri="{BB962C8B-B14F-4D97-AF65-F5344CB8AC3E}">
        <p14:creationId xmlns:p14="http://schemas.microsoft.com/office/powerpoint/2010/main" val="150468317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lstStyle/>
          <a:p>
            <a:pPr marL="0" indent="0" algn="l" rtl="0">
              <a:buNone/>
              <a:defRPr/>
            </a:pPr>
            <a:r>
              <a:rPr lang="en-US" dirty="0"/>
              <a:t>Important settings that can be specified are:</a:t>
            </a:r>
          </a:p>
          <a:p>
            <a:pPr algn="l" rtl="0">
              <a:defRPr/>
            </a:pPr>
            <a:r>
              <a:rPr lang="en-US" dirty="0"/>
              <a:t>method: which can be GET, POST, PUT or DELETE </a:t>
            </a:r>
          </a:p>
          <a:p>
            <a:pPr algn="l" rtl="0">
              <a:defRPr/>
            </a:pPr>
            <a:r>
              <a:rPr lang="en-US" dirty="0"/>
              <a:t>headers:  A headers object is a simple multi-map of names to values. </a:t>
            </a:r>
          </a:p>
          <a:p>
            <a:pPr algn="l" rtl="0">
              <a:defRPr/>
            </a:pPr>
            <a:r>
              <a:rPr lang="en-US" dirty="0"/>
              <a:t>Body: Both requests and responses may contain body data which can be either text, JSON, form data or an array buffer. Any data that should be passed from the front-end to the server or vice-a-versa is sent in the body.</a:t>
            </a:r>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algn="l" rtl="0">
              <a:defRPr/>
            </a:pPr>
            <a:r>
              <a:rPr lang="en-US" dirty="0"/>
              <a:t>Use the Fetch API to get Data from Server</a:t>
            </a:r>
          </a:p>
        </p:txBody>
      </p:sp>
    </p:spTree>
    <p:extLst>
      <p:ext uri="{BB962C8B-B14F-4D97-AF65-F5344CB8AC3E}">
        <p14:creationId xmlns:p14="http://schemas.microsoft.com/office/powerpoint/2010/main" val="19547221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lstStyle/>
          <a:p>
            <a:pPr algn="l" rtl="0">
              <a:defRPr/>
            </a:pPr>
            <a:r>
              <a:rPr lang="en-US" dirty="0"/>
              <a:t>If we want our Express server to be able to access content that is passed in the body of the HTTP request, we need to include the body-parser middleware.</a:t>
            </a:r>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algn="l" rtl="0">
              <a:defRPr/>
            </a:pPr>
            <a:r>
              <a:rPr lang="en-US" dirty="0"/>
              <a:t>Use the Fetch API to get Data from Server</a:t>
            </a:r>
          </a:p>
        </p:txBody>
      </p:sp>
    </p:spTree>
    <p:extLst>
      <p:ext uri="{BB962C8B-B14F-4D97-AF65-F5344CB8AC3E}">
        <p14:creationId xmlns:p14="http://schemas.microsoft.com/office/powerpoint/2010/main" val="13118364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normAutofit/>
          </a:bodyPr>
          <a:lstStyle/>
          <a:p>
            <a:pPr algn="l" rtl="0">
              <a:defRPr/>
            </a:pPr>
            <a:r>
              <a:rPr lang="en-US" dirty="0"/>
              <a:t>Specify the version of Node.js and NPM you have used to build your app:</a:t>
            </a:r>
          </a:p>
          <a:p>
            <a:pPr lvl="1" algn="l" rtl="0">
              <a:buFont typeface="Courier New" panose="02070309020205020404" pitchFamily="49" charset="0"/>
              <a:buChar char="o"/>
              <a:defRPr/>
            </a:pPr>
            <a:r>
              <a:rPr lang="en-US" dirty="0"/>
              <a:t>Find out which version of Node.js you have been using by typing node -v into the command line interface. </a:t>
            </a:r>
          </a:p>
          <a:p>
            <a:pPr lvl="1" algn="l" rtl="0">
              <a:buFont typeface="Courier New" panose="02070309020205020404" pitchFamily="49" charset="0"/>
              <a:buChar char="o"/>
              <a:defRPr/>
            </a:pPr>
            <a:r>
              <a:rPr lang="en-US" dirty="0"/>
              <a:t>Find out which version of NPM you have been using </a:t>
            </a:r>
            <a:r>
              <a:rPr lang="en-US" dirty="0" err="1"/>
              <a:t>npm</a:t>
            </a:r>
            <a:r>
              <a:rPr lang="en-US" dirty="0"/>
              <a:t> -v</a:t>
            </a:r>
          </a:p>
          <a:p>
            <a:pPr lvl="1" algn="l" rtl="0">
              <a:buFont typeface="Courier New" panose="02070309020205020404" pitchFamily="49" charset="0"/>
              <a:buChar char="o"/>
              <a:defRPr/>
            </a:pPr>
            <a:r>
              <a:rPr lang="en-US" dirty="0"/>
              <a:t>Update your </a:t>
            </a:r>
            <a:r>
              <a:rPr lang="en-US" dirty="0" err="1"/>
              <a:t>package.json</a:t>
            </a:r>
            <a:r>
              <a:rPr lang="en-US" dirty="0"/>
              <a:t> file by specifying an ‘engines’ field in your </a:t>
            </a:r>
            <a:r>
              <a:rPr lang="en-US" dirty="0" err="1"/>
              <a:t>package.json</a:t>
            </a:r>
            <a:r>
              <a:rPr lang="en-US" dirty="0"/>
              <a:t> </a:t>
            </a:r>
          </a:p>
          <a:p>
            <a:pPr lvl="1" algn="l" rtl="0">
              <a:buFont typeface="Courier New" panose="02070309020205020404" pitchFamily="49" charset="0"/>
              <a:buChar char="o"/>
              <a:defRPr/>
            </a:pPr>
            <a:r>
              <a:rPr lang="en-US" dirty="0"/>
              <a:t>file</a:t>
            </a:r>
          </a:p>
          <a:p>
            <a:pPr marL="0" indent="0" algn="l" rtl="0">
              <a:buNone/>
              <a:defRPr/>
            </a:pPr>
            <a:endParaRPr lang="en-US" dirty="0"/>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marL="0" indent="0" algn="l" rtl="0">
              <a:buNone/>
              <a:defRPr/>
            </a:pPr>
            <a:r>
              <a:rPr lang="en-US" dirty="0"/>
              <a:t>Preparing your App for Deployment </a:t>
            </a:r>
          </a:p>
        </p:txBody>
      </p:sp>
    </p:spTree>
    <p:extLst>
      <p:ext uri="{BB962C8B-B14F-4D97-AF65-F5344CB8AC3E}">
        <p14:creationId xmlns:p14="http://schemas.microsoft.com/office/powerpoint/2010/main" val="15477491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626606" cy="8256630"/>
          </a:xfrm>
          <a:prstGeom prst="rect">
            <a:avLst/>
          </a:prstGeom>
        </p:spPr>
        <p:txBody>
          <a:bodyPr>
            <a:normAutofit/>
          </a:bodyPr>
          <a:lstStyle/>
          <a:p>
            <a:pPr algn="l" rtl="0">
              <a:defRPr/>
            </a:pPr>
            <a:r>
              <a:rPr lang="en-US" dirty="0"/>
              <a:t>Dynamically bind ports:</a:t>
            </a:r>
          </a:p>
          <a:p>
            <a:pPr lvl="1" algn="l" rtl="0">
              <a:buFont typeface="Courier New" panose="02070309020205020404" pitchFamily="49" charset="0"/>
              <a:buChar char="o"/>
              <a:defRPr/>
            </a:pPr>
            <a:r>
              <a:rPr lang="en-US" dirty="0"/>
              <a:t>Modify the code where we set up our server. </a:t>
            </a:r>
          </a:p>
          <a:p>
            <a:pPr lvl="1" algn="l" rtl="0">
              <a:buFont typeface="Courier New" panose="02070309020205020404" pitchFamily="49" charset="0"/>
              <a:buChar char="o"/>
              <a:defRPr/>
            </a:pPr>
            <a:r>
              <a:rPr lang="en-US" dirty="0"/>
              <a:t>E.g. </a:t>
            </a:r>
            <a:r>
              <a:rPr lang="en-US" dirty="0" err="1"/>
              <a:t>app.listen</a:t>
            </a:r>
            <a:r>
              <a:rPr lang="en-US" dirty="0"/>
              <a:t>(3001) changes to</a:t>
            </a:r>
          </a:p>
          <a:p>
            <a:pPr marL="1219200" lvl="2" indent="0" algn="l" rtl="0">
              <a:buNone/>
              <a:defRPr/>
            </a:pPr>
            <a:r>
              <a:rPr lang="en-US" dirty="0"/>
              <a:t>const PORT = </a:t>
            </a:r>
            <a:r>
              <a:rPr lang="en-US" dirty="0" err="1"/>
              <a:t>process.env.PORT</a:t>
            </a:r>
            <a:r>
              <a:rPr lang="en-US" dirty="0"/>
              <a:t> || 3001;</a:t>
            </a:r>
          </a:p>
          <a:p>
            <a:pPr marL="1219200" lvl="2" indent="0" algn="l" rtl="0">
              <a:buNone/>
              <a:defRPr/>
            </a:pPr>
            <a:r>
              <a:rPr lang="en-US" dirty="0" err="1"/>
              <a:t>app.listen</a:t>
            </a:r>
            <a:r>
              <a:rPr lang="en-US" dirty="0"/>
              <a:t>(PORT);</a:t>
            </a:r>
          </a:p>
          <a:p>
            <a:pPr marL="0" indent="0" algn="l" rtl="0">
              <a:buNone/>
              <a:defRPr/>
            </a:pPr>
            <a:endParaRPr lang="en-US" dirty="0"/>
          </a:p>
        </p:txBody>
      </p:sp>
      <p:sp>
        <p:nvSpPr>
          <p:cNvPr id="203" name="Slide Title"/>
          <p:cNvSpPr txBox="1">
            <a:spLocks noGrp="1"/>
          </p:cNvSpPr>
          <p:nvPr>
            <p:ph type="title"/>
          </p:nvPr>
        </p:nvSpPr>
        <p:spPr>
          <a:xfrm>
            <a:off x="1206500" y="1079500"/>
            <a:ext cx="21626606" cy="1435100"/>
          </a:xfrm>
          <a:prstGeom prst="rect">
            <a:avLst/>
          </a:prstGeom>
        </p:spPr>
        <p:txBody>
          <a:bodyPr>
            <a:normAutofit/>
          </a:bodyPr>
          <a:lstStyle/>
          <a:p>
            <a:pPr marL="0" indent="0" algn="l" rtl="0">
              <a:buNone/>
              <a:defRPr/>
            </a:pPr>
            <a:r>
              <a:rPr lang="en-US" dirty="0"/>
              <a:t>Preparing your App for Deployment </a:t>
            </a:r>
          </a:p>
        </p:txBody>
      </p:sp>
    </p:spTree>
    <p:extLst>
      <p:ext uri="{BB962C8B-B14F-4D97-AF65-F5344CB8AC3E}">
        <p14:creationId xmlns:p14="http://schemas.microsoft.com/office/powerpoint/2010/main" val="776328118"/>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224</TotalTime>
  <Words>1878</Words>
  <Application>Microsoft Office PowerPoint</Application>
  <PresentationFormat>مخصص</PresentationFormat>
  <Paragraphs>103</Paragraphs>
  <Slides>14</Slides>
  <Notes>13</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14</vt:i4>
      </vt:variant>
    </vt:vector>
  </HeadingPairs>
  <TitlesOfParts>
    <vt:vector size="23" baseType="lpstr">
      <vt:lpstr>Arial</vt:lpstr>
      <vt:lpstr>Consolas</vt:lpstr>
      <vt:lpstr>Courier New</vt:lpstr>
      <vt:lpstr>Helvetica</vt:lpstr>
      <vt:lpstr>Helvetica Neue</vt:lpstr>
      <vt:lpstr>Helvetica Neue Medium</vt:lpstr>
      <vt:lpstr>Montserrat</vt:lpstr>
      <vt:lpstr>Montserrat Light</vt:lpstr>
      <vt:lpstr>21_BasicWhite</vt:lpstr>
      <vt:lpstr>Full Stack with React and Express</vt:lpstr>
      <vt:lpstr>Different Approaches </vt:lpstr>
      <vt:lpstr>Set Up Proxy  </vt:lpstr>
      <vt:lpstr>Set Up Proxy  </vt:lpstr>
      <vt:lpstr>Use the Fetch API to get Data from Server</vt:lpstr>
      <vt:lpstr>Use the Fetch API to get Data from Server</vt:lpstr>
      <vt:lpstr>Use the Fetch API to get Data from Server</vt:lpstr>
      <vt:lpstr>Preparing your App for Deployment </vt:lpstr>
      <vt:lpstr>Preparing your App for Deployment </vt:lpstr>
      <vt:lpstr>Preparing your App for Deployment </vt:lpstr>
      <vt:lpstr>Preparing your App for Deployment </vt:lpstr>
      <vt:lpstr>Preparing your App for Deployment </vt:lpstr>
      <vt:lpstr>Preparing your App for Deployment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15</cp:revision>
  <dcterms:modified xsi:type="dcterms:W3CDTF">2021-11-08T22:52:05Z</dcterms:modified>
</cp:coreProperties>
</file>