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6" r:id="rId3"/>
    <p:sldId id="269" r:id="rId4"/>
    <p:sldId id="275" r:id="rId5"/>
    <p:sldId id="268"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63" r:id="rId23"/>
    <p:sldId id="265"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055"/>
  </p:normalViewPr>
  <p:slideViewPr>
    <p:cSldViewPr snapToGrid="0" snapToObjects="1">
      <p:cViewPr varScale="1">
        <p:scale>
          <a:sx n="57" d="100"/>
          <a:sy n="57"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ublimetext.co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nodejs.org/api/http.html#http_http_createserver_options_requestlistener" TargetMode="External"/><Relationship Id="rId5" Type="http://schemas.openxmlformats.org/officeDocument/2006/relationships/hyperlink" Target="https://nodejs.org/api/http.html" TargetMode="External"/><Relationship Id="rId4" Type="http://schemas.openxmlformats.org/officeDocument/2006/relationships/hyperlink" Target="https://visualstudio.microsoft.com/downloads/?utm_source=web&amp;utm_medium=documentation&amp;utm_campaign=vs2017upgrade&amp;utm_term=vs2017"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 Node.js, therefore, allows us to run JavaScript on a web server! This is great because as </a:t>
            </a:r>
            <a:r>
              <a:rPr lang="en-GB" dirty="0" err="1">
                <a:solidFill>
                  <a:schemeClr val="dk1"/>
                </a:solidFill>
                <a:latin typeface="Montserrat Light"/>
                <a:ea typeface="Montserrat Light"/>
                <a:cs typeface="Montserrat Light"/>
                <a:sym typeface="Montserrat Light"/>
              </a:rPr>
              <a:t>webl</a:t>
            </a:r>
            <a:r>
              <a:rPr lang="en-GB" dirty="0">
                <a:solidFill>
                  <a:schemeClr val="dk1"/>
                </a:solidFill>
                <a:latin typeface="Montserrat Light"/>
                <a:ea typeface="Montserrat Light"/>
                <a:cs typeface="Montserrat Light"/>
                <a:sym typeface="Montserrat Light"/>
              </a:rPr>
              <a:t> developers we can now use JavaScript to code both the front-end and backend of our web application! Node.js makes full stack web development using JavaScript possible! </a:t>
            </a:r>
          </a:p>
          <a:p>
            <a:pPr marL="0" lvl="0" indent="0" algn="just" rtl="0">
              <a:lnSpc>
                <a:spcPct val="125000"/>
              </a:lnSpc>
              <a:spcBef>
                <a:spcPts val="0"/>
              </a:spcBef>
              <a:spcAft>
                <a:spcPts val="0"/>
              </a:spcAft>
              <a:buNone/>
            </a:pPr>
            <a:endParaRPr lang="en-GB" dirty="0"/>
          </a:p>
          <a:p>
            <a:pPr algn="l" defTabSz="457200" rtl="0" latinLnBrk="0">
              <a:lnSpc>
                <a:spcPct val="117999"/>
              </a:lnSpc>
            </a:pPr>
            <a:endParaRPr lang="en-US" dirty="0"/>
          </a:p>
        </p:txBody>
      </p:sp>
    </p:spTree>
    <p:extLst>
      <p:ext uri="{BB962C8B-B14F-4D97-AF65-F5344CB8AC3E}">
        <p14:creationId xmlns:p14="http://schemas.microsoft.com/office/powerpoint/2010/main" val="4198522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endParaRPr lang="en-GB" dirty="0"/>
          </a:p>
        </p:txBody>
      </p:sp>
    </p:spTree>
    <p:extLst>
      <p:ext uri="{BB962C8B-B14F-4D97-AF65-F5344CB8AC3E}">
        <p14:creationId xmlns:p14="http://schemas.microsoft.com/office/powerpoint/2010/main" val="76141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Since the rename() method is called asynchronously, the stat() method could complete before the rename method does. </a:t>
            </a:r>
          </a:p>
        </p:txBody>
      </p:sp>
    </p:spTree>
    <p:extLst>
      <p:ext uri="{BB962C8B-B14F-4D97-AF65-F5344CB8AC3E}">
        <p14:creationId xmlns:p14="http://schemas.microsoft.com/office/powerpoint/2010/main" val="30262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Since the rename() method is called asynchronously, the stat() method could complete before the rename method does. </a:t>
            </a:r>
          </a:p>
        </p:txBody>
      </p:sp>
    </p:spTree>
    <p:extLst>
      <p:ext uri="{BB962C8B-B14F-4D97-AF65-F5344CB8AC3E}">
        <p14:creationId xmlns:p14="http://schemas.microsoft.com/office/powerpoint/2010/main" val="129787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Since the rename() method is called asynchronously, the stat() method could complete before the rename method does. </a:t>
            </a:r>
          </a:p>
        </p:txBody>
      </p:sp>
    </p:spTree>
    <p:extLst>
      <p:ext uri="{BB962C8B-B14F-4D97-AF65-F5344CB8AC3E}">
        <p14:creationId xmlns:p14="http://schemas.microsoft.com/office/powerpoint/2010/main" val="4143786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Since the rename() method is called asynchronously, the stat() method could complete before the rename method does. </a:t>
            </a:r>
          </a:p>
        </p:txBody>
      </p:sp>
    </p:spTree>
    <p:extLst>
      <p:ext uri="{BB962C8B-B14F-4D97-AF65-F5344CB8AC3E}">
        <p14:creationId xmlns:p14="http://schemas.microsoft.com/office/powerpoint/2010/main" val="3725484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Since the rename() method is called asynchronously, the stat() method could complete before the rename method does. </a:t>
            </a:r>
          </a:p>
        </p:txBody>
      </p:sp>
    </p:spTree>
    <p:extLst>
      <p:ext uri="{BB962C8B-B14F-4D97-AF65-F5344CB8AC3E}">
        <p14:creationId xmlns:p14="http://schemas.microsoft.com/office/powerpoint/2010/main" val="2909610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3893402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Consolas"/>
                <a:ea typeface="Consolas"/>
                <a:cs typeface="Consolas"/>
                <a:sym typeface="Consolas"/>
              </a:rPr>
              <a:t>module</a:t>
            </a:r>
            <a:r>
              <a:rPr lang="en-GB" dirty="0">
                <a:solidFill>
                  <a:schemeClr val="dk1"/>
                </a:solidFill>
                <a:latin typeface="Montserrat Light"/>
                <a:ea typeface="Montserrat Light"/>
                <a:cs typeface="Montserrat Light"/>
                <a:sym typeface="Montserrat Light"/>
              </a:rPr>
              <a:t> is an object that represents the current module. </a:t>
            </a:r>
            <a:r>
              <a:rPr lang="en-GB" dirty="0">
                <a:solidFill>
                  <a:schemeClr val="dk1"/>
                </a:solidFill>
                <a:latin typeface="Consolas"/>
                <a:ea typeface="Consolas"/>
                <a:cs typeface="Consolas"/>
                <a:sym typeface="Consolas"/>
              </a:rPr>
              <a:t>exports</a:t>
            </a:r>
            <a:r>
              <a:rPr lang="en-GB" dirty="0">
                <a:solidFill>
                  <a:schemeClr val="dk1"/>
                </a:solidFill>
                <a:latin typeface="Montserrat Light"/>
                <a:ea typeface="Montserrat Light"/>
                <a:cs typeface="Montserrat Light"/>
                <a:sym typeface="Montserrat Light"/>
              </a:rPr>
              <a:t> is an object that describes what the current module will make available to calling code. A module can export literals, objects or modules. When you require a module (e.g. </a:t>
            </a:r>
            <a:r>
              <a:rPr lang="en-GB" dirty="0" err="1">
                <a:solidFill>
                  <a:schemeClr val="dk1"/>
                </a:solidFill>
                <a:latin typeface="Consolas"/>
                <a:ea typeface="Consolas"/>
                <a:cs typeface="Consolas"/>
                <a:sym typeface="Consolas"/>
              </a:rPr>
              <a:t>const</a:t>
            </a:r>
            <a:r>
              <a:rPr lang="en-GB" dirty="0">
                <a:solidFill>
                  <a:schemeClr val="dk1"/>
                </a:solidFill>
                <a:latin typeface="Consolas"/>
                <a:ea typeface="Consolas"/>
                <a:cs typeface="Consolas"/>
                <a:sym typeface="Consolas"/>
              </a:rPr>
              <a:t> </a:t>
            </a:r>
            <a:r>
              <a:rPr lang="en-GB" dirty="0" err="1">
                <a:solidFill>
                  <a:schemeClr val="dk1"/>
                </a:solidFill>
                <a:latin typeface="Consolas"/>
                <a:ea typeface="Consolas"/>
                <a:cs typeface="Consolas"/>
                <a:sym typeface="Consolas"/>
              </a:rPr>
              <a:t>dateTest</a:t>
            </a:r>
            <a:r>
              <a:rPr lang="en-GB" dirty="0">
                <a:solidFill>
                  <a:schemeClr val="dk1"/>
                </a:solidFill>
                <a:latin typeface="Consolas"/>
                <a:ea typeface="Consolas"/>
                <a:cs typeface="Consolas"/>
                <a:sym typeface="Consolas"/>
              </a:rPr>
              <a:t> = require('./</a:t>
            </a:r>
            <a:r>
              <a:rPr lang="en-GB" dirty="0" err="1">
                <a:solidFill>
                  <a:schemeClr val="dk1"/>
                </a:solidFill>
                <a:latin typeface="Consolas"/>
                <a:ea typeface="Consolas"/>
                <a:cs typeface="Consolas"/>
                <a:sym typeface="Consolas"/>
              </a:rPr>
              <a:t>myFunction.js</a:t>
            </a:r>
            <a:r>
              <a:rPr lang="en-GB" dirty="0">
                <a:solidFill>
                  <a:schemeClr val="dk1"/>
                </a:solidFill>
                <a:latin typeface="Consolas"/>
                <a:ea typeface="Consolas"/>
                <a:cs typeface="Consolas"/>
                <a:sym typeface="Consolas"/>
              </a:rPr>
              <a:t>');</a:t>
            </a:r>
            <a:r>
              <a:rPr lang="en-GB" dirty="0">
                <a:solidFill>
                  <a:schemeClr val="dk1"/>
                </a:solidFill>
                <a:latin typeface="Montserrat Light"/>
                <a:ea typeface="Montserrat Light"/>
                <a:cs typeface="Montserrat Light"/>
                <a:sym typeface="Montserrat Light"/>
              </a:rPr>
              <a:t>)then you get access to the exports object exposed by the module you are requiring. </a:t>
            </a:r>
            <a:endParaRPr lang="en-GB" dirty="0"/>
          </a:p>
        </p:txBody>
      </p:sp>
    </p:spTree>
    <p:extLst>
      <p:ext uri="{BB962C8B-B14F-4D97-AF65-F5344CB8AC3E}">
        <p14:creationId xmlns:p14="http://schemas.microsoft.com/office/powerpoint/2010/main" val="2290904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25000"/>
              </a:lnSpc>
              <a:spcBef>
                <a:spcPts val="0"/>
              </a:spcBef>
              <a:spcAft>
                <a:spcPts val="0"/>
              </a:spcAft>
              <a:buClr>
                <a:schemeClr val="dk1"/>
              </a:buClr>
              <a:buSzPts val="1100"/>
              <a:buFont typeface="Arial"/>
              <a:buNone/>
              <a:tabLst/>
              <a:defRPr/>
            </a:pPr>
            <a:r>
              <a:rPr lang="en-GB" dirty="0">
                <a:solidFill>
                  <a:schemeClr val="dk1"/>
                </a:solidFill>
                <a:latin typeface="Montserrat Light"/>
                <a:ea typeface="Montserrat Light"/>
                <a:cs typeface="Montserrat Light"/>
                <a:sym typeface="Montserrat Light"/>
              </a:rPr>
              <a:t>A package is all the files you need in order to use a module. You don’t need to install NPM separately because it is automatically installed with Node.js. </a:t>
            </a:r>
            <a:endParaRPr lang="en-GB" dirty="0"/>
          </a:p>
          <a:p>
            <a:pPr marL="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2814768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85716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Advantages of Using Node.js:</a:t>
            </a:r>
          </a:p>
          <a:p>
            <a:pPr marL="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Great performance: Node.js is good for many common web-development problems as it is designed to optimise throughput and scalability in web applications.</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The code is written in JavaScript: There is no need to learn another programming language. You can write both browser and web server code in JavaScript. </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The node package manager (NPM) provides access to hundreds of thousands of reusable packages: It has best-in-class dependency resolution and can also be used to automate most of the build toolchain.</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It is portable and compatible with most operating systems: It is portable, with versions running on Microsoft Windows, OS X, Linux, Solaris, FreeBSD, OpenBSD, </a:t>
            </a:r>
            <a:r>
              <a:rPr lang="en-GB" dirty="0" err="1">
                <a:solidFill>
                  <a:schemeClr val="dk1"/>
                </a:solidFill>
                <a:latin typeface="Montserrat Light"/>
                <a:ea typeface="Montserrat Light"/>
                <a:cs typeface="Montserrat Light"/>
                <a:sym typeface="Montserrat Light"/>
              </a:rPr>
              <a:t>WebOS</a:t>
            </a:r>
            <a:r>
              <a:rPr lang="en-GB" dirty="0">
                <a:solidFill>
                  <a:schemeClr val="dk1"/>
                </a:solidFill>
                <a:latin typeface="Montserrat Light"/>
                <a:ea typeface="Montserrat Light"/>
                <a:cs typeface="Montserrat Light"/>
                <a:sym typeface="Montserrat Light"/>
              </a:rPr>
              <a:t> and </a:t>
            </a:r>
            <a:r>
              <a:rPr lang="en-GB" dirty="0" err="1">
                <a:solidFill>
                  <a:schemeClr val="dk1"/>
                </a:solidFill>
                <a:latin typeface="Montserrat Light"/>
                <a:ea typeface="Montserrat Light"/>
                <a:cs typeface="Montserrat Light"/>
                <a:sym typeface="Montserrat Light"/>
              </a:rPr>
              <a:t>NonStop</a:t>
            </a:r>
            <a:r>
              <a:rPr lang="en-GB" dirty="0">
                <a:solidFill>
                  <a:schemeClr val="dk1"/>
                </a:solidFill>
                <a:latin typeface="Montserrat Light"/>
                <a:ea typeface="Montserrat Light"/>
                <a:cs typeface="Montserrat Light"/>
                <a:sym typeface="Montserrat Light"/>
              </a:rPr>
              <a:t> OS. It is also it is well-supported by many web hosting providers. </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It has a very active developer community: The very active third-party ecosystem and developer community have lots of people who are eager to help.</a:t>
            </a:r>
          </a:p>
          <a:p>
            <a:pPr marL="4572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Node.js runs single-threaded, asynchronous programming. This means that, even though there is a single call stack that can only handle one instruction at a time, Node.js calls various APIs to handle different instructions. Node.js doesn’t wait for API’s to complete before going on to the next task. Several tasks can, therefore, run concurrently. Node.js is thus very fast. </a:t>
            </a:r>
            <a:endParaRPr lang="en-GB" dirty="0"/>
          </a:p>
          <a:p>
            <a:pPr algn="l" defTabSz="457200" rtl="0" latinLnBrk="0">
              <a:lnSpc>
                <a:spcPct val="117999"/>
              </a:lnSpc>
            </a:pPr>
            <a:endParaRPr lang="en-US" dirty="0"/>
          </a:p>
        </p:txBody>
      </p:sp>
    </p:spTree>
    <p:extLst>
      <p:ext uri="{BB962C8B-B14F-4D97-AF65-F5344CB8AC3E}">
        <p14:creationId xmlns:p14="http://schemas.microsoft.com/office/powerpoint/2010/main" val="308609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20928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184840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17999"/>
              </a:lnSpc>
              <a:spcBef>
                <a:spcPts val="0"/>
              </a:spcBef>
              <a:spcAft>
                <a:spcPts val="0"/>
              </a:spcAft>
              <a:buClrTx/>
              <a:buSzTx/>
              <a:buFontTx/>
              <a:buNone/>
              <a:tabLst/>
              <a:defRPr/>
            </a:pPr>
            <a:r>
              <a:rPr lang="en-GB" dirty="0">
                <a:solidFill>
                  <a:schemeClr val="dk1"/>
                </a:solidFill>
                <a:latin typeface="Montserrat Light"/>
                <a:ea typeface="Montserrat Light"/>
                <a:cs typeface="Montserrat Light"/>
                <a:sym typeface="Montserrat Light"/>
              </a:rPr>
              <a:t>A module can be a set of functions that you want to use in your code. You can write your own modules that can be used in various pieces of code or you can use libraries of modules that have already been written by other coders. </a:t>
            </a:r>
          </a:p>
          <a:p>
            <a:pPr algn="l" defTabSz="457200" rtl="0" latinLnBrk="0">
              <a:lnSpc>
                <a:spcPct val="117999"/>
              </a:lnSpc>
            </a:pPr>
            <a:endParaRPr lang="en-US" dirty="0"/>
          </a:p>
        </p:txBody>
      </p:sp>
    </p:spTree>
    <p:extLst>
      <p:ext uri="{BB962C8B-B14F-4D97-AF65-F5344CB8AC3E}">
        <p14:creationId xmlns:p14="http://schemas.microsoft.com/office/powerpoint/2010/main" val="3676092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r>
              <a:rPr lang="en-GB" b="1" dirty="0">
                <a:solidFill>
                  <a:schemeClr val="dk1"/>
                </a:solidFill>
                <a:latin typeface="Montserrat"/>
                <a:ea typeface="Montserrat"/>
                <a:cs typeface="Montserrat"/>
                <a:sym typeface="Montserrat"/>
              </a:rPr>
              <a:t>Step 1</a:t>
            </a:r>
            <a:r>
              <a:rPr lang="en-GB" dirty="0">
                <a:solidFill>
                  <a:schemeClr val="dk1"/>
                </a:solidFill>
                <a:latin typeface="Montserrat Light"/>
                <a:ea typeface="Montserrat Light"/>
                <a:cs typeface="Montserrat Light"/>
                <a:sym typeface="Montserrat Light"/>
              </a:rPr>
              <a:t>: Create a “</a:t>
            </a:r>
            <a:r>
              <a:rPr lang="en-GB" dirty="0" err="1">
                <a:solidFill>
                  <a:schemeClr val="dk1"/>
                </a:solidFill>
                <a:latin typeface="Montserrat Light"/>
                <a:ea typeface="Montserrat Light"/>
                <a:cs typeface="Montserrat Light"/>
                <a:sym typeface="Montserrat Light"/>
              </a:rPr>
              <a:t>hello.js</a:t>
            </a:r>
            <a:r>
              <a:rPr lang="en-GB" dirty="0">
                <a:solidFill>
                  <a:schemeClr val="dk1"/>
                </a:solidFill>
                <a:latin typeface="Montserrat Light"/>
                <a:ea typeface="Montserrat Light"/>
                <a:cs typeface="Montserrat Light"/>
                <a:sym typeface="Montserrat Light"/>
              </a:rPr>
              <a:t>” file. </a:t>
            </a: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Since Node.js is JavaScript, you can simply use a text editor (like </a:t>
            </a:r>
            <a:r>
              <a:rPr lang="en-GB"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Sublime Text</a:t>
            </a:r>
            <a:r>
              <a:rPr lang="en-GB" dirty="0">
                <a:solidFill>
                  <a:schemeClr val="dk1"/>
                </a:solidFill>
                <a:latin typeface="Montserrat Light"/>
                <a:ea typeface="Montserrat Light"/>
                <a:cs typeface="Montserrat Light"/>
                <a:sym typeface="Montserrat Light"/>
              </a:rPr>
              <a:t> or </a:t>
            </a:r>
            <a:r>
              <a:rPr lang="en-GB" u="sng" dirty="0">
                <a:solidFill>
                  <a:srgbClr val="1155CC"/>
                </a:solidFill>
                <a:latin typeface="Montserrat Light"/>
                <a:ea typeface="Montserrat Light"/>
                <a:cs typeface="Montserrat Light"/>
                <a:sym typeface="Montserrat Light"/>
                <a:hlinkClick r:id="rId4">
                  <a:extLst>
                    <a:ext uri="{A12FA001-AC4F-418D-AE19-62706E023703}">
                      <ahyp:hlinkClr xmlns:ahyp="http://schemas.microsoft.com/office/drawing/2018/hyperlinkcolor" val="tx"/>
                    </a:ext>
                  </a:extLst>
                </a:hlinkClick>
              </a:rPr>
              <a:t>Visual Studio</a:t>
            </a:r>
            <a:r>
              <a:rPr lang="en-GB" dirty="0">
                <a:solidFill>
                  <a:schemeClr val="dk1"/>
                </a:solidFill>
                <a:latin typeface="Montserrat Light"/>
                <a:ea typeface="Montserrat Light"/>
                <a:cs typeface="Montserrat Light"/>
                <a:sym typeface="Montserrat Light"/>
              </a:rPr>
              <a:t>) to create the file. </a:t>
            </a:r>
          </a:p>
          <a:p>
            <a:pPr marL="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GB" b="1" dirty="0">
                <a:solidFill>
                  <a:schemeClr val="dk1"/>
                </a:solidFill>
                <a:latin typeface="Montserrat"/>
                <a:ea typeface="Montserrat"/>
                <a:cs typeface="Montserrat"/>
                <a:sym typeface="Montserrat"/>
              </a:rPr>
              <a:t>Step 2</a:t>
            </a:r>
            <a:r>
              <a:rPr lang="en-GB" dirty="0">
                <a:solidFill>
                  <a:schemeClr val="dk1"/>
                </a:solidFill>
                <a:latin typeface="Montserrat Light"/>
                <a:ea typeface="Montserrat Light"/>
                <a:cs typeface="Montserrat Light"/>
                <a:sym typeface="Montserrat Light"/>
              </a:rPr>
              <a:t>: Include required modules. </a:t>
            </a: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The first thing you will do for all your Node.js programs is to include the modules you need for your code to work. </a:t>
            </a:r>
          </a:p>
          <a:p>
            <a:pPr marL="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First, let’s include the HTTP module. This module contains all the code needed to use Node.js to transfer data using the HTTP protocol. To see a list of the methods available with the HTTP module, see </a:t>
            </a:r>
            <a:r>
              <a:rPr lang="en-GB" u="sng" dirty="0">
                <a:solidFill>
                  <a:srgbClr val="1155CC"/>
                </a:solidFill>
                <a:latin typeface="Montserrat Light"/>
                <a:ea typeface="Montserrat Light"/>
                <a:cs typeface="Montserrat Light"/>
                <a:sym typeface="Montserrat Light"/>
                <a:hlinkClick r:id="rId5">
                  <a:extLst>
                    <a:ext uri="{A12FA001-AC4F-418D-AE19-62706E023703}">
                      <ahyp:hlinkClr xmlns:ahyp="http://schemas.microsoft.com/office/drawing/2018/hyperlinkcolor" val="tx"/>
                    </a:ext>
                  </a:extLst>
                </a:hlinkClick>
              </a:rPr>
              <a:t>here</a:t>
            </a:r>
            <a:r>
              <a:rPr lang="en-GB" dirty="0">
                <a:solidFill>
                  <a:schemeClr val="dk1"/>
                </a:solidFill>
                <a:latin typeface="Montserrat Light"/>
                <a:ea typeface="Montserrat Light"/>
                <a:cs typeface="Montserrat Light"/>
                <a:sym typeface="Montserrat Light"/>
              </a:rPr>
              <a:t>. To include the HTTP module, enter the following:</a:t>
            </a:r>
          </a:p>
          <a:p>
            <a:pPr marL="45720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0" lvl="0" indent="457200" algn="just" rtl="0">
              <a:lnSpc>
                <a:spcPct val="125000"/>
              </a:lnSpc>
              <a:spcBef>
                <a:spcPts val="0"/>
              </a:spcBef>
              <a:spcAft>
                <a:spcPts val="0"/>
              </a:spcAft>
              <a:buClr>
                <a:schemeClr val="dk1"/>
              </a:buClr>
              <a:buSzPts val="1100"/>
              <a:buFont typeface="Arial"/>
              <a:buNone/>
            </a:pPr>
            <a:r>
              <a:rPr lang="en-GB" dirty="0" err="1">
                <a:solidFill>
                  <a:schemeClr val="dk1"/>
                </a:solidFill>
                <a:latin typeface="Consolas"/>
                <a:ea typeface="Consolas"/>
                <a:cs typeface="Consolas"/>
                <a:sym typeface="Consolas"/>
              </a:rPr>
              <a:t>const</a:t>
            </a:r>
            <a:r>
              <a:rPr lang="en-GB" dirty="0">
                <a:solidFill>
                  <a:schemeClr val="dk1"/>
                </a:solidFill>
                <a:latin typeface="Consolas"/>
                <a:ea typeface="Consolas"/>
                <a:cs typeface="Consolas"/>
                <a:sym typeface="Consolas"/>
              </a:rPr>
              <a:t> http = require('http');</a:t>
            </a:r>
          </a:p>
          <a:p>
            <a:pPr marL="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GB" b="1" dirty="0">
                <a:solidFill>
                  <a:schemeClr val="dk1"/>
                </a:solidFill>
                <a:latin typeface="Montserrat"/>
                <a:ea typeface="Montserrat"/>
                <a:cs typeface="Montserrat"/>
                <a:sym typeface="Montserrat"/>
              </a:rPr>
              <a:t>Step 3</a:t>
            </a:r>
            <a:r>
              <a:rPr lang="en-GB" dirty="0">
                <a:solidFill>
                  <a:schemeClr val="dk1"/>
                </a:solidFill>
                <a:latin typeface="Montserrat Light"/>
                <a:ea typeface="Montserrat Light"/>
                <a:cs typeface="Montserrat Light"/>
                <a:sym typeface="Montserrat Light"/>
              </a:rPr>
              <a:t>: Create a server object. </a:t>
            </a: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The HTTP module contains a </a:t>
            </a:r>
            <a:r>
              <a:rPr lang="en-GB" u="sng" dirty="0">
                <a:solidFill>
                  <a:srgbClr val="1155CC"/>
                </a:solidFill>
                <a:latin typeface="Montserrat Light"/>
                <a:ea typeface="Montserrat Light"/>
                <a:cs typeface="Montserrat Light"/>
                <a:sym typeface="Montserrat Light"/>
                <a:hlinkClick r:id="rId6">
                  <a:extLst>
                    <a:ext uri="{A12FA001-AC4F-418D-AE19-62706E023703}">
                      <ahyp:hlinkClr xmlns:ahyp="http://schemas.microsoft.com/office/drawing/2018/hyperlinkcolor" val="tx"/>
                    </a:ext>
                  </a:extLst>
                </a:hlinkClick>
              </a:rPr>
              <a:t>createServer()</a:t>
            </a:r>
            <a:r>
              <a:rPr lang="en-GB" dirty="0">
                <a:solidFill>
                  <a:schemeClr val="dk1"/>
                </a:solidFill>
                <a:latin typeface="Montserrat Light"/>
                <a:ea typeface="Montserrat Light"/>
                <a:cs typeface="Montserrat Light"/>
                <a:sym typeface="Montserrat Light"/>
              </a:rPr>
              <a:t> method that can be used to create an HTTP server object. An HTTP server object:</a:t>
            </a:r>
          </a:p>
          <a:p>
            <a:pPr marL="914400" lvl="1" indent="-298450" algn="just" rtl="0">
              <a:lnSpc>
                <a:spcPct val="125000"/>
              </a:lnSpc>
              <a:spcBef>
                <a:spcPts val="0"/>
              </a:spcBef>
              <a:spcAft>
                <a:spcPts val="0"/>
              </a:spcAft>
              <a:buClr>
                <a:schemeClr val="dk1"/>
              </a:buClr>
              <a:buSzPts val="1100"/>
              <a:buFont typeface="Montserrat Light"/>
              <a:buAutoNum type="alphaLcPeriod"/>
            </a:pPr>
            <a:r>
              <a:rPr lang="en-GB" dirty="0">
                <a:solidFill>
                  <a:schemeClr val="dk1"/>
                </a:solidFill>
                <a:latin typeface="Montserrat Light"/>
                <a:ea typeface="Montserrat Light"/>
                <a:cs typeface="Montserrat Light"/>
                <a:sym typeface="Montserrat Light"/>
              </a:rPr>
              <a:t>listens for HTTP requests on certain ports on your computer and then</a:t>
            </a:r>
          </a:p>
          <a:p>
            <a:pPr marL="914400" lvl="1" indent="-298450" algn="just" rtl="0">
              <a:lnSpc>
                <a:spcPct val="125000"/>
              </a:lnSpc>
              <a:spcBef>
                <a:spcPts val="0"/>
              </a:spcBef>
              <a:spcAft>
                <a:spcPts val="0"/>
              </a:spcAft>
              <a:buClr>
                <a:schemeClr val="dk1"/>
              </a:buClr>
              <a:buSzPts val="1100"/>
              <a:buFont typeface="Montserrat Light"/>
              <a:buAutoNum type="alphaLcPeriod"/>
            </a:pPr>
            <a:r>
              <a:rPr lang="en-GB" dirty="0">
                <a:solidFill>
                  <a:schemeClr val="dk1"/>
                </a:solidFill>
                <a:latin typeface="Montserrat Light"/>
                <a:ea typeface="Montserrat Light"/>
                <a:cs typeface="Montserrat Light"/>
                <a:sym typeface="Montserrat Light"/>
              </a:rPr>
              <a:t>executes a function to handle the request when a request is received.</a:t>
            </a:r>
          </a:p>
          <a:p>
            <a:pPr marL="45720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This effectively makes your computer a web server.</a:t>
            </a:r>
          </a:p>
          <a:p>
            <a:pPr marL="457200" lvl="0" indent="0" algn="just" rtl="0">
              <a:lnSpc>
                <a:spcPct val="125000"/>
              </a:lnSpc>
              <a:spcBef>
                <a:spcPts val="0"/>
              </a:spcBef>
              <a:spcAft>
                <a:spcPts val="0"/>
              </a:spcAft>
              <a:buClr>
                <a:schemeClr val="dk1"/>
              </a:buClr>
              <a:buSzPts val="1100"/>
              <a:buFont typeface="Arial"/>
              <a:buNone/>
            </a:pPr>
            <a:endParaRPr lang="en-GB"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The </a:t>
            </a:r>
            <a:r>
              <a:rPr lang="en-GB" dirty="0" err="1">
                <a:solidFill>
                  <a:schemeClr val="dk1"/>
                </a:solidFill>
                <a:latin typeface="Montserrat Light"/>
                <a:ea typeface="Montserrat Light"/>
                <a:cs typeface="Montserrat Light"/>
                <a:sym typeface="Montserrat Light"/>
              </a:rPr>
              <a:t>createServer</a:t>
            </a:r>
            <a:r>
              <a:rPr lang="en-GB" dirty="0">
                <a:solidFill>
                  <a:schemeClr val="dk1"/>
                </a:solidFill>
                <a:latin typeface="Montserrat Light"/>
                <a:ea typeface="Montserrat Light"/>
                <a:cs typeface="Montserrat Light"/>
                <a:sym typeface="Montserrat Light"/>
              </a:rPr>
              <a:t>() method takes a </a:t>
            </a:r>
            <a:r>
              <a:rPr lang="en-GB" dirty="0" err="1">
                <a:solidFill>
                  <a:schemeClr val="dk1"/>
                </a:solidFill>
                <a:latin typeface="Montserrat Light"/>
                <a:ea typeface="Montserrat Light"/>
                <a:cs typeface="Montserrat Light"/>
                <a:sym typeface="Montserrat Light"/>
              </a:rPr>
              <a:t>callback</a:t>
            </a:r>
            <a:r>
              <a:rPr lang="en-GB" dirty="0">
                <a:solidFill>
                  <a:schemeClr val="dk1"/>
                </a:solidFill>
                <a:latin typeface="Montserrat Light"/>
                <a:ea typeface="Montserrat Light"/>
                <a:cs typeface="Montserrat Light"/>
                <a:sym typeface="Montserrat Light"/>
              </a:rPr>
              <a:t> function as an argument. This function, that will get executed when a request is made, is known as a </a:t>
            </a:r>
            <a:r>
              <a:rPr lang="en-GB" dirty="0" err="1">
                <a:solidFill>
                  <a:schemeClr val="dk1"/>
                </a:solidFill>
                <a:latin typeface="Montserrat Light"/>
                <a:ea typeface="Montserrat Light"/>
                <a:cs typeface="Montserrat Light"/>
                <a:sym typeface="Montserrat Light"/>
              </a:rPr>
              <a:t>requestListener</a:t>
            </a:r>
            <a:r>
              <a:rPr lang="en-GB" dirty="0">
                <a:solidFill>
                  <a:schemeClr val="dk1"/>
                </a:solidFill>
                <a:latin typeface="Montserrat Light"/>
                <a:ea typeface="Montserrat Light"/>
                <a:cs typeface="Montserrat Light"/>
                <a:sym typeface="Montserrat Light"/>
              </a:rPr>
              <a:t>. The </a:t>
            </a:r>
            <a:r>
              <a:rPr lang="en-GB" dirty="0" err="1">
                <a:solidFill>
                  <a:schemeClr val="dk1"/>
                </a:solidFill>
                <a:latin typeface="Montserrat Light"/>
                <a:ea typeface="Montserrat Light"/>
                <a:cs typeface="Montserrat Light"/>
                <a:sym typeface="Montserrat Light"/>
              </a:rPr>
              <a:t>requestListener</a:t>
            </a:r>
            <a:r>
              <a:rPr lang="en-GB" dirty="0">
                <a:solidFill>
                  <a:schemeClr val="dk1"/>
                </a:solidFill>
                <a:latin typeface="Montserrat Light"/>
                <a:ea typeface="Montserrat Light"/>
                <a:cs typeface="Montserrat Light"/>
                <a:sym typeface="Montserrat Light"/>
              </a:rPr>
              <a:t> takes two objects as arguments: </a:t>
            </a:r>
          </a:p>
          <a:p>
            <a:pPr marL="9144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The </a:t>
            </a:r>
            <a:r>
              <a:rPr lang="en-GB" b="1" dirty="0">
                <a:solidFill>
                  <a:schemeClr val="dk1"/>
                </a:solidFill>
                <a:latin typeface="Montserrat"/>
                <a:ea typeface="Montserrat"/>
                <a:cs typeface="Montserrat"/>
                <a:sym typeface="Montserrat"/>
              </a:rPr>
              <a:t>request object</a:t>
            </a:r>
            <a:r>
              <a:rPr lang="en-GB" dirty="0">
                <a:solidFill>
                  <a:schemeClr val="dk1"/>
                </a:solidFill>
                <a:latin typeface="Montserrat Light"/>
                <a:ea typeface="Montserrat Light"/>
                <a:cs typeface="Montserrat Light"/>
                <a:sym typeface="Montserrat Light"/>
              </a:rPr>
              <a:t> that contains properties and methods related to the HTTP request that has been made.</a:t>
            </a:r>
          </a:p>
          <a:p>
            <a:pPr marL="914400" lvl="0" indent="-298450" algn="just" rtl="0">
              <a:lnSpc>
                <a:spcPct val="125000"/>
              </a:lnSpc>
              <a:spcBef>
                <a:spcPts val="0"/>
              </a:spcBef>
              <a:spcAft>
                <a:spcPts val="0"/>
              </a:spcAft>
              <a:buClr>
                <a:schemeClr val="dk1"/>
              </a:buClr>
              <a:buSzPts val="1100"/>
              <a:buFont typeface="Montserrat Light"/>
              <a:buChar char="●"/>
            </a:pPr>
            <a:r>
              <a:rPr lang="en-GB" dirty="0">
                <a:solidFill>
                  <a:schemeClr val="dk1"/>
                </a:solidFill>
                <a:latin typeface="Montserrat Light"/>
                <a:ea typeface="Montserrat Light"/>
                <a:cs typeface="Montserrat Light"/>
                <a:sym typeface="Montserrat Light"/>
              </a:rPr>
              <a:t>The </a:t>
            </a:r>
            <a:r>
              <a:rPr lang="en-GB" b="1" dirty="0">
                <a:solidFill>
                  <a:schemeClr val="dk1"/>
                </a:solidFill>
                <a:latin typeface="Montserrat"/>
                <a:ea typeface="Montserrat"/>
                <a:cs typeface="Montserrat"/>
                <a:sym typeface="Montserrat"/>
              </a:rPr>
              <a:t>response object </a:t>
            </a:r>
            <a:r>
              <a:rPr lang="en-GB" dirty="0">
                <a:solidFill>
                  <a:schemeClr val="dk1"/>
                </a:solidFill>
                <a:latin typeface="Montserrat Light"/>
                <a:ea typeface="Montserrat Light"/>
                <a:cs typeface="Montserrat Light"/>
                <a:sym typeface="Montserrat Light"/>
              </a:rPr>
              <a:t>that contains properties and methods related to the HTTP response that will be sent back to the browser.</a:t>
            </a:r>
          </a:p>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a:p>
            <a:pPr marL="45720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Type the code above. Notice how you are creating a function that will respond to a request event. The write() method is used to write “Hello World!” as a response to the request you receive on port 3000 of your computer. The listen() method is used to specify which port you want to listen for HTTP requests on. </a:t>
            </a:r>
          </a:p>
          <a:p>
            <a:pPr marL="0" lvl="0" indent="0" algn="just" rtl="0">
              <a:lnSpc>
                <a:spcPct val="125000"/>
              </a:lnSpc>
              <a:spcBef>
                <a:spcPts val="0"/>
              </a:spcBef>
              <a:spcAft>
                <a:spcPts val="0"/>
              </a:spcAft>
              <a:buClr>
                <a:schemeClr val="dk1"/>
              </a:buClr>
              <a:buSzPts val="1100"/>
              <a:buFont typeface="Arial"/>
              <a:buNone/>
            </a:pPr>
            <a:r>
              <a:rPr lang="en-GB" dirty="0">
                <a:solidFill>
                  <a:schemeClr val="dk1"/>
                </a:solidFill>
                <a:latin typeface="Montserrat Light"/>
                <a:ea typeface="Montserrat Light"/>
                <a:cs typeface="Montserrat Light"/>
                <a:sym typeface="Montserrat Light"/>
              </a:rPr>
              <a:t> </a:t>
            </a:r>
            <a:endParaRPr lang="en-GB" dirty="0"/>
          </a:p>
        </p:txBody>
      </p:sp>
    </p:spTree>
    <p:extLst>
      <p:ext uri="{BB962C8B-B14F-4D97-AF65-F5344CB8AC3E}">
        <p14:creationId xmlns:p14="http://schemas.microsoft.com/office/powerpoint/2010/main" val="2571409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endParaRPr lang="en-GB" dirty="0"/>
          </a:p>
        </p:txBody>
      </p:sp>
    </p:spTree>
    <p:extLst>
      <p:ext uri="{BB962C8B-B14F-4D97-AF65-F5344CB8AC3E}">
        <p14:creationId xmlns:p14="http://schemas.microsoft.com/office/powerpoint/2010/main" val="314967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endParaRPr lang="en-GB" dirty="0"/>
          </a:p>
        </p:txBody>
      </p:sp>
    </p:spTree>
    <p:extLst>
      <p:ext uri="{BB962C8B-B14F-4D97-AF65-F5344CB8AC3E}">
        <p14:creationId xmlns:p14="http://schemas.microsoft.com/office/powerpoint/2010/main" val="2636173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endParaRPr lang="en-GB" dirty="0"/>
          </a:p>
        </p:txBody>
      </p:sp>
    </p:spTree>
    <p:extLst>
      <p:ext uri="{BB962C8B-B14F-4D97-AF65-F5344CB8AC3E}">
        <p14:creationId xmlns:p14="http://schemas.microsoft.com/office/powerpoint/2010/main" val="1266726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4294A2"/>
        </a:solidFill>
        <a:effectLst/>
      </p:bgPr>
    </p:bg>
    <p:spTree>
      <p:nvGrpSpPr>
        <p:cNvPr id="1" name=""/>
        <p:cNvGrpSpPr/>
        <p:nvPr/>
      </p:nvGrpSpPr>
      <p:grpSpPr>
        <a:xfrm>
          <a:off x="0" y="0"/>
          <a:ext cx="0" cy="0"/>
          <a:chOff x="0" y="0"/>
          <a:chExt cx="0" cy="0"/>
        </a:xfrm>
      </p:grpSpPr>
      <p:sp>
        <p:nvSpPr>
          <p:cNvPr id="182" name="Slide Title"/>
          <p:cNvSpPr txBox="1">
            <a:spLocks noGrp="1"/>
          </p:cNvSpPr>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rtl="0">
              <a:defRPr/>
            </a:pPr>
            <a:r>
              <a:t>Slide Title</a:t>
            </a:r>
          </a:p>
        </p:txBody>
      </p:sp>
      <p:pic>
        <p:nvPicPr>
          <p:cNvPr id="183"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84"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5"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86"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187"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1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62" name="image.png"/>
          <p:cNvSpPr>
            <a:spLocks noGrp="1"/>
          </p:cNvSpPr>
          <p:nvPr>
            <p:ph type="pic" sz="quarter" idx="21"/>
          </p:nvPr>
        </p:nvSpPr>
        <p:spPr>
          <a:xfrm>
            <a:off x="16570576" y="2146152"/>
            <a:ext cx="4399069" cy="4399069"/>
          </a:xfrm>
          <a:prstGeom prst="rect">
            <a:avLst/>
          </a:prstGeom>
        </p:spPr>
        <p:txBody>
          <a:bodyPr lIns="91439" tIns="45719" rIns="91439" bIns="45719">
            <a:noAutofit/>
          </a:bodyPr>
          <a:lstStyle/>
          <a:p>
            <a:endParaRPr/>
          </a:p>
        </p:txBody>
      </p:sp>
      <p:sp>
        <p:nvSpPr>
          <p:cNvPr id="163" name="image.png"/>
          <p:cNvSpPr>
            <a:spLocks noGrp="1"/>
          </p:cNvSpPr>
          <p:nvPr>
            <p:ph type="pic" sz="quarter" idx="22"/>
          </p:nvPr>
        </p:nvSpPr>
        <p:spPr>
          <a:xfrm>
            <a:off x="16571596" y="7095452"/>
            <a:ext cx="4397120" cy="4397120"/>
          </a:xfrm>
          <a:prstGeom prst="rect">
            <a:avLst/>
          </a:prstGeom>
        </p:spPr>
        <p:txBody>
          <a:bodyPr lIns="91439" tIns="45719" rIns="91439" bIns="45719">
            <a:noAutofit/>
          </a:bodyPr>
          <a:lstStyle/>
          <a:p>
            <a:endParaRPr/>
          </a:p>
        </p:txBody>
      </p:sp>
      <p:sp>
        <p:nvSpPr>
          <p:cNvPr id="164" name="image.png"/>
          <p:cNvSpPr>
            <a:spLocks noGrp="1"/>
          </p:cNvSpPr>
          <p:nvPr>
            <p:ph type="pic" sz="half" idx="23"/>
          </p:nvPr>
        </p:nvSpPr>
        <p:spPr>
          <a:xfrm>
            <a:off x="3587234" y="2155100"/>
            <a:ext cx="9488866" cy="9488864"/>
          </a:xfrm>
          <a:prstGeom prst="rect">
            <a:avLst/>
          </a:prstGeom>
        </p:spPr>
        <p:txBody>
          <a:bodyPr lIns="91439" tIns="45719" rIns="91439" bIns="45719">
            <a:noAutofit/>
          </a:bodyPr>
          <a:lstStyle/>
          <a:p>
            <a:endParaRPr/>
          </a:p>
        </p:txBody>
      </p:sp>
      <p:pic>
        <p:nvPicPr>
          <p:cNvPr id="1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3"/>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4">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5"/>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 id="2147483658" r:id="rId7"/>
    <p:sldLayoutId id="2147483660" r:id="rId8"/>
    <p:sldLayoutId id="2147483661" r:id="rId9"/>
    <p:sldLayoutId id="2147483662" r:id="rId10"/>
    <p:sldLayoutId id="2147483663" r:id="rId11"/>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npmjs.com/package/chalk"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resource.com/javascript-exercises/javascript-dom-exercises.php" TargetMode="External"/><Relationship Id="rId7" Type="http://schemas.openxmlformats.org/officeDocument/2006/relationships/image" Target="../media/image12.png"/><Relationship Id="rId2" Type="http://schemas.openxmlformats.org/officeDocument/2006/relationships/hyperlink" Target="https://www.w3resource.com/javascript-exercises/javascript-functions-exercises.php" TargetMode="Externa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cs.lmu.edu/~ray/notes/javascriptfunction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normAutofit/>
          </a:bodyPr>
          <a:lstStyle/>
          <a:p>
            <a:pPr lvl="0" algn="l" rtl="0">
              <a:buClr>
                <a:srgbClr val="FFFFFF"/>
              </a:buClr>
              <a:buSzPts val="1000"/>
            </a:pPr>
            <a:r>
              <a:rPr lang="en-GB" dirty="0">
                <a:latin typeface="Montserrat"/>
                <a:ea typeface="Montserrat"/>
                <a:cs typeface="Montserrat"/>
                <a:sym typeface="Montserrat"/>
              </a:rPr>
              <a:t>Introduction to Node.js</a:t>
            </a:r>
          </a:p>
        </p:txBody>
      </p:sp>
      <p:sp>
        <p:nvSpPr>
          <p:cNvPr id="198" name="Presentation Subtitle"/>
          <p:cNvSpPr txBox="1">
            <a:spLocks noGrp="1"/>
          </p:cNvSpPr>
          <p:nvPr>
            <p:ph type="subTitle" sz="quarter" idx="1"/>
          </p:nvPr>
        </p:nvSpPr>
        <p:spPr>
          <a:prstGeom prst="rect">
            <a:avLst/>
          </a:prstGeom>
        </p:spPr>
        <p:txBody>
          <a:bodyPr/>
          <a:lstStyle/>
          <a:p>
            <a:pPr algn="l" rtl="0">
              <a:defRPr/>
            </a:pPr>
            <a:endParaRPr dirty="0"/>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HTTP Module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lvl="0" algn="l">
              <a:lnSpc>
                <a:spcPct val="150000"/>
              </a:lnSpc>
              <a:spcBef>
                <a:spcPts val="1000"/>
              </a:spcBef>
            </a:pPr>
            <a:endParaRPr lang="en-GB" sz="4400" dirty="0">
              <a:solidFill>
                <a:schemeClr val="tx1"/>
              </a:solidFill>
              <a:sym typeface="Trebuchet MS"/>
            </a:endParaRPr>
          </a:p>
          <a:p>
            <a:pPr algn="l">
              <a:lnSpc>
                <a:spcPct val="150000"/>
              </a:lnSpc>
              <a:spcBef>
                <a:spcPts val="1000"/>
              </a:spcBef>
            </a:pPr>
            <a:r>
              <a:rPr lang="en-GB" sz="4400" dirty="0">
                <a:solidFill>
                  <a:schemeClr val="accent4">
                    <a:lumMod val="75000"/>
                  </a:schemeClr>
                </a:solidFill>
                <a:sym typeface="Consolas"/>
              </a:rPr>
              <a:t>Step 6:</a:t>
            </a:r>
            <a:r>
              <a:rPr lang="en-GB" sz="4400" dirty="0">
                <a:solidFill>
                  <a:schemeClr val="accent4">
                    <a:lumMod val="75000"/>
                  </a:schemeClr>
                </a:solidFill>
                <a:sym typeface="Trebuchet MS"/>
              </a:rPr>
              <a:t> </a:t>
            </a:r>
            <a:r>
              <a:rPr lang="en-GB" sz="4400" dirty="0">
                <a:solidFill>
                  <a:schemeClr val="tx1"/>
                </a:solidFill>
                <a:sym typeface="Trebuchet MS"/>
              </a:rPr>
              <a:t>Start your browser and navigate to </a:t>
            </a:r>
            <a:r>
              <a:rPr lang="en-GB" sz="4400" dirty="0">
                <a:solidFill>
                  <a:schemeClr val="accent4">
                    <a:lumMod val="75000"/>
                  </a:schemeClr>
                </a:solidFill>
                <a:sym typeface="Consolas"/>
              </a:rPr>
              <a:t>http://localhost:3000/</a:t>
            </a:r>
            <a:r>
              <a:rPr lang="en-GB" sz="4400" dirty="0">
                <a:solidFill>
                  <a:schemeClr val="accent4">
                    <a:lumMod val="75000"/>
                  </a:schemeClr>
                </a:solidFill>
                <a:sym typeface="Trebuchet MS"/>
              </a:rPr>
              <a:t>. </a:t>
            </a:r>
            <a:r>
              <a:rPr lang="en-GB" sz="4400" dirty="0">
                <a:solidFill>
                  <a:schemeClr val="tx1"/>
                </a:solidFill>
                <a:sym typeface="Trebuchet MS"/>
              </a:rPr>
              <a:t>Voila! You should see your first </a:t>
            </a:r>
            <a:r>
              <a:rPr lang="en-GB" sz="4400" dirty="0" err="1">
                <a:solidFill>
                  <a:schemeClr val="tx1"/>
                </a:solidFill>
                <a:sym typeface="Trebuchet MS"/>
              </a:rPr>
              <a:t>node.js</a:t>
            </a:r>
            <a:r>
              <a:rPr lang="en-GB" sz="4400" dirty="0">
                <a:solidFill>
                  <a:schemeClr val="tx1"/>
                </a:solidFill>
                <a:sym typeface="Trebuchet MS"/>
              </a:rPr>
              <a:t> app in action! To quit the server, you can simply enter CTRL-BREAK (CTRL + C) or exit the command window.</a:t>
            </a:r>
          </a:p>
          <a:p>
            <a:pPr lvl="0" algn="l">
              <a:lnSpc>
                <a:spcPct val="150000"/>
              </a:lnSpc>
              <a:spcBef>
                <a:spcPts val="1000"/>
              </a:spcBef>
            </a:pPr>
            <a:endParaRPr lang="en-GB" sz="4400" dirty="0">
              <a:solidFill>
                <a:schemeClr val="tx1"/>
              </a:solidFill>
              <a:sym typeface="Trebuchet MS"/>
            </a:endParaRPr>
          </a:p>
        </p:txBody>
      </p:sp>
    </p:spTree>
    <p:extLst>
      <p:ext uri="{BB962C8B-B14F-4D97-AF65-F5344CB8AC3E}">
        <p14:creationId xmlns:p14="http://schemas.microsoft.com/office/powerpoint/2010/main" val="381429909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HTTP Module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lnSpc>
                <a:spcPct val="150000"/>
              </a:lnSpc>
            </a:pPr>
            <a:r>
              <a:rPr lang="en-US" sz="4400" dirty="0">
                <a:solidFill>
                  <a:schemeClr val="tx1"/>
                </a:solidFill>
              </a:rPr>
              <a:t>Let’s </a:t>
            </a:r>
            <a:r>
              <a:rPr lang="en-US" sz="4400" dirty="0" err="1">
                <a:solidFill>
                  <a:schemeClr val="tx1"/>
                </a:solidFill>
              </a:rPr>
              <a:t>summarise</a:t>
            </a:r>
            <a:r>
              <a:rPr lang="en-US" sz="4400" dirty="0">
                <a:solidFill>
                  <a:schemeClr val="tx1"/>
                </a:solidFill>
              </a:rPr>
              <a:t> what you need to do to create a web server using Node.js. You will always have to: </a:t>
            </a:r>
          </a:p>
          <a:p>
            <a:pPr algn="l">
              <a:lnSpc>
                <a:spcPct val="150000"/>
              </a:lnSpc>
            </a:pPr>
            <a:endParaRPr lang="en-US" sz="4400" dirty="0">
              <a:solidFill>
                <a:schemeClr val="tx1"/>
              </a:solidFill>
            </a:endParaRPr>
          </a:p>
          <a:p>
            <a:pPr marL="742950" lvl="1" indent="-742950" algn="l">
              <a:lnSpc>
                <a:spcPct val="150000"/>
              </a:lnSpc>
              <a:buFont typeface="+mj-lt"/>
              <a:buAutoNum type="arabicPeriod"/>
            </a:pPr>
            <a:r>
              <a:rPr lang="en-US" sz="4400" dirty="0">
                <a:solidFill>
                  <a:schemeClr val="tx1"/>
                </a:solidFill>
              </a:rPr>
              <a:t>Include all required modules. </a:t>
            </a:r>
          </a:p>
          <a:p>
            <a:pPr marL="742950" lvl="1" indent="-742950" algn="l">
              <a:lnSpc>
                <a:spcPct val="150000"/>
              </a:lnSpc>
              <a:buFont typeface="+mj-lt"/>
              <a:buAutoNum type="arabicPeriod"/>
            </a:pPr>
            <a:r>
              <a:rPr lang="en-US" sz="4400" dirty="0">
                <a:solidFill>
                  <a:schemeClr val="tx1"/>
                </a:solidFill>
              </a:rPr>
              <a:t>Create a server object. </a:t>
            </a:r>
          </a:p>
          <a:p>
            <a:pPr marL="742950" lvl="1" indent="-742950" algn="l">
              <a:lnSpc>
                <a:spcPct val="150000"/>
              </a:lnSpc>
              <a:buFont typeface="+mj-lt"/>
              <a:buAutoNum type="arabicPeriod"/>
            </a:pPr>
            <a:r>
              <a:rPr lang="en-US" sz="4400" dirty="0">
                <a:solidFill>
                  <a:schemeClr val="tx1"/>
                </a:solidFill>
              </a:rPr>
              <a:t>Save your Node.js file and </a:t>
            </a:r>
          </a:p>
          <a:p>
            <a:pPr marL="742950" lvl="1" indent="-742950" algn="l">
              <a:lnSpc>
                <a:spcPct val="150000"/>
              </a:lnSpc>
              <a:buFont typeface="+mj-lt"/>
              <a:buAutoNum type="arabicPeriod"/>
            </a:pPr>
            <a:r>
              <a:rPr lang="en-US" sz="4400" dirty="0">
                <a:solidFill>
                  <a:schemeClr val="tx1"/>
                </a:solidFill>
              </a:rPr>
              <a:t>Initiate your Node.js file using the command line </a:t>
            </a:r>
          </a:p>
          <a:p>
            <a:pPr lvl="0" algn="l">
              <a:lnSpc>
                <a:spcPct val="150000"/>
              </a:lnSpc>
              <a:spcBef>
                <a:spcPts val="1000"/>
              </a:spcBef>
            </a:pPr>
            <a:endParaRPr lang="en-GB" sz="4400" dirty="0">
              <a:solidFill>
                <a:schemeClr val="tx1"/>
              </a:solidFill>
              <a:sym typeface="Trebuchet MS"/>
            </a:endParaRPr>
          </a:p>
        </p:txBody>
      </p:sp>
    </p:spTree>
    <p:extLst>
      <p:ext uri="{BB962C8B-B14F-4D97-AF65-F5344CB8AC3E}">
        <p14:creationId xmlns:p14="http://schemas.microsoft.com/office/powerpoint/2010/main" val="3019100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file system Module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lnSpc>
                <a:spcPct val="150000"/>
              </a:lnSpc>
            </a:pPr>
            <a:r>
              <a:rPr lang="en-US" sz="4000" dirty="0">
                <a:solidFill>
                  <a:schemeClr val="tx1"/>
                </a:solidFill>
              </a:rPr>
              <a:t>Another built-in Node.js module, is the file system (fs) module. This module allows you to manipulate files on your computer. Some of the methods in this module are listed below: </a:t>
            </a:r>
          </a:p>
          <a:p>
            <a:pPr marL="457200" lvl="0" indent="-381000" algn="l">
              <a:lnSpc>
                <a:spcPct val="150000"/>
              </a:lnSpc>
              <a:buClr>
                <a:schemeClr val="tx1"/>
              </a:buClr>
              <a:buSzPts val="2400"/>
              <a:buFont typeface="Consolas"/>
              <a:buChar char="❖"/>
            </a:pPr>
            <a:r>
              <a:rPr lang="en-GB" sz="4000" dirty="0" err="1">
                <a:solidFill>
                  <a:schemeClr val="tx1"/>
                </a:solidFill>
                <a:latin typeface="Consolas" panose="020B0609020204030204" pitchFamily="49" charset="0"/>
                <a:cs typeface="Consolas" panose="020B0609020204030204" pitchFamily="49" charset="0"/>
                <a:sym typeface="Consolas"/>
              </a:rPr>
              <a:t>fs.open</a:t>
            </a:r>
            <a:r>
              <a:rPr lang="en-GB" sz="4000" dirty="0">
                <a:solidFill>
                  <a:schemeClr val="tx1"/>
                </a:solidFill>
                <a:latin typeface="Consolas" panose="020B0609020204030204" pitchFamily="49" charset="0"/>
                <a:cs typeface="Consolas" panose="020B0609020204030204" pitchFamily="49" charset="0"/>
                <a:sym typeface="Consolas"/>
              </a:rPr>
              <a:t>()</a:t>
            </a:r>
          </a:p>
          <a:p>
            <a:pPr marL="457200" lvl="0" indent="-381000" algn="l">
              <a:buClr>
                <a:schemeClr val="tx1"/>
              </a:buClr>
              <a:buSzPts val="2400"/>
              <a:buFont typeface="Consolas"/>
              <a:buChar char="❖"/>
            </a:pPr>
            <a:r>
              <a:rPr lang="en-GB" sz="4000" dirty="0" err="1">
                <a:solidFill>
                  <a:schemeClr val="tx1"/>
                </a:solidFill>
                <a:latin typeface="Consolas" panose="020B0609020204030204" pitchFamily="49" charset="0"/>
                <a:cs typeface="Consolas" panose="020B0609020204030204" pitchFamily="49" charset="0"/>
                <a:sym typeface="Consolas"/>
              </a:rPr>
              <a:t>fs.readFile</a:t>
            </a:r>
            <a:r>
              <a:rPr lang="en-GB" sz="4000" dirty="0">
                <a:solidFill>
                  <a:schemeClr val="tx1"/>
                </a:solidFill>
                <a:latin typeface="Consolas" panose="020B0609020204030204" pitchFamily="49" charset="0"/>
                <a:cs typeface="Consolas" panose="020B0609020204030204" pitchFamily="49" charset="0"/>
                <a:sym typeface="Consolas"/>
              </a:rPr>
              <a:t>()</a:t>
            </a:r>
          </a:p>
          <a:p>
            <a:pPr marL="457200" lvl="0" indent="-381000" algn="l">
              <a:buClr>
                <a:schemeClr val="tx1"/>
              </a:buClr>
              <a:buSzPts val="2400"/>
              <a:buFont typeface="Consolas"/>
              <a:buChar char="❖"/>
            </a:pPr>
            <a:r>
              <a:rPr lang="en-GB" sz="4000" dirty="0" err="1">
                <a:solidFill>
                  <a:schemeClr val="tx1"/>
                </a:solidFill>
                <a:latin typeface="Consolas" panose="020B0609020204030204" pitchFamily="49" charset="0"/>
                <a:cs typeface="Consolas" panose="020B0609020204030204" pitchFamily="49" charset="0"/>
                <a:sym typeface="Consolas"/>
              </a:rPr>
              <a:t>fs.writeFile</a:t>
            </a:r>
            <a:r>
              <a:rPr lang="en-GB" sz="4000" dirty="0">
                <a:solidFill>
                  <a:schemeClr val="tx1"/>
                </a:solidFill>
                <a:latin typeface="Consolas" panose="020B0609020204030204" pitchFamily="49" charset="0"/>
                <a:cs typeface="Consolas" panose="020B0609020204030204" pitchFamily="49" charset="0"/>
                <a:sym typeface="Consolas"/>
              </a:rPr>
              <a:t>()</a:t>
            </a:r>
          </a:p>
          <a:p>
            <a:pPr marL="457200" lvl="0" indent="-381000" algn="l">
              <a:buClr>
                <a:schemeClr val="tx1"/>
              </a:buClr>
              <a:buSzPts val="2400"/>
              <a:buFont typeface="Consolas"/>
              <a:buChar char="❖"/>
            </a:pPr>
            <a:r>
              <a:rPr lang="en-GB" sz="4000" dirty="0" err="1">
                <a:solidFill>
                  <a:schemeClr val="tx1"/>
                </a:solidFill>
                <a:latin typeface="Consolas" panose="020B0609020204030204" pitchFamily="49" charset="0"/>
                <a:cs typeface="Consolas" panose="020B0609020204030204" pitchFamily="49" charset="0"/>
                <a:sym typeface="Consolas"/>
              </a:rPr>
              <a:t>fs.appendFile</a:t>
            </a:r>
            <a:r>
              <a:rPr lang="en-GB" sz="4000" dirty="0">
                <a:solidFill>
                  <a:schemeClr val="tx1"/>
                </a:solidFill>
                <a:latin typeface="Consolas" panose="020B0609020204030204" pitchFamily="49" charset="0"/>
                <a:cs typeface="Consolas" panose="020B0609020204030204" pitchFamily="49" charset="0"/>
                <a:sym typeface="Consolas"/>
              </a:rPr>
              <a:t>()</a:t>
            </a:r>
          </a:p>
          <a:p>
            <a:pPr marL="457200" lvl="0" indent="-381000" algn="l">
              <a:buClr>
                <a:schemeClr val="tx1"/>
              </a:buClr>
              <a:buSzPts val="2400"/>
              <a:buFont typeface="Consolas"/>
              <a:buChar char="❖"/>
            </a:pPr>
            <a:r>
              <a:rPr lang="en-GB" sz="4000" dirty="0" err="1">
                <a:solidFill>
                  <a:schemeClr val="tx1"/>
                </a:solidFill>
                <a:latin typeface="Consolas" panose="020B0609020204030204" pitchFamily="49" charset="0"/>
                <a:cs typeface="Consolas" panose="020B0609020204030204" pitchFamily="49" charset="0"/>
                <a:sym typeface="Consolas"/>
              </a:rPr>
              <a:t>fs.rename</a:t>
            </a:r>
            <a:r>
              <a:rPr lang="en-GB" sz="4000" dirty="0">
                <a:solidFill>
                  <a:schemeClr val="tx1"/>
                </a:solidFill>
                <a:latin typeface="Consolas" panose="020B0609020204030204" pitchFamily="49" charset="0"/>
                <a:cs typeface="Consolas" panose="020B0609020204030204" pitchFamily="49" charset="0"/>
                <a:sym typeface="Consolas"/>
              </a:rPr>
              <a:t>()</a:t>
            </a:r>
          </a:p>
          <a:p>
            <a:pPr marL="457200" lvl="0" indent="-381000" algn="l">
              <a:buClr>
                <a:schemeClr val="tx1"/>
              </a:buClr>
              <a:buSzPts val="2400"/>
              <a:buFont typeface="Consolas"/>
              <a:buChar char="❖"/>
            </a:pPr>
            <a:r>
              <a:rPr lang="en-GB" sz="4000" dirty="0" err="1">
                <a:solidFill>
                  <a:schemeClr val="tx1"/>
                </a:solidFill>
                <a:latin typeface="Consolas" panose="020B0609020204030204" pitchFamily="49" charset="0"/>
                <a:cs typeface="Consolas" panose="020B0609020204030204" pitchFamily="49" charset="0"/>
                <a:sym typeface="Consolas"/>
              </a:rPr>
              <a:t>fs.unlink</a:t>
            </a:r>
            <a:r>
              <a:rPr lang="en-GB" sz="4000" dirty="0">
                <a:solidFill>
                  <a:schemeClr val="tx1"/>
                </a:solidFill>
                <a:latin typeface="Consolas" panose="020B0609020204030204" pitchFamily="49" charset="0"/>
                <a:cs typeface="Consolas" panose="020B0609020204030204" pitchFamily="49" charset="0"/>
                <a:sym typeface="Consolas"/>
              </a:rPr>
              <a:t>() </a:t>
            </a:r>
          </a:p>
          <a:p>
            <a:pPr marL="457200" lvl="0" indent="-381000" algn="l">
              <a:buClr>
                <a:schemeClr val="tx1"/>
              </a:buClr>
              <a:buSzPts val="2400"/>
              <a:buFont typeface="Consolas"/>
              <a:buChar char="❖"/>
            </a:pPr>
            <a:endParaRPr lang="en-GB" sz="4000" dirty="0">
              <a:solidFill>
                <a:schemeClr val="tx1"/>
              </a:solidFill>
              <a:latin typeface="Consolas" panose="020B0609020204030204" pitchFamily="49" charset="0"/>
              <a:cs typeface="Consolas" panose="020B0609020204030204" pitchFamily="49" charset="0"/>
              <a:sym typeface="Consolas"/>
            </a:endParaRPr>
          </a:p>
          <a:p>
            <a:pPr marL="457200" lvl="0" indent="-381000" algn="l">
              <a:buClr>
                <a:schemeClr val="tx1"/>
              </a:buClr>
              <a:buSzPts val="2400"/>
              <a:buFont typeface="Consolas"/>
              <a:buChar char="❖"/>
            </a:pPr>
            <a:endParaRPr lang="en-GB" sz="4000" dirty="0">
              <a:solidFill>
                <a:schemeClr val="tx1"/>
              </a:solidFill>
              <a:latin typeface="Consolas" panose="020B0609020204030204" pitchFamily="49" charset="0"/>
              <a:cs typeface="Consolas" panose="020B0609020204030204" pitchFamily="49" charset="0"/>
              <a:sym typeface="Consolas"/>
            </a:endParaRPr>
          </a:p>
          <a:p>
            <a:pPr lvl="0" algn="l">
              <a:buClr>
                <a:schemeClr val="dk1"/>
              </a:buClr>
              <a:buSzPts val="1100"/>
            </a:pPr>
            <a:r>
              <a:rPr lang="en-GB" sz="4000" dirty="0">
                <a:solidFill>
                  <a:schemeClr val="tx1"/>
                </a:solidFill>
                <a:sym typeface="Trebuchet MS"/>
              </a:rPr>
              <a:t>To use the file system module you will have to include it as you did with the HTTP module above. e.g. </a:t>
            </a:r>
          </a:p>
          <a:p>
            <a:pPr lvl="3" algn="l">
              <a:buClr>
                <a:schemeClr val="dk1"/>
              </a:buClr>
              <a:buSzPts val="1100"/>
            </a:pPr>
            <a:r>
              <a:rPr lang="en-GB" sz="4000" dirty="0">
                <a:solidFill>
                  <a:srgbClr val="0096A4"/>
                </a:solidFill>
                <a:latin typeface="Consolas" panose="020B0609020204030204" pitchFamily="49" charset="0"/>
                <a:cs typeface="Consolas" panose="020B0609020204030204" pitchFamily="49" charset="0"/>
                <a:sym typeface="Consolas"/>
              </a:rPr>
              <a:t>let fs = require(‘fs’);</a:t>
            </a:r>
          </a:p>
          <a:p>
            <a:pPr lvl="0" algn="l">
              <a:lnSpc>
                <a:spcPct val="150000"/>
              </a:lnSpc>
              <a:spcBef>
                <a:spcPts val="1000"/>
              </a:spcBef>
            </a:pPr>
            <a:endParaRPr lang="en-GB" sz="4000" dirty="0">
              <a:solidFill>
                <a:schemeClr val="tx1"/>
              </a:solidFill>
              <a:sym typeface="Trebuchet MS"/>
            </a:endParaRPr>
          </a:p>
        </p:txBody>
      </p:sp>
    </p:spTree>
    <p:extLst>
      <p:ext uri="{BB962C8B-B14F-4D97-AF65-F5344CB8AC3E}">
        <p14:creationId xmlns:p14="http://schemas.microsoft.com/office/powerpoint/2010/main" val="19552683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file system Module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lvl="0" algn="l">
              <a:buClr>
                <a:schemeClr val="dk1"/>
              </a:buClr>
              <a:buSzPts val="1100"/>
            </a:pPr>
            <a:r>
              <a:rPr lang="en-GB" sz="4000" dirty="0">
                <a:solidFill>
                  <a:schemeClr val="tx1"/>
                </a:solidFill>
                <a:sym typeface="Trebuchet MS"/>
              </a:rPr>
              <a:t>It is important to remember that methods are called asynchronously. This could lead to errors:</a:t>
            </a:r>
          </a:p>
          <a:p>
            <a:pPr lvl="0" algn="l">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graphicFrame>
        <p:nvGraphicFramePr>
          <p:cNvPr id="4" name="Google Shape;229;p30">
            <a:extLst>
              <a:ext uri="{FF2B5EF4-FFF2-40B4-BE49-F238E27FC236}">
                <a16:creationId xmlns:a16="http://schemas.microsoft.com/office/drawing/2014/main" id="{AB0D31F7-74F3-1F4C-967A-C06AA15FDDF0}"/>
              </a:ext>
            </a:extLst>
          </p:cNvPr>
          <p:cNvGraphicFramePr/>
          <p:nvPr>
            <p:extLst>
              <p:ext uri="{D42A27DB-BD31-4B8C-83A1-F6EECF244321}">
                <p14:modId xmlns:p14="http://schemas.microsoft.com/office/powerpoint/2010/main" val="3264855873"/>
              </p:ext>
            </p:extLst>
          </p:nvPr>
        </p:nvGraphicFramePr>
        <p:xfrm>
          <a:off x="4876325" y="5062750"/>
          <a:ext cx="14631349" cy="5724591"/>
        </p:xfrm>
        <a:graphic>
          <a:graphicData uri="http://schemas.openxmlformats.org/drawingml/2006/table">
            <a:tbl>
              <a:tblPr>
                <a:noFill/>
              </a:tblPr>
              <a:tblGrid>
                <a:gridCol w="14631349">
                  <a:extLst>
                    <a:ext uri="{9D8B030D-6E8A-4147-A177-3AD203B41FA5}">
                      <a16:colId xmlns:a16="http://schemas.microsoft.com/office/drawing/2014/main" val="20000"/>
                    </a:ext>
                  </a:extLst>
                </a:gridCol>
              </a:tblGrid>
              <a:tr h="5724591">
                <a:tc>
                  <a:txBody>
                    <a:bodyPr/>
                    <a:lstStyle/>
                    <a:p>
                      <a:pPr marL="0" lvl="0" indent="0" algn="just" rtl="0">
                        <a:lnSpc>
                          <a:spcPct val="115000"/>
                        </a:lnSpc>
                        <a:spcBef>
                          <a:spcPts val="0"/>
                        </a:spcBef>
                        <a:spcAft>
                          <a:spcPts val="0"/>
                        </a:spcAft>
                        <a:buNone/>
                      </a:pPr>
                      <a:r>
                        <a:rPr lang="en-GB" sz="4000" dirty="0" err="1">
                          <a:latin typeface="Consolas" panose="020B0609020204030204" pitchFamily="49" charset="0"/>
                          <a:ea typeface="Montserrat"/>
                          <a:cs typeface="Consolas" panose="020B0609020204030204" pitchFamily="49" charset="0"/>
                          <a:sym typeface="Montserrat"/>
                        </a:rPr>
                        <a:t>fs.rename</a:t>
                      </a:r>
                      <a:r>
                        <a:rPr lang="en-GB" sz="4000" dirty="0">
                          <a:latin typeface="Consolas" panose="020B0609020204030204" pitchFamily="49" charset="0"/>
                          <a:ea typeface="Montserrat"/>
                          <a:cs typeface="Consolas" panose="020B0609020204030204" pitchFamily="49" charset="0"/>
                          <a:sym typeface="Montserrat"/>
                        </a:rPr>
                        <a:t>('/</a:t>
                      </a:r>
                      <a:r>
                        <a:rPr lang="en-GB" sz="4000" dirty="0" err="1">
                          <a:latin typeface="Consolas" panose="020B0609020204030204" pitchFamily="49" charset="0"/>
                          <a:ea typeface="Montserrat"/>
                          <a:cs typeface="Consolas" panose="020B0609020204030204" pitchFamily="49" charset="0"/>
                          <a:sym typeface="Montserrat"/>
                        </a:rPr>
                        <a:t>tmp</a:t>
                      </a:r>
                      <a:r>
                        <a:rPr lang="en-GB" sz="4000" dirty="0">
                          <a:latin typeface="Consolas" panose="020B0609020204030204" pitchFamily="49" charset="0"/>
                          <a:ea typeface="Montserrat"/>
                          <a:cs typeface="Consolas" panose="020B0609020204030204" pitchFamily="49" charset="0"/>
                          <a:sym typeface="Montserrat"/>
                        </a:rPr>
                        <a:t>/hello', '/</a:t>
                      </a:r>
                      <a:r>
                        <a:rPr lang="en-GB" sz="4000" dirty="0" err="1">
                          <a:latin typeface="Consolas" panose="020B0609020204030204" pitchFamily="49" charset="0"/>
                          <a:ea typeface="Montserrat"/>
                          <a:cs typeface="Consolas" panose="020B0609020204030204" pitchFamily="49" charset="0"/>
                          <a:sym typeface="Montserrat"/>
                        </a:rPr>
                        <a:t>tmp</a:t>
                      </a:r>
                      <a:r>
                        <a:rPr lang="en-GB" sz="4000" dirty="0">
                          <a:latin typeface="Consolas" panose="020B0609020204030204" pitchFamily="49" charset="0"/>
                          <a:ea typeface="Montserrat"/>
                          <a:cs typeface="Consolas" panose="020B0609020204030204" pitchFamily="49" charset="0"/>
                          <a:sym typeface="Montserrat"/>
                        </a:rPr>
                        <a:t>/world', (err) =&gt; {</a:t>
                      </a:r>
                      <a:endParaRPr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if (err) throw err;</a:t>
                      </a:r>
                      <a:endParaRPr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console.log</a:t>
                      </a:r>
                      <a:r>
                        <a:rPr lang="en-GB" sz="4000" dirty="0">
                          <a:latin typeface="Consolas" panose="020B0609020204030204" pitchFamily="49" charset="0"/>
                          <a:ea typeface="Montserrat"/>
                          <a:cs typeface="Consolas" panose="020B0609020204030204" pitchFamily="49" charset="0"/>
                          <a:sym typeface="Montserrat"/>
                        </a:rPr>
                        <a:t>('renamed complete');</a:t>
                      </a:r>
                      <a:endParaRPr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a:t>
                      </a:r>
                      <a:endParaRPr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err="1">
                          <a:latin typeface="Consolas" panose="020B0609020204030204" pitchFamily="49" charset="0"/>
                          <a:ea typeface="Montserrat"/>
                          <a:cs typeface="Consolas" panose="020B0609020204030204" pitchFamily="49" charset="0"/>
                          <a:sym typeface="Montserrat"/>
                        </a:rPr>
                        <a:t>fs.stat</a:t>
                      </a:r>
                      <a:r>
                        <a:rPr lang="en-GB" sz="4000" dirty="0">
                          <a:latin typeface="Consolas" panose="020B0609020204030204" pitchFamily="49" charset="0"/>
                          <a:ea typeface="Montserrat"/>
                          <a:cs typeface="Consolas" panose="020B0609020204030204" pitchFamily="49" charset="0"/>
                          <a:sym typeface="Montserrat"/>
                        </a:rPr>
                        <a:t>('/</a:t>
                      </a:r>
                      <a:r>
                        <a:rPr lang="en-GB" sz="4000" dirty="0" err="1">
                          <a:latin typeface="Consolas" panose="020B0609020204030204" pitchFamily="49" charset="0"/>
                          <a:ea typeface="Montserrat"/>
                          <a:cs typeface="Consolas" panose="020B0609020204030204" pitchFamily="49" charset="0"/>
                          <a:sym typeface="Montserrat"/>
                        </a:rPr>
                        <a:t>tmp</a:t>
                      </a:r>
                      <a:r>
                        <a:rPr lang="en-GB" sz="4000" dirty="0">
                          <a:latin typeface="Consolas" panose="020B0609020204030204" pitchFamily="49" charset="0"/>
                          <a:ea typeface="Montserrat"/>
                          <a:cs typeface="Consolas" panose="020B0609020204030204" pitchFamily="49" charset="0"/>
                          <a:sym typeface="Montserrat"/>
                        </a:rPr>
                        <a:t>/world', (err, stats) =&gt; {</a:t>
                      </a:r>
                      <a:endParaRPr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if (err) throw err;</a:t>
                      </a:r>
                      <a:endParaRPr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console.log</a:t>
                      </a:r>
                      <a:r>
                        <a:rPr lang="en-GB" sz="4000" dirty="0">
                          <a:latin typeface="Consolas" panose="020B0609020204030204" pitchFamily="49" charset="0"/>
                          <a:ea typeface="Montserrat"/>
                          <a:cs typeface="Consolas" panose="020B0609020204030204" pitchFamily="49" charset="0"/>
                          <a:sym typeface="Montserrat"/>
                        </a:rPr>
                        <a:t>(`stats: ${</a:t>
                      </a:r>
                      <a:r>
                        <a:rPr lang="en-GB" sz="4000" dirty="0" err="1">
                          <a:latin typeface="Consolas" panose="020B0609020204030204" pitchFamily="49" charset="0"/>
                          <a:ea typeface="Montserrat"/>
                          <a:cs typeface="Consolas" panose="020B0609020204030204" pitchFamily="49" charset="0"/>
                          <a:sym typeface="Montserrat"/>
                        </a:rPr>
                        <a:t>JSON.stringify</a:t>
                      </a:r>
                      <a:r>
                        <a:rPr lang="en-GB" sz="4000" dirty="0">
                          <a:latin typeface="Consolas" panose="020B0609020204030204" pitchFamily="49" charset="0"/>
                          <a:ea typeface="Montserrat"/>
                          <a:cs typeface="Consolas" panose="020B0609020204030204" pitchFamily="49" charset="0"/>
                          <a:sym typeface="Montserrat"/>
                        </a:rPr>
                        <a:t>(stats)}`);</a:t>
                      </a:r>
                      <a:endParaRPr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a:t>
                      </a:r>
                      <a:endParaRPr sz="4000" dirty="0">
                        <a:latin typeface="Consolas" panose="020B0609020204030204" pitchFamily="49" charset="0"/>
                        <a:ea typeface="Montserrat"/>
                        <a:cs typeface="Consolas" panose="020B0609020204030204" pitchFamily="49" charset="0"/>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744158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file system Module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buClr>
                <a:schemeClr val="dk1"/>
              </a:buClr>
              <a:buSzPts val="1100"/>
            </a:pPr>
            <a:r>
              <a:rPr lang="en-GB" sz="4000" dirty="0">
                <a:solidFill>
                  <a:schemeClr val="tx1"/>
                </a:solidFill>
                <a:sym typeface="Trebuchet MS"/>
              </a:rPr>
              <a:t>To rectify this, use </a:t>
            </a:r>
            <a:r>
              <a:rPr lang="en-GB" sz="4000" dirty="0">
                <a:solidFill>
                  <a:schemeClr val="accent4">
                    <a:lumMod val="75000"/>
                  </a:schemeClr>
                </a:solidFill>
                <a:sym typeface="Trebuchet MS"/>
              </a:rPr>
              <a:t>chained </a:t>
            </a:r>
            <a:r>
              <a:rPr lang="en-GB" sz="4000" dirty="0" err="1">
                <a:solidFill>
                  <a:schemeClr val="accent4">
                    <a:lumMod val="75000"/>
                  </a:schemeClr>
                </a:solidFill>
                <a:sym typeface="Trebuchet MS"/>
              </a:rPr>
              <a:t>callbacks</a:t>
            </a:r>
            <a:r>
              <a:rPr lang="en-GB" sz="4000" dirty="0">
                <a:solidFill>
                  <a:schemeClr val="accent4">
                    <a:lumMod val="75000"/>
                  </a:schemeClr>
                </a:solidFill>
                <a:sym typeface="Trebuchet MS"/>
              </a:rPr>
              <a:t>:</a:t>
            </a:r>
          </a:p>
          <a:p>
            <a:pPr lvl="0" algn="l">
              <a:buClr>
                <a:schemeClr val="dk1"/>
              </a:buClr>
              <a:buSzPts val="1100"/>
            </a:pPr>
            <a:endParaRPr lang="en-GB" sz="4000" dirty="0">
              <a:solidFill>
                <a:schemeClr val="tx1"/>
              </a:solidFill>
              <a:sym typeface="Trebuchet MS"/>
            </a:endParaRPr>
          </a:p>
          <a:p>
            <a:pPr lvl="0" algn="l">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graphicFrame>
        <p:nvGraphicFramePr>
          <p:cNvPr id="4" name="Google Shape;229;p30">
            <a:extLst>
              <a:ext uri="{FF2B5EF4-FFF2-40B4-BE49-F238E27FC236}">
                <a16:creationId xmlns:a16="http://schemas.microsoft.com/office/drawing/2014/main" id="{AB0D31F7-74F3-1F4C-967A-C06AA15FDDF0}"/>
              </a:ext>
            </a:extLst>
          </p:cNvPr>
          <p:cNvGraphicFramePr/>
          <p:nvPr>
            <p:extLst>
              <p:ext uri="{D42A27DB-BD31-4B8C-83A1-F6EECF244321}">
                <p14:modId xmlns:p14="http://schemas.microsoft.com/office/powerpoint/2010/main" val="1828504974"/>
              </p:ext>
            </p:extLst>
          </p:nvPr>
        </p:nvGraphicFramePr>
        <p:xfrm>
          <a:off x="4876325" y="5062750"/>
          <a:ext cx="14631349" cy="5724591"/>
        </p:xfrm>
        <a:graphic>
          <a:graphicData uri="http://schemas.openxmlformats.org/drawingml/2006/table">
            <a:tbl>
              <a:tblPr>
                <a:noFill/>
              </a:tblPr>
              <a:tblGrid>
                <a:gridCol w="14631349">
                  <a:extLst>
                    <a:ext uri="{9D8B030D-6E8A-4147-A177-3AD203B41FA5}">
                      <a16:colId xmlns:a16="http://schemas.microsoft.com/office/drawing/2014/main" val="20000"/>
                    </a:ext>
                  </a:extLst>
                </a:gridCol>
              </a:tblGrid>
              <a:tr h="5724591">
                <a:tc>
                  <a:txBody>
                    <a:bodyPr/>
                    <a:lstStyle/>
                    <a:p>
                      <a:pPr marL="0" lvl="0" indent="0" algn="just" rtl="0">
                        <a:lnSpc>
                          <a:spcPct val="115000"/>
                        </a:lnSpc>
                        <a:spcBef>
                          <a:spcPts val="0"/>
                        </a:spcBef>
                        <a:spcAft>
                          <a:spcPts val="0"/>
                        </a:spcAft>
                        <a:buClr>
                          <a:schemeClr val="dk1"/>
                        </a:buClr>
                        <a:buSzPts val="1100"/>
                        <a:buFont typeface="Arial"/>
                        <a:buNone/>
                      </a:pPr>
                      <a:r>
                        <a:rPr lang="en-GB" sz="4000" dirty="0" err="1">
                          <a:latin typeface="Consolas" panose="020B0609020204030204" pitchFamily="49" charset="0"/>
                          <a:ea typeface="Montserrat"/>
                          <a:cs typeface="Consolas" panose="020B0609020204030204" pitchFamily="49" charset="0"/>
                          <a:sym typeface="Montserrat"/>
                        </a:rPr>
                        <a:t>fs.rename</a:t>
                      </a:r>
                      <a:r>
                        <a:rPr lang="en-GB" sz="4000" dirty="0">
                          <a:latin typeface="Consolas" panose="020B0609020204030204" pitchFamily="49" charset="0"/>
                          <a:ea typeface="Montserrat"/>
                          <a:cs typeface="Consolas" panose="020B0609020204030204" pitchFamily="49" charset="0"/>
                          <a:sym typeface="Montserrat"/>
                        </a:rPr>
                        <a:t>('/</a:t>
                      </a:r>
                      <a:r>
                        <a:rPr lang="en-GB" sz="4000" dirty="0" err="1">
                          <a:latin typeface="Consolas" panose="020B0609020204030204" pitchFamily="49" charset="0"/>
                          <a:ea typeface="Montserrat"/>
                          <a:cs typeface="Consolas" panose="020B0609020204030204" pitchFamily="49" charset="0"/>
                          <a:sym typeface="Montserrat"/>
                        </a:rPr>
                        <a:t>tmp</a:t>
                      </a:r>
                      <a:r>
                        <a:rPr lang="en-GB" sz="4000" dirty="0">
                          <a:latin typeface="Consolas" panose="020B0609020204030204" pitchFamily="49" charset="0"/>
                          <a:ea typeface="Montserrat"/>
                          <a:cs typeface="Consolas" panose="020B0609020204030204" pitchFamily="49" charset="0"/>
                          <a:sym typeface="Montserrat"/>
                        </a:rPr>
                        <a:t>/hello', '/</a:t>
                      </a:r>
                      <a:r>
                        <a:rPr lang="en-GB" sz="4000" dirty="0" err="1">
                          <a:latin typeface="Consolas" panose="020B0609020204030204" pitchFamily="49" charset="0"/>
                          <a:ea typeface="Montserrat"/>
                          <a:cs typeface="Consolas" panose="020B0609020204030204" pitchFamily="49" charset="0"/>
                          <a:sym typeface="Montserrat"/>
                        </a:rPr>
                        <a:t>tmp</a:t>
                      </a:r>
                      <a:r>
                        <a:rPr lang="en-GB" sz="4000" dirty="0">
                          <a:latin typeface="Consolas" panose="020B0609020204030204" pitchFamily="49" charset="0"/>
                          <a:ea typeface="Montserrat"/>
                          <a:cs typeface="Consolas" panose="020B0609020204030204" pitchFamily="49" charset="0"/>
                          <a:sym typeface="Montserrat"/>
                        </a:rPr>
                        <a:t>/world', (err) =&gt; {</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if (err) throw err;</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fs.stat</a:t>
                      </a:r>
                      <a:r>
                        <a:rPr lang="en-GB" sz="4000" dirty="0">
                          <a:latin typeface="Consolas" panose="020B0609020204030204" pitchFamily="49" charset="0"/>
                          <a:ea typeface="Montserrat"/>
                          <a:cs typeface="Consolas" panose="020B0609020204030204" pitchFamily="49" charset="0"/>
                          <a:sym typeface="Montserrat"/>
                        </a:rPr>
                        <a:t>('/</a:t>
                      </a:r>
                      <a:r>
                        <a:rPr lang="en-GB" sz="4000" dirty="0" err="1">
                          <a:latin typeface="Consolas" panose="020B0609020204030204" pitchFamily="49" charset="0"/>
                          <a:ea typeface="Montserrat"/>
                          <a:cs typeface="Consolas" panose="020B0609020204030204" pitchFamily="49" charset="0"/>
                          <a:sym typeface="Montserrat"/>
                        </a:rPr>
                        <a:t>tmp</a:t>
                      </a:r>
                      <a:r>
                        <a:rPr lang="en-GB" sz="4000" dirty="0">
                          <a:latin typeface="Consolas" panose="020B0609020204030204" pitchFamily="49" charset="0"/>
                          <a:ea typeface="Montserrat"/>
                          <a:cs typeface="Consolas" panose="020B0609020204030204" pitchFamily="49" charset="0"/>
                          <a:sym typeface="Montserrat"/>
                        </a:rPr>
                        <a:t>/world', (err, stats) =&gt; {</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if (err) throw err;</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console.log</a:t>
                      </a:r>
                      <a:r>
                        <a:rPr lang="en-GB" sz="4000" dirty="0">
                          <a:latin typeface="Consolas" panose="020B0609020204030204" pitchFamily="49" charset="0"/>
                          <a:ea typeface="Montserrat"/>
                          <a:cs typeface="Consolas" panose="020B0609020204030204" pitchFamily="49" charset="0"/>
                          <a:sym typeface="Montserrat"/>
                        </a:rPr>
                        <a:t>(`stats: ${</a:t>
                      </a:r>
                      <a:r>
                        <a:rPr lang="en-GB" sz="4000" dirty="0" err="1">
                          <a:latin typeface="Consolas" panose="020B0609020204030204" pitchFamily="49" charset="0"/>
                          <a:ea typeface="Montserrat"/>
                          <a:cs typeface="Consolas" panose="020B0609020204030204" pitchFamily="49" charset="0"/>
                          <a:sym typeface="Montserrat"/>
                        </a:rPr>
                        <a:t>JSON.stringify</a:t>
                      </a:r>
                      <a:r>
                        <a:rPr lang="en-GB" sz="4000" dirty="0">
                          <a:latin typeface="Consolas" panose="020B0609020204030204" pitchFamily="49" charset="0"/>
                          <a:ea typeface="Montserrat"/>
                          <a:cs typeface="Consolas" panose="020B0609020204030204" pitchFamily="49" charset="0"/>
                          <a:sym typeface="Montserrat"/>
                        </a:rPr>
                        <a:t>(stats)}`);</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a:t>
                      </a: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77020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Reading a file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buClr>
                <a:schemeClr val="dk1"/>
              </a:buClr>
              <a:buSzPts val="1100"/>
            </a:pPr>
            <a:r>
              <a:rPr lang="en-GB" sz="4000" dirty="0">
                <a:solidFill>
                  <a:schemeClr val="tx1"/>
                </a:solidFill>
                <a:sym typeface="Trebuchet MS"/>
              </a:rPr>
              <a:t>Here is an example of reading a file on node:</a:t>
            </a:r>
          </a:p>
          <a:p>
            <a:pPr lvl="0" algn="l">
              <a:buClr>
                <a:schemeClr val="dk1"/>
              </a:buClr>
              <a:buSzPts val="1100"/>
            </a:pPr>
            <a:endParaRPr lang="en-GB" sz="4000" dirty="0">
              <a:solidFill>
                <a:schemeClr val="tx1"/>
              </a:solidFill>
              <a:sym typeface="Trebuchet MS"/>
            </a:endParaRPr>
          </a:p>
          <a:p>
            <a:pPr lvl="0" algn="l">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graphicFrame>
        <p:nvGraphicFramePr>
          <p:cNvPr id="4" name="Google Shape;229;p30">
            <a:extLst>
              <a:ext uri="{FF2B5EF4-FFF2-40B4-BE49-F238E27FC236}">
                <a16:creationId xmlns:a16="http://schemas.microsoft.com/office/drawing/2014/main" id="{AB0D31F7-74F3-1F4C-967A-C06AA15FDDF0}"/>
              </a:ext>
            </a:extLst>
          </p:cNvPr>
          <p:cNvGraphicFramePr/>
          <p:nvPr>
            <p:extLst>
              <p:ext uri="{D42A27DB-BD31-4B8C-83A1-F6EECF244321}">
                <p14:modId xmlns:p14="http://schemas.microsoft.com/office/powerpoint/2010/main" val="3826767802"/>
              </p:ext>
            </p:extLst>
          </p:nvPr>
        </p:nvGraphicFramePr>
        <p:xfrm>
          <a:off x="3181814" y="4504708"/>
          <a:ext cx="18020371" cy="7092760"/>
        </p:xfrm>
        <a:graphic>
          <a:graphicData uri="http://schemas.openxmlformats.org/drawingml/2006/table">
            <a:tbl>
              <a:tblPr>
                <a:noFill/>
              </a:tblPr>
              <a:tblGrid>
                <a:gridCol w="18020371">
                  <a:extLst>
                    <a:ext uri="{9D8B030D-6E8A-4147-A177-3AD203B41FA5}">
                      <a16:colId xmlns:a16="http://schemas.microsoft.com/office/drawing/2014/main" val="20000"/>
                    </a:ext>
                  </a:extLst>
                </a:gridCol>
              </a:tblGrid>
              <a:tr h="5724591">
                <a:tc>
                  <a:txBody>
                    <a:bodyPr/>
                    <a:lstStyle/>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let http = require('http');</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let fs = require('fs');</a:t>
                      </a:r>
                    </a:p>
                    <a:p>
                      <a:pPr marL="0" lvl="0" indent="0" algn="just" rtl="0">
                        <a:lnSpc>
                          <a:spcPct val="115000"/>
                        </a:lnSpc>
                        <a:spcBef>
                          <a:spcPts val="0"/>
                        </a:spcBef>
                        <a:spcAft>
                          <a:spcPts val="0"/>
                        </a:spcAft>
                        <a:buClr>
                          <a:schemeClr val="dk1"/>
                        </a:buClr>
                        <a:buSzPts val="1100"/>
                        <a:buFont typeface="Arial"/>
                        <a:buNone/>
                      </a:pPr>
                      <a:r>
                        <a:rPr lang="en-GB" sz="4000" dirty="0" err="1">
                          <a:latin typeface="Consolas" panose="020B0609020204030204" pitchFamily="49" charset="0"/>
                          <a:ea typeface="Montserrat"/>
                          <a:cs typeface="Consolas" panose="020B0609020204030204" pitchFamily="49" charset="0"/>
                          <a:sym typeface="Montserrat"/>
                        </a:rPr>
                        <a:t>http.createServer</a:t>
                      </a:r>
                      <a:r>
                        <a:rPr lang="en-GB" sz="4000" dirty="0">
                          <a:latin typeface="Consolas" panose="020B0609020204030204" pitchFamily="49" charset="0"/>
                          <a:ea typeface="Montserrat"/>
                          <a:cs typeface="Consolas" panose="020B0609020204030204" pitchFamily="49" charset="0"/>
                          <a:sym typeface="Montserrat"/>
                        </a:rPr>
                        <a:t>(function (</a:t>
                      </a:r>
                      <a:r>
                        <a:rPr lang="en-GB" sz="4000" dirty="0" err="1">
                          <a:latin typeface="Consolas" panose="020B0609020204030204" pitchFamily="49" charset="0"/>
                          <a:ea typeface="Montserrat"/>
                          <a:cs typeface="Consolas" panose="020B0609020204030204" pitchFamily="49" charset="0"/>
                          <a:sym typeface="Montserrat"/>
                        </a:rPr>
                        <a:t>req</a:t>
                      </a:r>
                      <a:r>
                        <a:rPr lang="en-GB" sz="4000" dirty="0">
                          <a:latin typeface="Consolas" panose="020B0609020204030204" pitchFamily="49" charset="0"/>
                          <a:ea typeface="Montserrat"/>
                          <a:cs typeface="Consolas" panose="020B0609020204030204" pitchFamily="49" charset="0"/>
                          <a:sym typeface="Montserrat"/>
                        </a:rPr>
                        <a:t>, res) {</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//Open a file on the server and return its content:</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fs.readFile</a:t>
                      </a:r>
                      <a:r>
                        <a:rPr lang="en-GB" sz="4000" dirty="0">
                          <a:latin typeface="Consolas" panose="020B0609020204030204" pitchFamily="49" charset="0"/>
                          <a:ea typeface="Montserrat"/>
                          <a:cs typeface="Consolas" panose="020B0609020204030204" pitchFamily="49" charset="0"/>
                          <a:sym typeface="Montserrat"/>
                        </a:rPr>
                        <a:t>('</a:t>
                      </a:r>
                      <a:r>
                        <a:rPr lang="en-GB" sz="4000" dirty="0" err="1">
                          <a:latin typeface="Consolas" panose="020B0609020204030204" pitchFamily="49" charset="0"/>
                          <a:ea typeface="Montserrat"/>
                          <a:cs typeface="Consolas" panose="020B0609020204030204" pitchFamily="49" charset="0"/>
                          <a:sym typeface="Montserrat"/>
                        </a:rPr>
                        <a:t>file.html</a:t>
                      </a:r>
                      <a:r>
                        <a:rPr lang="en-GB" sz="4000" dirty="0">
                          <a:latin typeface="Consolas" panose="020B0609020204030204" pitchFamily="49" charset="0"/>
                          <a:ea typeface="Montserrat"/>
                          <a:cs typeface="Consolas" panose="020B0609020204030204" pitchFamily="49" charset="0"/>
                          <a:sym typeface="Montserrat"/>
                        </a:rPr>
                        <a:t>', function(err, data) {</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res.writeHead</a:t>
                      </a:r>
                      <a:r>
                        <a:rPr lang="en-GB" sz="4000" dirty="0">
                          <a:latin typeface="Consolas" panose="020B0609020204030204" pitchFamily="49" charset="0"/>
                          <a:ea typeface="Montserrat"/>
                          <a:cs typeface="Consolas" panose="020B0609020204030204" pitchFamily="49" charset="0"/>
                          <a:sym typeface="Montserrat"/>
                        </a:rPr>
                        <a:t>(200, {'Content-Type': 'text/html'});</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res.write</a:t>
                      </a:r>
                      <a:r>
                        <a:rPr lang="en-GB" sz="4000" dirty="0">
                          <a:latin typeface="Consolas" panose="020B0609020204030204" pitchFamily="49" charset="0"/>
                          <a:ea typeface="Montserrat"/>
                          <a:cs typeface="Consolas" panose="020B0609020204030204" pitchFamily="49" charset="0"/>
                          <a:sym typeface="Montserrat"/>
                        </a:rPr>
                        <a:t>(data);</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return </a:t>
                      </a:r>
                      <a:r>
                        <a:rPr lang="en-GB" sz="4000" dirty="0" err="1">
                          <a:latin typeface="Consolas" panose="020B0609020204030204" pitchFamily="49" charset="0"/>
                          <a:ea typeface="Montserrat"/>
                          <a:cs typeface="Consolas" panose="020B0609020204030204" pitchFamily="49" charset="0"/>
                          <a:sym typeface="Montserrat"/>
                        </a:rPr>
                        <a:t>res.end</a:t>
                      </a:r>
                      <a:r>
                        <a:rPr lang="en-GB" sz="4000" dirty="0">
                          <a:latin typeface="Consolas" panose="020B0609020204030204" pitchFamily="49" charset="0"/>
                          <a:ea typeface="Montserrat"/>
                          <a:cs typeface="Consolas" panose="020B0609020204030204" pitchFamily="49" charset="0"/>
                          <a:sym typeface="Montserrat"/>
                        </a:rPr>
                        <a:t>();</a:t>
                      </a:r>
                    </a:p>
                    <a:p>
                      <a:pPr marL="0" lvl="0" indent="0" algn="just" rtl="0">
                        <a:lnSpc>
                          <a:spcPct val="115000"/>
                        </a:lnSpc>
                        <a:spcBef>
                          <a:spcPts val="0"/>
                        </a:spcBef>
                        <a:spcAft>
                          <a:spcPts val="0"/>
                        </a:spcAft>
                        <a:buClr>
                          <a:schemeClr val="dk1"/>
                        </a:buClr>
                        <a:buSzPts val="1100"/>
                        <a:buFont typeface="Arial"/>
                        <a:buNone/>
                      </a:pPr>
                      <a:r>
                        <a:rPr lang="en-GB" sz="4000" dirty="0">
                          <a:latin typeface="Consolas" panose="020B0609020204030204" pitchFamily="49" charset="0"/>
                          <a:ea typeface="Montserrat"/>
                          <a:cs typeface="Consolas" panose="020B0609020204030204" pitchFamily="49" charset="0"/>
                          <a:sym typeface="Montserrat"/>
                        </a:rPr>
                        <a:t>  });</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}).listen(8080);</a:t>
                      </a: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16953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Reading a file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buClr>
                <a:schemeClr val="dk1"/>
              </a:buClr>
              <a:buSzPts val="1100"/>
            </a:pPr>
            <a:r>
              <a:rPr lang="en-GB" sz="4000" dirty="0">
                <a:solidFill>
                  <a:schemeClr val="tx1"/>
                </a:solidFill>
                <a:sym typeface="Trebuchet MS"/>
              </a:rPr>
              <a:t>Here is an example of writing to a file on node:</a:t>
            </a:r>
          </a:p>
          <a:p>
            <a:pPr lvl="0" algn="l">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graphicFrame>
        <p:nvGraphicFramePr>
          <p:cNvPr id="4" name="Google Shape;229;p30">
            <a:extLst>
              <a:ext uri="{FF2B5EF4-FFF2-40B4-BE49-F238E27FC236}">
                <a16:creationId xmlns:a16="http://schemas.microsoft.com/office/drawing/2014/main" id="{AB0D31F7-74F3-1F4C-967A-C06AA15FDDF0}"/>
              </a:ext>
            </a:extLst>
          </p:cNvPr>
          <p:cNvGraphicFramePr/>
          <p:nvPr>
            <p:extLst>
              <p:ext uri="{D42A27DB-BD31-4B8C-83A1-F6EECF244321}">
                <p14:modId xmlns:p14="http://schemas.microsoft.com/office/powerpoint/2010/main" val="3559329536"/>
              </p:ext>
            </p:extLst>
          </p:nvPr>
        </p:nvGraphicFramePr>
        <p:xfrm>
          <a:off x="3181814" y="4504708"/>
          <a:ext cx="18020371" cy="6391720"/>
        </p:xfrm>
        <a:graphic>
          <a:graphicData uri="http://schemas.openxmlformats.org/drawingml/2006/table">
            <a:tbl>
              <a:tblPr>
                <a:noFill/>
              </a:tblPr>
              <a:tblGrid>
                <a:gridCol w="18020371">
                  <a:extLst>
                    <a:ext uri="{9D8B030D-6E8A-4147-A177-3AD203B41FA5}">
                      <a16:colId xmlns:a16="http://schemas.microsoft.com/office/drawing/2014/main" val="20000"/>
                    </a:ext>
                  </a:extLst>
                </a:gridCol>
              </a:tblGrid>
              <a:tr h="5724591">
                <a:tc>
                  <a:txBody>
                    <a:bodyPr/>
                    <a:lstStyle/>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let fs = require('fs');</a:t>
                      </a:r>
                    </a:p>
                    <a:p>
                      <a:pPr marL="0" lvl="0" indent="0" algn="just" rtl="0">
                        <a:lnSpc>
                          <a:spcPct val="115000"/>
                        </a:lnSpc>
                        <a:spcBef>
                          <a:spcPts val="0"/>
                        </a:spcBef>
                        <a:spcAft>
                          <a:spcPts val="0"/>
                        </a:spcAft>
                        <a:buNone/>
                      </a:pPr>
                      <a:endParaRPr lang="en-GB"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//Replace the file with a new one:</a:t>
                      </a:r>
                    </a:p>
                    <a:p>
                      <a:pPr marL="0" lvl="0" indent="0" algn="just" rtl="0">
                        <a:lnSpc>
                          <a:spcPct val="115000"/>
                        </a:lnSpc>
                        <a:spcBef>
                          <a:spcPts val="0"/>
                        </a:spcBef>
                        <a:spcAft>
                          <a:spcPts val="0"/>
                        </a:spcAft>
                        <a:buNone/>
                      </a:pPr>
                      <a:r>
                        <a:rPr lang="en-GB" sz="4000" dirty="0" err="1">
                          <a:latin typeface="Consolas" panose="020B0609020204030204" pitchFamily="49" charset="0"/>
                          <a:ea typeface="Montserrat"/>
                          <a:cs typeface="Consolas" panose="020B0609020204030204" pitchFamily="49" charset="0"/>
                          <a:sym typeface="Montserrat"/>
                        </a:rPr>
                        <a:t>fs.writeFile</a:t>
                      </a:r>
                      <a:r>
                        <a:rPr lang="en-GB" sz="4000" dirty="0">
                          <a:latin typeface="Consolas" panose="020B0609020204030204" pitchFamily="49" charset="0"/>
                          <a:ea typeface="Montserrat"/>
                          <a:cs typeface="Consolas" panose="020B0609020204030204" pitchFamily="49" charset="0"/>
                          <a:sym typeface="Montserrat"/>
                        </a:rPr>
                        <a:t>('mynewfile3.txt', 'This is my text.', function (err) {</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if (err) throw err;</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console.log</a:t>
                      </a:r>
                      <a:r>
                        <a:rPr lang="en-GB" sz="4000" dirty="0">
                          <a:latin typeface="Consolas" panose="020B0609020204030204" pitchFamily="49" charset="0"/>
                          <a:ea typeface="Montserrat"/>
                          <a:cs typeface="Consolas" panose="020B0609020204030204" pitchFamily="49" charset="0"/>
                          <a:sym typeface="Montserrat"/>
                        </a:rPr>
                        <a:t>('Replaced!');</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a:t>
                      </a:r>
                    </a:p>
                    <a:p>
                      <a:pPr marL="0" lvl="0" indent="0" algn="just" rtl="0">
                        <a:lnSpc>
                          <a:spcPct val="115000"/>
                        </a:lnSpc>
                        <a:spcBef>
                          <a:spcPts val="0"/>
                        </a:spcBef>
                        <a:spcAft>
                          <a:spcPts val="0"/>
                        </a:spcAft>
                        <a:buNone/>
                      </a:pPr>
                      <a:endParaRPr lang="en-GB" sz="4000" dirty="0">
                        <a:latin typeface="Consolas" panose="020B0609020204030204" pitchFamily="49" charset="0"/>
                        <a:ea typeface="Montserrat"/>
                        <a:cs typeface="Consolas" panose="020B0609020204030204" pitchFamily="49" charset="0"/>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7745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Reading a file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buClr>
                <a:schemeClr val="dk1"/>
              </a:buClr>
              <a:buSzPts val="1100"/>
            </a:pPr>
            <a:r>
              <a:rPr lang="en-GB" sz="4000" dirty="0">
                <a:solidFill>
                  <a:schemeClr val="tx1"/>
                </a:solidFill>
                <a:sym typeface="Trebuchet MS"/>
              </a:rPr>
              <a:t>Here is an example of deleting a file on node:</a:t>
            </a:r>
          </a:p>
          <a:p>
            <a:pPr lvl="0" algn="l">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graphicFrame>
        <p:nvGraphicFramePr>
          <p:cNvPr id="4" name="Google Shape;229;p30">
            <a:extLst>
              <a:ext uri="{FF2B5EF4-FFF2-40B4-BE49-F238E27FC236}">
                <a16:creationId xmlns:a16="http://schemas.microsoft.com/office/drawing/2014/main" id="{AB0D31F7-74F3-1F4C-967A-C06AA15FDDF0}"/>
              </a:ext>
            </a:extLst>
          </p:cNvPr>
          <p:cNvGraphicFramePr/>
          <p:nvPr>
            <p:extLst>
              <p:ext uri="{D42A27DB-BD31-4B8C-83A1-F6EECF244321}">
                <p14:modId xmlns:p14="http://schemas.microsoft.com/office/powerpoint/2010/main" val="2879870652"/>
              </p:ext>
            </p:extLst>
          </p:nvPr>
        </p:nvGraphicFramePr>
        <p:xfrm>
          <a:off x="3181814" y="4504708"/>
          <a:ext cx="18020371" cy="6044346"/>
        </p:xfrm>
        <a:graphic>
          <a:graphicData uri="http://schemas.openxmlformats.org/drawingml/2006/table">
            <a:tbl>
              <a:tblPr>
                <a:noFill/>
              </a:tblPr>
              <a:tblGrid>
                <a:gridCol w="18020371">
                  <a:extLst>
                    <a:ext uri="{9D8B030D-6E8A-4147-A177-3AD203B41FA5}">
                      <a16:colId xmlns:a16="http://schemas.microsoft.com/office/drawing/2014/main" val="20000"/>
                    </a:ext>
                  </a:extLst>
                </a:gridCol>
              </a:tblGrid>
              <a:tr h="6044346">
                <a:tc>
                  <a:txBody>
                    <a:bodyPr/>
                    <a:lstStyle/>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let fs = require('fs');</a:t>
                      </a:r>
                    </a:p>
                    <a:p>
                      <a:pPr marL="0" lvl="0" indent="0" algn="just" rtl="0">
                        <a:lnSpc>
                          <a:spcPct val="115000"/>
                        </a:lnSpc>
                        <a:spcBef>
                          <a:spcPts val="0"/>
                        </a:spcBef>
                        <a:spcAft>
                          <a:spcPts val="0"/>
                        </a:spcAft>
                        <a:buNone/>
                      </a:pPr>
                      <a:endParaRPr lang="en-GB" sz="40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//Delete the </a:t>
                      </a:r>
                      <a:r>
                        <a:rPr lang="en-GB" sz="4000" dirty="0" err="1">
                          <a:latin typeface="Consolas" panose="020B0609020204030204" pitchFamily="49" charset="0"/>
                          <a:ea typeface="Montserrat"/>
                          <a:cs typeface="Consolas" panose="020B0609020204030204" pitchFamily="49" charset="0"/>
                          <a:sym typeface="Montserrat"/>
                        </a:rPr>
                        <a:t>file.txt</a:t>
                      </a:r>
                      <a:r>
                        <a:rPr lang="en-GB" sz="4000" dirty="0">
                          <a:latin typeface="Consolas" panose="020B0609020204030204" pitchFamily="49" charset="0"/>
                          <a:ea typeface="Montserrat"/>
                          <a:cs typeface="Consolas" panose="020B0609020204030204" pitchFamily="49" charset="0"/>
                          <a:sym typeface="Montserrat"/>
                        </a:rPr>
                        <a:t>:</a:t>
                      </a:r>
                    </a:p>
                    <a:p>
                      <a:pPr marL="0" lvl="0" indent="0" algn="just" rtl="0">
                        <a:lnSpc>
                          <a:spcPct val="115000"/>
                        </a:lnSpc>
                        <a:spcBef>
                          <a:spcPts val="0"/>
                        </a:spcBef>
                        <a:spcAft>
                          <a:spcPts val="0"/>
                        </a:spcAft>
                        <a:buNone/>
                      </a:pPr>
                      <a:r>
                        <a:rPr lang="en-GB" sz="4000" dirty="0" err="1">
                          <a:latin typeface="Consolas" panose="020B0609020204030204" pitchFamily="49" charset="0"/>
                          <a:ea typeface="Montserrat"/>
                          <a:cs typeface="Consolas" panose="020B0609020204030204" pitchFamily="49" charset="0"/>
                          <a:sym typeface="Montserrat"/>
                        </a:rPr>
                        <a:t>fs.unlink</a:t>
                      </a:r>
                      <a:r>
                        <a:rPr lang="en-GB" sz="4000" dirty="0">
                          <a:latin typeface="Consolas" panose="020B0609020204030204" pitchFamily="49" charset="0"/>
                          <a:ea typeface="Montserrat"/>
                          <a:cs typeface="Consolas" panose="020B0609020204030204" pitchFamily="49" charset="0"/>
                          <a:sym typeface="Montserrat"/>
                        </a:rPr>
                        <a:t>(‘</a:t>
                      </a:r>
                      <a:r>
                        <a:rPr lang="en-GB" sz="4000" dirty="0" err="1">
                          <a:latin typeface="Consolas" panose="020B0609020204030204" pitchFamily="49" charset="0"/>
                          <a:ea typeface="Montserrat"/>
                          <a:cs typeface="Consolas" panose="020B0609020204030204" pitchFamily="49" charset="0"/>
                          <a:sym typeface="Montserrat"/>
                        </a:rPr>
                        <a:t>file.txt</a:t>
                      </a:r>
                      <a:r>
                        <a:rPr lang="en-GB" sz="4000" dirty="0">
                          <a:latin typeface="Consolas" panose="020B0609020204030204" pitchFamily="49" charset="0"/>
                          <a:ea typeface="Montserrat"/>
                          <a:cs typeface="Consolas" panose="020B0609020204030204" pitchFamily="49" charset="0"/>
                          <a:sym typeface="Montserrat"/>
                        </a:rPr>
                        <a:t>', function (err) {</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if (err) throw err;</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  </a:t>
                      </a:r>
                      <a:r>
                        <a:rPr lang="en-GB" sz="4000" dirty="0" err="1">
                          <a:latin typeface="Consolas" panose="020B0609020204030204" pitchFamily="49" charset="0"/>
                          <a:ea typeface="Montserrat"/>
                          <a:cs typeface="Consolas" panose="020B0609020204030204" pitchFamily="49" charset="0"/>
                          <a:sym typeface="Montserrat"/>
                        </a:rPr>
                        <a:t>console.log</a:t>
                      </a:r>
                      <a:r>
                        <a:rPr lang="en-GB" sz="4000" dirty="0">
                          <a:latin typeface="Consolas" panose="020B0609020204030204" pitchFamily="49" charset="0"/>
                          <a:ea typeface="Montserrat"/>
                          <a:cs typeface="Consolas" panose="020B0609020204030204" pitchFamily="49" charset="0"/>
                          <a:sym typeface="Montserrat"/>
                        </a:rPr>
                        <a:t>('File deleted!');</a:t>
                      </a:r>
                    </a:p>
                    <a:p>
                      <a:pPr marL="0" lvl="0" indent="0" algn="just" rtl="0">
                        <a:lnSpc>
                          <a:spcPct val="115000"/>
                        </a:lnSpc>
                        <a:spcBef>
                          <a:spcPts val="0"/>
                        </a:spcBef>
                        <a:spcAft>
                          <a:spcPts val="0"/>
                        </a:spcAft>
                        <a:buNone/>
                      </a:pPr>
                      <a:r>
                        <a:rPr lang="en-GB" sz="4000" dirty="0">
                          <a:latin typeface="Consolas" panose="020B0609020204030204" pitchFamily="49" charset="0"/>
                          <a:ea typeface="Montserrat"/>
                          <a:cs typeface="Consolas" panose="020B0609020204030204" pitchFamily="49" charset="0"/>
                          <a:sym typeface="Montserrat"/>
                        </a:rPr>
                        <a:t>});</a:t>
                      </a: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59236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Creating your own module </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lnSpc>
                <a:spcPct val="150000"/>
              </a:lnSpc>
              <a:buClr>
                <a:schemeClr val="dk1"/>
              </a:buClr>
              <a:buSzPts val="1100"/>
            </a:pPr>
            <a:r>
              <a:rPr lang="en-GB" sz="4000" dirty="0">
                <a:solidFill>
                  <a:schemeClr val="tx1"/>
                </a:solidFill>
                <a:sym typeface="Trebuchet MS"/>
              </a:rPr>
              <a:t>Create a JavaScript file that contains functions, but use the </a:t>
            </a:r>
            <a:r>
              <a:rPr lang="en-GB" sz="4000" dirty="0">
                <a:solidFill>
                  <a:schemeClr val="accent4">
                    <a:lumMod val="75000"/>
                  </a:schemeClr>
                </a:solidFill>
                <a:sym typeface="Consolas"/>
              </a:rPr>
              <a:t>exports</a:t>
            </a:r>
            <a:r>
              <a:rPr lang="en-GB" sz="4000" dirty="0">
                <a:solidFill>
                  <a:schemeClr val="tx1"/>
                </a:solidFill>
                <a:sym typeface="Consolas"/>
              </a:rPr>
              <a:t> </a:t>
            </a:r>
            <a:r>
              <a:rPr lang="en-GB" sz="4000" dirty="0">
                <a:solidFill>
                  <a:schemeClr val="tx1"/>
                </a:solidFill>
                <a:sym typeface="Trebuchet MS"/>
              </a:rPr>
              <a:t>keyword to make the code available outside the module or JavaScript file. </a:t>
            </a:r>
          </a:p>
          <a:p>
            <a:pPr algn="l">
              <a:lnSpc>
                <a:spcPct val="150000"/>
              </a:lnSpc>
              <a:buClr>
                <a:schemeClr val="dk1"/>
              </a:buClr>
              <a:buSzPts val="1100"/>
            </a:pPr>
            <a:endParaRPr lang="en-GB" sz="4000" dirty="0">
              <a:solidFill>
                <a:schemeClr val="tx1"/>
              </a:solidFill>
              <a:sym typeface="Trebuchet MS"/>
            </a:endParaRPr>
          </a:p>
          <a:p>
            <a:pPr marL="457200" lvl="0" indent="-381000" algn="l">
              <a:lnSpc>
                <a:spcPct val="150000"/>
              </a:lnSpc>
              <a:spcBef>
                <a:spcPts val="1000"/>
              </a:spcBef>
              <a:buClr>
                <a:schemeClr val="tx1"/>
              </a:buClr>
              <a:buSzPct val="80000"/>
              <a:buFont typeface="Trebuchet MS"/>
              <a:buChar char="❖"/>
            </a:pPr>
            <a:r>
              <a:rPr lang="en-GB" sz="4000" dirty="0">
                <a:solidFill>
                  <a:schemeClr val="tx1"/>
                </a:solidFill>
                <a:sym typeface="Trebuchet MS"/>
              </a:rPr>
              <a:t> Create a module using the following code:</a:t>
            </a:r>
          </a:p>
          <a:p>
            <a:pPr marL="914400" lvl="0" algn="l">
              <a:lnSpc>
                <a:spcPct val="150000"/>
              </a:lnSpc>
            </a:pPr>
            <a:r>
              <a:rPr lang="en-GB" sz="4000" dirty="0" err="1">
                <a:solidFill>
                  <a:srgbClr val="0096A4"/>
                </a:solidFill>
                <a:latin typeface="Consolas" panose="020B0609020204030204" pitchFamily="49" charset="0"/>
                <a:cs typeface="Consolas" panose="020B0609020204030204" pitchFamily="49" charset="0"/>
                <a:sym typeface="Consolas"/>
              </a:rPr>
              <a:t>exports.myDateTime</a:t>
            </a:r>
            <a:r>
              <a:rPr lang="en-GB" sz="4000" dirty="0">
                <a:solidFill>
                  <a:srgbClr val="0096A4"/>
                </a:solidFill>
                <a:latin typeface="Consolas" panose="020B0609020204030204" pitchFamily="49" charset="0"/>
                <a:cs typeface="Consolas" panose="020B0609020204030204" pitchFamily="49" charset="0"/>
                <a:sym typeface="Consolas"/>
              </a:rPr>
              <a:t> = function () {</a:t>
            </a:r>
          </a:p>
          <a:p>
            <a:pPr marL="914400" lvl="0" algn="l">
              <a:lnSpc>
                <a:spcPct val="150000"/>
              </a:lnSpc>
            </a:pPr>
            <a:r>
              <a:rPr lang="en-GB" sz="4000" dirty="0">
                <a:solidFill>
                  <a:srgbClr val="0096A4"/>
                </a:solidFill>
                <a:latin typeface="Consolas" panose="020B0609020204030204" pitchFamily="49" charset="0"/>
                <a:cs typeface="Consolas" panose="020B0609020204030204" pitchFamily="49" charset="0"/>
                <a:sym typeface="Consolas"/>
              </a:rPr>
              <a:t>    return Date();</a:t>
            </a:r>
          </a:p>
          <a:p>
            <a:pPr marL="914400" lvl="0" algn="l">
              <a:lnSpc>
                <a:spcPct val="150000"/>
              </a:lnSpc>
            </a:pPr>
            <a:r>
              <a:rPr lang="en-GB" sz="4000" dirty="0">
                <a:solidFill>
                  <a:srgbClr val="0096A4"/>
                </a:solidFill>
                <a:latin typeface="Consolas" panose="020B0609020204030204" pitchFamily="49" charset="0"/>
                <a:cs typeface="Consolas" panose="020B0609020204030204" pitchFamily="49" charset="0"/>
                <a:sym typeface="Consolas"/>
              </a:rPr>
              <a:t>};</a:t>
            </a:r>
            <a:endParaRPr lang="en-GB" sz="4000" dirty="0">
              <a:solidFill>
                <a:srgbClr val="0096A4"/>
              </a:solidFill>
              <a:latin typeface="Consolas" panose="020B0609020204030204" pitchFamily="49" charset="0"/>
              <a:cs typeface="Consolas" panose="020B0609020204030204" pitchFamily="49" charset="0"/>
              <a:sym typeface="Trebuchet MS"/>
            </a:endParaRPr>
          </a:p>
          <a:p>
            <a:pPr algn="l">
              <a:lnSpc>
                <a:spcPct val="150000"/>
              </a:lnSpc>
              <a:buClr>
                <a:schemeClr val="dk1"/>
              </a:buClr>
              <a:buSzPts val="1100"/>
            </a:pPr>
            <a:endParaRPr lang="en-GB" sz="4000" dirty="0">
              <a:solidFill>
                <a:schemeClr val="tx1"/>
              </a:solidFill>
              <a:sym typeface="Trebuchet MS"/>
            </a:endParaRPr>
          </a:p>
          <a:p>
            <a:pPr marL="571500" indent="-571500" algn="l">
              <a:lnSpc>
                <a:spcPct val="150000"/>
              </a:lnSpc>
              <a:buClr>
                <a:schemeClr val="dk1"/>
              </a:buClr>
              <a:buSzPct val="80000"/>
              <a:buFont typeface="Wingdings" pitchFamily="2" charset="2"/>
              <a:buChar char="v"/>
            </a:pPr>
            <a:r>
              <a:rPr lang="en-GB" sz="4000" dirty="0">
                <a:solidFill>
                  <a:schemeClr val="tx1"/>
                </a:solidFill>
                <a:sym typeface="Trebuchet MS"/>
              </a:rPr>
              <a:t>Save the file with the extension .</a:t>
            </a:r>
            <a:r>
              <a:rPr lang="en-GB" sz="4000" dirty="0" err="1">
                <a:solidFill>
                  <a:schemeClr val="tx1"/>
                </a:solidFill>
                <a:sym typeface="Trebuchet MS"/>
              </a:rPr>
              <a:t>js</a:t>
            </a:r>
            <a:r>
              <a:rPr lang="en-GB" sz="4000" dirty="0">
                <a:solidFill>
                  <a:schemeClr val="tx1"/>
                </a:solidFill>
                <a:sym typeface="Trebuchet MS"/>
              </a:rPr>
              <a:t> e.g. </a:t>
            </a:r>
          </a:p>
          <a:p>
            <a:pPr lvl="3" algn="l">
              <a:lnSpc>
                <a:spcPct val="150000"/>
              </a:lnSpc>
              <a:buClr>
                <a:schemeClr val="dk1"/>
              </a:buClr>
              <a:buSzPct val="80000"/>
            </a:pPr>
            <a:r>
              <a:rPr lang="en-GB" sz="4000" dirty="0">
                <a:solidFill>
                  <a:srgbClr val="0096A4"/>
                </a:solidFill>
                <a:latin typeface="Consolas" panose="020B0609020204030204" pitchFamily="49" charset="0"/>
                <a:cs typeface="Consolas" panose="020B0609020204030204" pitchFamily="49" charset="0"/>
                <a:sym typeface="Trebuchet MS"/>
              </a:rPr>
              <a:t>‘</a:t>
            </a:r>
            <a:r>
              <a:rPr lang="en-GB" sz="4000" dirty="0" err="1">
                <a:solidFill>
                  <a:srgbClr val="0096A4"/>
                </a:solidFill>
                <a:latin typeface="Consolas" panose="020B0609020204030204" pitchFamily="49" charset="0"/>
                <a:cs typeface="Consolas" panose="020B0609020204030204" pitchFamily="49" charset="0"/>
                <a:sym typeface="Consolas"/>
              </a:rPr>
              <a:t>myFunction.js</a:t>
            </a:r>
            <a:r>
              <a:rPr lang="en-GB" sz="4000" dirty="0">
                <a:solidFill>
                  <a:srgbClr val="0096A4"/>
                </a:solidFill>
                <a:latin typeface="Consolas" panose="020B0609020204030204" pitchFamily="49" charset="0"/>
                <a:cs typeface="Consolas" panose="020B0609020204030204" pitchFamily="49" charset="0"/>
                <a:sym typeface="Trebuchet MS"/>
              </a:rPr>
              <a:t>’</a:t>
            </a:r>
          </a:p>
          <a:p>
            <a:pPr algn="l">
              <a:lnSpc>
                <a:spcPct val="150000"/>
              </a:lnSpc>
              <a:buClr>
                <a:schemeClr val="dk1"/>
              </a:buClr>
              <a:buSzPts val="1100"/>
            </a:pPr>
            <a:endParaRPr lang="en-GB" sz="4000" dirty="0">
              <a:solidFill>
                <a:schemeClr val="tx1"/>
              </a:solidFill>
              <a:sym typeface="Trebuchet MS"/>
            </a:endParaRPr>
          </a:p>
          <a:p>
            <a:pPr lvl="0" algn="l">
              <a:lnSpc>
                <a:spcPct val="150000"/>
              </a:lnSpc>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spTree>
    <p:extLst>
      <p:ext uri="{BB962C8B-B14F-4D97-AF65-F5344CB8AC3E}">
        <p14:creationId xmlns:p14="http://schemas.microsoft.com/office/powerpoint/2010/main" val="236448955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Creating your own module </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lnSpc>
                <a:spcPct val="150000"/>
              </a:lnSpc>
              <a:buClr>
                <a:schemeClr val="dk1"/>
              </a:buClr>
              <a:buSzPts val="1100"/>
            </a:pPr>
            <a:endParaRPr lang="en-GB" sz="4000" dirty="0">
              <a:solidFill>
                <a:schemeClr val="tx1"/>
              </a:solidFill>
              <a:sym typeface="Trebuchet MS"/>
            </a:endParaRPr>
          </a:p>
          <a:p>
            <a:pPr marL="457200" lvl="0" indent="-381000" algn="l">
              <a:lnSpc>
                <a:spcPct val="150000"/>
              </a:lnSpc>
              <a:buClr>
                <a:schemeClr val="tx1"/>
              </a:buClr>
              <a:buSzPct val="80000"/>
              <a:buFont typeface="Trebuchet MS"/>
              <a:buChar char="❖"/>
            </a:pPr>
            <a:r>
              <a:rPr lang="en-GB" sz="4000" dirty="0">
                <a:solidFill>
                  <a:schemeClr val="tx1"/>
                </a:solidFill>
                <a:sym typeface="Trebuchet MS"/>
              </a:rPr>
              <a:t> Include the module you created where you want to use it as you would any other module, e.g.:</a:t>
            </a:r>
          </a:p>
          <a:p>
            <a:pPr marL="914400" lvl="0" algn="l">
              <a:lnSpc>
                <a:spcPct val="150000"/>
              </a:lnSpc>
            </a:pPr>
            <a:r>
              <a:rPr lang="en-GB" sz="4000" dirty="0" err="1">
                <a:solidFill>
                  <a:srgbClr val="0096A4"/>
                </a:solidFill>
                <a:latin typeface="Consolas" panose="020B0609020204030204" pitchFamily="49" charset="0"/>
                <a:cs typeface="Consolas" panose="020B0609020204030204" pitchFamily="49" charset="0"/>
                <a:sym typeface="Consolas"/>
              </a:rPr>
              <a:t>const</a:t>
            </a:r>
            <a:r>
              <a:rPr lang="en-GB" sz="4000" dirty="0">
                <a:solidFill>
                  <a:srgbClr val="0096A4"/>
                </a:solidFill>
                <a:latin typeface="Consolas" panose="020B0609020204030204" pitchFamily="49" charset="0"/>
                <a:cs typeface="Consolas" panose="020B0609020204030204" pitchFamily="49" charset="0"/>
                <a:sym typeface="Consolas"/>
              </a:rPr>
              <a:t> </a:t>
            </a:r>
            <a:r>
              <a:rPr lang="en-GB" sz="4000" dirty="0" err="1">
                <a:solidFill>
                  <a:srgbClr val="0096A4"/>
                </a:solidFill>
                <a:latin typeface="Consolas" panose="020B0609020204030204" pitchFamily="49" charset="0"/>
                <a:cs typeface="Consolas" panose="020B0609020204030204" pitchFamily="49" charset="0"/>
                <a:sym typeface="Consolas"/>
              </a:rPr>
              <a:t>dateTest</a:t>
            </a:r>
            <a:r>
              <a:rPr lang="en-GB" sz="4000" dirty="0">
                <a:solidFill>
                  <a:srgbClr val="0096A4"/>
                </a:solidFill>
                <a:latin typeface="Consolas" panose="020B0609020204030204" pitchFamily="49" charset="0"/>
                <a:cs typeface="Consolas" panose="020B0609020204030204" pitchFamily="49" charset="0"/>
                <a:sym typeface="Consolas"/>
              </a:rPr>
              <a:t> = require('./</a:t>
            </a:r>
            <a:r>
              <a:rPr lang="en-GB" sz="4000" dirty="0" err="1">
                <a:solidFill>
                  <a:srgbClr val="0096A4"/>
                </a:solidFill>
                <a:latin typeface="Consolas" panose="020B0609020204030204" pitchFamily="49" charset="0"/>
                <a:cs typeface="Consolas" panose="020B0609020204030204" pitchFamily="49" charset="0"/>
                <a:sym typeface="Consolas"/>
              </a:rPr>
              <a:t>myFunction.js</a:t>
            </a:r>
            <a:r>
              <a:rPr lang="en-GB" sz="4000" dirty="0">
                <a:solidFill>
                  <a:srgbClr val="0096A4"/>
                </a:solidFill>
                <a:latin typeface="Consolas" panose="020B0609020204030204" pitchFamily="49" charset="0"/>
                <a:cs typeface="Consolas" panose="020B0609020204030204" pitchFamily="49" charset="0"/>
                <a:sym typeface="Consolas"/>
              </a:rPr>
              <a:t>’);</a:t>
            </a:r>
          </a:p>
          <a:p>
            <a:pPr marL="457200" lvl="0" algn="l">
              <a:lnSpc>
                <a:spcPct val="150000"/>
              </a:lnSpc>
            </a:pPr>
            <a:r>
              <a:rPr lang="en-GB" sz="4000" dirty="0">
                <a:solidFill>
                  <a:srgbClr val="0096A4"/>
                </a:solidFill>
                <a:latin typeface="Consolas" panose="020B0609020204030204" pitchFamily="49" charset="0"/>
                <a:cs typeface="Consolas" panose="020B0609020204030204" pitchFamily="49" charset="0"/>
                <a:sym typeface="Consolas"/>
              </a:rPr>
              <a:t>	</a:t>
            </a:r>
            <a:r>
              <a:rPr lang="en-GB" sz="4000" dirty="0" err="1">
                <a:solidFill>
                  <a:srgbClr val="0096A4"/>
                </a:solidFill>
                <a:latin typeface="Consolas" panose="020B0609020204030204" pitchFamily="49" charset="0"/>
                <a:cs typeface="Consolas" panose="020B0609020204030204" pitchFamily="49" charset="0"/>
                <a:sym typeface="Consolas"/>
              </a:rPr>
              <a:t>console.log</a:t>
            </a:r>
            <a:r>
              <a:rPr lang="en-GB" sz="4000" dirty="0">
                <a:solidFill>
                  <a:srgbClr val="0096A4"/>
                </a:solidFill>
                <a:latin typeface="Consolas" panose="020B0609020204030204" pitchFamily="49" charset="0"/>
                <a:cs typeface="Consolas" panose="020B0609020204030204" pitchFamily="49" charset="0"/>
                <a:sym typeface="Consolas"/>
              </a:rPr>
              <a:t>(</a:t>
            </a:r>
            <a:r>
              <a:rPr lang="en-GB" sz="4000" dirty="0" err="1">
                <a:solidFill>
                  <a:srgbClr val="0096A4"/>
                </a:solidFill>
                <a:latin typeface="Consolas" panose="020B0609020204030204" pitchFamily="49" charset="0"/>
                <a:cs typeface="Consolas" panose="020B0609020204030204" pitchFamily="49" charset="0"/>
                <a:sym typeface="Consolas"/>
              </a:rPr>
              <a:t>dateTest.myDateTime</a:t>
            </a:r>
            <a:r>
              <a:rPr lang="en-GB" sz="4000" dirty="0">
                <a:solidFill>
                  <a:srgbClr val="0096A4"/>
                </a:solidFill>
                <a:latin typeface="Consolas" panose="020B0609020204030204" pitchFamily="49" charset="0"/>
                <a:cs typeface="Consolas" panose="020B0609020204030204" pitchFamily="49" charset="0"/>
                <a:sym typeface="Consolas"/>
              </a:rPr>
              <a:t>());</a:t>
            </a:r>
          </a:p>
          <a:p>
            <a:pPr marL="457200" lvl="0" indent="-381000" algn="l">
              <a:lnSpc>
                <a:spcPct val="150000"/>
              </a:lnSpc>
              <a:spcBef>
                <a:spcPts val="1000"/>
              </a:spcBef>
              <a:buClr>
                <a:schemeClr val="tx1"/>
              </a:buClr>
              <a:buSzPct val="80000"/>
              <a:buFont typeface="Trebuchet MS"/>
              <a:buChar char="❖"/>
            </a:pPr>
            <a:r>
              <a:rPr lang="en-GB" sz="4000" dirty="0">
                <a:solidFill>
                  <a:schemeClr val="tx1"/>
                </a:solidFill>
                <a:sym typeface="Trebuchet MS"/>
              </a:rPr>
              <a:t> </a:t>
            </a:r>
            <a:r>
              <a:rPr lang="en-GB" sz="4000" dirty="0">
                <a:solidFill>
                  <a:schemeClr val="accent4">
                    <a:lumMod val="75000"/>
                  </a:schemeClr>
                </a:solidFill>
                <a:sym typeface="Trebuchet MS"/>
              </a:rPr>
              <a:t>Save</a:t>
            </a:r>
            <a:r>
              <a:rPr lang="en-GB" sz="4000" dirty="0">
                <a:solidFill>
                  <a:schemeClr val="tx1"/>
                </a:solidFill>
                <a:sym typeface="Trebuchet MS"/>
              </a:rPr>
              <a:t> the code above in a file called ‘</a:t>
            </a:r>
            <a:r>
              <a:rPr lang="en-GB" sz="4000" dirty="0" err="1">
                <a:solidFill>
                  <a:schemeClr val="accent4">
                    <a:lumMod val="75000"/>
                  </a:schemeClr>
                </a:solidFill>
                <a:latin typeface="Consolas" panose="020B0609020204030204" pitchFamily="49" charset="0"/>
                <a:cs typeface="Consolas" panose="020B0609020204030204" pitchFamily="49" charset="0"/>
                <a:sym typeface="Consolas"/>
              </a:rPr>
              <a:t>test.js</a:t>
            </a:r>
            <a:r>
              <a:rPr lang="en-GB" sz="4000" dirty="0">
                <a:solidFill>
                  <a:schemeClr val="tx1"/>
                </a:solidFill>
                <a:sym typeface="Trebuchet MS"/>
              </a:rPr>
              <a:t>’. </a:t>
            </a:r>
          </a:p>
          <a:p>
            <a:pPr marL="457200" lvl="0" indent="-381000" algn="l">
              <a:lnSpc>
                <a:spcPct val="150000"/>
              </a:lnSpc>
              <a:spcBef>
                <a:spcPts val="1000"/>
              </a:spcBef>
              <a:buClr>
                <a:schemeClr val="tx1"/>
              </a:buClr>
              <a:buSzPct val="80000"/>
              <a:buFont typeface="Trebuchet MS"/>
              <a:buChar char="❖"/>
            </a:pPr>
            <a:r>
              <a:rPr lang="en-GB" sz="4000" dirty="0">
                <a:solidFill>
                  <a:schemeClr val="tx1"/>
                </a:solidFill>
                <a:sym typeface="Trebuchet MS"/>
              </a:rPr>
              <a:t> </a:t>
            </a:r>
            <a:r>
              <a:rPr lang="en-GB" sz="4000" dirty="0">
                <a:solidFill>
                  <a:schemeClr val="accent4">
                    <a:lumMod val="75000"/>
                  </a:schemeClr>
                </a:solidFill>
                <a:sym typeface="Trebuchet MS"/>
              </a:rPr>
              <a:t>Test</a:t>
            </a:r>
            <a:r>
              <a:rPr lang="en-GB" sz="4000" dirty="0">
                <a:solidFill>
                  <a:schemeClr val="tx1"/>
                </a:solidFill>
                <a:sym typeface="Trebuchet MS"/>
              </a:rPr>
              <a:t> the code from the command line by typing </a:t>
            </a:r>
            <a:r>
              <a:rPr lang="en-GB" sz="4000" dirty="0">
                <a:solidFill>
                  <a:schemeClr val="accent4">
                    <a:lumMod val="75000"/>
                  </a:schemeClr>
                </a:solidFill>
                <a:sym typeface="Consolas"/>
              </a:rPr>
              <a:t>node test</a:t>
            </a:r>
            <a:r>
              <a:rPr lang="en-GB" sz="4000" dirty="0">
                <a:solidFill>
                  <a:schemeClr val="accent4">
                    <a:lumMod val="75000"/>
                  </a:schemeClr>
                </a:solidFill>
                <a:sym typeface="Trebuchet MS"/>
              </a:rPr>
              <a:t> </a:t>
            </a:r>
            <a:r>
              <a:rPr lang="en-GB" sz="4000" dirty="0">
                <a:solidFill>
                  <a:schemeClr val="tx1"/>
                </a:solidFill>
                <a:sym typeface="Trebuchet MS"/>
              </a:rPr>
              <a:t>where ‘test’ is the name of the calling code. Make sure you are in the correct directory. </a:t>
            </a:r>
          </a:p>
          <a:p>
            <a:pPr lvl="0" algn="l"/>
            <a:endParaRPr lang="en-GB" sz="4000" dirty="0">
              <a:solidFill>
                <a:schemeClr val="tx1"/>
              </a:solidFill>
              <a:sym typeface="Trebuchet MS"/>
            </a:endParaRPr>
          </a:p>
          <a:p>
            <a:pPr lvl="0" algn="l"/>
            <a:endParaRPr lang="en-GB" sz="4000" dirty="0">
              <a:solidFill>
                <a:schemeClr val="tx1"/>
              </a:solidFill>
              <a:sym typeface="Trebuchet MS"/>
            </a:endParaRPr>
          </a:p>
          <a:p>
            <a:pPr algn="l">
              <a:lnSpc>
                <a:spcPct val="150000"/>
              </a:lnSpc>
              <a:buClr>
                <a:schemeClr val="dk1"/>
              </a:buClr>
              <a:buSzPts val="1100"/>
            </a:pPr>
            <a:endParaRPr lang="en-GB" sz="4000" dirty="0">
              <a:solidFill>
                <a:schemeClr val="tx1"/>
              </a:solidFill>
              <a:sym typeface="Trebuchet MS"/>
            </a:endParaRPr>
          </a:p>
          <a:p>
            <a:pPr lvl="0" algn="l">
              <a:lnSpc>
                <a:spcPct val="150000"/>
              </a:lnSpc>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spTree>
    <p:extLst>
      <p:ext uri="{BB962C8B-B14F-4D97-AF65-F5344CB8AC3E}">
        <p14:creationId xmlns:p14="http://schemas.microsoft.com/office/powerpoint/2010/main" val="40492111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4686300"/>
            <a:ext cx="21971000" cy="6454709"/>
          </a:xfrm>
          <a:prstGeom prst="rect">
            <a:avLst/>
          </a:prstGeom>
        </p:spPr>
        <p:txBody>
          <a:bodyPr>
            <a:normAutofit lnSpcReduction="10000"/>
          </a:bodyPr>
          <a:lstStyle/>
          <a:p>
            <a:pPr marL="685800" indent="-685800" algn="l" rtl="0" fontAlgn="base">
              <a:lnSpc>
                <a:spcPct val="160000"/>
              </a:lnSpc>
              <a:buFont typeface="Arial" panose="020B0604020202020204" pitchFamily="34" charset="0"/>
              <a:buChar char="•"/>
            </a:pPr>
            <a:r>
              <a:rPr lang="en-GB" sz="5400" b="0" dirty="0"/>
              <a:t>Install Node.js. </a:t>
            </a:r>
          </a:p>
          <a:p>
            <a:pPr marL="685800" indent="-685800" algn="l" rtl="0" fontAlgn="base">
              <a:lnSpc>
                <a:spcPct val="160000"/>
              </a:lnSpc>
              <a:buFont typeface="Arial" panose="020B0604020202020204" pitchFamily="34" charset="0"/>
              <a:buChar char="•"/>
            </a:pPr>
            <a:r>
              <a:rPr lang="en-GB" sz="5400" b="0" dirty="0"/>
              <a:t>Learn what Node.js is </a:t>
            </a:r>
          </a:p>
          <a:p>
            <a:pPr marL="685800" indent="-685800" algn="l" rtl="0" fontAlgn="base">
              <a:lnSpc>
                <a:spcPct val="160000"/>
              </a:lnSpc>
              <a:buFont typeface="Arial" panose="020B0604020202020204" pitchFamily="34" charset="0"/>
              <a:buChar char="•"/>
            </a:pPr>
            <a:r>
              <a:rPr lang="en-GB" sz="5400" b="0" dirty="0"/>
              <a:t>The advantages of using Node.js  </a:t>
            </a:r>
          </a:p>
          <a:p>
            <a:pPr marL="685800" indent="-685800" algn="l" rtl="0" fontAlgn="base">
              <a:lnSpc>
                <a:spcPct val="160000"/>
              </a:lnSpc>
              <a:buFont typeface="Arial" panose="020B0604020202020204" pitchFamily="34" charset="0"/>
              <a:buChar char="•"/>
            </a:pPr>
            <a:r>
              <a:rPr lang="en-GB" sz="5400" b="0" dirty="0"/>
              <a:t>Use existing Node.js modules </a:t>
            </a:r>
          </a:p>
          <a:p>
            <a:pPr marL="685800" indent="-685800" algn="l" rtl="0" fontAlgn="base">
              <a:lnSpc>
                <a:spcPct val="160000"/>
              </a:lnSpc>
              <a:buFont typeface="Arial" panose="020B0604020202020204" pitchFamily="34" charset="0"/>
              <a:buChar char="•"/>
            </a:pPr>
            <a:r>
              <a:rPr lang="en-GB" sz="5400" b="0" dirty="0"/>
              <a:t>Create Node.js modules  </a:t>
            </a:r>
          </a:p>
          <a:p>
            <a:pPr marL="685800" indent="-685800" algn="l" rtl="0">
              <a:lnSpc>
                <a:spcPct val="160000"/>
              </a:lnSpc>
              <a:buFont typeface="Arial" panose="020B0604020202020204" pitchFamily="34" charset="0"/>
              <a:buChar char="•"/>
              <a:defRPr/>
            </a:pPr>
            <a:endParaRPr sz="4800" b="0" dirty="0"/>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NPM</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21031061" cy="10124469"/>
          </a:xfrm>
          <a:prstGeom prst="rect">
            <a:avLst/>
          </a:prstGeom>
          <a:noFill/>
          <a:ln>
            <a:noFill/>
          </a:ln>
        </p:spPr>
        <p:txBody>
          <a:bodyPr spcFirstLastPara="1" wrap="square" lIns="243800" tIns="243800" rIns="243800" bIns="243800" anchor="t" anchorCtr="0">
            <a:noAutofit/>
          </a:bodyPr>
          <a:lstStyle/>
          <a:p>
            <a:pPr algn="l">
              <a:lnSpc>
                <a:spcPct val="150000"/>
              </a:lnSpc>
              <a:buClr>
                <a:schemeClr val="dk1"/>
              </a:buClr>
              <a:buSzPts val="1100"/>
            </a:pPr>
            <a:endParaRPr lang="en-GB" sz="4000" dirty="0">
              <a:solidFill>
                <a:schemeClr val="tx1"/>
              </a:solidFill>
              <a:sym typeface="Trebuchet MS"/>
            </a:endParaRPr>
          </a:p>
          <a:p>
            <a:pPr marL="457200" lvl="0" indent="-381000" algn="l">
              <a:lnSpc>
                <a:spcPct val="150000"/>
              </a:lnSpc>
              <a:buClr>
                <a:schemeClr val="tx1"/>
              </a:buClr>
              <a:buSzPct val="80000"/>
              <a:buFont typeface="Trebuchet MS"/>
              <a:buChar char="❖"/>
            </a:pPr>
            <a:r>
              <a:rPr lang="en-GB" sz="4000" dirty="0">
                <a:solidFill>
                  <a:schemeClr val="tx1"/>
                </a:solidFill>
                <a:sym typeface="Trebuchet MS"/>
              </a:rPr>
              <a:t> There are many other </a:t>
            </a:r>
            <a:r>
              <a:rPr lang="en-GB" sz="4000" dirty="0">
                <a:solidFill>
                  <a:schemeClr val="accent4">
                    <a:lumMod val="75000"/>
                  </a:schemeClr>
                </a:solidFill>
                <a:sym typeface="Trebuchet MS"/>
              </a:rPr>
              <a:t>libraries</a:t>
            </a:r>
            <a:r>
              <a:rPr lang="en-GB" sz="4000" dirty="0">
                <a:solidFill>
                  <a:schemeClr val="tx1"/>
                </a:solidFill>
                <a:sym typeface="Trebuchet MS"/>
              </a:rPr>
              <a:t> of code that you could access</a:t>
            </a:r>
          </a:p>
          <a:p>
            <a:pPr marL="457200" lvl="0" indent="-381000" algn="l">
              <a:lnSpc>
                <a:spcPct val="150000"/>
              </a:lnSpc>
              <a:buClr>
                <a:schemeClr val="tx1"/>
              </a:buClr>
              <a:buSzPct val="80000"/>
              <a:buFont typeface="Trebuchet MS"/>
              <a:buChar char="❖"/>
            </a:pPr>
            <a:r>
              <a:rPr lang="en-GB" sz="4000" dirty="0">
                <a:solidFill>
                  <a:schemeClr val="tx1"/>
                </a:solidFill>
                <a:sym typeface="Trebuchet MS"/>
              </a:rPr>
              <a:t> Use </a:t>
            </a:r>
            <a:r>
              <a:rPr lang="en-GB" sz="4000" dirty="0">
                <a:solidFill>
                  <a:schemeClr val="accent4">
                    <a:lumMod val="75000"/>
                  </a:schemeClr>
                </a:solidFill>
                <a:sym typeface="Trebuchet MS"/>
              </a:rPr>
              <a:t>NPM</a:t>
            </a:r>
            <a:r>
              <a:rPr lang="en-GB" sz="4000" dirty="0">
                <a:solidFill>
                  <a:schemeClr val="tx1"/>
                </a:solidFill>
                <a:sym typeface="Trebuchet MS"/>
              </a:rPr>
              <a:t>, a package manager for Node.js</a:t>
            </a:r>
          </a:p>
          <a:p>
            <a:pPr marL="457200" lvl="0" indent="-381000" algn="l">
              <a:lnSpc>
                <a:spcPct val="150000"/>
              </a:lnSpc>
              <a:buClr>
                <a:schemeClr val="tx1"/>
              </a:buClr>
              <a:buSzPct val="80000"/>
              <a:buFont typeface="Trebuchet MS"/>
              <a:buChar char="❖"/>
            </a:pPr>
            <a:r>
              <a:rPr lang="en-GB" sz="4000" dirty="0">
                <a:solidFill>
                  <a:schemeClr val="tx1"/>
                </a:solidFill>
                <a:sym typeface="Trebuchet MS"/>
              </a:rPr>
              <a:t> See packages </a:t>
            </a:r>
            <a:r>
              <a:rPr lang="en-GB" sz="4000" dirty="0">
                <a:solidFill>
                  <a:schemeClr val="accent4">
                    <a:lumMod val="75000"/>
                  </a:schemeClr>
                </a:solidFill>
                <a:sym typeface="Trebuchet MS"/>
              </a:rPr>
              <a:t>available</a:t>
            </a:r>
            <a:r>
              <a:rPr lang="en-GB" sz="4000" dirty="0">
                <a:solidFill>
                  <a:schemeClr val="tx1"/>
                </a:solidFill>
                <a:sym typeface="Trebuchet MS"/>
              </a:rPr>
              <a:t>:</a:t>
            </a:r>
          </a:p>
          <a:p>
            <a:pPr marL="914400" lvl="1" indent="-381000" algn="l">
              <a:lnSpc>
                <a:spcPct val="150000"/>
              </a:lnSpc>
              <a:buClr>
                <a:schemeClr val="tx1"/>
              </a:buClr>
              <a:buSzPct val="80000"/>
              <a:buFont typeface="Trebuchet MS"/>
              <a:buChar char="➢"/>
            </a:pPr>
            <a:r>
              <a:rPr lang="en-GB" sz="4000" dirty="0">
                <a:solidFill>
                  <a:schemeClr val="tx1"/>
                </a:solidFill>
                <a:sym typeface="Trebuchet MS"/>
              </a:rPr>
              <a:t> Go to </a:t>
            </a:r>
            <a:r>
              <a:rPr lang="en-GB" sz="4000" dirty="0" err="1">
                <a:solidFill>
                  <a:schemeClr val="accent4">
                    <a:lumMod val="75000"/>
                  </a:schemeClr>
                </a:solidFill>
                <a:sym typeface="Trebuchet MS"/>
              </a:rPr>
              <a:t>www.npmjs.com</a:t>
            </a:r>
            <a:r>
              <a:rPr lang="en-GB" sz="4000" dirty="0">
                <a:solidFill>
                  <a:schemeClr val="accent4">
                    <a:lumMod val="75000"/>
                  </a:schemeClr>
                </a:solidFill>
                <a:sym typeface="Trebuchet MS"/>
              </a:rPr>
              <a:t> </a:t>
            </a:r>
            <a:r>
              <a:rPr lang="en-GB" sz="4000" dirty="0">
                <a:solidFill>
                  <a:schemeClr val="tx1"/>
                </a:solidFill>
                <a:sym typeface="Trebuchet MS"/>
              </a:rPr>
              <a:t>and create an account </a:t>
            </a:r>
          </a:p>
          <a:p>
            <a:pPr marL="914400" lvl="1" indent="-381000" algn="l">
              <a:lnSpc>
                <a:spcPct val="150000"/>
              </a:lnSpc>
              <a:buClr>
                <a:schemeClr val="tx1"/>
              </a:buClr>
              <a:buSzPct val="80000"/>
              <a:buFont typeface="Trebuchet MS"/>
              <a:buChar char="➢"/>
            </a:pPr>
            <a:r>
              <a:rPr lang="en-GB" sz="4000" dirty="0">
                <a:solidFill>
                  <a:schemeClr val="tx1"/>
                </a:solidFill>
                <a:sym typeface="Trebuchet MS"/>
              </a:rPr>
              <a:t> You should see a number of free packages. You can ‘Discover packages’ by type, e.g. packages that deal with Math, CSS, robotics etc. </a:t>
            </a:r>
          </a:p>
          <a:p>
            <a:pPr marL="914400" lvl="1" indent="-381000" algn="l">
              <a:lnSpc>
                <a:spcPct val="150000"/>
              </a:lnSpc>
              <a:buClr>
                <a:schemeClr val="tx1"/>
              </a:buClr>
              <a:buSzPct val="80000"/>
              <a:buFont typeface="Trebuchet MS"/>
              <a:buChar char="➢"/>
            </a:pPr>
            <a:r>
              <a:rPr lang="en-GB" sz="4000" dirty="0">
                <a:solidFill>
                  <a:schemeClr val="tx1"/>
                </a:solidFill>
                <a:sym typeface="Trebuchet MS"/>
              </a:rPr>
              <a:t> See what back-end packages are available. </a:t>
            </a:r>
          </a:p>
          <a:p>
            <a:pPr marL="457200" lvl="0" indent="-381000" algn="l">
              <a:lnSpc>
                <a:spcPct val="150000"/>
              </a:lnSpc>
              <a:buClr>
                <a:schemeClr val="tx1"/>
              </a:buClr>
              <a:buSzPct val="80000"/>
              <a:buFont typeface="Trebuchet MS"/>
              <a:buChar char="❖"/>
            </a:pPr>
            <a:endParaRPr lang="en-GB" sz="4000" dirty="0">
              <a:solidFill>
                <a:schemeClr val="tx1"/>
              </a:solidFill>
              <a:sym typeface="Trebuchet MS"/>
            </a:endParaRPr>
          </a:p>
          <a:p>
            <a:pPr lvl="0" algn="l">
              <a:lnSpc>
                <a:spcPct val="150000"/>
              </a:lnSpc>
            </a:pPr>
            <a:endParaRPr lang="en-GB" sz="4000" dirty="0">
              <a:solidFill>
                <a:schemeClr val="tx1"/>
              </a:solidFill>
              <a:sym typeface="Trebuchet MS"/>
            </a:endParaRPr>
          </a:p>
          <a:p>
            <a:pPr algn="l">
              <a:lnSpc>
                <a:spcPct val="150000"/>
              </a:lnSpc>
              <a:buClr>
                <a:schemeClr val="dk1"/>
              </a:buClr>
              <a:buSzPts val="1100"/>
            </a:pPr>
            <a:endParaRPr lang="en-GB" sz="4000" dirty="0">
              <a:solidFill>
                <a:schemeClr val="tx1"/>
              </a:solidFill>
              <a:sym typeface="Trebuchet MS"/>
            </a:endParaRPr>
          </a:p>
          <a:p>
            <a:pPr lvl="0" algn="l">
              <a:lnSpc>
                <a:spcPct val="150000"/>
              </a:lnSpc>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spTree>
    <p:extLst>
      <p:ext uri="{BB962C8B-B14F-4D97-AF65-F5344CB8AC3E}">
        <p14:creationId xmlns:p14="http://schemas.microsoft.com/office/powerpoint/2010/main" val="8588739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NPM</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118532"/>
            <a:ext cx="11151079" cy="10124469"/>
          </a:xfrm>
          <a:prstGeom prst="rect">
            <a:avLst/>
          </a:prstGeom>
          <a:noFill/>
          <a:ln>
            <a:noFill/>
          </a:ln>
        </p:spPr>
        <p:txBody>
          <a:bodyPr spcFirstLastPara="1" wrap="square" lIns="243800" tIns="243800" rIns="243800" bIns="243800" anchor="t" anchorCtr="0">
            <a:noAutofit/>
          </a:bodyPr>
          <a:lstStyle/>
          <a:p>
            <a:pPr algn="l">
              <a:lnSpc>
                <a:spcPct val="150000"/>
              </a:lnSpc>
              <a:buClr>
                <a:schemeClr val="dk1"/>
              </a:buClr>
              <a:buSzPts val="1100"/>
            </a:pPr>
            <a:endParaRPr lang="en-GB" sz="4000" dirty="0">
              <a:solidFill>
                <a:schemeClr val="tx1"/>
              </a:solidFill>
              <a:sym typeface="Trebuchet MS"/>
            </a:endParaRPr>
          </a:p>
          <a:p>
            <a:pPr marL="76200" lvl="0" algn="l">
              <a:lnSpc>
                <a:spcPct val="150000"/>
              </a:lnSpc>
              <a:buClr>
                <a:schemeClr val="tx1"/>
              </a:buClr>
              <a:buSzPct val="80000"/>
            </a:pPr>
            <a:r>
              <a:rPr lang="en-GB" sz="4000" dirty="0">
                <a:solidFill>
                  <a:srgbClr val="FFFFFF"/>
                </a:solidFill>
                <a:latin typeface="Trebuchet MS"/>
                <a:ea typeface="Trebuchet MS"/>
                <a:cs typeface="Trebuchet MS"/>
                <a:sym typeface="Trebuchet MS"/>
              </a:rPr>
              <a:t>Using a package:</a:t>
            </a:r>
          </a:p>
          <a:p>
            <a:pPr marL="457200" lvl="0" indent="-374650" algn="l">
              <a:lnSpc>
                <a:spcPct val="150000"/>
              </a:lnSpc>
              <a:buClr>
                <a:schemeClr val="tx1"/>
              </a:buClr>
              <a:buSzPct val="80000"/>
              <a:buFont typeface="Trebuchet MS"/>
              <a:buChar char="❖"/>
            </a:pPr>
            <a:r>
              <a:rPr lang="en-GB" sz="4000" dirty="0">
                <a:solidFill>
                  <a:schemeClr val="accent4">
                    <a:lumMod val="75000"/>
                  </a:schemeClr>
                </a:solidFill>
                <a:sym typeface="Trebuchet MS"/>
              </a:rPr>
              <a:t> Step 1: </a:t>
            </a:r>
            <a:r>
              <a:rPr lang="en-GB" sz="4000" dirty="0">
                <a:solidFill>
                  <a:schemeClr val="tx1"/>
                </a:solidFill>
                <a:sym typeface="Trebuchet MS"/>
              </a:rPr>
              <a:t>Download the package using the CLI. To do this, type: </a:t>
            </a:r>
            <a:r>
              <a:rPr lang="en-GB" sz="4000" dirty="0" err="1">
                <a:solidFill>
                  <a:schemeClr val="tx1"/>
                </a:solidFill>
                <a:sym typeface="Trebuchet MS"/>
              </a:rPr>
              <a:t>npm</a:t>
            </a:r>
            <a:r>
              <a:rPr lang="en-GB" sz="4000" dirty="0">
                <a:solidFill>
                  <a:schemeClr val="tx1"/>
                </a:solidFill>
                <a:sym typeface="Trebuchet MS"/>
              </a:rPr>
              <a:t> install </a:t>
            </a:r>
            <a:r>
              <a:rPr lang="en-GB" sz="4000" dirty="0" err="1">
                <a:solidFill>
                  <a:schemeClr val="tx1"/>
                </a:solidFill>
                <a:sym typeface="Trebuchet MS"/>
              </a:rPr>
              <a:t>name_of_package</a:t>
            </a:r>
            <a:r>
              <a:rPr lang="en-GB" sz="4000" dirty="0">
                <a:solidFill>
                  <a:schemeClr val="tx1"/>
                </a:solidFill>
                <a:sym typeface="Trebuchet MS"/>
              </a:rPr>
              <a:t>, e.g.  </a:t>
            </a:r>
            <a:r>
              <a:rPr lang="en-GB" sz="4000" dirty="0" err="1">
                <a:solidFill>
                  <a:schemeClr val="tx1"/>
                </a:solidFill>
                <a:sym typeface="Consolas"/>
              </a:rPr>
              <a:t>npm</a:t>
            </a:r>
            <a:r>
              <a:rPr lang="en-GB" sz="4000" dirty="0">
                <a:solidFill>
                  <a:schemeClr val="tx1"/>
                </a:solidFill>
                <a:sym typeface="Consolas"/>
              </a:rPr>
              <a:t> install chalk</a:t>
            </a:r>
          </a:p>
          <a:p>
            <a:pPr marL="457200" lvl="0" indent="-374650" algn="l">
              <a:lnSpc>
                <a:spcPct val="150000"/>
              </a:lnSpc>
              <a:buClr>
                <a:schemeClr val="tx1"/>
              </a:buClr>
              <a:buSzPct val="80000"/>
              <a:buFont typeface="Trebuchet MS"/>
              <a:buChar char="❖"/>
            </a:pPr>
            <a:r>
              <a:rPr lang="en-GB" sz="4000" dirty="0">
                <a:solidFill>
                  <a:schemeClr val="accent4">
                    <a:lumMod val="75000"/>
                  </a:schemeClr>
                </a:solidFill>
                <a:sym typeface="Trebuchet MS"/>
              </a:rPr>
              <a:t> Step 2: </a:t>
            </a:r>
            <a:r>
              <a:rPr lang="en-GB" sz="4000" dirty="0">
                <a:solidFill>
                  <a:schemeClr val="tx1"/>
                </a:solidFill>
                <a:sym typeface="Trebuchet MS"/>
              </a:rPr>
              <a:t>Include the package. You do this just as you would include any other module, e.g. </a:t>
            </a:r>
            <a:r>
              <a:rPr lang="en-GB" sz="4000" dirty="0" err="1">
                <a:solidFill>
                  <a:schemeClr val="tx1"/>
                </a:solidFill>
                <a:sym typeface="Consolas"/>
              </a:rPr>
              <a:t>const</a:t>
            </a:r>
            <a:r>
              <a:rPr lang="en-GB" sz="4000" dirty="0">
                <a:solidFill>
                  <a:schemeClr val="tx1"/>
                </a:solidFill>
                <a:sym typeface="Consolas"/>
              </a:rPr>
              <a:t> chalk = require('chalk’);</a:t>
            </a:r>
          </a:p>
          <a:p>
            <a:pPr marL="457200" lvl="0" indent="-374650" algn="l">
              <a:lnSpc>
                <a:spcPct val="150000"/>
              </a:lnSpc>
              <a:buClr>
                <a:schemeClr val="tx1"/>
              </a:buClr>
              <a:buSzPct val="80000"/>
              <a:buFont typeface="Trebuchet MS"/>
              <a:buChar char="❖"/>
            </a:pPr>
            <a:r>
              <a:rPr lang="en-GB" sz="4000" dirty="0">
                <a:solidFill>
                  <a:schemeClr val="accent4">
                    <a:lumMod val="75000"/>
                  </a:schemeClr>
                </a:solidFill>
                <a:sym typeface="Trebuchet MS"/>
              </a:rPr>
              <a:t> Step 3: </a:t>
            </a:r>
            <a:r>
              <a:rPr lang="en-GB" sz="4000" dirty="0">
                <a:solidFill>
                  <a:schemeClr val="tx1"/>
                </a:solidFill>
                <a:sym typeface="Trebuchet MS"/>
              </a:rPr>
              <a:t>Use the package.</a:t>
            </a:r>
          </a:p>
          <a:p>
            <a:pPr lvl="0" algn="l">
              <a:lnSpc>
                <a:spcPct val="150000"/>
              </a:lnSpc>
            </a:pPr>
            <a:endParaRPr lang="en-GB" sz="4000" dirty="0">
              <a:solidFill>
                <a:schemeClr val="tx1"/>
              </a:solidFill>
              <a:sym typeface="Trebuchet MS"/>
            </a:endParaRPr>
          </a:p>
          <a:p>
            <a:pPr algn="l">
              <a:lnSpc>
                <a:spcPct val="150000"/>
              </a:lnSpc>
              <a:buClr>
                <a:schemeClr val="dk1"/>
              </a:buClr>
              <a:buSzPts val="1100"/>
            </a:pPr>
            <a:endParaRPr lang="en-GB" sz="4000" dirty="0">
              <a:solidFill>
                <a:schemeClr val="tx1"/>
              </a:solidFill>
              <a:sym typeface="Trebuchet MS"/>
            </a:endParaRPr>
          </a:p>
          <a:p>
            <a:pPr lvl="0" algn="l">
              <a:lnSpc>
                <a:spcPct val="150000"/>
              </a:lnSpc>
              <a:buClr>
                <a:schemeClr val="dk1"/>
              </a:buClr>
              <a:buSzPts val="1100"/>
            </a:pPr>
            <a:endParaRPr lang="en-GB" sz="4000" dirty="0">
              <a:solidFill>
                <a:schemeClr val="tx1"/>
              </a:solidFill>
              <a:latin typeface="Consolas" panose="020B0609020204030204" pitchFamily="49" charset="0"/>
              <a:cs typeface="Consolas" panose="020B0609020204030204" pitchFamily="49" charset="0"/>
              <a:sym typeface="Consolas"/>
            </a:endParaRPr>
          </a:p>
        </p:txBody>
      </p:sp>
      <p:graphicFrame>
        <p:nvGraphicFramePr>
          <p:cNvPr id="4" name="Google Shape;290;p38">
            <a:extLst>
              <a:ext uri="{FF2B5EF4-FFF2-40B4-BE49-F238E27FC236}">
                <a16:creationId xmlns:a16="http://schemas.microsoft.com/office/drawing/2014/main" id="{A32D10BC-FDFB-C447-80CB-E9808E272785}"/>
              </a:ext>
            </a:extLst>
          </p:cNvPr>
          <p:cNvGraphicFramePr/>
          <p:nvPr>
            <p:extLst>
              <p:ext uri="{D42A27DB-BD31-4B8C-83A1-F6EECF244321}">
                <p14:modId xmlns:p14="http://schemas.microsoft.com/office/powerpoint/2010/main" val="631728628"/>
              </p:ext>
            </p:extLst>
          </p:nvPr>
        </p:nvGraphicFramePr>
        <p:xfrm>
          <a:off x="14474283" y="4291601"/>
          <a:ext cx="8006576" cy="6703502"/>
        </p:xfrm>
        <a:graphic>
          <a:graphicData uri="http://schemas.openxmlformats.org/drawingml/2006/table">
            <a:tbl>
              <a:tblPr>
                <a:noFill/>
              </a:tblPr>
              <a:tblGrid>
                <a:gridCol w="8006576">
                  <a:extLst>
                    <a:ext uri="{9D8B030D-6E8A-4147-A177-3AD203B41FA5}">
                      <a16:colId xmlns:a16="http://schemas.microsoft.com/office/drawing/2014/main" val="20000"/>
                    </a:ext>
                  </a:extLst>
                </a:gridCol>
              </a:tblGrid>
              <a:tr h="6703502">
                <a:tc>
                  <a:txBody>
                    <a:bodyPr/>
                    <a:lstStyle/>
                    <a:p>
                      <a:pPr marL="0" lvl="0" indent="0" algn="just" rtl="0">
                        <a:lnSpc>
                          <a:spcPct val="115000"/>
                        </a:lnSpc>
                        <a:spcBef>
                          <a:spcPts val="0"/>
                        </a:spcBef>
                        <a:spcAft>
                          <a:spcPts val="0"/>
                        </a:spcAft>
                        <a:buNone/>
                      </a:pPr>
                      <a:r>
                        <a:rPr lang="en-GB" sz="3200" dirty="0" err="1">
                          <a:latin typeface="Consolas" panose="020B0609020204030204" pitchFamily="49" charset="0"/>
                          <a:ea typeface="Montserrat"/>
                          <a:cs typeface="Consolas" panose="020B0609020204030204" pitchFamily="49" charset="0"/>
                          <a:sym typeface="Montserrat"/>
                        </a:rPr>
                        <a:t>const</a:t>
                      </a:r>
                      <a:r>
                        <a:rPr lang="en-GB" sz="3200" dirty="0">
                          <a:latin typeface="Consolas" panose="020B0609020204030204" pitchFamily="49" charset="0"/>
                          <a:ea typeface="Montserrat"/>
                          <a:cs typeface="Consolas" panose="020B0609020204030204" pitchFamily="49" charset="0"/>
                          <a:sym typeface="Montserrat"/>
                        </a:rPr>
                        <a:t> chalk = require('chalk');</a:t>
                      </a:r>
                      <a:endParaRPr sz="32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200" dirty="0" err="1">
                          <a:latin typeface="Consolas" panose="020B0609020204030204" pitchFamily="49" charset="0"/>
                          <a:ea typeface="Montserrat"/>
                          <a:cs typeface="Consolas" panose="020B0609020204030204" pitchFamily="49" charset="0"/>
                          <a:sym typeface="Montserrat"/>
                        </a:rPr>
                        <a:t>const</a:t>
                      </a:r>
                      <a:r>
                        <a:rPr lang="en-GB" sz="3200" dirty="0">
                          <a:latin typeface="Consolas" panose="020B0609020204030204" pitchFamily="49" charset="0"/>
                          <a:ea typeface="Montserrat"/>
                          <a:cs typeface="Consolas" panose="020B0609020204030204" pitchFamily="49" charset="0"/>
                          <a:sym typeface="Montserrat"/>
                        </a:rPr>
                        <a:t> log = </a:t>
                      </a:r>
                      <a:r>
                        <a:rPr lang="en-GB" sz="3200" dirty="0" err="1">
                          <a:latin typeface="Consolas" panose="020B0609020204030204" pitchFamily="49" charset="0"/>
                          <a:ea typeface="Montserrat"/>
                          <a:cs typeface="Consolas" panose="020B0609020204030204" pitchFamily="49" charset="0"/>
                          <a:sym typeface="Montserrat"/>
                        </a:rPr>
                        <a:t>console.log</a:t>
                      </a:r>
                      <a:r>
                        <a:rPr lang="en-GB" sz="3200" dirty="0">
                          <a:latin typeface="Consolas" panose="020B0609020204030204" pitchFamily="49" charset="0"/>
                          <a:ea typeface="Montserrat"/>
                          <a:cs typeface="Consolas" panose="020B0609020204030204" pitchFamily="49" charset="0"/>
                          <a:sym typeface="Montserrat"/>
                        </a:rPr>
                        <a:t>;</a:t>
                      </a:r>
                      <a:endParaRPr sz="32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200" dirty="0">
                          <a:latin typeface="Consolas" panose="020B0609020204030204" pitchFamily="49" charset="0"/>
                          <a:ea typeface="Montserrat"/>
                          <a:cs typeface="Consolas" panose="020B0609020204030204" pitchFamily="49" charset="0"/>
                          <a:sym typeface="Montserrat"/>
                        </a:rPr>
                        <a:t> </a:t>
                      </a:r>
                      <a:endParaRPr sz="32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200" dirty="0">
                          <a:latin typeface="Consolas" panose="020B0609020204030204" pitchFamily="49" charset="0"/>
                          <a:ea typeface="Montserrat"/>
                          <a:cs typeface="Consolas" panose="020B0609020204030204" pitchFamily="49" charset="0"/>
                          <a:sym typeface="Montserrat"/>
                        </a:rPr>
                        <a:t>// Combine styled and normal strings</a:t>
                      </a:r>
                      <a:endParaRPr sz="32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200" dirty="0">
                          <a:latin typeface="Consolas" panose="020B0609020204030204" pitchFamily="49" charset="0"/>
                          <a:ea typeface="Montserrat"/>
                          <a:cs typeface="Consolas" panose="020B0609020204030204" pitchFamily="49" charset="0"/>
                          <a:sym typeface="Montserrat"/>
                        </a:rPr>
                        <a:t>log(</a:t>
                      </a:r>
                      <a:r>
                        <a:rPr lang="en-GB" sz="3200" dirty="0" err="1">
                          <a:latin typeface="Consolas" panose="020B0609020204030204" pitchFamily="49" charset="0"/>
                          <a:ea typeface="Montserrat"/>
                          <a:cs typeface="Consolas" panose="020B0609020204030204" pitchFamily="49" charset="0"/>
                          <a:sym typeface="Montserrat"/>
                        </a:rPr>
                        <a:t>chalk.blue</a:t>
                      </a:r>
                      <a:r>
                        <a:rPr lang="en-GB" sz="3200" dirty="0">
                          <a:latin typeface="Consolas" panose="020B0609020204030204" pitchFamily="49" charset="0"/>
                          <a:ea typeface="Montserrat"/>
                          <a:cs typeface="Consolas" panose="020B0609020204030204" pitchFamily="49" charset="0"/>
                          <a:sym typeface="Montserrat"/>
                        </a:rPr>
                        <a:t>('Hello') + ' World' + </a:t>
                      </a:r>
                      <a:r>
                        <a:rPr lang="en-GB" sz="3200" dirty="0" err="1">
                          <a:latin typeface="Consolas" panose="020B0609020204030204" pitchFamily="49" charset="0"/>
                          <a:ea typeface="Montserrat"/>
                          <a:cs typeface="Consolas" panose="020B0609020204030204" pitchFamily="49" charset="0"/>
                          <a:sym typeface="Montserrat"/>
                        </a:rPr>
                        <a:t>chalk.red</a:t>
                      </a:r>
                      <a:r>
                        <a:rPr lang="en-GB" sz="3200" dirty="0">
                          <a:latin typeface="Consolas" panose="020B0609020204030204" pitchFamily="49" charset="0"/>
                          <a:ea typeface="Montserrat"/>
                          <a:cs typeface="Consolas" panose="020B0609020204030204" pitchFamily="49" charset="0"/>
                          <a:sym typeface="Montserrat"/>
                        </a:rPr>
                        <a:t>('!'));</a:t>
                      </a:r>
                      <a:endParaRPr sz="32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endParaRPr sz="32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200" dirty="0">
                          <a:latin typeface="Consolas" panose="020B0609020204030204" pitchFamily="49" charset="0"/>
                          <a:ea typeface="Montserrat"/>
                          <a:cs typeface="Consolas" panose="020B0609020204030204" pitchFamily="49" charset="0"/>
                          <a:sym typeface="Montserrat"/>
                        </a:rPr>
                        <a:t>//From</a:t>
                      </a:r>
                      <a:r>
                        <a:rPr lang="en-GB" sz="3200" dirty="0">
                          <a:latin typeface="Montserrat"/>
                          <a:ea typeface="Montserrat"/>
                          <a:cs typeface="Montserrat"/>
                          <a:sym typeface="Montserrat"/>
                        </a:rPr>
                        <a:t> </a:t>
                      </a:r>
                      <a:r>
                        <a:rPr lang="en-GB" sz="3200" u="sng" dirty="0">
                          <a:solidFill>
                            <a:srgbClr val="1155CC"/>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https://www.npmjs.com/package/chalk</a:t>
                      </a:r>
                      <a:endParaRPr sz="3200" dirty="0">
                        <a:latin typeface="Montserrat"/>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409886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lide Title"/>
          <p:cNvSpPr txBox="1">
            <a:spLocks noGrp="1"/>
          </p:cNvSpPr>
          <p:nvPr>
            <p:ph type="title"/>
          </p:nvPr>
        </p:nvSpPr>
        <p:spPr>
          <a:xfrm>
            <a:off x="7139862" y="2165609"/>
            <a:ext cx="10477500" cy="1435100"/>
          </a:xfrm>
          <a:prstGeom prst="rect">
            <a:avLst/>
          </a:prstGeom>
        </p:spPr>
        <p:txBody>
          <a:bodyPr/>
          <a:lstStyle/>
          <a:p>
            <a:pPr rtl="0">
              <a:defRPr/>
            </a:pPr>
            <a:r>
              <a:rPr lang="en-US" dirty="0"/>
              <a:t>Summary</a:t>
            </a:r>
            <a:endParaRPr dirty="0"/>
          </a:p>
        </p:txBody>
      </p:sp>
      <p:sp>
        <p:nvSpPr>
          <p:cNvPr id="3" name="Presentation Subtitle">
            <a:extLst>
              <a:ext uri="{FF2B5EF4-FFF2-40B4-BE49-F238E27FC236}">
                <a16:creationId xmlns:a16="http://schemas.microsoft.com/office/drawing/2014/main" id="{99CE0FB4-A962-4BD3-9913-4C60DD060FA8}"/>
              </a:ext>
            </a:extLst>
          </p:cNvPr>
          <p:cNvSpPr txBox="1">
            <a:spLocks/>
          </p:cNvSpPr>
          <p:nvPr/>
        </p:nvSpPr>
        <p:spPr>
          <a:xfrm>
            <a:off x="1206500" y="4114800"/>
            <a:ext cx="21971000" cy="7435591"/>
          </a:xfrm>
          <a:prstGeom prst="rect">
            <a:avLst/>
          </a:prstGeom>
        </p:spPr>
        <p:txBody>
          <a:bodyPr/>
          <a:lst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marL="685800" indent="-685800" fontAlgn="base">
              <a:lnSpc>
                <a:spcPct val="160000"/>
              </a:lnSpc>
              <a:buFont typeface="Arial" panose="020B0604020202020204" pitchFamily="34" charset="0"/>
              <a:buChar char="•"/>
            </a:pPr>
            <a:r>
              <a:rPr lang="en-GB" sz="2800" dirty="0">
                <a:solidFill>
                  <a:schemeClr val="bg1"/>
                </a:solidFill>
              </a:rPr>
              <a:t>Install Node.js. </a:t>
            </a:r>
          </a:p>
          <a:p>
            <a:pPr marL="685800" indent="-685800" fontAlgn="base">
              <a:lnSpc>
                <a:spcPct val="160000"/>
              </a:lnSpc>
              <a:buFont typeface="Arial" panose="020B0604020202020204" pitchFamily="34" charset="0"/>
              <a:buChar char="•"/>
            </a:pPr>
            <a:r>
              <a:rPr lang="en-GB" sz="2800" dirty="0">
                <a:solidFill>
                  <a:schemeClr val="bg1"/>
                </a:solidFill>
              </a:rPr>
              <a:t>Learn what Node.js is </a:t>
            </a:r>
          </a:p>
          <a:p>
            <a:pPr marL="685800" indent="-685800" fontAlgn="base">
              <a:lnSpc>
                <a:spcPct val="160000"/>
              </a:lnSpc>
              <a:buFont typeface="Arial" panose="020B0604020202020204" pitchFamily="34" charset="0"/>
              <a:buChar char="•"/>
            </a:pPr>
            <a:r>
              <a:rPr lang="en-GB" sz="2800" dirty="0">
                <a:solidFill>
                  <a:schemeClr val="bg1"/>
                </a:solidFill>
              </a:rPr>
              <a:t>The advantages of using Node.js  </a:t>
            </a:r>
          </a:p>
          <a:p>
            <a:pPr marL="685800" indent="-685800" fontAlgn="base">
              <a:lnSpc>
                <a:spcPct val="160000"/>
              </a:lnSpc>
              <a:buFont typeface="Arial" panose="020B0604020202020204" pitchFamily="34" charset="0"/>
              <a:buChar char="•"/>
            </a:pPr>
            <a:r>
              <a:rPr lang="en-GB" sz="2800" dirty="0">
                <a:solidFill>
                  <a:schemeClr val="bg1"/>
                </a:solidFill>
              </a:rPr>
              <a:t>Use existing Node.js modules </a:t>
            </a:r>
          </a:p>
          <a:p>
            <a:pPr marL="685800" indent="-685800" fontAlgn="base">
              <a:lnSpc>
                <a:spcPct val="160000"/>
              </a:lnSpc>
              <a:buFont typeface="Arial" panose="020B0604020202020204" pitchFamily="34" charset="0"/>
              <a:buChar char="•"/>
            </a:pPr>
            <a:r>
              <a:rPr lang="en-GB" sz="2800" dirty="0">
                <a:solidFill>
                  <a:schemeClr val="bg1"/>
                </a:solidFill>
              </a:rPr>
              <a:t>Create Node.js modules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GB" dirty="0">
                <a:hlinkClick r:id="rId2"/>
              </a:rPr>
              <a:t>https://www.w3resource.com/javascript-exercises/javascript-functions-exercises.php</a:t>
            </a:r>
            <a:endParaRPr lang="en-GB" dirty="0"/>
          </a:p>
          <a:p>
            <a:pPr algn="l" rtl="0">
              <a:buSzTx/>
              <a:defRPr>
                <a:solidFill>
                  <a:srgbClr val="6B7076"/>
                </a:solidFill>
                <a:latin typeface="+mn-lt"/>
                <a:ea typeface="+mn-ea"/>
                <a:cs typeface="+mn-cs"/>
                <a:sym typeface="Helvetica Neue"/>
              </a:defRPr>
            </a:pPr>
            <a:r>
              <a:rPr lang="en-GB" dirty="0">
                <a:hlinkClick r:id="rId3"/>
              </a:rPr>
              <a:t>https://www.w3resource.com/javascript-exercises/javascript-dom-exercises.php</a:t>
            </a:r>
            <a:endParaRPr lang="en-GB" dirty="0"/>
          </a:p>
          <a:p>
            <a:pPr algn="l" rtl="0">
              <a:buSzTx/>
              <a:defRPr>
                <a:solidFill>
                  <a:srgbClr val="6B7076"/>
                </a:solidFill>
                <a:latin typeface="+mn-lt"/>
                <a:ea typeface="+mn-ea"/>
                <a:cs typeface="+mn-cs"/>
                <a:sym typeface="Helvetica Neue"/>
              </a:defRPr>
            </a:pPr>
            <a:r>
              <a:rPr lang="en-GB" dirty="0">
                <a:hlinkClick r:id="rId4"/>
              </a:rPr>
              <a:t>https://cs.lmu.edu/~ray/notes/javascriptfunctions/</a:t>
            </a:r>
            <a:endParaRPr lang="en-GB" dirty="0"/>
          </a:p>
          <a:p>
            <a:pPr marL="0" indent="0" algn="l" rtl="0">
              <a:buSzTx/>
              <a:buNone/>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2116369"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112011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5"/>
          <a:stretch>
            <a:fillRect/>
          </a:stretch>
        </p:blipFill>
        <p:spPr>
          <a:xfrm>
            <a:off x="21590358" y="131001"/>
            <a:ext cx="1869689" cy="1869690"/>
          </a:xfrm>
          <a:prstGeom prst="rect">
            <a:avLst/>
          </a:prstGeom>
          <a:ln w="12700">
            <a:miter lim="400000"/>
          </a:ln>
        </p:spPr>
      </p:pic>
      <p:pic>
        <p:nvPicPr>
          <p:cNvPr id="236" name="Untitled-2_iOS.png" descr="Untitled-2_iOS.png"/>
          <p:cNvPicPr>
            <a:picLocks noChangeAspect="1"/>
          </p:cNvPicPr>
          <p:nvPr/>
        </p:nvPicPr>
        <p:blipFill>
          <a:blip r:embed="rId6"/>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7"/>
          <a:stretch>
            <a:fillRect/>
          </a:stretch>
        </p:blipFill>
        <p:spPr>
          <a:xfrm>
            <a:off x="20649790" y="186684"/>
            <a:ext cx="1710278" cy="1710278"/>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22">
            <a:extLst>
              <a:ext uri="{FF2B5EF4-FFF2-40B4-BE49-F238E27FC236}">
                <a16:creationId xmlns:a16="http://schemas.microsoft.com/office/drawing/2014/main" id="{F3678E24-E265-4344-BD26-66A5FAC8D8DF}"/>
              </a:ext>
            </a:extLst>
          </p:cNvPr>
          <p:cNvSpPr txBox="1">
            <a:spLocks/>
          </p:cNvSpPr>
          <p:nvPr/>
        </p:nvSpPr>
        <p:spPr>
          <a:xfrm>
            <a:off x="831200" y="7732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800" dirty="0">
                <a:solidFill>
                  <a:schemeClr val="accent4">
                    <a:lumMod val="75000"/>
                  </a:schemeClr>
                </a:solidFill>
              </a:rPr>
              <a:t>What is Node.js?</a:t>
            </a:r>
            <a:endParaRPr lang="en-GB" sz="8501" dirty="0">
              <a:solidFill>
                <a:schemeClr val="accent4">
                  <a:lumMod val="75000"/>
                </a:schemeClr>
              </a:solidFill>
            </a:endParaRPr>
          </a:p>
        </p:txBody>
      </p:sp>
      <p:sp>
        <p:nvSpPr>
          <p:cNvPr id="5" name="Google Shape;171;p22">
            <a:extLst>
              <a:ext uri="{FF2B5EF4-FFF2-40B4-BE49-F238E27FC236}">
                <a16:creationId xmlns:a16="http://schemas.microsoft.com/office/drawing/2014/main" id="{AF500E4E-B850-7C4C-A345-A9160A826102}"/>
              </a:ext>
            </a:extLst>
          </p:cNvPr>
          <p:cNvSpPr txBox="1"/>
          <p:nvPr/>
        </p:nvSpPr>
        <p:spPr>
          <a:xfrm>
            <a:off x="2074267" y="2300467"/>
            <a:ext cx="20423200" cy="10011200"/>
          </a:xfrm>
          <a:prstGeom prst="rect">
            <a:avLst/>
          </a:prstGeom>
          <a:noFill/>
          <a:ln>
            <a:noFill/>
          </a:ln>
        </p:spPr>
        <p:txBody>
          <a:bodyPr spcFirstLastPara="1" wrap="square" lIns="182880" tIns="243800" rIns="243800" bIns="243800" anchor="t" anchorCtr="0">
            <a:noAutofit/>
          </a:bodyPr>
          <a:lstStyle/>
          <a:p>
            <a:pPr marL="933450" lvl="0" indent="-857250" algn="l">
              <a:lnSpc>
                <a:spcPct val="150000"/>
              </a:lnSpc>
              <a:buClr>
                <a:schemeClr val="tx1"/>
              </a:buClr>
              <a:buSzPct val="80000"/>
              <a:buFont typeface="Wingdings" pitchFamily="2" charset="2"/>
              <a:buChar char="v"/>
            </a:pPr>
            <a:r>
              <a:rPr lang="en-GB" sz="4800" dirty="0">
                <a:solidFill>
                  <a:schemeClr val="tx2"/>
                </a:solidFill>
                <a:latin typeface="Trebuchet MS"/>
              </a:rPr>
              <a:t>Node.js was </a:t>
            </a:r>
            <a:r>
              <a:rPr lang="en-GB" sz="4800" dirty="0">
                <a:solidFill>
                  <a:schemeClr val="accent4">
                    <a:lumMod val="75000"/>
                  </a:schemeClr>
                </a:solidFill>
                <a:latin typeface="Trebuchet MS"/>
              </a:rPr>
              <a:t>designed</a:t>
            </a:r>
            <a:r>
              <a:rPr lang="en-GB" sz="4800" dirty="0">
                <a:solidFill>
                  <a:schemeClr val="tx2"/>
                </a:solidFill>
                <a:latin typeface="Trebuchet MS"/>
              </a:rPr>
              <a:t> so that JavaScript can be used, not just in a browser on the client-side, but also on </a:t>
            </a:r>
            <a:r>
              <a:rPr lang="en-GB" sz="4800" dirty="0">
                <a:solidFill>
                  <a:schemeClr val="accent4">
                    <a:lumMod val="75000"/>
                  </a:schemeClr>
                </a:solidFill>
                <a:latin typeface="Trebuchet MS"/>
              </a:rPr>
              <a:t>web servers</a:t>
            </a:r>
          </a:p>
          <a:p>
            <a:pPr marL="933450" lvl="0" indent="-857250" algn="l">
              <a:lnSpc>
                <a:spcPct val="150000"/>
              </a:lnSpc>
              <a:buClr>
                <a:schemeClr val="tx1"/>
              </a:buClr>
              <a:buSzPct val="80000"/>
              <a:buFont typeface="Wingdings" pitchFamily="2" charset="2"/>
              <a:buChar char="v"/>
            </a:pPr>
            <a:r>
              <a:rPr lang="en-GB" sz="4800" dirty="0">
                <a:solidFill>
                  <a:schemeClr val="tx2"/>
                </a:solidFill>
                <a:latin typeface="Trebuchet MS"/>
              </a:rPr>
              <a:t> Node.js is </a:t>
            </a:r>
            <a:r>
              <a:rPr lang="en-GB" sz="4800" dirty="0">
                <a:solidFill>
                  <a:schemeClr val="tx1"/>
                </a:solidFill>
                <a:latin typeface="Trebuchet MS"/>
              </a:rPr>
              <a:t>an</a:t>
            </a:r>
            <a:r>
              <a:rPr lang="en-GB" sz="4800" dirty="0">
                <a:solidFill>
                  <a:schemeClr val="accent4">
                    <a:lumMod val="75000"/>
                  </a:schemeClr>
                </a:solidFill>
                <a:latin typeface="Trebuchet MS"/>
              </a:rPr>
              <a:t> </a:t>
            </a:r>
          </a:p>
          <a:p>
            <a:pPr marL="933450" lvl="7" indent="-857250" algn="l">
              <a:lnSpc>
                <a:spcPct val="150000"/>
              </a:lnSpc>
              <a:buClr>
                <a:schemeClr val="tx1"/>
              </a:buClr>
              <a:buSzPct val="80000"/>
              <a:buFont typeface="Arial" panose="020B0604020202020204" pitchFamily="34" charset="0"/>
              <a:buChar char="•"/>
            </a:pPr>
            <a:r>
              <a:rPr lang="en-GB" sz="4000" dirty="0">
                <a:solidFill>
                  <a:schemeClr val="accent4">
                    <a:lumMod val="75000"/>
                  </a:schemeClr>
                </a:solidFill>
                <a:latin typeface="Trebuchet MS"/>
              </a:rPr>
              <a:t>open-source </a:t>
            </a:r>
            <a:r>
              <a:rPr lang="en-GB" sz="3600" dirty="0">
                <a:solidFill>
                  <a:schemeClr val="tx2"/>
                </a:solidFill>
                <a:latin typeface="Trebuchet MS"/>
              </a:rPr>
              <a:t>(</a:t>
            </a:r>
            <a:r>
              <a:rPr lang="en-US" sz="3600" dirty="0">
                <a:solidFill>
                  <a:schemeClr val="tx2"/>
                </a:solidFill>
                <a:latin typeface="Trebuchet MS"/>
              </a:rPr>
              <a:t>free)</a:t>
            </a:r>
            <a:endParaRPr lang="en-GB" sz="3600" dirty="0">
              <a:solidFill>
                <a:schemeClr val="tx2"/>
              </a:solidFill>
              <a:latin typeface="Trebuchet MS"/>
            </a:endParaRPr>
          </a:p>
          <a:p>
            <a:pPr marL="933450" lvl="7" indent="-857250" algn="l">
              <a:lnSpc>
                <a:spcPct val="150000"/>
              </a:lnSpc>
              <a:buClr>
                <a:schemeClr val="tx1"/>
              </a:buClr>
              <a:buSzPct val="80000"/>
              <a:buFont typeface="Arial" panose="020B0604020202020204" pitchFamily="34" charset="0"/>
              <a:buChar char="•"/>
            </a:pPr>
            <a:r>
              <a:rPr lang="en-GB" sz="4000" dirty="0">
                <a:solidFill>
                  <a:schemeClr val="accent4">
                    <a:lumMod val="75000"/>
                  </a:schemeClr>
                </a:solidFill>
                <a:latin typeface="Trebuchet MS"/>
              </a:rPr>
              <a:t>cross-platform </a:t>
            </a:r>
            <a:r>
              <a:rPr lang="en-GB" sz="2800" dirty="0">
                <a:solidFill>
                  <a:schemeClr val="tx2"/>
                </a:solidFill>
                <a:latin typeface="Trebuchet MS"/>
              </a:rPr>
              <a:t>(</a:t>
            </a:r>
            <a:r>
              <a:rPr lang="en-US" sz="3600" dirty="0">
                <a:solidFill>
                  <a:schemeClr val="tx2"/>
                </a:solidFill>
                <a:latin typeface="Trebuchet MS"/>
              </a:rPr>
              <a:t>Windows, Linux, Unix, Mac OS X, etc.)</a:t>
            </a:r>
            <a:endParaRPr lang="en-GB" sz="3600" dirty="0">
              <a:solidFill>
                <a:schemeClr val="tx2"/>
              </a:solidFill>
              <a:latin typeface="Trebuchet MS"/>
            </a:endParaRPr>
          </a:p>
          <a:p>
            <a:pPr marL="933450" lvl="7" indent="-857250" algn="l">
              <a:lnSpc>
                <a:spcPct val="150000"/>
              </a:lnSpc>
              <a:buClr>
                <a:schemeClr val="tx1"/>
              </a:buClr>
              <a:buSzPct val="80000"/>
              <a:buFont typeface="Arial" panose="020B0604020202020204" pitchFamily="34" charset="0"/>
              <a:buChar char="•"/>
            </a:pPr>
            <a:r>
              <a:rPr lang="en-GB" sz="4000" dirty="0">
                <a:solidFill>
                  <a:schemeClr val="accent4">
                    <a:lumMod val="75000"/>
                  </a:schemeClr>
                </a:solidFill>
                <a:latin typeface="Trebuchet MS"/>
              </a:rPr>
              <a:t>runtime environment</a:t>
            </a:r>
            <a:r>
              <a:rPr lang="en-GB" sz="4000" dirty="0">
                <a:solidFill>
                  <a:schemeClr val="tx2"/>
                </a:solidFill>
                <a:latin typeface="Trebuchet MS"/>
              </a:rPr>
              <a:t> </a:t>
            </a:r>
          </a:p>
          <a:p>
            <a:pPr marL="933450" lvl="7" indent="-857250" algn="l">
              <a:lnSpc>
                <a:spcPct val="150000"/>
              </a:lnSpc>
              <a:buClr>
                <a:schemeClr val="tx1"/>
              </a:buClr>
              <a:buSzPct val="80000"/>
              <a:buFont typeface="Wingdings" pitchFamily="2" charset="2"/>
              <a:buChar char="v"/>
            </a:pPr>
            <a:r>
              <a:rPr lang="en-GB" sz="4800" dirty="0">
                <a:solidFill>
                  <a:schemeClr val="tx2"/>
                </a:solidFill>
                <a:latin typeface="Trebuchet MS"/>
              </a:rPr>
              <a:t>It can run JavaScript files without a browser</a:t>
            </a:r>
          </a:p>
          <a:p>
            <a:pPr marL="933450" lvl="7" indent="-857250" algn="l">
              <a:lnSpc>
                <a:spcPct val="150000"/>
              </a:lnSpc>
              <a:buClr>
                <a:schemeClr val="tx1"/>
              </a:buClr>
              <a:buSzPct val="80000"/>
              <a:buFont typeface="Wingdings" pitchFamily="2" charset="2"/>
              <a:buChar char="v"/>
            </a:pPr>
            <a:r>
              <a:rPr lang="en-GB" sz="4800" dirty="0">
                <a:solidFill>
                  <a:schemeClr val="tx2"/>
                </a:solidFill>
                <a:latin typeface="Trebuchet MS"/>
                <a:sym typeface="Montserrat Light"/>
              </a:rPr>
              <a:t>Node.js makes full stack web development using JavaScript possible! </a:t>
            </a:r>
          </a:p>
          <a:p>
            <a:pPr marL="933450" lvl="7" indent="-857250" algn="l">
              <a:lnSpc>
                <a:spcPct val="150000"/>
              </a:lnSpc>
              <a:buClr>
                <a:schemeClr val="tx1"/>
              </a:buClr>
              <a:buSzPct val="80000"/>
              <a:buFont typeface="Arial" panose="020B0604020202020204" pitchFamily="34" charset="0"/>
              <a:buChar char="•"/>
            </a:pPr>
            <a:endParaRPr lang="en-GB" sz="4800" dirty="0">
              <a:solidFill>
                <a:schemeClr val="tx2"/>
              </a:solidFill>
              <a:latin typeface="Trebuchet MS"/>
            </a:endParaRPr>
          </a:p>
        </p:txBody>
      </p:sp>
    </p:spTree>
    <p:extLst>
      <p:ext uri="{BB962C8B-B14F-4D97-AF65-F5344CB8AC3E}">
        <p14:creationId xmlns:p14="http://schemas.microsoft.com/office/powerpoint/2010/main" val="31423121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0;p22">
            <a:extLst>
              <a:ext uri="{FF2B5EF4-FFF2-40B4-BE49-F238E27FC236}">
                <a16:creationId xmlns:a16="http://schemas.microsoft.com/office/drawing/2014/main" id="{F3678E24-E265-4344-BD26-66A5FAC8D8DF}"/>
              </a:ext>
            </a:extLst>
          </p:cNvPr>
          <p:cNvSpPr txBox="1">
            <a:spLocks/>
          </p:cNvSpPr>
          <p:nvPr/>
        </p:nvSpPr>
        <p:spPr>
          <a:xfrm>
            <a:off x="831200" y="7732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800" dirty="0">
                <a:solidFill>
                  <a:schemeClr val="accent4">
                    <a:lumMod val="75000"/>
                  </a:schemeClr>
                </a:solidFill>
              </a:rPr>
              <a:t>What is Node.js?</a:t>
            </a:r>
            <a:endParaRPr lang="en-GB" sz="8501" dirty="0">
              <a:solidFill>
                <a:schemeClr val="accent4">
                  <a:lumMod val="75000"/>
                </a:schemeClr>
              </a:solidFill>
            </a:endParaRPr>
          </a:p>
        </p:txBody>
      </p:sp>
      <p:sp>
        <p:nvSpPr>
          <p:cNvPr id="5" name="Google Shape;171;p22">
            <a:extLst>
              <a:ext uri="{FF2B5EF4-FFF2-40B4-BE49-F238E27FC236}">
                <a16:creationId xmlns:a16="http://schemas.microsoft.com/office/drawing/2014/main" id="{AF500E4E-B850-7C4C-A345-A9160A826102}"/>
              </a:ext>
            </a:extLst>
          </p:cNvPr>
          <p:cNvSpPr txBox="1"/>
          <p:nvPr/>
        </p:nvSpPr>
        <p:spPr>
          <a:xfrm>
            <a:off x="2074267" y="2300467"/>
            <a:ext cx="20423200" cy="10011200"/>
          </a:xfrm>
          <a:prstGeom prst="rect">
            <a:avLst/>
          </a:prstGeom>
          <a:noFill/>
          <a:ln>
            <a:noFill/>
          </a:ln>
        </p:spPr>
        <p:txBody>
          <a:bodyPr spcFirstLastPara="1" wrap="square" lIns="182880" tIns="243800" rIns="243800" bIns="243800" anchor="t" anchorCtr="0">
            <a:noAutofit/>
          </a:bodyPr>
          <a:lstStyle/>
          <a:p>
            <a:pPr lvl="0" algn="l"/>
            <a:r>
              <a:rPr lang="en-GB" sz="4800" dirty="0">
                <a:solidFill>
                  <a:schemeClr val="tx1"/>
                </a:solidFill>
              </a:rPr>
              <a:t>Advantages of using Node.js: </a:t>
            </a:r>
          </a:p>
          <a:p>
            <a:pPr marL="457200" lvl="0" indent="-381000" algn="l">
              <a:lnSpc>
                <a:spcPct val="150000"/>
              </a:lnSpc>
              <a:spcBef>
                <a:spcPts val="1600"/>
              </a:spcBef>
              <a:buClr>
                <a:schemeClr val="tx1"/>
              </a:buClr>
              <a:buSzPct val="70000"/>
              <a:buChar char="❖"/>
            </a:pPr>
            <a:r>
              <a:rPr lang="en-GB" sz="4800" dirty="0">
                <a:solidFill>
                  <a:schemeClr val="tx1"/>
                </a:solidFill>
                <a:latin typeface="Trebuchet MS"/>
              </a:rPr>
              <a:t> </a:t>
            </a:r>
            <a:r>
              <a:rPr lang="en-GB" sz="4800" dirty="0">
                <a:solidFill>
                  <a:schemeClr val="tx1"/>
                </a:solidFill>
              </a:rPr>
              <a:t>Great </a:t>
            </a:r>
            <a:r>
              <a:rPr lang="en-GB" sz="4800" dirty="0">
                <a:solidFill>
                  <a:schemeClr val="accent4">
                    <a:lumMod val="75000"/>
                  </a:schemeClr>
                </a:solidFill>
              </a:rPr>
              <a:t>performance</a:t>
            </a:r>
          </a:p>
          <a:p>
            <a:pPr marL="457200" lvl="0" indent="-381000" algn="l">
              <a:lnSpc>
                <a:spcPct val="150000"/>
              </a:lnSpc>
              <a:buClr>
                <a:schemeClr val="tx1"/>
              </a:buClr>
              <a:buSzPct val="70000"/>
              <a:buChar char="❖"/>
            </a:pPr>
            <a:r>
              <a:rPr lang="en-GB" sz="4800" dirty="0">
                <a:solidFill>
                  <a:schemeClr val="tx1"/>
                </a:solidFill>
              </a:rPr>
              <a:t> The code is written in </a:t>
            </a:r>
            <a:r>
              <a:rPr lang="en-GB" sz="4800" dirty="0">
                <a:solidFill>
                  <a:schemeClr val="accent4">
                    <a:lumMod val="75000"/>
                  </a:schemeClr>
                </a:solidFill>
              </a:rPr>
              <a:t>JavaScript</a:t>
            </a:r>
          </a:p>
          <a:p>
            <a:pPr marL="457200" lvl="0" indent="-381000" algn="l">
              <a:lnSpc>
                <a:spcPct val="150000"/>
              </a:lnSpc>
              <a:buClr>
                <a:schemeClr val="tx1"/>
              </a:buClr>
              <a:buSzPct val="70000"/>
              <a:buChar char="❖"/>
            </a:pPr>
            <a:r>
              <a:rPr lang="en-GB" sz="4800" dirty="0">
                <a:solidFill>
                  <a:schemeClr val="tx1"/>
                </a:solidFill>
              </a:rPr>
              <a:t> The </a:t>
            </a:r>
            <a:r>
              <a:rPr lang="en-GB" sz="4800" dirty="0">
                <a:solidFill>
                  <a:schemeClr val="accent4">
                    <a:lumMod val="75000"/>
                  </a:schemeClr>
                </a:solidFill>
              </a:rPr>
              <a:t>node package manager </a:t>
            </a:r>
            <a:r>
              <a:rPr lang="en-GB" sz="4800" dirty="0">
                <a:solidFill>
                  <a:schemeClr val="tx1"/>
                </a:solidFill>
              </a:rPr>
              <a:t>(NPM) provides access to hundreds of thousands of reusable packages ( similar to react) </a:t>
            </a:r>
          </a:p>
          <a:p>
            <a:pPr marL="457200" lvl="0" indent="-381000" algn="l">
              <a:lnSpc>
                <a:spcPct val="150000"/>
              </a:lnSpc>
              <a:buClr>
                <a:schemeClr val="tx1"/>
              </a:buClr>
              <a:buSzPct val="70000"/>
              <a:buChar char="❖"/>
            </a:pPr>
            <a:r>
              <a:rPr lang="en-GB" sz="4800" dirty="0">
                <a:solidFill>
                  <a:schemeClr val="tx1"/>
                </a:solidFill>
              </a:rPr>
              <a:t> It is portable and </a:t>
            </a:r>
            <a:r>
              <a:rPr lang="en-GB" sz="4800" dirty="0">
                <a:solidFill>
                  <a:schemeClr val="accent4">
                    <a:lumMod val="75000"/>
                  </a:schemeClr>
                </a:solidFill>
              </a:rPr>
              <a:t>compatible</a:t>
            </a:r>
            <a:r>
              <a:rPr lang="en-GB" sz="4800" dirty="0">
                <a:solidFill>
                  <a:schemeClr val="tx1"/>
                </a:solidFill>
              </a:rPr>
              <a:t> with most operating systems</a:t>
            </a:r>
          </a:p>
          <a:p>
            <a:pPr marL="457200" lvl="0" indent="-381000" algn="l">
              <a:lnSpc>
                <a:spcPct val="150000"/>
              </a:lnSpc>
              <a:buClr>
                <a:schemeClr val="tx1"/>
              </a:buClr>
              <a:buSzPct val="70000"/>
              <a:buChar char="❖"/>
            </a:pPr>
            <a:r>
              <a:rPr lang="en-GB" sz="4800" dirty="0">
                <a:solidFill>
                  <a:schemeClr val="tx1"/>
                </a:solidFill>
              </a:rPr>
              <a:t> It has a very active developer </a:t>
            </a:r>
            <a:r>
              <a:rPr lang="en-GB" sz="4800" dirty="0">
                <a:solidFill>
                  <a:schemeClr val="accent4">
                    <a:lumMod val="75000"/>
                  </a:schemeClr>
                </a:solidFill>
              </a:rPr>
              <a:t>community</a:t>
            </a:r>
          </a:p>
          <a:p>
            <a:pPr marL="457200" lvl="0" indent="-381000" algn="l">
              <a:lnSpc>
                <a:spcPct val="150000"/>
              </a:lnSpc>
              <a:buClr>
                <a:schemeClr val="tx1"/>
              </a:buClr>
              <a:buSzPct val="70000"/>
              <a:buChar char="❖"/>
            </a:pPr>
            <a:r>
              <a:rPr lang="en-GB" sz="4800" dirty="0">
                <a:solidFill>
                  <a:schemeClr val="tx1"/>
                </a:solidFill>
              </a:rPr>
              <a:t> Node.js runs </a:t>
            </a:r>
            <a:r>
              <a:rPr lang="en-GB" sz="4800" dirty="0">
                <a:solidFill>
                  <a:schemeClr val="accent4">
                    <a:lumMod val="75000"/>
                  </a:schemeClr>
                </a:solidFill>
              </a:rPr>
              <a:t>single-threaded, asynchronous </a:t>
            </a:r>
            <a:r>
              <a:rPr lang="en-GB" sz="4800" dirty="0">
                <a:solidFill>
                  <a:schemeClr val="tx1"/>
                </a:solidFill>
              </a:rPr>
              <a:t>programming</a:t>
            </a:r>
          </a:p>
          <a:p>
            <a:pPr marL="933450" lvl="0" indent="-857250" algn="l">
              <a:lnSpc>
                <a:spcPct val="150000"/>
              </a:lnSpc>
              <a:buClr>
                <a:schemeClr val="tx1"/>
              </a:buClr>
              <a:buSzPct val="80000"/>
              <a:buFont typeface="Wingdings" pitchFamily="2" charset="2"/>
              <a:buChar char="v"/>
            </a:pPr>
            <a:endParaRPr lang="en-GB" sz="4800" dirty="0">
              <a:solidFill>
                <a:schemeClr val="tx1"/>
              </a:solidFill>
              <a:latin typeface="Trebuchet MS"/>
            </a:endParaRPr>
          </a:p>
        </p:txBody>
      </p:sp>
    </p:spTree>
    <p:extLst>
      <p:ext uri="{BB962C8B-B14F-4D97-AF65-F5344CB8AC3E}">
        <p14:creationId xmlns:p14="http://schemas.microsoft.com/office/powerpoint/2010/main" val="34904713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000" dirty="0">
                <a:solidFill>
                  <a:schemeClr val="accent4">
                    <a:lumMod val="75000"/>
                  </a:schemeClr>
                </a:solidFill>
              </a:rPr>
              <a:t>What is Node.js?</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097267"/>
            <a:ext cx="21031061" cy="10124469"/>
          </a:xfrm>
          <a:prstGeom prst="rect">
            <a:avLst/>
          </a:prstGeom>
          <a:noFill/>
          <a:ln>
            <a:noFill/>
          </a:ln>
        </p:spPr>
        <p:txBody>
          <a:bodyPr spcFirstLastPara="1" wrap="square" lIns="243800" tIns="243800" rIns="243800" bIns="243800" anchor="t" anchorCtr="0">
            <a:noAutofit/>
          </a:bodyPr>
          <a:lstStyle/>
          <a:p>
            <a:pPr marL="203202" algn="l">
              <a:buClr>
                <a:schemeClr val="tx2"/>
              </a:buClr>
              <a:buSzPts val="2400"/>
            </a:pPr>
            <a:r>
              <a:rPr lang="en-GB" sz="6000" dirty="0">
                <a:solidFill>
                  <a:schemeClr val="tx2"/>
                </a:solidFill>
                <a:latin typeface="Trebuchet MS"/>
              </a:rPr>
              <a:t>To write applications or utilities with Node.js, we must: </a:t>
            </a:r>
          </a:p>
          <a:p>
            <a:pPr marL="1219215" indent="-1016013" algn="l">
              <a:buClr>
                <a:schemeClr val="tx2"/>
              </a:buClr>
              <a:buSzPts val="2400"/>
              <a:buFont typeface="Trebuchet MS"/>
              <a:buChar char="❖"/>
            </a:pPr>
            <a:endParaRPr lang="en-US" sz="6000" dirty="0">
              <a:solidFill>
                <a:schemeClr val="tx2"/>
              </a:solidFill>
              <a:latin typeface="Trebuchet MS"/>
              <a:ea typeface="Trebuchet MS"/>
              <a:cs typeface="Trebuchet MS"/>
              <a:sym typeface="Trebuchet MS"/>
            </a:endParaRPr>
          </a:p>
          <a:p>
            <a:pPr marL="1219215" indent="-1016013" algn="l">
              <a:buClr>
                <a:schemeClr val="tx2"/>
              </a:buClr>
              <a:buSzPts val="2400"/>
              <a:buFont typeface="Trebuchet MS"/>
              <a:buChar char="❖"/>
            </a:pPr>
            <a:r>
              <a:rPr lang="en-US" sz="6000" dirty="0">
                <a:solidFill>
                  <a:schemeClr val="tx2"/>
                </a:solidFill>
                <a:latin typeface="Trebuchet MS"/>
                <a:ea typeface="Trebuchet MS"/>
                <a:cs typeface="Trebuchet MS"/>
                <a:sym typeface="Trebuchet MS"/>
              </a:rPr>
              <a:t>Install </a:t>
            </a:r>
            <a:r>
              <a:rPr lang="en-US" sz="6000" dirty="0" err="1">
                <a:solidFill>
                  <a:schemeClr val="tx2"/>
                </a:solidFill>
                <a:latin typeface="Trebuchet MS"/>
                <a:ea typeface="Trebuchet MS"/>
                <a:cs typeface="Trebuchet MS"/>
                <a:sym typeface="Trebuchet MS"/>
              </a:rPr>
              <a:t>nodeJS</a:t>
            </a:r>
            <a:r>
              <a:rPr lang="en-US" sz="6000" dirty="0">
                <a:solidFill>
                  <a:schemeClr val="tx2"/>
                </a:solidFill>
                <a:latin typeface="Trebuchet MS"/>
                <a:ea typeface="Trebuchet MS"/>
                <a:cs typeface="Trebuchet MS"/>
                <a:sym typeface="Trebuchet MS"/>
              </a:rPr>
              <a:t>.</a:t>
            </a:r>
          </a:p>
          <a:p>
            <a:pPr marL="1219215" indent="-1016013" algn="l">
              <a:lnSpc>
                <a:spcPct val="150000"/>
              </a:lnSpc>
              <a:buClr>
                <a:schemeClr val="tx2"/>
              </a:buClr>
              <a:buSzPts val="2400"/>
              <a:buFont typeface="Trebuchet MS"/>
              <a:buChar char="❖"/>
            </a:pPr>
            <a:r>
              <a:rPr lang="en-US" sz="6000" dirty="0">
                <a:solidFill>
                  <a:schemeClr val="tx2"/>
                </a:solidFill>
                <a:latin typeface="Trebuchet MS"/>
                <a:ea typeface="Trebuchet MS"/>
                <a:cs typeface="Trebuchet MS"/>
                <a:sym typeface="Trebuchet MS"/>
              </a:rPr>
              <a:t>Access modu</a:t>
            </a:r>
            <a:r>
              <a:rPr lang="en-US" sz="6000" dirty="0">
                <a:solidFill>
                  <a:schemeClr val="tx2"/>
                </a:solidFill>
                <a:latin typeface="Trebuchet MS"/>
                <a:sym typeface="Trebuchet MS"/>
              </a:rPr>
              <a:t>les. </a:t>
            </a:r>
            <a:r>
              <a:rPr lang="en-GB" sz="6000" dirty="0">
                <a:solidFill>
                  <a:schemeClr val="tx2"/>
                </a:solidFill>
                <a:latin typeface="Trebuchet MS"/>
              </a:rPr>
              <a:t>To be able to run JavaScript on the server, we need some extra </a:t>
            </a:r>
            <a:r>
              <a:rPr lang="en-GB" sz="6000" dirty="0">
                <a:solidFill>
                  <a:schemeClr val="accent4">
                    <a:lumMod val="75000"/>
                  </a:schemeClr>
                </a:solidFill>
                <a:latin typeface="Trebuchet MS"/>
              </a:rPr>
              <a:t>functionality</a:t>
            </a:r>
            <a:r>
              <a:rPr lang="en-GB" sz="6000" dirty="0">
                <a:solidFill>
                  <a:schemeClr val="tx2"/>
                </a:solidFill>
                <a:latin typeface="Trebuchet MS"/>
              </a:rPr>
              <a:t> (beyond the functionality that we use when we write code to be run in a browser).</a:t>
            </a:r>
            <a:endParaRPr lang="en-US" sz="6000" dirty="0">
              <a:solidFill>
                <a:schemeClr val="tx2"/>
              </a:solidFill>
              <a:latin typeface="Trebuchet MS"/>
              <a:sym typeface="Trebuchet MS"/>
            </a:endParaRPr>
          </a:p>
          <a:p>
            <a:pPr marL="203202" algn="l">
              <a:buClr>
                <a:schemeClr val="tx2"/>
              </a:buClr>
              <a:buSzPts val="2400"/>
            </a:pPr>
            <a:r>
              <a:rPr lang="en-US" sz="6000" dirty="0">
                <a:solidFill>
                  <a:schemeClr val="tx2"/>
                </a:solidFill>
                <a:latin typeface="Trebuchet MS"/>
                <a:sym typeface="Trebuchet MS"/>
              </a:rPr>
              <a:t> </a:t>
            </a:r>
            <a:endParaRPr sz="6000" dirty="0">
              <a:solidFill>
                <a:schemeClr val="tx2"/>
              </a:solidFill>
              <a:latin typeface="Trebuchet MS"/>
              <a:sym typeface="Trebuchet MS"/>
            </a:endParaRPr>
          </a:p>
        </p:txBody>
      </p:sp>
    </p:spTree>
    <p:extLst>
      <p:ext uri="{BB962C8B-B14F-4D97-AF65-F5344CB8AC3E}">
        <p14:creationId xmlns:p14="http://schemas.microsoft.com/office/powerpoint/2010/main" val="14390032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Install Node.js. </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097267"/>
            <a:ext cx="21031061" cy="10124469"/>
          </a:xfrm>
          <a:prstGeom prst="rect">
            <a:avLst/>
          </a:prstGeom>
          <a:noFill/>
          <a:ln>
            <a:noFill/>
          </a:ln>
        </p:spPr>
        <p:txBody>
          <a:bodyPr spcFirstLastPara="1" wrap="square" lIns="243800" tIns="243800" rIns="243800" bIns="243800" anchor="t" anchorCtr="0">
            <a:noAutofit/>
          </a:bodyPr>
          <a:lstStyle/>
          <a:p>
            <a:pPr algn="l">
              <a:lnSpc>
                <a:spcPct val="150000"/>
              </a:lnSpc>
            </a:pPr>
            <a:r>
              <a:rPr lang="en-US" sz="4800" dirty="0">
                <a:solidFill>
                  <a:schemeClr val="tx2"/>
                </a:solidFill>
                <a:latin typeface="Trebuchet MS"/>
              </a:rPr>
              <a:t>You probably already have Node installed. Check this by typing </a:t>
            </a:r>
            <a:r>
              <a:rPr lang="en-US" sz="4800" dirty="0">
                <a:solidFill>
                  <a:srgbClr val="0096A4"/>
                </a:solidFill>
                <a:latin typeface="Consolas" panose="020B0609020204030204" pitchFamily="49" charset="0"/>
                <a:cs typeface="Consolas" panose="020B0609020204030204" pitchFamily="49" charset="0"/>
              </a:rPr>
              <a:t>‘node -v’ </a:t>
            </a:r>
            <a:r>
              <a:rPr lang="en-US" sz="4800" dirty="0">
                <a:solidFill>
                  <a:schemeClr val="tx2"/>
                </a:solidFill>
                <a:latin typeface="Trebuchet MS"/>
              </a:rPr>
              <a:t>into your command line interface. If a version number is displayed, Node is already installed! </a:t>
            </a:r>
          </a:p>
          <a:p>
            <a:pPr algn="l">
              <a:lnSpc>
                <a:spcPct val="150000"/>
              </a:lnSpc>
            </a:pPr>
            <a:endParaRPr lang="en-US" sz="6000" dirty="0">
              <a:solidFill>
                <a:schemeClr val="tx2"/>
              </a:solidFill>
              <a:latin typeface="Trebuchet MS"/>
              <a:ea typeface="Trebuchet MS"/>
              <a:cs typeface="Trebuchet MS"/>
              <a:sym typeface="Trebuchet MS"/>
            </a:endParaRPr>
          </a:p>
          <a:p>
            <a:pPr algn="l">
              <a:lnSpc>
                <a:spcPct val="150000"/>
              </a:lnSpc>
            </a:pPr>
            <a:r>
              <a:rPr lang="en-US" sz="4000" dirty="0">
                <a:solidFill>
                  <a:schemeClr val="tx2"/>
                </a:solidFill>
                <a:latin typeface="Trebuchet MS"/>
              </a:rPr>
              <a:t>Download Node.js and then install it. On Windows and Mac OS X: </a:t>
            </a:r>
          </a:p>
          <a:p>
            <a:pPr marL="685800" lvl="1" indent="-685800" algn="l">
              <a:lnSpc>
                <a:spcPct val="150000"/>
              </a:lnSpc>
              <a:buFont typeface="Arial" panose="020B0604020202020204" pitchFamily="34" charset="0"/>
              <a:buChar char="•"/>
            </a:pPr>
            <a:r>
              <a:rPr lang="en-US" sz="4000" dirty="0">
                <a:solidFill>
                  <a:schemeClr val="tx2"/>
                </a:solidFill>
                <a:latin typeface="Trebuchet MS"/>
              </a:rPr>
              <a:t>Go to </a:t>
            </a:r>
            <a:r>
              <a:rPr lang="en-US" sz="4000" dirty="0">
                <a:solidFill>
                  <a:schemeClr val="tx2"/>
                </a:solidFill>
                <a:latin typeface="Trebuchet MS"/>
                <a:hlinkClick r:id="rId3"/>
              </a:rPr>
              <a:t>https://nodejs.org/en/</a:t>
            </a:r>
            <a:r>
              <a:rPr lang="en-US" sz="4000" dirty="0">
                <a:solidFill>
                  <a:schemeClr val="tx2"/>
                </a:solidFill>
                <a:latin typeface="Trebuchet MS"/>
              </a:rPr>
              <a:t> to download the required installer. </a:t>
            </a:r>
          </a:p>
          <a:p>
            <a:pPr marL="685800" lvl="1" indent="-685800" algn="l">
              <a:lnSpc>
                <a:spcPct val="150000"/>
              </a:lnSpc>
              <a:buFont typeface="Arial" panose="020B0604020202020204" pitchFamily="34" charset="0"/>
              <a:buChar char="•"/>
            </a:pPr>
            <a:r>
              <a:rPr lang="en-US" sz="4000" dirty="0">
                <a:solidFill>
                  <a:schemeClr val="tx2"/>
                </a:solidFill>
                <a:latin typeface="Trebuchet MS"/>
              </a:rPr>
              <a:t>Click on the downloaded file and follow the installation prompts</a:t>
            </a:r>
            <a:r>
              <a:rPr lang="en-US" sz="1800" dirty="0"/>
              <a:t>. </a:t>
            </a:r>
          </a:p>
          <a:p>
            <a:pPr marL="203202" algn="l">
              <a:lnSpc>
                <a:spcPct val="150000"/>
              </a:lnSpc>
              <a:buClr>
                <a:schemeClr val="tx2"/>
              </a:buClr>
              <a:buSzPts val="2400"/>
            </a:pPr>
            <a:r>
              <a:rPr lang="en-US" sz="4800" dirty="0">
                <a:solidFill>
                  <a:schemeClr val="tx2"/>
                </a:solidFill>
                <a:latin typeface="Trebuchet MS"/>
                <a:sym typeface="Trebuchet MS"/>
              </a:rPr>
              <a:t> </a:t>
            </a:r>
            <a:endParaRPr sz="4800" dirty="0">
              <a:solidFill>
                <a:schemeClr val="tx2"/>
              </a:solidFill>
              <a:latin typeface="Trebuchet MS"/>
              <a:sym typeface="Trebuchet MS"/>
            </a:endParaRPr>
          </a:p>
        </p:txBody>
      </p:sp>
    </p:spTree>
    <p:extLst>
      <p:ext uri="{BB962C8B-B14F-4D97-AF65-F5344CB8AC3E}">
        <p14:creationId xmlns:p14="http://schemas.microsoft.com/office/powerpoint/2010/main" val="25121825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Access Modules</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097267"/>
            <a:ext cx="21031061" cy="10124469"/>
          </a:xfrm>
          <a:prstGeom prst="rect">
            <a:avLst/>
          </a:prstGeom>
          <a:noFill/>
          <a:ln>
            <a:noFill/>
          </a:ln>
        </p:spPr>
        <p:txBody>
          <a:bodyPr spcFirstLastPara="1" wrap="square" lIns="243800" tIns="243800" rIns="243800" bIns="243800" anchor="t" anchorCtr="0">
            <a:noAutofit/>
          </a:bodyPr>
          <a:lstStyle/>
          <a:p>
            <a:pPr marL="457200" lvl="0" indent="-381000" algn="l">
              <a:lnSpc>
                <a:spcPct val="150000"/>
              </a:lnSpc>
              <a:buClr>
                <a:schemeClr val="tx1"/>
              </a:buClr>
              <a:buSzPct val="80000"/>
              <a:buChar char="❖"/>
            </a:pPr>
            <a:r>
              <a:rPr lang="en-GB" sz="4400" dirty="0">
                <a:solidFill>
                  <a:schemeClr val="accent4">
                    <a:lumMod val="75000"/>
                  </a:schemeClr>
                </a:solidFill>
              </a:rPr>
              <a:t> Module: </a:t>
            </a:r>
            <a:r>
              <a:rPr lang="en-GB" sz="4400" dirty="0">
                <a:solidFill>
                  <a:schemeClr val="tx1"/>
                </a:solidFill>
              </a:rPr>
              <a:t>a unit of code that performs a specific task/achieves a specific goal. </a:t>
            </a:r>
          </a:p>
          <a:p>
            <a:pPr marL="457200" lvl="0" indent="-381000" algn="l">
              <a:lnSpc>
                <a:spcPct val="150000"/>
              </a:lnSpc>
              <a:buClr>
                <a:schemeClr val="tx1"/>
              </a:buClr>
              <a:buSzPct val="80000"/>
              <a:buChar char="❖"/>
            </a:pPr>
            <a:r>
              <a:rPr lang="en-GB" sz="4400" dirty="0">
                <a:solidFill>
                  <a:schemeClr val="tx1"/>
                </a:solidFill>
              </a:rPr>
              <a:t> Node.js runs directly on a computer or server operating system so the environment omits browser-specific JavaScript APIs and adds support for more traditional OS APIs</a:t>
            </a:r>
          </a:p>
          <a:p>
            <a:pPr marL="762000" lvl="0" indent="-685800" algn="l">
              <a:lnSpc>
                <a:spcPct val="150000"/>
              </a:lnSpc>
              <a:buClr>
                <a:schemeClr val="tx1"/>
              </a:buClr>
              <a:buSzPct val="80000"/>
              <a:buFont typeface="Wingdings" pitchFamily="2" charset="2"/>
              <a:buChar char="v"/>
            </a:pPr>
            <a:r>
              <a:rPr lang="en-GB" sz="4400" dirty="0">
                <a:solidFill>
                  <a:schemeClr val="tx1"/>
                </a:solidFill>
              </a:rPr>
              <a:t>Browser APIs are tools like </a:t>
            </a:r>
            <a:r>
              <a:rPr lang="en-GB" sz="4400" dirty="0" err="1">
                <a:solidFill>
                  <a:schemeClr val="tx1"/>
                </a:solidFill>
              </a:rPr>
              <a:t>SessionStorage</a:t>
            </a:r>
            <a:endParaRPr lang="en-GB" sz="4400" dirty="0">
              <a:solidFill>
                <a:schemeClr val="tx1"/>
              </a:solidFill>
            </a:endParaRPr>
          </a:p>
          <a:p>
            <a:pPr marL="762000" lvl="0" indent="-685800" algn="l">
              <a:lnSpc>
                <a:spcPct val="150000"/>
              </a:lnSpc>
              <a:buClr>
                <a:schemeClr val="tx1"/>
              </a:buClr>
              <a:buSzPct val="80000"/>
              <a:buFont typeface="Wingdings" pitchFamily="2" charset="2"/>
              <a:buChar char="v"/>
            </a:pPr>
            <a:r>
              <a:rPr lang="en-GB" sz="4400" dirty="0">
                <a:solidFill>
                  <a:schemeClr val="tx1"/>
                </a:solidFill>
              </a:rPr>
              <a:t>OS APIs are tools for things like file handling</a:t>
            </a:r>
          </a:p>
          <a:p>
            <a:pPr marL="762000" lvl="0" indent="-685800" algn="l">
              <a:lnSpc>
                <a:spcPct val="150000"/>
              </a:lnSpc>
              <a:buClr>
                <a:schemeClr val="tx1"/>
              </a:buClr>
              <a:buSzPct val="80000"/>
              <a:buFont typeface="Wingdings" pitchFamily="2" charset="2"/>
              <a:buChar char="v"/>
            </a:pPr>
            <a:r>
              <a:rPr lang="en-GB" sz="4400" dirty="0">
                <a:solidFill>
                  <a:schemeClr val="tx1"/>
                </a:solidFill>
              </a:rPr>
              <a:t>To include a module, use the </a:t>
            </a:r>
            <a:r>
              <a:rPr lang="en-GB" sz="4400" dirty="0">
                <a:solidFill>
                  <a:srgbClr val="0096A4"/>
                </a:solidFill>
                <a:latin typeface="Consolas" panose="020B0609020204030204" pitchFamily="49" charset="0"/>
                <a:cs typeface="Consolas" panose="020B0609020204030204" pitchFamily="49" charset="0"/>
                <a:sym typeface="Consolas"/>
              </a:rPr>
              <a:t>require()</a:t>
            </a:r>
            <a:r>
              <a:rPr lang="en-GB" sz="4400" dirty="0">
                <a:solidFill>
                  <a:srgbClr val="0096A4"/>
                </a:solidFill>
                <a:latin typeface="Consolas" panose="020B0609020204030204" pitchFamily="49" charset="0"/>
                <a:cs typeface="Consolas" panose="020B0609020204030204" pitchFamily="49" charset="0"/>
              </a:rPr>
              <a:t> </a:t>
            </a:r>
            <a:r>
              <a:rPr lang="en-GB" sz="4400" dirty="0">
                <a:solidFill>
                  <a:schemeClr val="tx1"/>
                </a:solidFill>
              </a:rPr>
              <a:t>method as shown with the following code:</a:t>
            </a:r>
          </a:p>
          <a:p>
            <a:pPr marL="457200" lvl="0" algn="l">
              <a:spcBef>
                <a:spcPts val="1600"/>
              </a:spcBef>
              <a:spcAft>
                <a:spcPts val="1600"/>
              </a:spcAft>
            </a:pPr>
            <a:r>
              <a:rPr lang="en-GB" sz="4400" dirty="0" err="1">
                <a:solidFill>
                  <a:srgbClr val="0096A4"/>
                </a:solidFill>
                <a:latin typeface="Consolas" panose="020B0609020204030204" pitchFamily="49" charset="0"/>
                <a:cs typeface="Consolas" panose="020B0609020204030204" pitchFamily="49" charset="0"/>
                <a:sym typeface="Consolas"/>
              </a:rPr>
              <a:t>const</a:t>
            </a:r>
            <a:r>
              <a:rPr lang="en-GB" sz="4400" dirty="0">
                <a:solidFill>
                  <a:srgbClr val="0096A4"/>
                </a:solidFill>
                <a:latin typeface="Consolas" panose="020B0609020204030204" pitchFamily="49" charset="0"/>
                <a:cs typeface="Consolas" panose="020B0609020204030204" pitchFamily="49" charset="0"/>
                <a:sym typeface="Consolas"/>
              </a:rPr>
              <a:t> </a:t>
            </a:r>
            <a:r>
              <a:rPr lang="en-GB" sz="4400" dirty="0" err="1">
                <a:solidFill>
                  <a:srgbClr val="0096A4"/>
                </a:solidFill>
                <a:latin typeface="Consolas" panose="020B0609020204030204" pitchFamily="49" charset="0"/>
                <a:cs typeface="Consolas" panose="020B0609020204030204" pitchFamily="49" charset="0"/>
                <a:sym typeface="Consolas"/>
              </a:rPr>
              <a:t>name_of_variable</a:t>
            </a:r>
            <a:r>
              <a:rPr lang="en-GB" sz="4400" dirty="0">
                <a:solidFill>
                  <a:srgbClr val="0096A4"/>
                </a:solidFill>
                <a:latin typeface="Consolas" panose="020B0609020204030204" pitchFamily="49" charset="0"/>
                <a:cs typeface="Consolas" panose="020B0609020204030204" pitchFamily="49" charset="0"/>
                <a:sym typeface="Consolas"/>
              </a:rPr>
              <a:t> = require('</a:t>
            </a:r>
            <a:r>
              <a:rPr lang="en-GB" sz="4400" dirty="0" err="1">
                <a:solidFill>
                  <a:srgbClr val="0096A4"/>
                </a:solidFill>
                <a:latin typeface="Consolas" panose="020B0609020204030204" pitchFamily="49" charset="0"/>
                <a:cs typeface="Consolas" panose="020B0609020204030204" pitchFamily="49" charset="0"/>
                <a:sym typeface="Consolas"/>
              </a:rPr>
              <a:t>name_of_module</a:t>
            </a:r>
            <a:r>
              <a:rPr lang="en-GB" sz="4400" dirty="0">
                <a:solidFill>
                  <a:srgbClr val="0096A4"/>
                </a:solidFill>
                <a:latin typeface="Consolas" panose="020B0609020204030204" pitchFamily="49" charset="0"/>
                <a:cs typeface="Consolas" panose="020B0609020204030204" pitchFamily="49" charset="0"/>
                <a:sym typeface="Consolas"/>
              </a:rPr>
              <a:t>');</a:t>
            </a:r>
          </a:p>
          <a:p>
            <a:pPr marL="457200" lvl="0" indent="-381000" algn="l">
              <a:lnSpc>
                <a:spcPct val="150000"/>
              </a:lnSpc>
              <a:buClr>
                <a:schemeClr val="tx1"/>
              </a:buClr>
              <a:buSzPts val="2400"/>
              <a:buChar char="❖"/>
            </a:pPr>
            <a:r>
              <a:rPr lang="en-US" sz="4400" dirty="0">
                <a:solidFill>
                  <a:schemeClr val="tx1"/>
                </a:solidFill>
                <a:sym typeface="Trebuchet MS"/>
              </a:rPr>
              <a:t> </a:t>
            </a:r>
            <a:endParaRPr sz="4400" dirty="0">
              <a:solidFill>
                <a:schemeClr val="tx1"/>
              </a:solidFill>
              <a:sym typeface="Trebuchet MS"/>
            </a:endParaRPr>
          </a:p>
        </p:txBody>
      </p:sp>
    </p:spTree>
    <p:extLst>
      <p:ext uri="{BB962C8B-B14F-4D97-AF65-F5344CB8AC3E}">
        <p14:creationId xmlns:p14="http://schemas.microsoft.com/office/powerpoint/2010/main" val="10911035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HTTP Module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097267"/>
            <a:ext cx="21031061" cy="10124469"/>
          </a:xfrm>
          <a:prstGeom prst="rect">
            <a:avLst/>
          </a:prstGeom>
          <a:noFill/>
          <a:ln>
            <a:noFill/>
          </a:ln>
        </p:spPr>
        <p:txBody>
          <a:bodyPr spcFirstLastPara="1" wrap="square" lIns="243800" tIns="243800" rIns="243800" bIns="243800" anchor="t" anchorCtr="0">
            <a:noAutofit/>
          </a:bodyPr>
          <a:lstStyle/>
          <a:p>
            <a:pPr marL="457200" lvl="0" indent="-381000" algn="l">
              <a:lnSpc>
                <a:spcPct val="150000"/>
              </a:lnSpc>
              <a:buClr>
                <a:schemeClr val="tx1"/>
              </a:buClr>
              <a:buSzPct val="80000"/>
              <a:buChar char="❖"/>
            </a:pPr>
            <a:endParaRPr lang="en-GB" sz="4400" dirty="0">
              <a:solidFill>
                <a:schemeClr val="accent4">
                  <a:lumMod val="75000"/>
                </a:schemeClr>
              </a:solidFill>
            </a:endParaRPr>
          </a:p>
          <a:p>
            <a:pPr marL="76200" lvl="0" algn="l">
              <a:lnSpc>
                <a:spcPct val="150000"/>
              </a:lnSpc>
              <a:buClr>
                <a:schemeClr val="tx1"/>
              </a:buClr>
              <a:buSzPct val="80000"/>
            </a:pPr>
            <a:r>
              <a:rPr lang="en-GB" sz="4400" dirty="0">
                <a:solidFill>
                  <a:schemeClr val="tx1"/>
                </a:solidFill>
                <a:sym typeface="Trebuchet MS"/>
              </a:rPr>
              <a:t> </a:t>
            </a:r>
            <a:r>
              <a:rPr lang="en-GB" sz="4400" dirty="0">
                <a:solidFill>
                  <a:schemeClr val="accent4">
                    <a:lumMod val="75000"/>
                  </a:schemeClr>
                </a:solidFill>
                <a:sym typeface="Trebuchet MS"/>
              </a:rPr>
              <a:t>Step 1: </a:t>
            </a:r>
            <a:r>
              <a:rPr lang="en-GB" sz="4400" dirty="0">
                <a:solidFill>
                  <a:schemeClr val="tx1"/>
                </a:solidFill>
                <a:sym typeface="Trebuchet MS"/>
              </a:rPr>
              <a:t>Create a “</a:t>
            </a:r>
            <a:r>
              <a:rPr lang="en-GB" sz="4400" dirty="0" err="1">
                <a:solidFill>
                  <a:schemeClr val="tx1"/>
                </a:solidFill>
                <a:sym typeface="Trebuchet MS"/>
              </a:rPr>
              <a:t>hello.js</a:t>
            </a:r>
            <a:r>
              <a:rPr lang="en-GB" sz="4400" dirty="0">
                <a:solidFill>
                  <a:schemeClr val="tx1"/>
                </a:solidFill>
                <a:sym typeface="Trebuchet MS"/>
              </a:rPr>
              <a:t>” file</a:t>
            </a:r>
          </a:p>
          <a:p>
            <a:pPr marL="76200" lvl="0" algn="l">
              <a:lnSpc>
                <a:spcPct val="150000"/>
              </a:lnSpc>
              <a:buClr>
                <a:schemeClr val="tx1"/>
              </a:buClr>
              <a:buSzPct val="80000"/>
            </a:pPr>
            <a:r>
              <a:rPr lang="en-GB" sz="4400" dirty="0">
                <a:solidFill>
                  <a:schemeClr val="tx1"/>
                </a:solidFill>
                <a:sym typeface="Trebuchet MS"/>
              </a:rPr>
              <a:t> </a:t>
            </a:r>
            <a:r>
              <a:rPr lang="en-GB" sz="4400" dirty="0">
                <a:solidFill>
                  <a:schemeClr val="accent4">
                    <a:lumMod val="75000"/>
                  </a:schemeClr>
                </a:solidFill>
                <a:sym typeface="Trebuchet MS"/>
              </a:rPr>
              <a:t>Step 2: </a:t>
            </a:r>
            <a:r>
              <a:rPr lang="en-GB" sz="4400" dirty="0">
                <a:solidFill>
                  <a:schemeClr val="tx1"/>
                </a:solidFill>
                <a:sym typeface="Trebuchet MS"/>
              </a:rPr>
              <a:t>Include required modules. To include the HTTP module, enter the following: </a:t>
            </a:r>
            <a:r>
              <a:rPr lang="en-GB" sz="4400" dirty="0" err="1">
                <a:solidFill>
                  <a:schemeClr val="tx1"/>
                </a:solidFill>
                <a:sym typeface="Consolas"/>
              </a:rPr>
              <a:t>const</a:t>
            </a:r>
            <a:r>
              <a:rPr lang="en-GB" sz="4400" dirty="0">
                <a:solidFill>
                  <a:schemeClr val="tx1"/>
                </a:solidFill>
                <a:sym typeface="Consolas"/>
              </a:rPr>
              <a:t> http = require('http’);</a:t>
            </a:r>
            <a:endParaRPr lang="en-GB" sz="4400" dirty="0">
              <a:solidFill>
                <a:schemeClr val="tx1"/>
              </a:solidFill>
              <a:sym typeface="Trebuchet MS"/>
            </a:endParaRPr>
          </a:p>
          <a:p>
            <a:pPr marL="76200" lvl="0" algn="l">
              <a:lnSpc>
                <a:spcPct val="150000"/>
              </a:lnSpc>
              <a:buClr>
                <a:schemeClr val="tx1"/>
              </a:buClr>
              <a:buSzPct val="80000"/>
            </a:pPr>
            <a:r>
              <a:rPr lang="en-GB" sz="4400" dirty="0">
                <a:solidFill>
                  <a:schemeClr val="tx1"/>
                </a:solidFill>
                <a:sym typeface="Trebuchet MS"/>
              </a:rPr>
              <a:t> </a:t>
            </a:r>
            <a:r>
              <a:rPr lang="en-GB" sz="4400" dirty="0">
                <a:solidFill>
                  <a:schemeClr val="accent4">
                    <a:lumMod val="75000"/>
                  </a:schemeClr>
                </a:solidFill>
                <a:sym typeface="Trebuchet MS"/>
              </a:rPr>
              <a:t>Step 3: </a:t>
            </a:r>
            <a:r>
              <a:rPr lang="en-GB" sz="4400" dirty="0">
                <a:solidFill>
                  <a:schemeClr val="tx1"/>
                </a:solidFill>
                <a:sym typeface="Trebuchet MS"/>
              </a:rPr>
              <a:t>Create a server object (i.e. </a:t>
            </a:r>
            <a:r>
              <a:rPr lang="en-GB" sz="4400" dirty="0" err="1">
                <a:solidFill>
                  <a:schemeClr val="tx1"/>
                </a:solidFill>
                <a:sym typeface="Consolas"/>
              </a:rPr>
              <a:t>createServer</a:t>
            </a:r>
            <a:r>
              <a:rPr lang="en-GB" sz="4400" dirty="0">
                <a:solidFill>
                  <a:schemeClr val="tx1"/>
                </a:solidFill>
                <a:sym typeface="Consolas"/>
              </a:rPr>
              <a:t>()</a:t>
            </a:r>
            <a:r>
              <a:rPr lang="en-GB" sz="4400" dirty="0">
                <a:solidFill>
                  <a:schemeClr val="tx1"/>
                </a:solidFill>
                <a:sym typeface="Trebuchet MS"/>
              </a:rPr>
              <a:t>)</a:t>
            </a:r>
          </a:p>
          <a:p>
            <a:pPr marL="76200" lvl="0" algn="l">
              <a:lnSpc>
                <a:spcPct val="150000"/>
              </a:lnSpc>
              <a:buClr>
                <a:schemeClr val="tx1"/>
              </a:buClr>
              <a:buSzPct val="80000"/>
            </a:pPr>
            <a:r>
              <a:rPr lang="en-US" sz="4400" dirty="0">
                <a:solidFill>
                  <a:schemeClr val="tx1"/>
                </a:solidFill>
                <a:sym typeface="Trebuchet MS"/>
              </a:rPr>
              <a:t> </a:t>
            </a:r>
            <a:endParaRPr sz="4400" dirty="0">
              <a:solidFill>
                <a:schemeClr val="tx1"/>
              </a:solidFill>
              <a:sym typeface="Trebuchet MS"/>
            </a:endParaRPr>
          </a:p>
        </p:txBody>
      </p:sp>
      <p:graphicFrame>
        <p:nvGraphicFramePr>
          <p:cNvPr id="4" name="Google Shape;200;p26">
            <a:extLst>
              <a:ext uri="{FF2B5EF4-FFF2-40B4-BE49-F238E27FC236}">
                <a16:creationId xmlns:a16="http://schemas.microsoft.com/office/drawing/2014/main" id="{6FA9C61D-1C34-324A-8CE5-36FBB75171FB}"/>
              </a:ext>
            </a:extLst>
          </p:cNvPr>
          <p:cNvGraphicFramePr/>
          <p:nvPr>
            <p:extLst>
              <p:ext uri="{D42A27DB-BD31-4B8C-83A1-F6EECF244321}">
                <p14:modId xmlns:p14="http://schemas.microsoft.com/office/powerpoint/2010/main" val="34013514"/>
              </p:ext>
            </p:extLst>
          </p:nvPr>
        </p:nvGraphicFramePr>
        <p:xfrm>
          <a:off x="5538367" y="7799671"/>
          <a:ext cx="12622042" cy="4066266"/>
        </p:xfrm>
        <a:graphic>
          <a:graphicData uri="http://schemas.openxmlformats.org/drawingml/2006/table">
            <a:tbl>
              <a:tblPr>
                <a:noFill/>
              </a:tblPr>
              <a:tblGrid>
                <a:gridCol w="12622042">
                  <a:extLst>
                    <a:ext uri="{9D8B030D-6E8A-4147-A177-3AD203B41FA5}">
                      <a16:colId xmlns:a16="http://schemas.microsoft.com/office/drawing/2014/main" val="20000"/>
                    </a:ext>
                  </a:extLst>
                </a:gridCol>
              </a:tblGrid>
              <a:tr h="4066266">
                <a:tc>
                  <a:txBody>
                    <a:bodyPr/>
                    <a:lstStyle/>
                    <a:p>
                      <a:pPr marL="0" lvl="0" indent="0" algn="just" rtl="0">
                        <a:lnSpc>
                          <a:spcPct val="115000"/>
                        </a:lnSpc>
                        <a:spcBef>
                          <a:spcPts val="0"/>
                        </a:spcBef>
                        <a:spcAft>
                          <a:spcPts val="0"/>
                        </a:spcAft>
                        <a:buNone/>
                      </a:pPr>
                      <a:r>
                        <a:rPr lang="en-GB" sz="3600" dirty="0" err="1">
                          <a:latin typeface="Consolas" panose="020B0609020204030204" pitchFamily="49" charset="0"/>
                          <a:ea typeface="Montserrat"/>
                          <a:cs typeface="Consolas" panose="020B0609020204030204" pitchFamily="49" charset="0"/>
                          <a:sym typeface="Montserrat"/>
                        </a:rPr>
                        <a:t>const</a:t>
                      </a:r>
                      <a:r>
                        <a:rPr lang="en-GB" sz="3600" dirty="0">
                          <a:latin typeface="Consolas" panose="020B0609020204030204" pitchFamily="49" charset="0"/>
                          <a:ea typeface="Montserrat"/>
                          <a:cs typeface="Consolas" panose="020B0609020204030204" pitchFamily="49" charset="0"/>
                          <a:sym typeface="Montserrat"/>
                        </a:rPr>
                        <a:t> http = require('http');</a:t>
                      </a:r>
                      <a:endParaRPr sz="36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endParaRPr sz="36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600" dirty="0" err="1">
                          <a:latin typeface="Consolas" panose="020B0609020204030204" pitchFamily="49" charset="0"/>
                          <a:ea typeface="Montserrat"/>
                          <a:cs typeface="Consolas" panose="020B0609020204030204" pitchFamily="49" charset="0"/>
                          <a:sym typeface="Montserrat"/>
                        </a:rPr>
                        <a:t>http.createServer</a:t>
                      </a:r>
                      <a:r>
                        <a:rPr lang="en-GB" sz="3600" dirty="0">
                          <a:latin typeface="Consolas" panose="020B0609020204030204" pitchFamily="49" charset="0"/>
                          <a:ea typeface="Montserrat"/>
                          <a:cs typeface="Consolas" panose="020B0609020204030204" pitchFamily="49" charset="0"/>
                          <a:sym typeface="Montserrat"/>
                        </a:rPr>
                        <a:t>(function(request, response) {</a:t>
                      </a:r>
                      <a:endParaRPr sz="36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600" dirty="0">
                          <a:latin typeface="Consolas" panose="020B0609020204030204" pitchFamily="49" charset="0"/>
                          <a:ea typeface="Montserrat"/>
                          <a:cs typeface="Consolas" panose="020B0609020204030204" pitchFamily="49" charset="0"/>
                          <a:sym typeface="Montserrat"/>
                        </a:rPr>
                        <a:t>    </a:t>
                      </a:r>
                      <a:r>
                        <a:rPr lang="en-GB" sz="3600" dirty="0" err="1">
                          <a:latin typeface="Consolas" panose="020B0609020204030204" pitchFamily="49" charset="0"/>
                          <a:ea typeface="Montserrat"/>
                          <a:cs typeface="Consolas" panose="020B0609020204030204" pitchFamily="49" charset="0"/>
                          <a:sym typeface="Montserrat"/>
                        </a:rPr>
                        <a:t>response.write</a:t>
                      </a:r>
                      <a:r>
                        <a:rPr lang="en-GB" sz="3600" dirty="0">
                          <a:latin typeface="Consolas" panose="020B0609020204030204" pitchFamily="49" charset="0"/>
                          <a:ea typeface="Montserrat"/>
                          <a:cs typeface="Consolas" panose="020B0609020204030204" pitchFamily="49" charset="0"/>
                          <a:sym typeface="Montserrat"/>
                        </a:rPr>
                        <a:t>('Hello World!');</a:t>
                      </a:r>
                      <a:endParaRPr sz="36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600" dirty="0">
                          <a:latin typeface="Consolas" panose="020B0609020204030204" pitchFamily="49" charset="0"/>
                          <a:ea typeface="Montserrat"/>
                          <a:cs typeface="Consolas" panose="020B0609020204030204" pitchFamily="49" charset="0"/>
                          <a:sym typeface="Montserrat"/>
                        </a:rPr>
                        <a:t>    </a:t>
                      </a:r>
                      <a:r>
                        <a:rPr lang="en-GB" sz="3600" dirty="0" err="1">
                          <a:latin typeface="Consolas" panose="020B0609020204030204" pitchFamily="49" charset="0"/>
                          <a:ea typeface="Montserrat"/>
                          <a:cs typeface="Consolas" panose="020B0609020204030204" pitchFamily="49" charset="0"/>
                          <a:sym typeface="Montserrat"/>
                        </a:rPr>
                        <a:t>response.end</a:t>
                      </a:r>
                      <a:r>
                        <a:rPr lang="en-GB" sz="3600" dirty="0">
                          <a:latin typeface="Consolas" panose="020B0609020204030204" pitchFamily="49" charset="0"/>
                          <a:ea typeface="Montserrat"/>
                          <a:cs typeface="Consolas" panose="020B0609020204030204" pitchFamily="49" charset="0"/>
                          <a:sym typeface="Montserrat"/>
                        </a:rPr>
                        <a:t>();</a:t>
                      </a:r>
                      <a:endParaRPr sz="3600" dirty="0">
                        <a:latin typeface="Consolas" panose="020B0609020204030204" pitchFamily="49" charset="0"/>
                        <a:ea typeface="Montserrat"/>
                        <a:cs typeface="Consolas" panose="020B0609020204030204" pitchFamily="49" charset="0"/>
                        <a:sym typeface="Montserrat"/>
                      </a:endParaRPr>
                    </a:p>
                    <a:p>
                      <a:pPr marL="0" lvl="0" indent="0" algn="just" rtl="0">
                        <a:lnSpc>
                          <a:spcPct val="115000"/>
                        </a:lnSpc>
                        <a:spcBef>
                          <a:spcPts val="0"/>
                        </a:spcBef>
                        <a:spcAft>
                          <a:spcPts val="0"/>
                        </a:spcAft>
                        <a:buNone/>
                      </a:pPr>
                      <a:r>
                        <a:rPr lang="en-GB" sz="3600" dirty="0">
                          <a:latin typeface="Consolas" panose="020B0609020204030204" pitchFamily="49" charset="0"/>
                          <a:ea typeface="Montserrat"/>
                          <a:cs typeface="Consolas" panose="020B0609020204030204" pitchFamily="49" charset="0"/>
                          <a:sym typeface="Montserrat"/>
                        </a:rPr>
                        <a:t>}).listen(3000);</a:t>
                      </a:r>
                      <a:endParaRPr sz="3600" dirty="0">
                        <a:latin typeface="Consolas" panose="020B0609020204030204" pitchFamily="49" charset="0"/>
                        <a:ea typeface="Montserrat"/>
                        <a:cs typeface="Consolas" panose="020B0609020204030204" pitchFamily="49" charset="0"/>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18645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3;p21">
            <a:extLst>
              <a:ext uri="{FF2B5EF4-FFF2-40B4-BE49-F238E27FC236}">
                <a16:creationId xmlns:a16="http://schemas.microsoft.com/office/drawing/2014/main" id="{11D62950-C747-A941-8505-B8A9C3C965E3}"/>
              </a:ext>
            </a:extLst>
          </p:cNvPr>
          <p:cNvSpPr txBox="1">
            <a:spLocks/>
          </p:cNvSpPr>
          <p:nvPr/>
        </p:nvSpPr>
        <p:spPr>
          <a:xfrm>
            <a:off x="831200" y="570048"/>
            <a:ext cx="22721600" cy="1527200"/>
          </a:xfrm>
          <a:prstGeom prst="rect">
            <a:avLst/>
          </a:prstGeom>
          <a:noFill/>
          <a:ln>
            <a:noFill/>
          </a:ln>
        </p:spPr>
        <p:txBody>
          <a:bodyPr spcFirstLastPara="1" wrap="square" lIns="243800" tIns="243800" rIns="243800" bIns="243800" anchor="t" anchorCtr="0">
            <a:noAutofit/>
          </a:bodyPr>
          <a:lstStyle>
            <a:lvl1pPr marL="0" marR="0" indent="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1pPr>
            <a:lvl2pPr marL="0" marR="0" indent="1714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2pPr>
            <a:lvl3pPr marL="0" marR="0" indent="3429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3pPr>
            <a:lvl4pPr marL="0" marR="0" indent="5143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4pPr>
            <a:lvl5pPr marL="0" marR="0" indent="6858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5pPr>
            <a:lvl6pPr marL="0" marR="0" indent="8572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6pPr>
            <a:lvl7pPr marL="0" marR="0" indent="10287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7pPr>
            <a:lvl8pPr marL="0" marR="0" indent="120015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8pPr>
            <a:lvl9pPr marL="0" marR="0" indent="1371600" algn="l" defTabSz="914377" latinLnBrk="0">
              <a:lnSpc>
                <a:spcPct val="80000"/>
              </a:lnSpc>
              <a:spcBef>
                <a:spcPts val="0"/>
              </a:spcBef>
              <a:spcAft>
                <a:spcPts val="0"/>
              </a:spcAft>
              <a:buClrTx/>
              <a:buSzTx/>
              <a:buFontTx/>
              <a:buNone/>
              <a:tabLst/>
              <a:defRPr sz="3188" b="1" i="0" u="none" strike="noStrike" cap="none" spc="-64" baseline="0">
                <a:solidFill>
                  <a:srgbClr val="5E5E5E"/>
                </a:solidFill>
                <a:uFillTx/>
                <a:latin typeface="Helvetica"/>
                <a:ea typeface="Helvetica"/>
                <a:cs typeface="Helvetica"/>
                <a:sym typeface="Helvetica"/>
              </a:defRPr>
            </a:lvl9pPr>
          </a:lstStyle>
          <a:p>
            <a:pPr algn="ctr">
              <a:buClr>
                <a:srgbClr val="C2AE4B"/>
              </a:buClr>
              <a:buSzPts val="2800"/>
            </a:pPr>
            <a:r>
              <a:rPr lang="en-GB" sz="8501" dirty="0">
                <a:solidFill>
                  <a:srgbClr val="E6B91D"/>
                </a:solidFill>
              </a:rPr>
              <a:t>The HTTP Module</a:t>
            </a:r>
          </a:p>
          <a:p>
            <a:pPr algn="ctr" rtl="0">
              <a:buClr>
                <a:srgbClr val="C2AE4B"/>
              </a:buClr>
              <a:buSzPts val="2800"/>
              <a:buFont typeface="Trebuchet MS"/>
              <a:buNone/>
            </a:pPr>
            <a:endParaRPr lang="en-GB" sz="8501" dirty="0">
              <a:solidFill>
                <a:srgbClr val="E6B91D"/>
              </a:solidFill>
            </a:endParaRPr>
          </a:p>
        </p:txBody>
      </p:sp>
      <p:sp>
        <p:nvSpPr>
          <p:cNvPr id="7" name="Google Shape;164;p21">
            <a:extLst>
              <a:ext uri="{FF2B5EF4-FFF2-40B4-BE49-F238E27FC236}">
                <a16:creationId xmlns:a16="http://schemas.microsoft.com/office/drawing/2014/main" id="{F3BAC690-D570-D54E-BB44-203C74576446}"/>
              </a:ext>
            </a:extLst>
          </p:cNvPr>
          <p:cNvSpPr txBox="1"/>
          <p:nvPr/>
        </p:nvSpPr>
        <p:spPr>
          <a:xfrm>
            <a:off x="2074267" y="2097267"/>
            <a:ext cx="21031061" cy="10124469"/>
          </a:xfrm>
          <a:prstGeom prst="rect">
            <a:avLst/>
          </a:prstGeom>
          <a:noFill/>
          <a:ln>
            <a:noFill/>
          </a:ln>
        </p:spPr>
        <p:txBody>
          <a:bodyPr spcFirstLastPara="1" wrap="square" lIns="243800" tIns="243800" rIns="243800" bIns="243800" anchor="t" anchorCtr="0">
            <a:noAutofit/>
          </a:bodyPr>
          <a:lstStyle/>
          <a:p>
            <a:pPr marL="457200" lvl="0" indent="-381000" algn="l">
              <a:lnSpc>
                <a:spcPct val="150000"/>
              </a:lnSpc>
              <a:buClr>
                <a:schemeClr val="tx1"/>
              </a:buClr>
              <a:buSzPct val="80000"/>
              <a:buChar char="❖"/>
            </a:pPr>
            <a:endParaRPr lang="en-GB" sz="4400" dirty="0">
              <a:solidFill>
                <a:schemeClr val="accent4">
                  <a:lumMod val="75000"/>
                </a:schemeClr>
              </a:solidFill>
            </a:endParaRPr>
          </a:p>
          <a:p>
            <a:pPr lvl="0" algn="l">
              <a:lnSpc>
                <a:spcPct val="150000"/>
              </a:lnSpc>
              <a:spcBef>
                <a:spcPts val="1000"/>
              </a:spcBef>
            </a:pPr>
            <a:r>
              <a:rPr lang="en-GB" sz="4400" dirty="0">
                <a:solidFill>
                  <a:schemeClr val="accent4">
                    <a:lumMod val="75000"/>
                  </a:schemeClr>
                </a:solidFill>
                <a:sym typeface="Trebuchet MS"/>
              </a:rPr>
              <a:t>Step 4: </a:t>
            </a:r>
            <a:r>
              <a:rPr lang="en-GB" sz="4400" dirty="0">
                <a:solidFill>
                  <a:schemeClr val="tx1"/>
                </a:solidFill>
                <a:sym typeface="Trebuchet MS"/>
              </a:rPr>
              <a:t>Save your Node.js file</a:t>
            </a:r>
          </a:p>
          <a:p>
            <a:pPr lvl="0" algn="l">
              <a:lnSpc>
                <a:spcPct val="150000"/>
              </a:lnSpc>
              <a:spcBef>
                <a:spcPts val="1000"/>
              </a:spcBef>
            </a:pPr>
            <a:r>
              <a:rPr lang="en-GB" sz="4400" dirty="0">
                <a:solidFill>
                  <a:schemeClr val="accent4">
                    <a:lumMod val="75000"/>
                  </a:schemeClr>
                </a:solidFill>
                <a:sym typeface="Trebuchet MS"/>
              </a:rPr>
              <a:t>Step 5: </a:t>
            </a:r>
            <a:r>
              <a:rPr lang="en-GB" sz="4400" dirty="0">
                <a:solidFill>
                  <a:schemeClr val="tx1"/>
                </a:solidFill>
                <a:sym typeface="Trebuchet MS"/>
              </a:rPr>
              <a:t>Initiate the Node.js file. </a:t>
            </a:r>
          </a:p>
          <a:p>
            <a:pPr lvl="0" algn="l">
              <a:lnSpc>
                <a:spcPct val="150000"/>
              </a:lnSpc>
              <a:spcBef>
                <a:spcPts val="1000"/>
              </a:spcBef>
            </a:pPr>
            <a:endParaRPr lang="en-GB" sz="4400" dirty="0">
              <a:solidFill>
                <a:schemeClr val="tx1"/>
              </a:solidFill>
              <a:sym typeface="Trebuchet MS"/>
            </a:endParaRPr>
          </a:p>
          <a:p>
            <a:pPr lvl="0" algn="l">
              <a:lnSpc>
                <a:spcPct val="150000"/>
              </a:lnSpc>
              <a:spcBef>
                <a:spcPts val="1000"/>
              </a:spcBef>
            </a:pPr>
            <a:endParaRPr lang="en-GB" sz="4400" dirty="0">
              <a:solidFill>
                <a:schemeClr val="tx1"/>
              </a:solidFill>
              <a:sym typeface="Trebuchet MS"/>
            </a:endParaRPr>
          </a:p>
          <a:p>
            <a:pPr lvl="0" algn="l">
              <a:lnSpc>
                <a:spcPct val="150000"/>
              </a:lnSpc>
              <a:spcBef>
                <a:spcPts val="1000"/>
              </a:spcBef>
            </a:pPr>
            <a:endParaRPr lang="en-GB" sz="4400" dirty="0">
              <a:solidFill>
                <a:schemeClr val="tx1"/>
              </a:solidFill>
              <a:sym typeface="Trebuchet MS"/>
            </a:endParaRPr>
          </a:p>
          <a:p>
            <a:pPr lvl="0" algn="l">
              <a:lnSpc>
                <a:spcPct val="150000"/>
              </a:lnSpc>
              <a:spcBef>
                <a:spcPts val="1000"/>
              </a:spcBef>
            </a:pPr>
            <a:endParaRPr lang="en-GB" sz="4400" dirty="0">
              <a:solidFill>
                <a:srgbClr val="FFFFFF"/>
              </a:solidFill>
              <a:latin typeface="Trebuchet MS"/>
              <a:ea typeface="Trebuchet MS"/>
              <a:cs typeface="Trebuchet MS"/>
              <a:sym typeface="Trebuchet MS"/>
            </a:endParaRPr>
          </a:p>
          <a:p>
            <a:pPr marL="76200" lvl="0" algn="l">
              <a:lnSpc>
                <a:spcPct val="150000"/>
              </a:lnSpc>
              <a:buClr>
                <a:schemeClr val="tx1"/>
              </a:buClr>
              <a:buSzPct val="80000"/>
            </a:pPr>
            <a:r>
              <a:rPr lang="en-US" sz="4400" dirty="0">
                <a:solidFill>
                  <a:schemeClr val="tx1"/>
                </a:solidFill>
                <a:sym typeface="Trebuchet MS"/>
              </a:rPr>
              <a:t> </a:t>
            </a:r>
            <a:endParaRPr sz="4400" dirty="0">
              <a:solidFill>
                <a:schemeClr val="tx1"/>
              </a:solidFill>
              <a:sym typeface="Trebuchet MS"/>
            </a:endParaRPr>
          </a:p>
        </p:txBody>
      </p:sp>
      <p:sp>
        <p:nvSpPr>
          <p:cNvPr id="2" name="TextBox 1">
            <a:extLst>
              <a:ext uri="{FF2B5EF4-FFF2-40B4-BE49-F238E27FC236}">
                <a16:creationId xmlns:a16="http://schemas.microsoft.com/office/drawing/2014/main" id="{029F3A68-3A2E-6B4F-B1DD-E79DF22F4FA3}"/>
              </a:ext>
            </a:extLst>
          </p:cNvPr>
          <p:cNvSpPr txBox="1"/>
          <p:nvPr/>
        </p:nvSpPr>
        <p:spPr>
          <a:xfrm>
            <a:off x="3433252" y="5823529"/>
            <a:ext cx="18313089" cy="35650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1" indent="-571500" algn="l">
              <a:spcBef>
                <a:spcPts val="1000"/>
              </a:spcBef>
              <a:buFont typeface="Arial" panose="020B0604020202020204" pitchFamily="34" charset="0"/>
              <a:buChar char="•"/>
            </a:pPr>
            <a:r>
              <a:rPr lang="en-GB" sz="4400" dirty="0">
                <a:solidFill>
                  <a:schemeClr val="tx1"/>
                </a:solidFill>
                <a:sym typeface="Trebuchet MS"/>
              </a:rPr>
              <a:t>Open your command line interface</a:t>
            </a:r>
          </a:p>
          <a:p>
            <a:pPr marL="571500" lvl="1" indent="-571500" algn="l">
              <a:spcBef>
                <a:spcPts val="1000"/>
              </a:spcBef>
              <a:buFont typeface="Arial" panose="020B0604020202020204" pitchFamily="34" charset="0"/>
              <a:buChar char="•"/>
            </a:pPr>
            <a:r>
              <a:rPr lang="en-GB" sz="4400" dirty="0">
                <a:solidFill>
                  <a:schemeClr val="tx1"/>
                </a:solidFill>
                <a:sym typeface="Trebuchet MS"/>
              </a:rPr>
              <a:t>If necessary, change directory so that you are in the same directory as the one in which your Node.js file is stored. </a:t>
            </a:r>
            <a:r>
              <a:rPr lang="en-GB" sz="4400" dirty="0" err="1">
                <a:solidFill>
                  <a:schemeClr val="tx1"/>
                </a:solidFill>
                <a:sym typeface="Trebuchet MS"/>
              </a:rPr>
              <a:t>e.g</a:t>
            </a:r>
            <a:r>
              <a:rPr lang="en-GB" sz="4400" dirty="0">
                <a:solidFill>
                  <a:schemeClr val="tx1"/>
                </a:solidFill>
                <a:sym typeface="Trebuchet MS"/>
              </a:rPr>
              <a:t>: “</a:t>
            </a:r>
            <a:r>
              <a:rPr lang="en-GB" sz="4400" dirty="0">
                <a:solidFill>
                  <a:schemeClr val="tx1"/>
                </a:solidFill>
                <a:sym typeface="Consolas"/>
              </a:rPr>
              <a:t>cd </a:t>
            </a:r>
            <a:r>
              <a:rPr lang="en-GB" sz="4400" dirty="0" err="1">
                <a:solidFill>
                  <a:schemeClr val="tx1"/>
                </a:solidFill>
                <a:sym typeface="Consolas"/>
              </a:rPr>
              <a:t>NodeExamples</a:t>
            </a:r>
            <a:r>
              <a:rPr lang="en-GB" sz="4400" dirty="0">
                <a:solidFill>
                  <a:schemeClr val="tx1"/>
                </a:solidFill>
                <a:sym typeface="Trebuchet MS"/>
              </a:rPr>
              <a:t>” </a:t>
            </a:r>
          </a:p>
          <a:p>
            <a:pPr marL="571500" lvl="1" indent="-571500" algn="l">
              <a:spcBef>
                <a:spcPts val="1000"/>
              </a:spcBef>
              <a:buFont typeface="Arial" panose="020B0604020202020204" pitchFamily="34" charset="0"/>
              <a:buChar char="•"/>
            </a:pPr>
            <a:r>
              <a:rPr lang="en-GB" sz="4400" dirty="0">
                <a:solidFill>
                  <a:schemeClr val="tx1"/>
                </a:solidFill>
                <a:sym typeface="Trebuchet MS"/>
              </a:rPr>
              <a:t>Type: </a:t>
            </a:r>
            <a:r>
              <a:rPr lang="en-GB" sz="4400" dirty="0">
                <a:solidFill>
                  <a:schemeClr val="tx1"/>
                </a:solidFill>
                <a:sym typeface="Consolas"/>
              </a:rPr>
              <a:t>node </a:t>
            </a:r>
            <a:r>
              <a:rPr lang="en-GB" sz="4400" dirty="0" err="1">
                <a:solidFill>
                  <a:schemeClr val="tx1"/>
                </a:solidFill>
                <a:sym typeface="Consolas"/>
              </a:rPr>
              <a:t>hello.js</a:t>
            </a:r>
            <a:r>
              <a:rPr lang="en-GB" sz="4400" dirty="0">
                <a:solidFill>
                  <a:schemeClr val="tx1"/>
                </a:solidFill>
                <a:sym typeface="Trebuchet MS"/>
              </a:rPr>
              <a:t> into the command line </a:t>
            </a:r>
          </a:p>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4212607195"/>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191</TotalTime>
  <Words>2537</Words>
  <Application>Microsoft Macintosh PowerPoint</Application>
  <PresentationFormat>Custom</PresentationFormat>
  <Paragraphs>232</Paragraphs>
  <Slides>23</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Consolas</vt:lpstr>
      <vt:lpstr>Helvetica</vt:lpstr>
      <vt:lpstr>Helvetica Neue</vt:lpstr>
      <vt:lpstr>Helvetica Neue Medium</vt:lpstr>
      <vt:lpstr>Montserrat</vt:lpstr>
      <vt:lpstr>Montserrat Light</vt:lpstr>
      <vt:lpstr>Trebuchet MS</vt:lpstr>
      <vt:lpstr>Wingdings</vt:lpstr>
      <vt:lpstr>21_BasicWhite</vt:lpstr>
      <vt:lpstr>Introduction to Node.js</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Maryam Balabeed</cp:lastModifiedBy>
  <cp:revision>19</cp:revision>
  <dcterms:modified xsi:type="dcterms:W3CDTF">2021-11-06T18:42:56Z</dcterms:modified>
</cp:coreProperties>
</file>