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7" r:id="rId4"/>
    <p:sldId id="274" r:id="rId5"/>
    <p:sldId id="275" r:id="rId6"/>
    <p:sldId id="276" r:id="rId7"/>
    <p:sldId id="263" r:id="rId8"/>
    <p:sldId id="26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A4"/>
    <a:srgbClr val="5DC5ED"/>
    <a:srgbClr val="323434"/>
    <a:srgbClr val="96E896"/>
    <a:srgbClr val="5DC4EC"/>
    <a:srgbClr val="A3000C"/>
    <a:srgbClr val="5E3464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1"/>
  </p:normalViewPr>
  <p:slideViewPr>
    <p:cSldViewPr snapToGrid="0" snapToObjects="1">
      <p:cViewPr varScale="1">
        <p:scale>
          <a:sx n="53" d="100"/>
          <a:sy n="53" d="100"/>
        </p:scale>
        <p:origin x="792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>
                <a:solidFill>
                  <a:srgbClr val="FFFF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20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image.png"/>
          <p:cNvSpPr>
            <a:spLocks noGrp="1"/>
          </p:cNvSpPr>
          <p:nvPr>
            <p:ph type="pic" idx="21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7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4294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 rtl="0">
              <a:defRPr/>
            </a:pPr>
            <a:r>
              <a:t>Slide Title</a:t>
            </a:r>
          </a:p>
        </p:txBody>
      </p:sp>
      <p:pic>
        <p:nvPicPr>
          <p:cNvPr id="183" name="mcittt-01.png" descr="mcittt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8" y="11337232"/>
            <a:ext cx="4777359" cy="26872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Tuwaiq Academy Logo-02.png" descr="Tuwaiq Academy Logo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1050" y="10674873"/>
            <a:ext cx="7136316" cy="40119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logoSAFCSP-01.png" descr="logoSAFCSP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718" y="10674873"/>
            <a:ext cx="5672729" cy="4011984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v"/>
          <p:cNvSpPr/>
          <p:nvPr/>
        </p:nvSpPr>
        <p:spPr>
          <a:xfrm>
            <a:off x="5858" y="-54931"/>
            <a:ext cx="24372284" cy="15318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v</a:t>
            </a:r>
          </a:p>
        </p:txBody>
      </p:sp>
      <p:pic>
        <p:nvPicPr>
          <p:cNvPr id="187" name="Tuwaiq1000-google-logo-01.png" descr="Tuwaiq1000-google-logo-0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25" y="-970857"/>
            <a:ext cx="6194032" cy="336369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9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Author and Date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1" name="Rectangle"/>
          <p:cNvSpPr/>
          <p:nvPr/>
        </p:nvSpPr>
        <p:spPr>
          <a:xfrm>
            <a:off x="21848894" y="-110577"/>
            <a:ext cx="2543007" cy="13937155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3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6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1pPr>
            <a:lvl2pPr marL="9906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2pPr>
            <a:lvl3pPr marL="16002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3pPr>
            <a:lvl4pPr marL="22098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4pPr>
            <a:lvl5pPr marL="2819400" indent="-381000" algn="r" rtl="1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3000"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5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7" name="image.png"/>
          <p:cNvSpPr>
            <a:spLocks noGrp="1"/>
          </p:cNvSpPr>
          <p:nvPr>
            <p:ph type="pic" sz="half" idx="22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pic>
        <p:nvPicPr>
          <p:cNvPr id="79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Slide Subtitle</a:t>
            </a:r>
          </a:p>
        </p:txBody>
      </p:sp>
      <p:pic>
        <p:nvPicPr>
          <p:cNvPr id="101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2" y="-2525380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12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pPr rtl="0">
              <a:defRPr/>
            </a:pPr>
            <a:r>
              <a:t>Agenda Subtitle</a:t>
            </a:r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1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otline-02.png" descr="Dotline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7801" y="-1621804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Rectangle"/>
          <p:cNvSpPr txBox="1">
            <a:spLocks noGrp="1"/>
          </p:cNvSpPr>
          <p:nvPr>
            <p:ph type="body" sz="quarter" idx="21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</p:spPr>
        <p:txBody>
          <a:bodyPr anchor="ctr"/>
          <a:lstStyle/>
          <a:p>
            <a:pPr marL="0" lvl="1" indent="457200" algn="l" rtl="0">
              <a:buSzTx/>
              <a:buNone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7" name="Rectangle"/>
          <p:cNvSpPr txBox="1">
            <a:spLocks noGrp="1"/>
          </p:cNvSpPr>
          <p:nvPr>
            <p:ph type="body" idx="22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</p:spPr>
        <p:txBody>
          <a:bodyPr anchor="ctr"/>
          <a:lstStyle/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/>
          </a:p>
        </p:txBody>
      </p:sp>
      <p:sp>
        <p:nvSpPr>
          <p:cNvPr id="128" name="Time : 30 min"/>
          <p:cNvSpPr txBox="1">
            <a:spLocks noGrp="1"/>
          </p:cNvSpPr>
          <p:nvPr>
            <p:ph type="body" sz="quarter" idx="23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Time : 30 min </a:t>
            </a:r>
          </a:p>
        </p:txBody>
      </p:sp>
      <p:sp>
        <p:nvSpPr>
          <p:cNvPr id="129" name="Titile"/>
          <p:cNvSpPr txBox="1">
            <a:spLocks noGrp="1"/>
          </p:cNvSpPr>
          <p:nvPr>
            <p:ph type="body" sz="quarter" idx="24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</p:spPr>
        <p:txBody>
          <a:bodyPr anchor="ctr"/>
          <a:lstStyle>
            <a:lvl1pPr marL="0" indent="0" defTabSz="1365469">
              <a:lnSpc>
                <a:spcPct val="80000"/>
              </a:lnSpc>
              <a:spcBef>
                <a:spcPts val="0"/>
              </a:spcBef>
              <a:buSzTx/>
              <a:buNone/>
              <a:defRPr sz="4760" b="1" spc="-95"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Titile</a:t>
            </a:r>
          </a:p>
        </p:txBody>
      </p:sp>
      <p:pic>
        <p:nvPicPr>
          <p:cNvPr id="130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pPr rtl="0">
              <a:defRPr/>
            </a:pPr>
            <a:r>
              <a:t>Attribution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/>
            </a:lvl1pPr>
            <a:lvl2pPr marL="638923" indent="-12700">
              <a:spcBef>
                <a:spcPts val="0"/>
              </a:spcBef>
              <a:buSzTx/>
              <a:buNone/>
              <a:defRPr sz="8500" spc="-170"/>
            </a:lvl2pPr>
            <a:lvl3pPr marL="638923" indent="444500">
              <a:spcBef>
                <a:spcPts val="0"/>
              </a:spcBef>
              <a:buSzTx/>
              <a:buNone/>
              <a:defRPr sz="8500" spc="-170"/>
            </a:lvl3pPr>
            <a:lvl4pPr marL="638923" indent="901700">
              <a:spcBef>
                <a:spcPts val="0"/>
              </a:spcBef>
              <a:buSzTx/>
              <a:buNone/>
              <a:defRPr sz="8500" spc="-170"/>
            </a:lvl4pPr>
            <a:lvl5pPr marL="638923" indent="1358900">
              <a:spcBef>
                <a:spcPts val="0"/>
              </a:spcBef>
              <a:buSzTx/>
              <a:buNone/>
              <a:defRPr sz="8500" spc="-170"/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2" name="Tuwaiq1000-google-logo-01.png" descr="Tuwaiq1000-google-logo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Dotline-01.png" descr="Dotlin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" y="-3081427"/>
            <a:ext cx="9700513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</a:lstStyle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4" name="Tuwaiq1000-google-logo-01.png" descr="Tuwaiq1000-google-logo-01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625" y="10970685"/>
            <a:ext cx="6194032" cy="336369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14">
            <a:alphaModFix amt="50159"/>
          </a:blip>
          <a:stretch>
            <a:fillRect/>
          </a:stretch>
        </p:blipFill>
        <p:spPr>
          <a:xfrm>
            <a:off x="2141904" y="-7352294"/>
            <a:ext cx="20100192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Dotline-02.png" descr="Dotline-02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4451082" y="0"/>
            <a:ext cx="970051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60" r:id="rId9"/>
    <p:sldLayoutId id="2147483662" r:id="rId10"/>
    <p:sldLayoutId id="2147483663" r:id="rId11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381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1pPr>
      <a:lvl2pPr marL="990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2pPr>
      <a:lvl3pPr marL="1600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3pPr>
      <a:lvl4pPr marL="2209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4pPr>
      <a:lvl5pPr marL="28194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5pPr>
      <a:lvl6pPr marL="34290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40386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46482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5257800" marR="0" indent="-381000" algn="l" defTabSz="2438338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w3schools.com/react/react_useeffect.asp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l" rtl="0"/>
            <a:r>
              <a:rPr lang="en-US" dirty="0" err="1"/>
              <a:t>useEffect</a:t>
            </a:r>
            <a:r>
              <a:rPr lang="en-US" dirty="0"/>
              <a:t> Hook</a:t>
            </a: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sentation 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defRPr/>
            </a:pPr>
            <a:r>
              <a:rPr lang="en-US" dirty="0"/>
              <a:t>Objective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98" name="Presentation Subtitle"/>
          <p:cNvSpPr txBox="1">
            <a:spLocks noGrp="1"/>
          </p:cNvSpPr>
          <p:nvPr>
            <p:ph type="subTitle" sz="quarter" idx="1"/>
          </p:nvPr>
        </p:nvSpPr>
        <p:spPr>
          <a:xfrm>
            <a:off x="1206500" y="5229224"/>
            <a:ext cx="21971000" cy="52292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dirty="0" err="1"/>
              <a:t>useEffect</a:t>
            </a:r>
            <a:r>
              <a:rPr lang="en-GB" b="0" dirty="0"/>
              <a:t> Hook</a:t>
            </a:r>
          </a:p>
          <a:p>
            <a:pPr marL="685800" indent="-68580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/>
              <a:t>useEffect</a:t>
            </a:r>
            <a:r>
              <a:rPr lang="en-US" b="0" dirty="0"/>
              <a:t> Dependencies</a:t>
            </a:r>
          </a:p>
          <a:p>
            <a:pPr algn="l" rtl="0" fontAlgn="base">
              <a:lnSpc>
                <a:spcPct val="150000"/>
              </a:lnSpc>
            </a:pPr>
            <a:r>
              <a:rPr lang="en-US" b="0" dirty="0"/>
              <a:t> </a:t>
            </a:r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9BF6FDF-2B33-734C-B9E9-23E0318C8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7240" y="12052718"/>
            <a:ext cx="2271440" cy="160577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290F76C-45B4-D34E-9C74-C1487BFB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640" y="12429266"/>
            <a:ext cx="1505130" cy="75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4294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React </a:t>
            </a:r>
            <a:r>
              <a:rPr lang="en-US" sz="8600" dirty="0" err="1">
                <a:solidFill>
                  <a:schemeClr val="accent4">
                    <a:lumMod val="75000"/>
                  </a:schemeClr>
                </a:solidFill>
              </a:rPr>
              <a:t>useEffect</a:t>
            </a:r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 Hooks</a:t>
            </a:r>
            <a:br>
              <a:rPr lang="en-US" dirty="0"/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53B5-B51A-AD45-A3E0-51F2FEE6E3C7}"/>
              </a:ext>
            </a:extLst>
          </p:cNvPr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bullet text">
            <a:extLst>
              <a:ext uri="{FF2B5EF4-FFF2-40B4-BE49-F238E27FC236}">
                <a16:creationId xmlns:a16="http://schemas.microsoft.com/office/drawing/2014/main" id="{817C697F-E800-B849-A10E-EBA91F256274}"/>
              </a:ext>
            </a:extLst>
          </p:cNvPr>
          <p:cNvSpPr txBox="1">
            <a:spLocks/>
          </p:cNvSpPr>
          <p:nvPr/>
        </p:nvSpPr>
        <p:spPr>
          <a:xfrm>
            <a:off x="1206498" y="2793999"/>
            <a:ext cx="21882102" cy="87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 hangingPunct="1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v"/>
              <a:defRPr/>
            </a:pPr>
            <a:r>
              <a:rPr lang="en-US" sz="4800" dirty="0"/>
              <a:t> By using this Hook, you tell React that your component needs to do something after render. 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4800" dirty="0"/>
              <a:t> </a:t>
            </a:r>
            <a:r>
              <a:rPr lang="en-US" sz="4800" dirty="0" err="1"/>
              <a:t>useEffect</a:t>
            </a:r>
            <a:r>
              <a:rPr lang="en-US" sz="4800" dirty="0"/>
              <a:t> accepts two arguments. The second argument is optional.</a:t>
            </a:r>
          </a:p>
          <a:p>
            <a:pPr marL="1219200" lvl="2" indent="0" algn="l" rtl="0">
              <a:buNone/>
            </a:pPr>
            <a:r>
              <a:rPr lang="en-US" sz="4800" dirty="0" err="1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useEffect</a:t>
            </a:r>
            <a:r>
              <a:rPr lang="en-US" sz="4800" dirty="0">
                <a:solidFill>
                  <a:srgbClr val="0096A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(&lt;function&gt;, &lt;dependency&gt;)</a:t>
            </a:r>
          </a:p>
          <a:p>
            <a:br>
              <a:rPr lang="en-US" sz="4800" dirty="0"/>
            </a:br>
            <a:endParaRPr lang="en-US" sz="4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React </a:t>
            </a:r>
            <a:r>
              <a:rPr lang="en-US" sz="8600" dirty="0" err="1">
                <a:solidFill>
                  <a:schemeClr val="accent4">
                    <a:lumMod val="75000"/>
                  </a:schemeClr>
                </a:solidFill>
              </a:rPr>
              <a:t>useEffect</a:t>
            </a:r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 Hooks</a:t>
            </a:r>
            <a:br>
              <a:rPr lang="en-US" dirty="0"/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53B5-B51A-AD45-A3E0-51F2FEE6E3C7}"/>
              </a:ext>
            </a:extLst>
          </p:cNvPr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2A86B-16D2-154E-B9A7-8B0340CBA6E0}"/>
              </a:ext>
            </a:extLst>
          </p:cNvPr>
          <p:cNvSpPr/>
          <p:nvPr/>
        </p:nvSpPr>
        <p:spPr>
          <a:xfrm>
            <a:off x="1925053" y="3224464"/>
            <a:ext cx="21007137" cy="80874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82296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C5A5C5"/>
                </a:solidFill>
              </a:rPr>
              <a:t>function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79B6F2"/>
                </a:solidFill>
              </a:rPr>
              <a:t>Example</a:t>
            </a:r>
            <a:r>
              <a:rPr lang="en-US" sz="4400" dirty="0">
                <a:solidFill>
                  <a:srgbClr val="88C6BE"/>
                </a:solidFill>
              </a:rPr>
              <a:t>()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{</a:t>
            </a:r>
            <a:r>
              <a:rPr lang="en-US" sz="4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C5A5C5"/>
                </a:solidFill>
              </a:rPr>
              <a:t>const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[</a:t>
            </a:r>
            <a:r>
              <a:rPr lang="en-US" sz="4400" dirty="0"/>
              <a:t>count</a:t>
            </a:r>
            <a:r>
              <a:rPr lang="en-US" sz="4400" dirty="0">
                <a:solidFill>
                  <a:srgbClr val="88C6BE"/>
                </a:solidFill>
              </a:rPr>
              <a:t>,</a:t>
            </a:r>
            <a:r>
              <a:rPr lang="en-US" sz="4400" dirty="0"/>
              <a:t> </a:t>
            </a:r>
            <a:r>
              <a:rPr lang="en-US" sz="4400" dirty="0" err="1"/>
              <a:t>setCount</a:t>
            </a:r>
            <a:r>
              <a:rPr lang="en-US" sz="4400" dirty="0">
                <a:solidFill>
                  <a:srgbClr val="88C6BE"/>
                </a:solidFill>
              </a:rPr>
              <a:t>]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D7DEEA"/>
                </a:solidFill>
              </a:rPr>
              <a:t>=</a:t>
            </a:r>
            <a:r>
              <a:rPr lang="en-US" sz="4400" dirty="0"/>
              <a:t> </a:t>
            </a:r>
            <a:r>
              <a:rPr lang="en-US" sz="4400" dirty="0" err="1">
                <a:solidFill>
                  <a:srgbClr val="79B6F2"/>
                </a:solidFill>
              </a:rPr>
              <a:t>useState</a:t>
            </a:r>
            <a:r>
              <a:rPr lang="en-US" sz="4400" dirty="0">
                <a:solidFill>
                  <a:srgbClr val="88C6BE"/>
                </a:solidFill>
              </a:rPr>
              <a:t>(</a:t>
            </a:r>
            <a:r>
              <a:rPr lang="en-US" sz="4400" dirty="0">
                <a:solidFill>
                  <a:srgbClr val="5A9BCF"/>
                </a:solidFill>
              </a:rPr>
              <a:t>0</a:t>
            </a:r>
            <a:r>
              <a:rPr lang="en-US" sz="4400" dirty="0">
                <a:solidFill>
                  <a:srgbClr val="88C6BE"/>
                </a:solidFill>
              </a:rPr>
              <a:t>);</a:t>
            </a:r>
            <a:r>
              <a:rPr lang="en-US" sz="4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4400" dirty="0" err="1">
                <a:solidFill>
                  <a:srgbClr val="79B6F2"/>
                </a:solidFill>
              </a:rPr>
              <a:t>useEffect</a:t>
            </a:r>
            <a:r>
              <a:rPr lang="en-US" sz="4400" dirty="0">
                <a:solidFill>
                  <a:srgbClr val="88C6BE"/>
                </a:solidFill>
              </a:rPr>
              <a:t>(()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D7DEEA"/>
                </a:solidFill>
              </a:rPr>
              <a:t>=&gt;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{ </a:t>
            </a:r>
            <a:r>
              <a:rPr lang="en-US" sz="4400" dirty="0" err="1"/>
              <a:t>document</a:t>
            </a:r>
            <a:r>
              <a:rPr lang="en-US" sz="4400" dirty="0" err="1">
                <a:solidFill>
                  <a:srgbClr val="88C6BE"/>
                </a:solidFill>
              </a:rPr>
              <a:t>.</a:t>
            </a:r>
            <a:r>
              <a:rPr lang="en-US" sz="4400" dirty="0" err="1"/>
              <a:t>title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D7DEEA"/>
                </a:solidFill>
              </a:rPr>
              <a:t>=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DC891"/>
                </a:solidFill>
              </a:rPr>
              <a:t>`You clicked </a:t>
            </a:r>
            <a:r>
              <a:rPr lang="en-US" sz="4400" dirty="0">
                <a:solidFill>
                  <a:srgbClr val="88C6BE"/>
                </a:solidFill>
              </a:rPr>
              <a:t>${</a:t>
            </a:r>
            <a:r>
              <a:rPr lang="en-US" sz="4400" dirty="0"/>
              <a:t>count</a:t>
            </a:r>
            <a:r>
              <a:rPr lang="en-US" sz="4400" dirty="0">
                <a:solidFill>
                  <a:srgbClr val="88C6BE"/>
                </a:solidFill>
              </a:rPr>
              <a:t>}</a:t>
            </a:r>
            <a:r>
              <a:rPr lang="en-US" sz="4400" dirty="0">
                <a:solidFill>
                  <a:srgbClr val="8DC891"/>
                </a:solidFill>
              </a:rPr>
              <a:t> times`</a:t>
            </a:r>
            <a:r>
              <a:rPr lang="en-US" sz="4400" dirty="0">
                <a:solidFill>
                  <a:srgbClr val="88C6BE"/>
                </a:solidFill>
              </a:rPr>
              <a:t>;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});</a:t>
            </a:r>
            <a:r>
              <a:rPr lang="en-US" sz="4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C5A5C5"/>
                </a:solidFill>
              </a:rPr>
              <a:t>return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(</a:t>
            </a:r>
            <a:r>
              <a:rPr lang="en-US" sz="4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88C6BE"/>
                </a:solidFill>
              </a:rPr>
              <a:t>&lt;</a:t>
            </a:r>
            <a:r>
              <a:rPr lang="en-US" sz="4400" dirty="0">
                <a:solidFill>
                  <a:srgbClr val="FC929E"/>
                </a:solidFill>
              </a:rPr>
              <a:t>div</a:t>
            </a:r>
            <a:r>
              <a:rPr lang="en-US" sz="4400" dirty="0">
                <a:solidFill>
                  <a:srgbClr val="88C6BE"/>
                </a:solidFill>
              </a:rPr>
              <a:t>&gt;</a:t>
            </a:r>
          </a:p>
          <a:p>
            <a:pPr algn="l">
              <a:lnSpc>
                <a:spcPct val="150000"/>
              </a:lnSpc>
            </a:pP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&lt;</a:t>
            </a:r>
            <a:r>
              <a:rPr lang="en-US" sz="4400" dirty="0">
                <a:solidFill>
                  <a:srgbClr val="FC929E"/>
                </a:solidFill>
              </a:rPr>
              <a:t>p</a:t>
            </a:r>
            <a:r>
              <a:rPr lang="en-US" sz="4400" dirty="0">
                <a:solidFill>
                  <a:srgbClr val="88C6BE"/>
                </a:solidFill>
              </a:rPr>
              <a:t>&gt;</a:t>
            </a:r>
            <a:r>
              <a:rPr lang="en-US" sz="4400" dirty="0"/>
              <a:t>You clicked </a:t>
            </a:r>
            <a:r>
              <a:rPr lang="en-US" sz="4400" dirty="0">
                <a:solidFill>
                  <a:srgbClr val="88C6BE"/>
                </a:solidFill>
              </a:rPr>
              <a:t>{</a:t>
            </a:r>
            <a:r>
              <a:rPr lang="en-US" sz="4400" dirty="0"/>
              <a:t>count</a:t>
            </a:r>
            <a:r>
              <a:rPr lang="en-US" sz="4400" dirty="0">
                <a:solidFill>
                  <a:srgbClr val="88C6BE"/>
                </a:solidFill>
              </a:rPr>
              <a:t>}</a:t>
            </a:r>
            <a:r>
              <a:rPr lang="en-US" sz="4400" dirty="0"/>
              <a:t> times</a:t>
            </a:r>
            <a:r>
              <a:rPr lang="en-US" sz="4400" dirty="0">
                <a:solidFill>
                  <a:srgbClr val="88C6BE"/>
                </a:solidFill>
              </a:rPr>
              <a:t>&lt;/</a:t>
            </a:r>
            <a:r>
              <a:rPr lang="en-US" sz="4400" dirty="0">
                <a:solidFill>
                  <a:srgbClr val="FC929E"/>
                </a:solidFill>
              </a:rPr>
              <a:t>p</a:t>
            </a:r>
            <a:r>
              <a:rPr lang="en-US" sz="4400" dirty="0">
                <a:solidFill>
                  <a:srgbClr val="88C6BE"/>
                </a:solidFill>
              </a:rPr>
              <a:t>&gt;</a:t>
            </a:r>
            <a:r>
              <a:rPr lang="en-US" sz="4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88C6BE"/>
                </a:solidFill>
              </a:rPr>
              <a:t>&lt;</a:t>
            </a:r>
            <a:r>
              <a:rPr lang="en-US" sz="4400" dirty="0">
                <a:solidFill>
                  <a:srgbClr val="FC929E"/>
                </a:solidFill>
              </a:rPr>
              <a:t>button </a:t>
            </a:r>
            <a:r>
              <a:rPr lang="en-US" sz="4400" dirty="0" err="1">
                <a:solidFill>
                  <a:srgbClr val="C5A5C5"/>
                </a:solidFill>
              </a:rPr>
              <a:t>onClick</a:t>
            </a:r>
            <a:r>
              <a:rPr lang="en-US" sz="4400" dirty="0">
                <a:solidFill>
                  <a:srgbClr val="88C6BE"/>
                </a:solidFill>
              </a:rPr>
              <a:t>={()</a:t>
            </a:r>
            <a:r>
              <a:rPr lang="en-US" sz="4400" dirty="0">
                <a:solidFill>
                  <a:srgbClr val="FC929E"/>
                </a:solidFill>
              </a:rPr>
              <a:t> </a:t>
            </a:r>
            <a:r>
              <a:rPr lang="en-US" sz="4400" dirty="0">
                <a:solidFill>
                  <a:srgbClr val="D7DEEA"/>
                </a:solidFill>
              </a:rPr>
              <a:t>=&gt;</a:t>
            </a:r>
            <a:r>
              <a:rPr lang="en-US" sz="4400" dirty="0">
                <a:solidFill>
                  <a:srgbClr val="FC929E"/>
                </a:solidFill>
              </a:rPr>
              <a:t> </a:t>
            </a:r>
            <a:r>
              <a:rPr lang="en-US" sz="4400" dirty="0" err="1">
                <a:solidFill>
                  <a:srgbClr val="79B6F2"/>
                </a:solidFill>
              </a:rPr>
              <a:t>setCount</a:t>
            </a:r>
            <a:r>
              <a:rPr lang="en-US" sz="4400" dirty="0">
                <a:solidFill>
                  <a:srgbClr val="88C6BE"/>
                </a:solidFill>
              </a:rPr>
              <a:t>(</a:t>
            </a:r>
            <a:r>
              <a:rPr lang="en-US" sz="4400" dirty="0">
                <a:solidFill>
                  <a:srgbClr val="FC929E"/>
                </a:solidFill>
              </a:rPr>
              <a:t>count </a:t>
            </a:r>
            <a:r>
              <a:rPr lang="en-US" sz="4400" dirty="0">
                <a:solidFill>
                  <a:srgbClr val="D7DEEA"/>
                </a:solidFill>
              </a:rPr>
              <a:t>+</a:t>
            </a:r>
            <a:r>
              <a:rPr lang="en-US" sz="4400" dirty="0">
                <a:solidFill>
                  <a:srgbClr val="FC929E"/>
                </a:solidFill>
              </a:rPr>
              <a:t> </a:t>
            </a:r>
            <a:r>
              <a:rPr lang="en-US" sz="4400" dirty="0">
                <a:solidFill>
                  <a:srgbClr val="5A9BCF"/>
                </a:solidFill>
              </a:rPr>
              <a:t>1</a:t>
            </a:r>
            <a:r>
              <a:rPr lang="en-US" sz="4400" dirty="0">
                <a:solidFill>
                  <a:srgbClr val="88C6BE"/>
                </a:solidFill>
              </a:rPr>
              <a:t>)}&gt;</a:t>
            </a:r>
            <a:r>
              <a:rPr lang="en-US" sz="4400" dirty="0"/>
              <a:t> Click me </a:t>
            </a:r>
            <a:r>
              <a:rPr lang="en-US" sz="4400" dirty="0">
                <a:solidFill>
                  <a:srgbClr val="88C6BE"/>
                </a:solidFill>
              </a:rPr>
              <a:t>&lt;/</a:t>
            </a:r>
            <a:r>
              <a:rPr lang="en-US" sz="4400" dirty="0">
                <a:solidFill>
                  <a:srgbClr val="FC929E"/>
                </a:solidFill>
              </a:rPr>
              <a:t>button</a:t>
            </a:r>
            <a:r>
              <a:rPr lang="en-US" sz="4400" dirty="0">
                <a:solidFill>
                  <a:srgbClr val="88C6BE"/>
                </a:solidFill>
              </a:rPr>
              <a:t>&gt;</a:t>
            </a:r>
            <a:r>
              <a:rPr lang="en-US" sz="4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4400" dirty="0">
                <a:solidFill>
                  <a:srgbClr val="88C6BE"/>
                </a:solidFill>
              </a:rPr>
              <a:t>&lt;/</a:t>
            </a:r>
            <a:r>
              <a:rPr lang="en-US" sz="4400" dirty="0">
                <a:solidFill>
                  <a:srgbClr val="FC929E"/>
                </a:solidFill>
              </a:rPr>
              <a:t>div</a:t>
            </a:r>
            <a:r>
              <a:rPr lang="en-US" sz="4400" dirty="0">
                <a:solidFill>
                  <a:srgbClr val="88C6BE"/>
                </a:solidFill>
              </a:rPr>
              <a:t>&gt;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);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88C6BE"/>
                </a:solidFill>
              </a:rPr>
              <a:t>}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08775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8600" dirty="0" err="1">
                <a:solidFill>
                  <a:schemeClr val="accent4">
                    <a:lumMod val="75000"/>
                  </a:schemeClr>
                </a:solidFill>
              </a:rPr>
              <a:t>useEffect</a:t>
            </a:r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 Dependencies </a:t>
            </a:r>
            <a:br>
              <a:rPr lang="en-US" dirty="0"/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53B5-B51A-AD45-A3E0-51F2FEE6E3C7}"/>
              </a:ext>
            </a:extLst>
          </p:cNvPr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bullet text">
            <a:extLst>
              <a:ext uri="{FF2B5EF4-FFF2-40B4-BE49-F238E27FC236}">
                <a16:creationId xmlns:a16="http://schemas.microsoft.com/office/drawing/2014/main" id="{817C697F-E800-B849-A10E-EBA91F256274}"/>
              </a:ext>
            </a:extLst>
          </p:cNvPr>
          <p:cNvSpPr txBox="1">
            <a:spLocks/>
          </p:cNvSpPr>
          <p:nvPr/>
        </p:nvSpPr>
        <p:spPr>
          <a:xfrm>
            <a:off x="1206498" y="2793999"/>
            <a:ext cx="21882102" cy="87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algn="l" rtl="0">
              <a:buFont typeface="Wingdings" pitchFamily="2" charset="2"/>
              <a:buChar char="v"/>
            </a:pPr>
            <a:r>
              <a:rPr lang="en-US" sz="4800" dirty="0"/>
              <a:t> This is not what we want. There are several ways to control when side effects run.</a:t>
            </a:r>
          </a:p>
          <a:p>
            <a:pPr algn="l" rtl="0">
              <a:buFont typeface="Wingdings" pitchFamily="2" charset="2"/>
              <a:buChar char="v"/>
            </a:pPr>
            <a:r>
              <a:rPr lang="en-US" sz="4800" dirty="0"/>
              <a:t> We should always include the second parameter which accepts an array. We can optionally pass dependencies to </a:t>
            </a:r>
            <a:r>
              <a:rPr lang="en-US" sz="4800" dirty="0" err="1"/>
              <a:t>useEffect</a:t>
            </a:r>
            <a:r>
              <a:rPr lang="en-US" sz="4800" dirty="0"/>
              <a:t> in this array.</a:t>
            </a:r>
          </a:p>
          <a:p>
            <a:pPr marL="0" indent="0" algn="l" rtl="0">
              <a:buNone/>
            </a:pPr>
            <a:endParaRPr lang="en-US" sz="4800" dirty="0"/>
          </a:p>
          <a:p>
            <a:pPr marL="914400" indent="-914400" algn="l" rtl="0">
              <a:buFont typeface="+mj-lt"/>
              <a:buAutoNum type="arabicPeriod"/>
            </a:pPr>
            <a:r>
              <a:rPr lang="en-US" sz="4400" dirty="0"/>
              <a:t>No dependency passed: </a:t>
            </a:r>
            <a:r>
              <a:rPr lang="en-US" sz="4400" dirty="0">
                <a:solidFill>
                  <a:srgbClr val="708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Runs on every render</a:t>
            </a:r>
            <a:r>
              <a:rPr lang="en-US" sz="4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4400" dirty="0">
              <a:solidFill>
                <a:srgbClr val="0096A4"/>
              </a:solidFill>
            </a:endParaRPr>
          </a:p>
          <a:p>
            <a:pPr marL="0" indent="0" algn="l" rtl="0">
              <a:buNone/>
            </a:pPr>
            <a:endParaRPr lang="en-US" sz="4400" dirty="0"/>
          </a:p>
          <a:p>
            <a:pPr marL="0" indent="0" algn="l" rtl="0">
              <a:buNone/>
            </a:pPr>
            <a:br>
              <a:rPr lang="en-US" sz="4800" dirty="0"/>
            </a:br>
            <a:endParaRPr lang="en-US" sz="4800" dirty="0"/>
          </a:p>
          <a:p>
            <a:pPr algn="l" rtl="0">
              <a:buFont typeface="Wingdings" pitchFamily="2" charset="2"/>
              <a:buChar char="v"/>
            </a:pP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41FB3-BDA2-FE4C-B78C-70922BA2C6EE}"/>
              </a:ext>
            </a:extLst>
          </p:cNvPr>
          <p:cNvSpPr txBox="1"/>
          <p:nvPr/>
        </p:nvSpPr>
        <p:spPr>
          <a:xfrm>
            <a:off x="5745347" y="8953003"/>
            <a:ext cx="602729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useEffect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96019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lide Title"/>
          <p:cNvSpPr txBox="1">
            <a:spLocks noGrp="1"/>
          </p:cNvSpPr>
          <p:nvPr>
            <p:ph type="title"/>
          </p:nvPr>
        </p:nvSpPr>
        <p:spPr>
          <a:xfrm>
            <a:off x="4119082" y="1164561"/>
            <a:ext cx="16145835" cy="14351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sz="8600" dirty="0" err="1">
                <a:solidFill>
                  <a:schemeClr val="accent4">
                    <a:lumMod val="75000"/>
                  </a:schemeClr>
                </a:solidFill>
              </a:rPr>
              <a:t>useEffect</a:t>
            </a:r>
            <a:r>
              <a:rPr lang="en-US" sz="8600" dirty="0">
                <a:solidFill>
                  <a:schemeClr val="accent4">
                    <a:lumMod val="75000"/>
                  </a:schemeClr>
                </a:solidFill>
              </a:rPr>
              <a:t> Dependencies </a:t>
            </a:r>
            <a:br>
              <a:rPr lang="en-US" sz="8800" dirty="0"/>
            </a:b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853B5-B51A-AD45-A3E0-51F2FEE6E3C7}"/>
              </a:ext>
            </a:extLst>
          </p:cNvPr>
          <p:cNvSpPr txBox="1"/>
          <p:nvPr/>
        </p:nvSpPr>
        <p:spPr>
          <a:xfrm>
            <a:off x="11134123" y="4846401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Slide bullet text">
            <a:extLst>
              <a:ext uri="{FF2B5EF4-FFF2-40B4-BE49-F238E27FC236}">
                <a16:creationId xmlns:a16="http://schemas.microsoft.com/office/drawing/2014/main" id="{817C697F-E800-B849-A10E-EBA91F256274}"/>
              </a:ext>
            </a:extLst>
          </p:cNvPr>
          <p:cNvSpPr txBox="1">
            <a:spLocks/>
          </p:cNvSpPr>
          <p:nvPr/>
        </p:nvSpPr>
        <p:spPr>
          <a:xfrm>
            <a:off x="1206498" y="2793999"/>
            <a:ext cx="21882102" cy="8795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810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r" defTabSz="2438338" rtl="1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indent="0" algn="l" rtl="0">
              <a:buNone/>
            </a:pPr>
            <a:endParaRPr lang="en-US" sz="4000" dirty="0"/>
          </a:p>
          <a:p>
            <a:pPr marL="0" indent="0" algn="l" rtl="0">
              <a:buNone/>
            </a:pPr>
            <a:r>
              <a:rPr lang="en-US" sz="4000" dirty="0"/>
              <a:t>2.  An empty array: </a:t>
            </a:r>
            <a:r>
              <a:rPr lang="en-US" sz="3200" dirty="0">
                <a:solidFill>
                  <a:srgbClr val="708090"/>
                </a:solidFill>
              </a:rPr>
              <a:t>Runs only on the first render</a:t>
            </a:r>
            <a:r>
              <a:rPr lang="en-US" sz="3200" dirty="0"/>
              <a:t> </a:t>
            </a:r>
            <a:endParaRPr lang="en-US" sz="4000" dirty="0"/>
          </a:p>
          <a:p>
            <a:pPr marL="0" indent="0" algn="l" rtl="0">
              <a:buNone/>
            </a:pPr>
            <a:endParaRPr lang="en-US" sz="4000" dirty="0"/>
          </a:p>
          <a:p>
            <a:pPr marL="0" indent="0" algn="l" rtl="0">
              <a:buNone/>
            </a:pPr>
            <a:endParaRPr lang="en-US" sz="4000" dirty="0"/>
          </a:p>
          <a:p>
            <a:pPr marL="0" indent="0" algn="l" rtl="0">
              <a:buNone/>
            </a:pPr>
            <a:r>
              <a:rPr lang="en-US" sz="4000" dirty="0"/>
              <a:t>3.  Props or state values: </a:t>
            </a:r>
            <a:r>
              <a:rPr lang="en-US" sz="3200" dirty="0">
                <a:solidFill>
                  <a:srgbClr val="708090"/>
                </a:solidFill>
              </a:rPr>
              <a:t>Runs on the first render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708090"/>
                </a:solidFill>
              </a:rPr>
              <a:t>//And any time any dependency value changes</a:t>
            </a:r>
            <a:r>
              <a:rPr lang="en-US" sz="3200" dirty="0"/>
              <a:t> </a:t>
            </a:r>
          </a:p>
          <a:p>
            <a:pPr marL="0" indent="0" algn="l" rtl="0">
              <a:buNone/>
            </a:pPr>
            <a:br>
              <a:rPr lang="en-US" sz="6600" dirty="0"/>
            </a:br>
            <a:endParaRPr lang="en-US" sz="6600" dirty="0"/>
          </a:p>
          <a:p>
            <a:pPr algn="l" rtl="0">
              <a:buFont typeface="Wingdings" pitchFamily="2" charset="2"/>
              <a:buChar char="v"/>
            </a:pPr>
            <a:endParaRPr 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D236D-7E07-BE47-86B6-F24D25EBA720}"/>
              </a:ext>
            </a:extLst>
          </p:cNvPr>
          <p:cNvSpPr txBox="1"/>
          <p:nvPr/>
        </p:nvSpPr>
        <p:spPr>
          <a:xfrm>
            <a:off x="1425274" y="5366818"/>
            <a:ext cx="643445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useEffect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[]);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5CB80-0FEF-8B47-A198-1D3B0BF02D9A}"/>
              </a:ext>
            </a:extLst>
          </p:cNvPr>
          <p:cNvSpPr txBox="1"/>
          <p:nvPr/>
        </p:nvSpPr>
        <p:spPr>
          <a:xfrm>
            <a:off x="1295400" y="9053239"/>
            <a:ext cx="1056779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008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 err="1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useEffect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A6E3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prop</a:t>
            </a:r>
            <a:r>
              <a:rPr lang="en-US" sz="40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state</a:t>
            </a:r>
            <a:r>
              <a:rPr lang="en-US" sz="40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602343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lide Title"/>
          <p:cNvSpPr txBox="1">
            <a:spLocks noGrp="1"/>
          </p:cNvSpPr>
          <p:nvPr>
            <p:ph type="title"/>
          </p:nvPr>
        </p:nvSpPr>
        <p:spPr>
          <a:xfrm>
            <a:off x="7139862" y="2165609"/>
            <a:ext cx="10477500" cy="1435100"/>
          </a:xfrm>
          <a:prstGeom prst="rect">
            <a:avLst/>
          </a:prstGeom>
        </p:spPr>
        <p:txBody>
          <a:bodyPr/>
          <a:lstStyle/>
          <a:p>
            <a:pPr rtl="0">
              <a:defRPr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99CE0FB4-A962-4BD3-9913-4C60DD060FA8}"/>
              </a:ext>
            </a:extLst>
          </p:cNvPr>
          <p:cNvSpPr txBox="1">
            <a:spLocks/>
          </p:cNvSpPr>
          <p:nvPr/>
        </p:nvSpPr>
        <p:spPr>
          <a:xfrm>
            <a:off x="1206500" y="5025165"/>
            <a:ext cx="21971000" cy="5576160"/>
          </a:xfrm>
          <a:prstGeom prst="rect">
            <a:avLst/>
          </a:prstGeom>
        </p:spPr>
        <p:txBody>
          <a:bodyPr/>
          <a:lstStyle>
            <a:lvl1pPr marL="381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990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1600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2209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28194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34290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40386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46482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5257800" marR="0" indent="-381000" algn="l" defTabSz="2438338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30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6600" dirty="0" err="1">
                <a:solidFill>
                  <a:schemeClr val="bg1"/>
                </a:solidFill>
              </a:rPr>
              <a:t>useEffect</a:t>
            </a:r>
            <a:r>
              <a:rPr lang="en-GB" sz="6600" dirty="0">
                <a:solidFill>
                  <a:schemeClr val="bg1"/>
                </a:solidFill>
              </a:rPr>
              <a:t> Hook</a:t>
            </a:r>
          </a:p>
          <a:p>
            <a:pPr marL="685800" indent="-6858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6600" dirty="0" err="1">
                <a:solidFill>
                  <a:schemeClr val="bg1"/>
                </a:solidFill>
              </a:rPr>
              <a:t>useEffect</a:t>
            </a:r>
            <a:r>
              <a:rPr lang="en-US" sz="6600" dirty="0">
                <a:solidFill>
                  <a:schemeClr val="bg1"/>
                </a:solidFill>
              </a:rPr>
              <a:t> Dependencies</a:t>
            </a:r>
          </a:p>
          <a:p>
            <a:pPr fontAlgn="base"/>
            <a:endParaRPr lang="en-GB" sz="16600" dirty="0">
              <a:solidFill>
                <a:schemeClr val="bg1"/>
              </a:solidFill>
            </a:endParaRP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endParaRPr lang="en-US" sz="16600" dirty="0">
              <a:solidFill>
                <a:schemeClr val="bg1"/>
              </a:solidFill>
            </a:endParaRPr>
          </a:p>
          <a:p>
            <a:pPr marL="685800" indent="-685800" rtl="0" hangingPunct="1">
              <a:buFont typeface="Arial" panose="020B0604020202020204" pitchFamily="34" charset="0"/>
              <a:buChar char="•"/>
              <a:defRPr/>
            </a:pPr>
            <a:endParaRPr lang="en-US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 algn="l" rtl="0">
              <a:buSzTx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>
                <a:hlinkClick r:id="rId2"/>
              </a:rPr>
              <a:t>https://www.w3schools.com/react/react_useeffect.asp</a:t>
            </a:r>
            <a:r>
              <a:rPr lang="en-US" dirty="0"/>
              <a:t> </a:t>
            </a:r>
          </a:p>
          <a:p>
            <a:pPr marL="0" indent="0" algn="l" rtl="0">
              <a:buSzTx/>
              <a:buNone/>
              <a:defRPr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  <a:endParaRPr dirty="0"/>
          </a:p>
        </p:txBody>
      </p:sp>
      <p:sp>
        <p:nvSpPr>
          <p:cNvPr id="231" name="Rectangle"/>
          <p:cNvSpPr txBox="1">
            <a:spLocks noGrp="1"/>
          </p:cNvSpPr>
          <p:nvPr>
            <p:ph type="body" idx="24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l" defTabSz="2438338" rtl="0">
              <a:defRPr sz="8500" spc="-170"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32" name="Rounded Rectangle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chemeClr val="bg1">
              <a:lumMod val="7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3" name="Rounded Rectangle"/>
          <p:cNvSpPr/>
          <p:nvPr/>
        </p:nvSpPr>
        <p:spPr>
          <a:xfrm>
            <a:off x="21120118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0096A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4" name="Rounded Rectangle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name="adj" fmla="val 15000"/>
            </a:avLst>
          </a:prstGeom>
          <a:solidFill>
            <a:srgbClr val="D6D6D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pic>
        <p:nvPicPr>
          <p:cNvPr id="235" name="Untitled-2_Android.png" descr="Untitled-2_Android.png"/>
          <p:cNvPicPr>
            <a:picLocks noChangeAspect="1"/>
          </p:cNvPicPr>
          <p:nvPr/>
        </p:nvPicPr>
        <p:blipFill rotWithShape="1">
          <a:blip r:embed="rId3"/>
          <a:srcRect l="32563" t="32447" r="33737" b="33031"/>
          <a:stretch/>
        </p:blipFill>
        <p:spPr>
          <a:xfrm>
            <a:off x="22199173" y="737667"/>
            <a:ext cx="630091" cy="6454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Untitled-2_iOS.png" descr="Untitled-2_iO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7564" y="186684"/>
            <a:ext cx="1710278" cy="17102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Untitled-2_JS.png" descr="Untitled-2_JS.png"/>
          <p:cNvPicPr>
            <a:picLocks noChangeAspect="1"/>
          </p:cNvPicPr>
          <p:nvPr/>
        </p:nvPicPr>
        <p:blipFill rotWithShape="1">
          <a:blip r:embed="rId5"/>
          <a:srcRect l="33983" t="35810" r="30751" b="34087"/>
          <a:stretch/>
        </p:blipFill>
        <p:spPr>
          <a:xfrm>
            <a:off x="21230985" y="799139"/>
            <a:ext cx="603162" cy="514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263</Words>
  <Application>Microsoft Macintosh PowerPoint</Application>
  <PresentationFormat>Custom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Consolas</vt:lpstr>
      <vt:lpstr>Helvetica</vt:lpstr>
      <vt:lpstr>Helvetica Neue</vt:lpstr>
      <vt:lpstr>Helvetica Neue Medium</vt:lpstr>
      <vt:lpstr>Wingdings</vt:lpstr>
      <vt:lpstr>21_BasicWhite</vt:lpstr>
      <vt:lpstr>useEffect Hook</vt:lpstr>
      <vt:lpstr>Objective  </vt:lpstr>
      <vt:lpstr>React useEffect Hooks </vt:lpstr>
      <vt:lpstr>React useEffect Hooks </vt:lpstr>
      <vt:lpstr> useEffect Dependencies  </vt:lpstr>
      <vt:lpstr> useEffect Dependencies  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Maryam Balabeed</cp:lastModifiedBy>
  <cp:revision>12</cp:revision>
  <dcterms:modified xsi:type="dcterms:W3CDTF">2021-10-27T01:04:13Z</dcterms:modified>
</cp:coreProperties>
</file>