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6" r:id="rId3"/>
    <p:sldId id="257" r:id="rId4"/>
    <p:sldId id="267" r:id="rId5"/>
    <p:sldId id="276" r:id="rId6"/>
    <p:sldId id="268" r:id="rId7"/>
    <p:sldId id="272" r:id="rId8"/>
    <p:sldId id="275" r:id="rId9"/>
    <p:sldId id="274" r:id="rId10"/>
    <p:sldId id="277"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5531" autoAdjust="0"/>
  </p:normalViewPr>
  <p:slideViewPr>
    <p:cSldViewPr snapToGrid="0" snapToObjects="1">
      <p:cViewPr varScale="1">
        <p:scale>
          <a:sx n="33" d="100"/>
          <a:sy n="33" d="100"/>
        </p:scale>
        <p:origin x="13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assmarked.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a:p>
            <a:r>
              <a:rPr lang="en-US" dirty="0"/>
              <a:t>Manual testing: Try to execute a piece of code manually and see if it does what you would expect it to do. You have no doubt done loads of manual testing by now. Console.log() statements are often used in manual testing to check whether variables contain the data you expect them to or whether a function is performing as you expect.</a:t>
            </a:r>
          </a:p>
          <a:p>
            <a:endParaRPr lang="en-US" dirty="0"/>
          </a:p>
          <a:p>
            <a:r>
              <a:rPr lang="en-US" dirty="0"/>
              <a:t>Documented manual testing: As you can probably guess, this is manual testing that is documented. This involves having a documented plan for conducting tests.</a:t>
            </a:r>
          </a:p>
          <a:p>
            <a:endParaRPr lang="en-US" dirty="0"/>
          </a:p>
          <a:p>
            <a:r>
              <a:rPr lang="en-US" dirty="0"/>
              <a:t>End-to-end testing: These are automated tests that simulate the user experience.</a:t>
            </a:r>
          </a:p>
          <a:p>
            <a:endParaRPr lang="en-US" dirty="0"/>
          </a:p>
          <a:p>
            <a:r>
              <a:rPr lang="en-US" dirty="0"/>
              <a:t>Unit tests: Instead of testing the functionality of the system as a whole, this type of test focuses on testing one unit (for example,  a single function, class, component </a:t>
            </a:r>
            <a:r>
              <a:rPr lang="en-US" dirty="0" err="1"/>
              <a:t>etc</a:t>
            </a:r>
            <a:r>
              <a:rPr lang="en-US" dirty="0"/>
              <a:t>) at a time.</a:t>
            </a:r>
          </a:p>
          <a:p>
            <a:endParaRPr lang="en-US" dirty="0"/>
          </a:p>
          <a:p>
            <a:r>
              <a:rPr lang="en-US" dirty="0"/>
              <a:t>Integration testing: Once you have tested that individual units work separately, integrations tests ensure that these units work together as expected. </a:t>
            </a:r>
          </a:p>
          <a:p>
            <a:endParaRPr lang="en-US" dirty="0"/>
          </a:p>
          <a:p>
            <a:r>
              <a:rPr lang="en-US" dirty="0"/>
              <a:t>Snapshot testing: Snapshot tests are used to make sure that your UI doesn’t change unexpectedly. </a:t>
            </a:r>
          </a:p>
          <a:p>
            <a:endParaRPr lang="en-US" dirty="0"/>
          </a:p>
        </p:txBody>
      </p:sp>
    </p:spTree>
    <p:extLst>
      <p:ext uri="{BB962C8B-B14F-4D97-AF65-F5344CB8AC3E}">
        <p14:creationId xmlns:p14="http://schemas.microsoft.com/office/powerpoint/2010/main" val="2034539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4138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Performance testing</a:t>
            </a:r>
            <a:r>
              <a:rPr lang="en-US" dirty="0">
                <a:solidFill>
                  <a:schemeClr val="dk1"/>
                </a:solidFill>
                <a:latin typeface="Montserrat Light"/>
                <a:ea typeface="Montserrat Light"/>
                <a:cs typeface="Montserrat Light"/>
                <a:sym typeface="Montserrat Light"/>
              </a:rPr>
              <a:t>: This has to do with testing the stability and responsiveness of code. It has to do with testing not just whether the code works, but how well it works. For example,  how fast is it?</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Usability testing</a:t>
            </a:r>
            <a:r>
              <a:rPr lang="en-US" dirty="0">
                <a:solidFill>
                  <a:schemeClr val="dk1"/>
                </a:solidFill>
                <a:latin typeface="Montserrat Light"/>
                <a:ea typeface="Montserrat Light"/>
                <a:cs typeface="Montserrat Light"/>
                <a:sym typeface="Montserrat Light"/>
              </a:rPr>
              <a:t>: Tests the way a user interacts with a system. Again, this type of testing is not to determine whether the code works, but whether users find the system easy and intuitive to use.</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Security testing</a:t>
            </a:r>
            <a:r>
              <a:rPr lang="en-US" dirty="0">
                <a:solidFill>
                  <a:schemeClr val="dk1"/>
                </a:solidFill>
                <a:latin typeface="Montserrat Light"/>
                <a:ea typeface="Montserrat Light"/>
                <a:cs typeface="Montserrat Light"/>
                <a:sym typeface="Montserrat Light"/>
              </a:rPr>
              <a:t>: Involves doing tests that try to determine any potential security flaws within a system.</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Once your app is deployed, you can use tools like </a:t>
            </a:r>
            <a:r>
              <a:rPr lang="en-US" u="sng" dirty="0" err="1">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PassMarked</a:t>
            </a:r>
            <a:r>
              <a:rPr lang="en-US" dirty="0">
                <a:solidFill>
                  <a:schemeClr val="dk1"/>
                </a:solidFill>
                <a:latin typeface="Montserrat Light"/>
                <a:ea typeface="Montserrat Light"/>
                <a:cs typeface="Montserrat Light"/>
                <a:sym typeface="Montserrat Light"/>
              </a:rPr>
              <a:t> to help test the performance and security of your app.</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It is considered good practice to create tests early on in the design/development process. Test-driven development (TTD) is an approach to software development where you are encouraged to write tests before you write the actual code.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To assist with testing, there are testing frameworks that can be used. We will learn more about these frameworks in the next section. Once you know about some of the testing frameworks, we will then go on to learn how to use them to create automated unit tests. </a:t>
            </a:r>
          </a:p>
          <a:p>
            <a:endParaRPr lang="en-US" dirty="0"/>
          </a:p>
        </p:txBody>
      </p:sp>
    </p:spTree>
    <p:extLst>
      <p:ext uri="{BB962C8B-B14F-4D97-AF65-F5344CB8AC3E}">
        <p14:creationId xmlns:p14="http://schemas.microsoft.com/office/powerpoint/2010/main" val="61443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2436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678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441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22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3837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0908116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 id="2147483663"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pegin/jest-cheat-sheet" TargetMode="External"/><Relationship Id="rId2" Type="http://schemas.openxmlformats.org/officeDocument/2006/relationships/hyperlink" Target="https://www.youtube.com/channel/UCSNkfKl4cU-55Nm-ovsvOHQ" TargetMode="Externa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Jest</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431078" cy="8256630"/>
          </a:xfrm>
          <a:prstGeom prst="rect">
            <a:avLst/>
          </a:prstGeom>
        </p:spPr>
        <p:txBody>
          <a:bodyPr>
            <a:normAutofit/>
          </a:bodyPr>
          <a:lstStyle/>
          <a:p>
            <a:pPr algn="l" rtl="0">
              <a:defRPr/>
            </a:pPr>
            <a:r>
              <a:rPr lang="en-US" dirty="0"/>
              <a:t>The Jest test() module and expect() object can be used to write any number of unit tests.</a:t>
            </a:r>
          </a:p>
          <a:p>
            <a:pPr algn="l" rtl="0">
              <a:defRPr/>
            </a:pPr>
            <a:r>
              <a:rPr lang="en-US" dirty="0"/>
              <a:t>Below we create a test that tests a function that adds two numbers together.</a:t>
            </a:r>
          </a:p>
          <a:p>
            <a:pPr marL="0" lvl="0" indent="0" algn="just" rtl="0">
              <a:lnSpc>
                <a:spcPct val="115000"/>
              </a:lnSpc>
              <a:spcBef>
                <a:spcPts val="0"/>
              </a:spcBef>
              <a:spcAft>
                <a:spcPts val="0"/>
              </a:spcAft>
              <a:buNone/>
            </a:pPr>
            <a:endParaRPr lang="en-US" sz="3200" dirty="0">
              <a:latin typeface="Consolas" panose="020B0609020204030204" pitchFamily="49" charset="0"/>
              <a:ea typeface="Montserrat"/>
              <a:cs typeface="Montserrat"/>
              <a:sym typeface="Montserrat"/>
            </a:endParaRPr>
          </a:p>
          <a:p>
            <a:pPr marL="0" lvl="0" indent="0" algn="just" rtl="0">
              <a:lnSpc>
                <a:spcPct val="115000"/>
              </a:lnSpc>
              <a:spcBef>
                <a:spcPts val="0"/>
              </a:spcBef>
              <a:spcAft>
                <a:spcPts val="0"/>
              </a:spcAft>
              <a:buNone/>
            </a:pPr>
            <a:r>
              <a:rPr lang="en-US" sz="3200" b="1" dirty="0">
                <a:solidFill>
                  <a:srgbClr val="0092A1"/>
                </a:solidFill>
                <a:latin typeface="Consolas" panose="020B0609020204030204" pitchFamily="49" charset="0"/>
                <a:ea typeface="Montserrat"/>
                <a:cs typeface="Montserrat"/>
                <a:sym typeface="Montserrat"/>
              </a:rPr>
              <a:t>const sum = require('./sum');</a:t>
            </a:r>
          </a:p>
          <a:p>
            <a:pPr marL="0" lvl="0" indent="0" algn="just" rtl="0">
              <a:lnSpc>
                <a:spcPct val="115000"/>
              </a:lnSpc>
              <a:spcBef>
                <a:spcPts val="0"/>
              </a:spcBef>
              <a:spcAft>
                <a:spcPts val="0"/>
              </a:spcAft>
              <a:buNone/>
            </a:pPr>
            <a:endParaRPr lang="en-US" sz="3200" b="1" dirty="0">
              <a:solidFill>
                <a:srgbClr val="0092A1"/>
              </a:solidFill>
              <a:latin typeface="Consolas" panose="020B0609020204030204" pitchFamily="49" charset="0"/>
              <a:ea typeface="Montserrat"/>
              <a:cs typeface="Montserrat"/>
              <a:sym typeface="Montserrat"/>
            </a:endParaRPr>
          </a:p>
          <a:p>
            <a:pPr marL="0" lvl="0" indent="0" algn="just" rtl="0">
              <a:lnSpc>
                <a:spcPct val="115000"/>
              </a:lnSpc>
              <a:spcBef>
                <a:spcPts val="0"/>
              </a:spcBef>
              <a:spcAft>
                <a:spcPts val="0"/>
              </a:spcAft>
              <a:buNone/>
            </a:pPr>
            <a:r>
              <a:rPr lang="en-US" sz="3200" b="1" dirty="0">
                <a:solidFill>
                  <a:srgbClr val="0092A1"/>
                </a:solidFill>
                <a:latin typeface="Consolas" panose="020B0609020204030204" pitchFamily="49" charset="0"/>
                <a:ea typeface="Montserrat"/>
                <a:cs typeface="Montserrat"/>
                <a:sym typeface="Montserrat"/>
              </a:rPr>
              <a:t>test('adds 1 + 2 to equal 3', () =&gt; {</a:t>
            </a:r>
          </a:p>
          <a:p>
            <a:pPr marL="0" lvl="0" indent="0" algn="just" rtl="0">
              <a:lnSpc>
                <a:spcPct val="115000"/>
              </a:lnSpc>
              <a:spcBef>
                <a:spcPts val="0"/>
              </a:spcBef>
              <a:spcAft>
                <a:spcPts val="0"/>
              </a:spcAft>
              <a:buNone/>
            </a:pPr>
            <a:r>
              <a:rPr lang="en-US" sz="3200" b="1" dirty="0">
                <a:solidFill>
                  <a:srgbClr val="0092A1"/>
                </a:solidFill>
                <a:latin typeface="Consolas" panose="020B0609020204030204" pitchFamily="49" charset="0"/>
                <a:ea typeface="Montserrat"/>
                <a:cs typeface="Montserrat"/>
                <a:sym typeface="Montserrat"/>
              </a:rPr>
              <a:t>  expect(sum(1, 2)).</a:t>
            </a:r>
            <a:r>
              <a:rPr lang="en-US" sz="3200" b="1" dirty="0" err="1">
                <a:solidFill>
                  <a:srgbClr val="0092A1"/>
                </a:solidFill>
                <a:latin typeface="Consolas" panose="020B0609020204030204" pitchFamily="49" charset="0"/>
                <a:ea typeface="Montserrat"/>
                <a:cs typeface="Montserrat"/>
                <a:sym typeface="Montserrat"/>
              </a:rPr>
              <a:t>toBe</a:t>
            </a:r>
            <a:r>
              <a:rPr lang="en-US" sz="3200" b="1" dirty="0">
                <a:solidFill>
                  <a:srgbClr val="0092A1"/>
                </a:solidFill>
                <a:latin typeface="Consolas" panose="020B0609020204030204" pitchFamily="49" charset="0"/>
                <a:ea typeface="Montserrat"/>
                <a:cs typeface="Montserrat"/>
                <a:sym typeface="Montserrat"/>
              </a:rPr>
              <a:t>(3);</a:t>
            </a:r>
          </a:p>
          <a:p>
            <a:pPr marL="0" lvl="0" indent="0" algn="just" rtl="0">
              <a:lnSpc>
                <a:spcPct val="115000"/>
              </a:lnSpc>
              <a:spcBef>
                <a:spcPts val="0"/>
              </a:spcBef>
              <a:spcAft>
                <a:spcPts val="0"/>
              </a:spcAft>
              <a:buNone/>
            </a:pPr>
            <a:r>
              <a:rPr lang="en-US" sz="3200" b="1" dirty="0">
                <a:solidFill>
                  <a:srgbClr val="0092A1"/>
                </a:solidFill>
                <a:latin typeface="Consolas" panose="020B0609020204030204" pitchFamily="49" charset="0"/>
                <a:ea typeface="Montserrat"/>
                <a:cs typeface="Montserrat"/>
                <a:sym typeface="Montserrat"/>
              </a:rPr>
              <a:t>});</a:t>
            </a:r>
            <a:endParaRPr lang="en-US" b="1" dirty="0">
              <a:solidFill>
                <a:srgbClr val="0092A1"/>
              </a:solidFill>
              <a:latin typeface="Consolas" panose="020B0609020204030204" pitchFamily="49" charset="0"/>
            </a:endParaRPr>
          </a:p>
          <a:p>
            <a:pPr algn="l" rtl="0">
              <a:defRPr/>
            </a:pPr>
            <a:r>
              <a:rPr lang="en-US" dirty="0"/>
              <a:t>Step 1: In the test directory, create a file called ‘sum.test.js’</a:t>
            </a:r>
          </a:p>
          <a:p>
            <a:pPr algn="l" rtl="0">
              <a:defRPr/>
            </a:pPr>
            <a:r>
              <a:rPr lang="en-US" dirty="0"/>
              <a:t>Step 2: Add the code shown to ‘sum.test.js’ and save the file.</a:t>
            </a:r>
          </a:p>
          <a:p>
            <a:pPr algn="l" rtl="0">
              <a:defRPr/>
            </a:pPr>
            <a:r>
              <a:rPr lang="en-US" dirty="0"/>
              <a:t>Step 3: Run the test. From the command line interface, type </a:t>
            </a:r>
            <a:r>
              <a:rPr lang="en-US" b="1" dirty="0" err="1">
                <a:solidFill>
                  <a:srgbClr val="0092A1"/>
                </a:solidFill>
              </a:rPr>
              <a:t>npm</a:t>
            </a:r>
            <a:r>
              <a:rPr lang="en-US" b="1" dirty="0">
                <a:solidFill>
                  <a:srgbClr val="0092A1"/>
                </a:solidFill>
              </a:rPr>
              <a:t> test </a:t>
            </a:r>
            <a:r>
              <a:rPr lang="en-US" dirty="0"/>
              <a:t>to run the test.</a:t>
            </a:r>
          </a:p>
        </p:txBody>
      </p:sp>
      <p:sp>
        <p:nvSpPr>
          <p:cNvPr id="203" name="Slide Title"/>
          <p:cNvSpPr txBox="1">
            <a:spLocks noGrp="1"/>
          </p:cNvSpPr>
          <p:nvPr>
            <p:ph type="title"/>
          </p:nvPr>
        </p:nvSpPr>
        <p:spPr>
          <a:xfrm>
            <a:off x="1206499" y="1079500"/>
            <a:ext cx="12449865" cy="1435100"/>
          </a:xfrm>
          <a:prstGeom prst="rect">
            <a:avLst/>
          </a:prstGeom>
        </p:spPr>
        <p:txBody>
          <a:bodyPr>
            <a:normAutofit/>
          </a:bodyPr>
          <a:lstStyle/>
          <a:p>
            <a:pPr algn="l" rtl="0">
              <a:defRPr/>
            </a:pPr>
            <a:r>
              <a:rPr lang="en-US" dirty="0"/>
              <a:t>Jest Unit Testing</a:t>
            </a:r>
            <a:endParaRPr dirty="0"/>
          </a:p>
        </p:txBody>
      </p:sp>
    </p:spTree>
    <p:extLst>
      <p:ext uri="{BB962C8B-B14F-4D97-AF65-F5344CB8AC3E}">
        <p14:creationId xmlns:p14="http://schemas.microsoft.com/office/powerpoint/2010/main" val="130949492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r>
              <a:rPr lang="en-US" dirty="0" err="1">
                <a:effectLst/>
                <a:hlinkClick r:id="rId2"/>
              </a:rPr>
              <a:t>Elzero</a:t>
            </a:r>
            <a:r>
              <a:rPr lang="en-US" dirty="0">
                <a:effectLst/>
                <a:hlinkClick r:id="rId2"/>
              </a:rPr>
              <a:t> Web School</a:t>
            </a:r>
            <a:endParaRPr lang="en-US" dirty="0">
              <a:effectLst/>
            </a:endParaRPr>
          </a:p>
          <a:p>
            <a:pPr algn="l" rtl="0"/>
            <a:r>
              <a:rPr lang="en-US">
                <a:effectLst/>
                <a:hlinkClick r:id="rId3"/>
              </a:rPr>
              <a:t>https://github.com/sapegin/jest-cheat-sheet</a:t>
            </a:r>
            <a:endParaRPr lang="en-US"/>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4"/>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5"/>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6"/>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prstGeom prst="rect">
            <a:avLst/>
          </a:prstGeom>
        </p:spPr>
        <p:txBody>
          <a:bodyPr/>
          <a:lstStyle/>
          <a:p>
            <a:pPr marL="685800" indent="-685800" algn="l" rtl="0">
              <a:buFont typeface="Arial" panose="020B0604020202020204" pitchFamily="34" charset="0"/>
              <a:buChar char="•"/>
              <a:defRPr/>
            </a:pPr>
            <a:r>
              <a:rPr lang="en-US" dirty="0"/>
              <a:t>Learn to write tests for your React application using Jest.</a:t>
            </a: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lvl="1" algn="l" rtl="0">
              <a:buFont typeface="Arial" panose="020B0604020202020204" pitchFamily="34" charset="0"/>
              <a:buChar char="•"/>
              <a:defRPr/>
            </a:pPr>
            <a:r>
              <a:rPr lang="en-US" dirty="0"/>
              <a:t>Manual testing</a:t>
            </a:r>
          </a:p>
          <a:p>
            <a:pPr lvl="1" algn="l" rtl="0">
              <a:buFont typeface="Arial" panose="020B0604020202020204" pitchFamily="34" charset="0"/>
              <a:buChar char="•"/>
              <a:defRPr/>
            </a:pPr>
            <a:r>
              <a:rPr lang="en-US" dirty="0"/>
              <a:t>Documented manual testing</a:t>
            </a:r>
          </a:p>
          <a:p>
            <a:pPr lvl="1" algn="l" rtl="0">
              <a:buFont typeface="Arial" panose="020B0604020202020204" pitchFamily="34" charset="0"/>
              <a:buChar char="•"/>
              <a:defRPr/>
            </a:pPr>
            <a:r>
              <a:rPr lang="en-US" dirty="0"/>
              <a:t>End-to-end testing</a:t>
            </a:r>
          </a:p>
          <a:p>
            <a:pPr lvl="1" algn="l" rtl="0">
              <a:buFont typeface="Arial" panose="020B0604020202020204" pitchFamily="34" charset="0"/>
              <a:buChar char="•"/>
              <a:defRPr/>
            </a:pPr>
            <a:r>
              <a:rPr lang="en-US" dirty="0"/>
              <a:t>Unit tests</a:t>
            </a:r>
          </a:p>
          <a:p>
            <a:pPr lvl="1" algn="l" rtl="0">
              <a:buFont typeface="Arial" panose="020B0604020202020204" pitchFamily="34" charset="0"/>
              <a:buChar char="•"/>
              <a:defRPr/>
            </a:pPr>
            <a:r>
              <a:rPr lang="en-US" dirty="0"/>
              <a:t>Integration testing</a:t>
            </a:r>
          </a:p>
          <a:p>
            <a:pPr lvl="1" algn="l" rtl="0">
              <a:buFont typeface="Arial" panose="020B0604020202020204" pitchFamily="34" charset="0"/>
              <a:buChar char="•"/>
              <a:defRPr/>
            </a:pPr>
            <a:r>
              <a:rPr lang="en-US" dirty="0"/>
              <a:t>Snapshot testing</a:t>
            </a:r>
          </a:p>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Type of Tests</a:t>
            </a:r>
            <a:endParaRPr dirty="0"/>
          </a:p>
        </p:txBody>
      </p:sp>
      <p:sp>
        <p:nvSpPr>
          <p:cNvPr id="3" name="عنصر نائب للصورة 2">
            <a:extLst>
              <a:ext uri="{FF2B5EF4-FFF2-40B4-BE49-F238E27FC236}">
                <a16:creationId xmlns:a16="http://schemas.microsoft.com/office/drawing/2014/main" id="{AF13347A-732F-4B93-B09E-30F52CBB74CE}"/>
              </a:ext>
            </a:extLst>
          </p:cNvPr>
          <p:cNvSpPr>
            <a:spLocks noGrp="1"/>
          </p:cNvSpPr>
          <p:nvPr>
            <p:ph type="pic" sz="half" idx="22"/>
          </p:nvPr>
        </p:nvSpPr>
        <p:spPr/>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Quality Of Code &amp; Design</a:t>
            </a:r>
          </a:p>
          <a:p>
            <a:pPr algn="l" rtl="0">
              <a:defRPr/>
            </a:pPr>
            <a:r>
              <a:rPr lang="en-US" dirty="0"/>
              <a:t>Find Issues &amp; Bugs Early </a:t>
            </a:r>
          </a:p>
          <a:p>
            <a:pPr algn="l" rtl="0">
              <a:defRPr/>
            </a:pPr>
            <a:r>
              <a:rPr lang="en-US" dirty="0"/>
              <a:t>Functionality Documentation</a:t>
            </a:r>
          </a:p>
          <a:p>
            <a:pPr algn="l" rtl="0">
              <a:defRPr/>
            </a:pPr>
            <a:endParaRPr dirty="0"/>
          </a:p>
        </p:txBody>
      </p:sp>
      <p:sp>
        <p:nvSpPr>
          <p:cNvPr id="203" name="Slide Title"/>
          <p:cNvSpPr txBox="1">
            <a:spLocks noGrp="1"/>
          </p:cNvSpPr>
          <p:nvPr>
            <p:ph type="title"/>
          </p:nvPr>
        </p:nvSpPr>
        <p:spPr>
          <a:xfrm>
            <a:off x="1206500" y="1079500"/>
            <a:ext cx="13003770" cy="1435100"/>
          </a:xfrm>
          <a:prstGeom prst="rect">
            <a:avLst/>
          </a:prstGeom>
        </p:spPr>
        <p:txBody>
          <a:bodyPr>
            <a:normAutofit/>
          </a:bodyPr>
          <a:lstStyle/>
          <a:p>
            <a:pPr algn="l" rtl="0">
              <a:defRPr/>
            </a:pPr>
            <a:r>
              <a:rPr lang="en-US" dirty="0"/>
              <a:t>Why we need Testing?</a:t>
            </a:r>
            <a:endParaRPr dirty="0"/>
          </a:p>
        </p:txBody>
      </p:sp>
      <p:sp>
        <p:nvSpPr>
          <p:cNvPr id="3" name="عنصر نائب للصورة 2">
            <a:extLst>
              <a:ext uri="{FF2B5EF4-FFF2-40B4-BE49-F238E27FC236}">
                <a16:creationId xmlns:a16="http://schemas.microsoft.com/office/drawing/2014/main" id="{4DB6865A-184E-4012-AC0C-89B34BA752F8}"/>
              </a:ext>
            </a:extLst>
          </p:cNvPr>
          <p:cNvSpPr>
            <a:spLocks noGrp="1"/>
          </p:cNvSpPr>
          <p:nvPr>
            <p:ph type="pic" sz="half" idx="22"/>
          </p:nvPr>
        </p:nvSpPr>
        <p:spPr/>
      </p:sp>
    </p:spTree>
    <p:extLst>
      <p:ext uri="{BB962C8B-B14F-4D97-AF65-F5344CB8AC3E}">
        <p14:creationId xmlns:p14="http://schemas.microsoft.com/office/powerpoint/2010/main" val="125588001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Performance testing</a:t>
            </a:r>
          </a:p>
          <a:p>
            <a:pPr algn="l" rtl="0">
              <a:defRPr/>
            </a:pPr>
            <a:r>
              <a:rPr lang="en-US" dirty="0"/>
              <a:t>Usability testing</a:t>
            </a:r>
          </a:p>
          <a:p>
            <a:pPr algn="l" rtl="0">
              <a:defRPr/>
            </a:pPr>
            <a:r>
              <a:rPr lang="en-US" dirty="0"/>
              <a:t>Security testing</a:t>
            </a:r>
          </a:p>
        </p:txBody>
      </p:sp>
      <p:sp>
        <p:nvSpPr>
          <p:cNvPr id="203" name="Slide Title"/>
          <p:cNvSpPr txBox="1">
            <a:spLocks noGrp="1"/>
          </p:cNvSpPr>
          <p:nvPr>
            <p:ph type="title"/>
          </p:nvPr>
        </p:nvSpPr>
        <p:spPr>
          <a:xfrm>
            <a:off x="1206500" y="1079500"/>
            <a:ext cx="13003770" cy="1435100"/>
          </a:xfrm>
          <a:prstGeom prst="rect">
            <a:avLst/>
          </a:prstGeom>
        </p:spPr>
        <p:txBody>
          <a:bodyPr>
            <a:normAutofit/>
          </a:bodyPr>
          <a:lstStyle/>
          <a:p>
            <a:pPr algn="l" rtl="0">
              <a:defRPr/>
            </a:pPr>
            <a:r>
              <a:rPr lang="en-US" dirty="0"/>
              <a:t>To improve quality: </a:t>
            </a:r>
          </a:p>
        </p:txBody>
      </p:sp>
      <p:sp>
        <p:nvSpPr>
          <p:cNvPr id="3" name="عنصر نائب للصورة 2">
            <a:extLst>
              <a:ext uri="{FF2B5EF4-FFF2-40B4-BE49-F238E27FC236}">
                <a16:creationId xmlns:a16="http://schemas.microsoft.com/office/drawing/2014/main" id="{4DB6865A-184E-4012-AC0C-89B34BA752F8}"/>
              </a:ext>
            </a:extLst>
          </p:cNvPr>
          <p:cNvSpPr>
            <a:spLocks noGrp="1"/>
          </p:cNvSpPr>
          <p:nvPr>
            <p:ph type="pic" sz="half" idx="22"/>
          </p:nvPr>
        </p:nvSpPr>
        <p:spPr/>
      </p:sp>
    </p:spTree>
    <p:extLst>
      <p:ext uri="{BB962C8B-B14F-4D97-AF65-F5344CB8AC3E}">
        <p14:creationId xmlns:p14="http://schemas.microsoft.com/office/powerpoint/2010/main" val="21405567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The official React documentation lists a number of tools that can be used for testing React apps</a:t>
            </a:r>
          </a:p>
          <a:p>
            <a:pPr algn="l" rtl="0">
              <a:defRPr/>
            </a:pPr>
            <a:r>
              <a:rPr lang="en-US" dirty="0"/>
              <a:t>Jest is automatically installed when you create a React app using the Create React App starter kit that we have been using throughout this level of the Bootcamp.</a:t>
            </a:r>
          </a:p>
          <a:p>
            <a:pPr algn="l" rtl="0">
              <a:defRPr/>
            </a:pPr>
            <a:r>
              <a:rPr lang="en-US" dirty="0"/>
              <a:t>We will use Jest to test React.</a:t>
            </a:r>
          </a:p>
          <a:p>
            <a:pPr algn="l" rtl="0">
              <a:defRPr/>
            </a:pPr>
            <a:endParaRPr dirty="0"/>
          </a:p>
        </p:txBody>
      </p:sp>
      <p:sp>
        <p:nvSpPr>
          <p:cNvPr id="203" name="Slide Title"/>
          <p:cNvSpPr txBox="1">
            <a:spLocks noGrp="1"/>
          </p:cNvSpPr>
          <p:nvPr>
            <p:ph type="title"/>
          </p:nvPr>
        </p:nvSpPr>
        <p:spPr>
          <a:xfrm>
            <a:off x="1206500" y="1079500"/>
            <a:ext cx="17756414" cy="1435100"/>
          </a:xfrm>
          <a:prstGeom prst="rect">
            <a:avLst/>
          </a:prstGeom>
        </p:spPr>
        <p:txBody>
          <a:bodyPr>
            <a:normAutofit/>
          </a:bodyPr>
          <a:lstStyle/>
          <a:p>
            <a:pPr algn="l" rtl="0">
              <a:defRPr/>
            </a:pPr>
            <a:r>
              <a:rPr lang="en-US" dirty="0"/>
              <a:t>Testing Frameworks for React</a:t>
            </a:r>
            <a:endParaRPr dirty="0"/>
          </a:p>
        </p:txBody>
      </p:sp>
      <p:pic>
        <p:nvPicPr>
          <p:cNvPr id="6" name="Picture 2" descr="Jest · 🃏 Delightful JavaScript Testing">
            <a:extLst>
              <a:ext uri="{FF2B5EF4-FFF2-40B4-BE49-F238E27FC236}">
                <a16:creationId xmlns:a16="http://schemas.microsoft.com/office/drawing/2014/main" id="{2B8A75EF-73B5-409E-AC07-A38CCC502C91}"/>
              </a:ext>
            </a:extLst>
          </p:cNvPr>
          <p:cNvPicPr>
            <a:picLocks noChangeAspect="1" noChangeArrowheads="1"/>
          </p:cNvPicPr>
          <p:nvPr/>
        </p:nvPicPr>
        <p:blipFill rotWithShape="1">
          <a:blip r:embed="rId3">
            <a:clrChange>
              <a:clrFrom>
                <a:srgbClr val="96737D"/>
              </a:clrFrom>
              <a:clrTo>
                <a:srgbClr val="96737D">
                  <a:alpha val="0"/>
                </a:srgbClr>
              </a:clrTo>
            </a:clrChange>
            <a:extLst>
              <a:ext uri="{28A0092B-C50C-407E-A947-70E740481C1C}">
                <a14:useLocalDpi xmlns:a14="http://schemas.microsoft.com/office/drawing/2010/main" val="0"/>
              </a:ext>
            </a:extLst>
          </a:blip>
          <a:srcRect l="35131" t="16172" r="36452" b="39297"/>
          <a:stretch/>
        </p:blipFill>
        <p:spPr bwMode="auto">
          <a:xfrm>
            <a:off x="11868539" y="2514600"/>
            <a:ext cx="10228903" cy="8377118"/>
          </a:xfrm>
          <a:prstGeom prst="rect">
            <a:avLst/>
          </a:prstGeom>
          <a:noFill/>
          <a:extLst>
            <a:ext uri="{909E8E84-426E-40DD-AFC4-6F175D3DCCD1}">
              <a14:hiddenFill xmlns:a14="http://schemas.microsoft.com/office/drawing/2010/main">
                <a:solidFill>
                  <a:srgbClr val="FFFFFF"/>
                </a:solidFill>
              </a14:hiddenFill>
            </a:ext>
          </a:extLst>
        </p:spPr>
      </p:pic>
      <p:sp>
        <p:nvSpPr>
          <p:cNvPr id="3" name="عنصر نائب للصورة 2">
            <a:extLst>
              <a:ext uri="{FF2B5EF4-FFF2-40B4-BE49-F238E27FC236}">
                <a16:creationId xmlns:a16="http://schemas.microsoft.com/office/drawing/2014/main" id="{4619BF99-528A-4F02-AA0A-9B8A5EEF4496}"/>
              </a:ext>
            </a:extLst>
          </p:cNvPr>
          <p:cNvSpPr>
            <a:spLocks noGrp="1"/>
          </p:cNvSpPr>
          <p:nvPr>
            <p:ph type="pic" sz="half" idx="22"/>
          </p:nvPr>
        </p:nvSpPr>
        <p:spPr/>
      </p:sp>
    </p:spTree>
    <p:extLst>
      <p:ext uri="{BB962C8B-B14F-4D97-AF65-F5344CB8AC3E}">
        <p14:creationId xmlns:p14="http://schemas.microsoft.com/office/powerpoint/2010/main" val="6415844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431078" cy="8256630"/>
          </a:xfrm>
          <a:prstGeom prst="rect">
            <a:avLst/>
          </a:prstGeom>
        </p:spPr>
        <p:txBody>
          <a:bodyPr>
            <a:normAutofit/>
          </a:bodyPr>
          <a:lstStyle/>
          <a:p>
            <a:pPr algn="l" rtl="0">
              <a:defRPr/>
            </a:pPr>
            <a:r>
              <a:rPr lang="en-US" dirty="0"/>
              <a:t>Software Testing Method That Break Your Software To Pieces </a:t>
            </a:r>
            <a:endParaRPr lang="ar-SA" dirty="0"/>
          </a:p>
          <a:p>
            <a:pPr algn="l" rtl="0">
              <a:defRPr/>
            </a:pPr>
            <a:r>
              <a:rPr lang="en-US" dirty="0"/>
              <a:t>Tests Written And Run By The Software Developers . </a:t>
            </a:r>
            <a:endParaRPr lang="ar-SA" dirty="0"/>
          </a:p>
          <a:p>
            <a:pPr algn="l" rtl="0">
              <a:defRPr/>
            </a:pPr>
            <a:r>
              <a:rPr lang="en-US" dirty="0"/>
              <a:t>It Test a Section (Unit) In Your App To Ensure It Work And Behave Like Expected </a:t>
            </a:r>
            <a:endParaRPr lang="ar-SA" dirty="0"/>
          </a:p>
          <a:p>
            <a:pPr algn="l" rtl="0">
              <a:defRPr/>
            </a:pPr>
            <a:r>
              <a:rPr lang="en-US" dirty="0"/>
              <a:t>Unit Test Can Be For One Method </a:t>
            </a:r>
            <a:endParaRPr lang="ar-SA" dirty="0"/>
          </a:p>
          <a:p>
            <a:pPr algn="l" rtl="0">
              <a:defRPr/>
            </a:pPr>
            <a:r>
              <a:rPr lang="en-US" dirty="0"/>
              <a:t>Unit Test Can Be For The Whole Class in OOP</a:t>
            </a:r>
          </a:p>
          <a:p>
            <a:pPr algn="l" rtl="0">
              <a:defRPr/>
            </a:pPr>
            <a:r>
              <a:rPr lang="en-US" dirty="0"/>
              <a:t>Unit Test Can Be The Whole Module</a:t>
            </a:r>
            <a:endParaRPr lang="ar-SA" dirty="0"/>
          </a:p>
          <a:p>
            <a:pPr algn="l" rtl="0">
              <a:defRPr/>
            </a:pPr>
            <a:r>
              <a:rPr lang="en-US" dirty="0"/>
              <a:t>Unit Test Can Be Done For The Whole Procedure </a:t>
            </a:r>
            <a:endParaRPr lang="ar-SA" dirty="0"/>
          </a:p>
          <a:p>
            <a:pPr algn="l" rtl="0">
              <a:defRPr/>
            </a:pPr>
            <a:r>
              <a:rPr lang="en-US" dirty="0"/>
              <a:t>A Unit is The Smallest Testable Part of Any Software</a:t>
            </a:r>
          </a:p>
        </p:txBody>
      </p:sp>
      <p:sp>
        <p:nvSpPr>
          <p:cNvPr id="203" name="Slide Title"/>
          <p:cNvSpPr txBox="1">
            <a:spLocks noGrp="1"/>
          </p:cNvSpPr>
          <p:nvPr>
            <p:ph type="title"/>
          </p:nvPr>
        </p:nvSpPr>
        <p:spPr>
          <a:xfrm>
            <a:off x="1206499" y="1079500"/>
            <a:ext cx="12449865" cy="1435100"/>
          </a:xfrm>
          <a:prstGeom prst="rect">
            <a:avLst/>
          </a:prstGeom>
        </p:spPr>
        <p:txBody>
          <a:bodyPr>
            <a:normAutofit/>
          </a:bodyPr>
          <a:lstStyle/>
          <a:p>
            <a:pPr algn="l" rtl="0">
              <a:defRPr/>
            </a:pPr>
            <a:r>
              <a:rPr lang="en-US" dirty="0"/>
              <a:t>What Is Unit Testing ?</a:t>
            </a:r>
          </a:p>
        </p:txBody>
      </p:sp>
    </p:spTree>
    <p:extLst>
      <p:ext uri="{BB962C8B-B14F-4D97-AF65-F5344CB8AC3E}">
        <p14:creationId xmlns:p14="http://schemas.microsoft.com/office/powerpoint/2010/main" val="28348625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431078" cy="8256630"/>
          </a:xfrm>
          <a:prstGeom prst="rect">
            <a:avLst/>
          </a:prstGeom>
        </p:spPr>
        <p:txBody>
          <a:bodyPr>
            <a:normAutofit/>
          </a:bodyPr>
          <a:lstStyle/>
          <a:p>
            <a:pPr algn="l" rtl="0">
              <a:defRPr/>
            </a:pPr>
            <a:endParaRPr lang="en-US" dirty="0"/>
          </a:p>
        </p:txBody>
      </p:sp>
      <p:sp>
        <p:nvSpPr>
          <p:cNvPr id="203" name="Slide Title"/>
          <p:cNvSpPr txBox="1">
            <a:spLocks noGrp="1"/>
          </p:cNvSpPr>
          <p:nvPr>
            <p:ph type="title"/>
          </p:nvPr>
        </p:nvSpPr>
        <p:spPr>
          <a:xfrm>
            <a:off x="1206499" y="1079500"/>
            <a:ext cx="12449865" cy="1435100"/>
          </a:xfrm>
          <a:prstGeom prst="rect">
            <a:avLst/>
          </a:prstGeom>
        </p:spPr>
        <p:txBody>
          <a:bodyPr>
            <a:normAutofit/>
          </a:bodyPr>
          <a:lstStyle/>
          <a:p>
            <a:pPr algn="l" rtl="0">
              <a:defRPr/>
            </a:pPr>
            <a:r>
              <a:rPr lang="en-US" dirty="0"/>
              <a:t>Testing cycle</a:t>
            </a:r>
          </a:p>
        </p:txBody>
      </p:sp>
      <p:pic>
        <p:nvPicPr>
          <p:cNvPr id="3" name="صورة 2">
            <a:extLst>
              <a:ext uri="{FF2B5EF4-FFF2-40B4-BE49-F238E27FC236}">
                <a16:creationId xmlns:a16="http://schemas.microsoft.com/office/drawing/2014/main" id="{7C4088E9-4F2B-4C7E-97AE-F371FEED2ADF}"/>
              </a:ext>
            </a:extLst>
          </p:cNvPr>
          <p:cNvPicPr>
            <a:picLocks noChangeAspect="1"/>
          </p:cNvPicPr>
          <p:nvPr/>
        </p:nvPicPr>
        <p:blipFill rotWithShape="1">
          <a:blip r:embed="rId3"/>
          <a:srcRect l="35360" t="38348" r="9910" b="28259"/>
          <a:stretch/>
        </p:blipFill>
        <p:spPr>
          <a:xfrm>
            <a:off x="1244249" y="4248504"/>
            <a:ext cx="21895502" cy="7514753"/>
          </a:xfrm>
          <a:prstGeom prst="rect">
            <a:avLst/>
          </a:prstGeom>
        </p:spPr>
      </p:pic>
    </p:spTree>
    <p:extLst>
      <p:ext uri="{BB962C8B-B14F-4D97-AF65-F5344CB8AC3E}">
        <p14:creationId xmlns:p14="http://schemas.microsoft.com/office/powerpoint/2010/main" val="33371089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431078" cy="8256630"/>
          </a:xfrm>
          <a:prstGeom prst="rect">
            <a:avLst/>
          </a:prstGeom>
        </p:spPr>
        <p:txBody>
          <a:bodyPr>
            <a:normAutofit/>
          </a:bodyPr>
          <a:lstStyle/>
          <a:p>
            <a:pPr marL="514350" indent="-514350" algn="l" rtl="0">
              <a:buFont typeface="+mj-lt"/>
              <a:buAutoNum type="arabicPeriod"/>
              <a:defRPr/>
            </a:pPr>
            <a:r>
              <a:rPr lang="en-US" dirty="0"/>
              <a:t>Get The Function To Test. </a:t>
            </a:r>
          </a:p>
          <a:p>
            <a:pPr marL="514350" indent="-514350" algn="l" rtl="0">
              <a:buFont typeface="+mj-lt"/>
              <a:buAutoNum type="arabicPeriod"/>
              <a:defRPr/>
            </a:pPr>
            <a:r>
              <a:rPr lang="en-US" dirty="0"/>
              <a:t>Give Input To The Function.</a:t>
            </a:r>
          </a:p>
          <a:p>
            <a:pPr marL="514350" indent="-514350" algn="l" rtl="0">
              <a:buFont typeface="+mj-lt"/>
              <a:buAutoNum type="arabicPeriod"/>
              <a:defRPr/>
            </a:pPr>
            <a:r>
              <a:rPr lang="en-US" dirty="0"/>
              <a:t>Define What Is The Output </a:t>
            </a:r>
          </a:p>
          <a:p>
            <a:pPr marL="514350" indent="-514350" algn="l" rtl="0">
              <a:buFont typeface="+mj-lt"/>
              <a:buAutoNum type="arabicPeriod"/>
              <a:defRPr/>
            </a:pPr>
            <a:r>
              <a:rPr lang="en-US" dirty="0"/>
              <a:t>Check For The Output</a:t>
            </a:r>
          </a:p>
          <a:p>
            <a:pPr marL="0" indent="0" algn="l" rtl="0">
              <a:buNone/>
              <a:defRPr/>
            </a:pPr>
            <a:r>
              <a:rPr lang="en-US" sz="4000" b="1" dirty="0">
                <a:solidFill>
                  <a:srgbClr val="C00000"/>
                </a:solidFill>
              </a:rPr>
              <a:t>TDD =&gt; Test Driven Development</a:t>
            </a:r>
          </a:p>
          <a:p>
            <a:pPr marL="514350" indent="-514350" algn="l" rtl="0">
              <a:buFont typeface="+mj-lt"/>
              <a:buAutoNum type="arabicPeriod"/>
              <a:defRPr/>
            </a:pPr>
            <a:r>
              <a:rPr lang="en-US" dirty="0"/>
              <a:t>Think About What Your Code Will Do</a:t>
            </a:r>
          </a:p>
          <a:p>
            <a:pPr marL="514350" indent="-514350" algn="l" rtl="0">
              <a:buFont typeface="+mj-lt"/>
              <a:buAutoNum type="arabicPeriod"/>
              <a:defRPr/>
            </a:pPr>
            <a:r>
              <a:rPr lang="en-US" dirty="0"/>
              <a:t> Write The Code</a:t>
            </a:r>
          </a:p>
          <a:p>
            <a:pPr marL="514350" indent="-514350" algn="l" rtl="0">
              <a:buFont typeface="+mj-lt"/>
              <a:buAutoNum type="arabicPeriod"/>
              <a:defRPr/>
            </a:pPr>
            <a:r>
              <a:rPr lang="en-US" dirty="0"/>
              <a:t>Test The Code</a:t>
            </a:r>
          </a:p>
        </p:txBody>
      </p:sp>
      <p:sp>
        <p:nvSpPr>
          <p:cNvPr id="203" name="Slide Title"/>
          <p:cNvSpPr txBox="1">
            <a:spLocks noGrp="1"/>
          </p:cNvSpPr>
          <p:nvPr>
            <p:ph type="title"/>
          </p:nvPr>
        </p:nvSpPr>
        <p:spPr>
          <a:xfrm>
            <a:off x="1206499" y="1079500"/>
            <a:ext cx="12449865" cy="1435100"/>
          </a:xfrm>
          <a:prstGeom prst="rect">
            <a:avLst/>
          </a:prstGeom>
        </p:spPr>
        <p:txBody>
          <a:bodyPr>
            <a:normAutofit/>
          </a:bodyPr>
          <a:lstStyle/>
          <a:p>
            <a:pPr algn="l" rtl="0">
              <a:defRPr/>
            </a:pPr>
            <a:r>
              <a:rPr lang="en-US" dirty="0"/>
              <a:t>Testing Rules</a:t>
            </a:r>
            <a:endParaRPr dirty="0"/>
          </a:p>
        </p:txBody>
      </p:sp>
    </p:spTree>
    <p:extLst>
      <p:ext uri="{BB962C8B-B14F-4D97-AF65-F5344CB8AC3E}">
        <p14:creationId xmlns:p14="http://schemas.microsoft.com/office/powerpoint/2010/main" val="1418698916"/>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889</TotalTime>
  <Words>799</Words>
  <Application>Microsoft Office PowerPoint</Application>
  <PresentationFormat>مخصص</PresentationFormat>
  <Paragraphs>79</Paragraphs>
  <Slides>11</Slides>
  <Notes>8</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11</vt:i4>
      </vt:variant>
    </vt:vector>
  </HeadingPairs>
  <TitlesOfParts>
    <vt:vector size="19" baseType="lpstr">
      <vt:lpstr>Arial</vt:lpstr>
      <vt:lpstr>Consolas</vt:lpstr>
      <vt:lpstr>Helvetica</vt:lpstr>
      <vt:lpstr>Helvetica Neue</vt:lpstr>
      <vt:lpstr>Helvetica Neue Medium</vt:lpstr>
      <vt:lpstr>Montserrat</vt:lpstr>
      <vt:lpstr>Montserrat Light</vt:lpstr>
      <vt:lpstr>21_BasicWhite</vt:lpstr>
      <vt:lpstr>Jest</vt:lpstr>
      <vt:lpstr>Objective  </vt:lpstr>
      <vt:lpstr>Type of Tests</vt:lpstr>
      <vt:lpstr>Why we need Testing?</vt:lpstr>
      <vt:lpstr>To improve quality: </vt:lpstr>
      <vt:lpstr>Testing Frameworks for React</vt:lpstr>
      <vt:lpstr>What Is Unit Testing ?</vt:lpstr>
      <vt:lpstr>Testing cycle</vt:lpstr>
      <vt:lpstr>Testing Rules</vt:lpstr>
      <vt:lpstr>Jest Unit Testing</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12</cp:revision>
  <dcterms:modified xsi:type="dcterms:W3CDTF">2021-11-02T07:05:51Z</dcterms:modified>
</cp:coreProperties>
</file>