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67" r:id="rId5"/>
    <p:sldId id="272" r:id="rId6"/>
    <p:sldId id="273" r:id="rId7"/>
    <p:sldId id="274" r:id="rId8"/>
    <p:sldId id="275" r:id="rId9"/>
    <p:sldId id="276" r:id="rId10"/>
    <p:sldId id="278" r:id="rId11"/>
    <p:sldId id="279" r:id="rId12"/>
    <p:sldId id="280" r:id="rId13"/>
    <p:sldId id="265"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p:scale>
          <a:sx n="41" d="100"/>
          <a:sy n="41" d="100"/>
        </p:scale>
        <p:origin x="691"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youtube.com/watch?v=t7VmF4WsLCo" TargetMode="External"/><Relationship Id="rId7" Type="http://schemas.openxmlformats.org/officeDocument/2006/relationships/image" Target="../media/image15.png"/><Relationship Id="rId2" Type="http://schemas.openxmlformats.org/officeDocument/2006/relationships/hyperlink" Target="https://medium.com/geekculture/how-to-use-react-router-useparams-436851fd5ef6" TargetMode="External"/><Relationship Id="rId1" Type="http://schemas.openxmlformats.org/officeDocument/2006/relationships/slideLayout" Target="../slideLayouts/slideLayout8.xml"/><Relationship Id="rId6" Type="http://schemas.openxmlformats.org/officeDocument/2006/relationships/hyperlink" Target="https://www.telerik.com/blogs/programmatically-navigate-with-react-router" TargetMode="External"/><Relationship Id="rId5" Type="http://schemas.openxmlformats.org/officeDocument/2006/relationships/hyperlink" Target="https://www.pluralsight.com/guides/using-react-with-the-history-api" TargetMode="External"/><Relationship Id="rId4" Type="http://schemas.openxmlformats.org/officeDocument/2006/relationships/hyperlink" Target="https://dev.to/raaynaldo/react-router-usehistory-uselocation-and-useparams-10cd" TargetMode="External"/><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err="1"/>
              <a:t>useParams</a:t>
            </a:r>
            <a:r>
              <a:rPr lang="en-US" dirty="0"/>
              <a:t> &amp; </a:t>
            </a:r>
            <a:r>
              <a:rPr lang="en-US" dirty="0" err="1"/>
              <a:t>useHistory</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500" y="1079500"/>
            <a:ext cx="12111136" cy="1435100"/>
          </a:xfrm>
          <a:prstGeom prst="rect">
            <a:avLst/>
          </a:prstGeom>
        </p:spPr>
        <p:txBody>
          <a:bodyPr>
            <a:normAutofit/>
          </a:bodyPr>
          <a:lstStyle/>
          <a:p>
            <a:pPr algn="l" rtl="0">
              <a:defRPr/>
            </a:pPr>
            <a:r>
              <a:rPr lang="en-US" dirty="0"/>
              <a:t>What's inside history?</a:t>
            </a:r>
          </a:p>
        </p:txBody>
      </p:sp>
      <p:sp>
        <p:nvSpPr>
          <p:cNvPr id="5" name="عنصر نائب للنص 4">
            <a:extLst>
              <a:ext uri="{FF2B5EF4-FFF2-40B4-BE49-F238E27FC236}">
                <a16:creationId xmlns:a16="http://schemas.microsoft.com/office/drawing/2014/main" id="{AF14617E-C367-49AF-8DF5-A1732B6D2EFE}"/>
              </a:ext>
            </a:extLst>
          </p:cNvPr>
          <p:cNvSpPr>
            <a:spLocks noGrp="1"/>
          </p:cNvSpPr>
          <p:nvPr>
            <p:ph type="body" sz="half" idx="1"/>
          </p:nvPr>
        </p:nvSpPr>
        <p:spPr/>
        <p:txBody>
          <a:bodyPr/>
          <a:lstStyle/>
          <a:p>
            <a:pPr algn="l" rtl="0"/>
            <a:r>
              <a:rPr lang="en-US" dirty="0"/>
              <a:t>length(number): the length of the page that you visited.</a:t>
            </a:r>
          </a:p>
          <a:p>
            <a:pPr algn="l" rtl="0"/>
            <a:r>
              <a:rPr lang="en-US" dirty="0"/>
              <a:t>action(string): (POP, PUSH, REPLACE)</a:t>
            </a:r>
          </a:p>
          <a:p>
            <a:pPr marL="1123950" lvl="1" indent="-514350" algn="l" rtl="0">
              <a:buFont typeface="+mj-lt"/>
              <a:buAutoNum type="arabicPeriod"/>
            </a:pPr>
            <a:r>
              <a:rPr lang="en-US" dirty="0"/>
              <a:t>POP: Visiting the route via </a:t>
            </a:r>
            <a:r>
              <a:rPr lang="en-US" dirty="0" err="1"/>
              <a:t>url</a:t>
            </a:r>
            <a:r>
              <a:rPr lang="en-US" dirty="0"/>
              <a:t>, Using history go function(</a:t>
            </a:r>
            <a:r>
              <a:rPr lang="en-US" dirty="0" err="1"/>
              <a:t>history.goBack</a:t>
            </a:r>
            <a:r>
              <a:rPr lang="en-US" dirty="0"/>
              <a:t>(), </a:t>
            </a:r>
            <a:r>
              <a:rPr lang="en-US" dirty="0" err="1"/>
              <a:t>history.goForward</a:t>
            </a:r>
            <a:r>
              <a:rPr lang="en-US" dirty="0"/>
              <a:t>(), </a:t>
            </a:r>
            <a:r>
              <a:rPr lang="en-US" dirty="0" err="1"/>
              <a:t>history.go</a:t>
            </a:r>
            <a:r>
              <a:rPr lang="en-US" dirty="0"/>
              <a:t>())</a:t>
            </a:r>
          </a:p>
          <a:p>
            <a:pPr marL="1123950" lvl="1" indent="-514350" algn="l" rtl="0">
              <a:buFont typeface="+mj-lt"/>
              <a:buAutoNum type="arabicPeriod"/>
            </a:pPr>
            <a:r>
              <a:rPr lang="en-US" dirty="0"/>
              <a:t>PUSH: Using </a:t>
            </a:r>
            <a:r>
              <a:rPr lang="en-US" dirty="0" err="1"/>
              <a:t>history.push</a:t>
            </a:r>
            <a:r>
              <a:rPr lang="en-US" dirty="0"/>
              <a:t>()</a:t>
            </a:r>
          </a:p>
          <a:p>
            <a:pPr marL="1123950" lvl="1" indent="-514350" algn="l" rtl="0">
              <a:buFont typeface="+mj-lt"/>
              <a:buAutoNum type="arabicPeriod"/>
            </a:pPr>
            <a:r>
              <a:rPr lang="en-US" dirty="0"/>
              <a:t>REPLACE: using </a:t>
            </a:r>
            <a:r>
              <a:rPr lang="en-US" dirty="0" err="1"/>
              <a:t>history.replace</a:t>
            </a:r>
            <a:r>
              <a:rPr lang="en-US" dirty="0"/>
              <a:t>()</a:t>
            </a:r>
          </a:p>
        </p:txBody>
      </p:sp>
      <p:pic>
        <p:nvPicPr>
          <p:cNvPr id="5122" name="Picture 2" descr="history object">
            <a:extLst>
              <a:ext uri="{FF2B5EF4-FFF2-40B4-BE49-F238E27FC236}">
                <a16:creationId xmlns:a16="http://schemas.microsoft.com/office/drawing/2014/main" id="{D167A776-5DBE-41D3-9685-7AE3C9B193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500"/>
          <a:stretch/>
        </p:blipFill>
        <p:spPr bwMode="auto">
          <a:xfrm>
            <a:off x="10742645" y="5348505"/>
            <a:ext cx="13641355" cy="809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830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8" y="3520716"/>
            <a:ext cx="20067297" cy="8256630"/>
          </a:xfrm>
          <a:prstGeom prst="rect">
            <a:avLst/>
          </a:prstGeom>
        </p:spPr>
        <p:txBody>
          <a:bodyPr>
            <a:noAutofit/>
          </a:bodyPr>
          <a:lstStyle/>
          <a:p>
            <a:pPr algn="l" rtl="0">
              <a:lnSpc>
                <a:spcPct val="120000"/>
              </a:lnSpc>
              <a:defRPr/>
            </a:pPr>
            <a:r>
              <a:rPr lang="en-US" dirty="0"/>
              <a:t>.push(pathname: string, state: any)/(location: object): push a path or location to the history stack. There are several ways to use push, and I show the examples below.</a:t>
            </a:r>
          </a:p>
          <a:p>
            <a:pPr algn="l" rtl="0">
              <a:lnSpc>
                <a:spcPct val="120000"/>
              </a:lnSpc>
              <a:defRPr/>
            </a:pPr>
            <a:r>
              <a:rPr lang="en-US" dirty="0">
                <a:latin typeface="Helvetica" panose="020B0604020202020204" pitchFamily="34" charset="0"/>
                <a:cs typeface="Helvetica" panose="020B0604020202020204" pitchFamily="34" charset="0"/>
              </a:rPr>
              <a:t>.replace(pathname: string, state: any)/(location: object): this is basically similar to push, but it will remove the existing history and update to the new one. Whenever the user clicks back in the browser after .replace, it will not go back to the previous one.</a:t>
            </a:r>
          </a:p>
          <a:p>
            <a:pPr algn="l" rtl="0">
              <a:lnSpc>
                <a:spcPct val="120000"/>
              </a:lnSpc>
              <a:defRPr/>
            </a:pP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goBack</a:t>
            </a:r>
            <a:r>
              <a:rPr lang="en-US" dirty="0">
                <a:latin typeface="Helvetica" panose="020B0604020202020204" pitchFamily="34" charset="0"/>
                <a:cs typeface="Helvetica" panose="020B0604020202020204" pitchFamily="34" charset="0"/>
              </a:rPr>
              <a:t>(): move back to the previous history.</a:t>
            </a:r>
          </a:p>
          <a:p>
            <a:pPr algn="l" rtl="0">
              <a:lnSpc>
                <a:spcPct val="120000"/>
              </a:lnSpc>
              <a:defRPr/>
            </a:pPr>
            <a:r>
              <a:rPr lang="en-US" dirty="0">
                <a:latin typeface="Helvetica" panose="020B0604020202020204" pitchFamily="34" charset="0"/>
                <a:cs typeface="Helvetica" panose="020B0604020202020204" pitchFamily="34" charset="0"/>
              </a:rPr>
              <a:t>.</a:t>
            </a:r>
            <a:r>
              <a:rPr lang="en-US" dirty="0" err="1">
                <a:latin typeface="Helvetica" panose="020B0604020202020204" pitchFamily="34" charset="0"/>
                <a:cs typeface="Helvetica" panose="020B0604020202020204" pitchFamily="34" charset="0"/>
              </a:rPr>
              <a:t>goForward</a:t>
            </a:r>
            <a:r>
              <a:rPr lang="en-US" dirty="0">
                <a:latin typeface="Helvetica" panose="020B0604020202020204" pitchFamily="34" charset="0"/>
                <a:cs typeface="Helvetica" panose="020B0604020202020204" pitchFamily="34" charset="0"/>
              </a:rPr>
              <a:t>(): move forward to the previous history.</a:t>
            </a:r>
          </a:p>
          <a:p>
            <a:pPr algn="l" rtl="0">
              <a:lnSpc>
                <a:spcPct val="120000"/>
              </a:lnSpc>
              <a:defRPr/>
            </a:pPr>
            <a:r>
              <a:rPr lang="en-US" dirty="0">
                <a:latin typeface="Helvetica" panose="020B0604020202020204" pitchFamily="34" charset="0"/>
                <a:cs typeface="Helvetica" panose="020B0604020202020204" pitchFamily="34" charset="0"/>
              </a:rPr>
              <a:t>.go(delta: number): move to a different index and can specify how many indexes from this position (can be minus or positive)</a:t>
            </a:r>
          </a:p>
        </p:txBody>
      </p:sp>
      <p:sp>
        <p:nvSpPr>
          <p:cNvPr id="203" name="Slide Title"/>
          <p:cNvSpPr txBox="1">
            <a:spLocks noGrp="1"/>
          </p:cNvSpPr>
          <p:nvPr>
            <p:ph type="title"/>
          </p:nvPr>
        </p:nvSpPr>
        <p:spPr>
          <a:xfrm>
            <a:off x="1206499" y="1079500"/>
            <a:ext cx="12528161" cy="1435100"/>
          </a:xfrm>
          <a:prstGeom prst="rect">
            <a:avLst/>
          </a:prstGeom>
        </p:spPr>
        <p:txBody>
          <a:bodyPr>
            <a:normAutofit/>
          </a:bodyPr>
          <a:lstStyle/>
          <a:p>
            <a:pPr algn="l" rtl="0">
              <a:defRPr/>
            </a:pPr>
            <a:r>
              <a:rPr lang="en-US" dirty="0"/>
              <a:t>What's inside history?</a:t>
            </a:r>
            <a:endParaRPr dirty="0"/>
          </a:p>
        </p:txBody>
      </p:sp>
    </p:spTree>
    <p:extLst>
      <p:ext uri="{BB962C8B-B14F-4D97-AF65-F5344CB8AC3E}">
        <p14:creationId xmlns:p14="http://schemas.microsoft.com/office/powerpoint/2010/main" val="7564565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3520716"/>
            <a:ext cx="10587396" cy="8256630"/>
          </a:xfrm>
          <a:prstGeom prst="rect">
            <a:avLst/>
          </a:prstGeom>
        </p:spPr>
        <p:txBody>
          <a:bodyPr>
            <a:noAutofit/>
          </a:bodyPr>
          <a:lstStyle/>
          <a:p>
            <a:pPr algn="l" rtl="0">
              <a:lnSpc>
                <a:spcPct val="120000"/>
              </a:lnSpc>
              <a:defRPr/>
            </a:pPr>
            <a:r>
              <a:rPr lang="en-US" dirty="0">
                <a:latin typeface="Helvetica" panose="020B0604020202020204" pitchFamily="34" charset="0"/>
                <a:cs typeface="Helvetica" panose="020B0604020202020204" pitchFamily="34" charset="0"/>
              </a:rPr>
              <a:t> The </a:t>
            </a:r>
            <a:r>
              <a:rPr lang="en-US" dirty="0" err="1">
                <a:latin typeface="Helvetica" panose="020B0604020202020204" pitchFamily="34" charset="0"/>
                <a:cs typeface="Helvetica" panose="020B0604020202020204" pitchFamily="34" charset="0"/>
              </a:rPr>
              <a:t>useHistory</a:t>
            </a:r>
            <a:r>
              <a:rPr lang="en-US" dirty="0">
                <a:latin typeface="Helvetica" panose="020B0604020202020204" pitchFamily="34" charset="0"/>
                <a:cs typeface="Helvetica" panose="020B0604020202020204" pitchFamily="34" charset="0"/>
              </a:rPr>
              <a:t> hook gives you access to the history instance that we can use to navigate between pages, whether the component has been rendered by React Router or not, and this eliminates the need for using </a:t>
            </a:r>
            <a:r>
              <a:rPr lang="en-US" dirty="0" err="1">
                <a:latin typeface="Helvetica" panose="020B0604020202020204" pitchFamily="34" charset="0"/>
                <a:cs typeface="Helvetica" panose="020B0604020202020204" pitchFamily="34" charset="0"/>
              </a:rPr>
              <a:t>withRouter</a:t>
            </a:r>
            <a:r>
              <a:rPr lang="en-US" dirty="0">
                <a:latin typeface="Helvetica" panose="020B0604020202020204" pitchFamily="34" charset="0"/>
                <a:cs typeface="Helvetica" panose="020B0604020202020204" pitchFamily="34" charset="0"/>
              </a:rPr>
              <a:t>.</a:t>
            </a:r>
          </a:p>
        </p:txBody>
      </p:sp>
      <p:sp>
        <p:nvSpPr>
          <p:cNvPr id="203" name="Slide Title"/>
          <p:cNvSpPr txBox="1">
            <a:spLocks noGrp="1"/>
          </p:cNvSpPr>
          <p:nvPr>
            <p:ph type="title"/>
          </p:nvPr>
        </p:nvSpPr>
        <p:spPr>
          <a:xfrm>
            <a:off x="1206499" y="1079500"/>
            <a:ext cx="17361419" cy="1435100"/>
          </a:xfrm>
          <a:prstGeom prst="rect">
            <a:avLst/>
          </a:prstGeom>
        </p:spPr>
        <p:txBody>
          <a:bodyPr>
            <a:normAutofit/>
          </a:bodyPr>
          <a:lstStyle/>
          <a:p>
            <a:pPr algn="l" rtl="0">
              <a:defRPr/>
            </a:pPr>
            <a:r>
              <a:rPr lang="en-US" dirty="0"/>
              <a:t>Using </a:t>
            </a:r>
            <a:r>
              <a:rPr lang="en-US" dirty="0" err="1"/>
              <a:t>useHistory</a:t>
            </a:r>
            <a:r>
              <a:rPr lang="en-US" dirty="0"/>
              <a:t> Hook</a:t>
            </a:r>
          </a:p>
        </p:txBody>
      </p:sp>
      <p:pic>
        <p:nvPicPr>
          <p:cNvPr id="6" name="صورة 5">
            <a:extLst>
              <a:ext uri="{FF2B5EF4-FFF2-40B4-BE49-F238E27FC236}">
                <a16:creationId xmlns:a16="http://schemas.microsoft.com/office/drawing/2014/main" id="{AF26DBB0-6B4D-49D6-AFD4-E6A136D683CB}"/>
              </a:ext>
            </a:extLst>
          </p:cNvPr>
          <p:cNvPicPr>
            <a:picLocks noChangeAspect="1"/>
          </p:cNvPicPr>
          <p:nvPr/>
        </p:nvPicPr>
        <p:blipFill rotWithShape="1">
          <a:blip r:embed="rId2"/>
          <a:srcRect l="25503" t="25099" r="46463" b="28141"/>
          <a:stretch/>
        </p:blipFill>
        <p:spPr>
          <a:xfrm>
            <a:off x="12590106" y="3520716"/>
            <a:ext cx="9716277" cy="9115784"/>
          </a:xfrm>
          <a:prstGeom prst="rect">
            <a:avLst/>
          </a:prstGeom>
        </p:spPr>
      </p:pic>
    </p:spTree>
    <p:extLst>
      <p:ext uri="{BB962C8B-B14F-4D97-AF65-F5344CB8AC3E}">
        <p14:creationId xmlns:p14="http://schemas.microsoft.com/office/powerpoint/2010/main" val="36069008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US" dirty="0">
                <a:hlinkClick r:id="rId2"/>
              </a:rPr>
              <a:t>https://medium.com/geekculture/how-to-use-react-router-useparams-436851fd5ef6</a:t>
            </a:r>
            <a:endParaRPr lang="en-US" dirty="0"/>
          </a:p>
          <a:p>
            <a:pPr algn="l" rtl="0">
              <a:buSzTx/>
              <a:defRPr>
                <a:solidFill>
                  <a:srgbClr val="6B7076"/>
                </a:solidFill>
                <a:latin typeface="+mn-lt"/>
                <a:ea typeface="+mn-ea"/>
                <a:cs typeface="+mn-cs"/>
                <a:sym typeface="Helvetica Neue"/>
              </a:defRPr>
            </a:pPr>
            <a:r>
              <a:rPr lang="en-US" dirty="0">
                <a:hlinkClick r:id="rId3"/>
              </a:rPr>
              <a:t>https://www.youtube.com/watch?v=t7VmF4WsLCo</a:t>
            </a:r>
            <a:endParaRPr lang="en-US" dirty="0"/>
          </a:p>
          <a:p>
            <a:pPr algn="l" rtl="0">
              <a:buSzTx/>
              <a:defRPr>
                <a:solidFill>
                  <a:srgbClr val="6B7076"/>
                </a:solidFill>
                <a:latin typeface="+mn-lt"/>
                <a:ea typeface="+mn-ea"/>
                <a:cs typeface="+mn-cs"/>
                <a:sym typeface="Helvetica Neue"/>
              </a:defRPr>
            </a:pPr>
            <a:r>
              <a:rPr lang="en-US" dirty="0">
                <a:hlinkClick r:id="rId4"/>
              </a:rPr>
              <a:t>https://dev.to/raaynaldo/react-router-usehistory-uselocation-and-useparams-10cd</a:t>
            </a:r>
            <a:endParaRPr lang="en-US" dirty="0"/>
          </a:p>
          <a:p>
            <a:pPr algn="l" rtl="0">
              <a:buSzTx/>
              <a:defRPr>
                <a:solidFill>
                  <a:srgbClr val="6B7076"/>
                </a:solidFill>
                <a:latin typeface="+mn-lt"/>
                <a:ea typeface="+mn-ea"/>
                <a:cs typeface="+mn-cs"/>
                <a:sym typeface="Helvetica Neue"/>
              </a:defRPr>
            </a:pPr>
            <a:r>
              <a:rPr lang="en-US" dirty="0">
                <a:hlinkClick r:id="rId5"/>
              </a:rPr>
              <a:t>https://www.pluralsight.com/guides/using-react-with-the-history-api</a:t>
            </a:r>
            <a:endParaRPr lang="en-US" dirty="0"/>
          </a:p>
          <a:p>
            <a:pPr algn="l" rtl="0">
              <a:buSzTx/>
              <a:defRPr>
                <a:solidFill>
                  <a:srgbClr val="6B7076"/>
                </a:solidFill>
                <a:latin typeface="+mn-lt"/>
                <a:ea typeface="+mn-ea"/>
                <a:cs typeface="+mn-cs"/>
                <a:sym typeface="Helvetica Neue"/>
              </a:defRPr>
            </a:pPr>
            <a:r>
              <a:rPr lang="en-US" dirty="0">
                <a:hlinkClick r:id="rId6"/>
              </a:rPr>
              <a:t>https://www.telerik.com/blogs/programmatically-navigate-with-react-router</a:t>
            </a:r>
            <a:endParaRPr lang="en-US"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7"/>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8"/>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9"/>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r>
              <a:rPr lang="en-US" dirty="0"/>
              <a:t>What, When?</a:t>
            </a:r>
            <a:endParaRPr dirty="0"/>
          </a:p>
        </p:txBody>
      </p:sp>
      <p:sp>
        <p:nvSpPr>
          <p:cNvPr id="201" name="Slide bullet text"/>
          <p:cNvSpPr txBox="1">
            <a:spLocks noGrp="1"/>
          </p:cNvSpPr>
          <p:nvPr>
            <p:ph type="body" sz="half" idx="1"/>
          </p:nvPr>
        </p:nvSpPr>
        <p:spPr>
          <a:prstGeom prst="rect">
            <a:avLst/>
          </a:prstGeom>
        </p:spPr>
        <p:txBody>
          <a:bodyPr>
            <a:normAutofit/>
          </a:bodyPr>
          <a:lstStyle/>
          <a:p>
            <a:pPr algn="l" rtl="0">
              <a:defRPr/>
            </a:pPr>
            <a:r>
              <a:rPr lang="en-US" dirty="0" err="1"/>
              <a:t>useParams</a:t>
            </a:r>
            <a:r>
              <a:rPr lang="en-US" dirty="0"/>
              <a:t> is one of the Hooks methods that React Router ships with.</a:t>
            </a:r>
          </a:p>
          <a:p>
            <a:pPr algn="l" rtl="0">
              <a:defRPr/>
            </a:pPr>
            <a:r>
              <a:rPr lang="en-US" dirty="0"/>
              <a:t>use </a:t>
            </a:r>
            <a:r>
              <a:rPr lang="en-US" dirty="0" err="1"/>
              <a:t>useParams</a:t>
            </a:r>
            <a:r>
              <a:rPr lang="en-US" dirty="0"/>
              <a:t> when you are creating navigational components in React</a:t>
            </a:r>
          </a:p>
          <a:p>
            <a:pPr algn="l" rtl="0">
              <a:defRPr/>
            </a:pPr>
            <a:r>
              <a:rPr lang="en-US" dirty="0"/>
              <a:t>According to the definition in React Router doc, </a:t>
            </a:r>
            <a:r>
              <a:rPr lang="en-US" dirty="0" err="1"/>
              <a:t>useParams</a:t>
            </a:r>
            <a:r>
              <a:rPr lang="en-US" dirty="0"/>
              <a:t> returns: an object of key/value pairs of URL parameters. Use it to access </a:t>
            </a:r>
            <a:r>
              <a:rPr lang="en-US" dirty="0" err="1"/>
              <a:t>match.params</a:t>
            </a:r>
            <a:r>
              <a:rPr lang="en-US" dirty="0"/>
              <a:t> of the current &lt;Route&gt;.</a:t>
            </a:r>
          </a:p>
          <a:p>
            <a:pPr lvl="1" algn="l" rtl="0">
              <a:defRPr/>
            </a:pPr>
            <a:r>
              <a:rPr lang="en-US" dirty="0"/>
              <a:t>It means whatever you set up in </a:t>
            </a:r>
            <a:r>
              <a:rPr lang="en-US" dirty="0" err="1"/>
              <a:t>useParams</a:t>
            </a:r>
            <a:r>
              <a:rPr lang="en-US" dirty="0"/>
              <a:t>(ex: title), your params have to match with the &lt;Route path='/path/:title'&gt; .</a:t>
            </a:r>
          </a:p>
          <a:p>
            <a:pPr lvl="1" algn="l" rtl="0">
              <a:defRPr/>
            </a:pPr>
            <a:r>
              <a:rPr lang="en-US" dirty="0" err="1"/>
              <a:t>useParams</a:t>
            </a:r>
            <a:r>
              <a:rPr lang="en-US" dirty="0"/>
              <a:t> would direct me to a new Route from the current URL.</a:t>
            </a:r>
          </a:p>
          <a:p>
            <a:pPr algn="l" rtl="0">
              <a:defRPr/>
            </a:pPr>
            <a:endParaRPr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err="1"/>
              <a:t>useParams</a:t>
            </a:r>
            <a:endParaRPr dirty="0"/>
          </a:p>
        </p:txBody>
      </p:sp>
      <p:sp>
        <p:nvSpPr>
          <p:cNvPr id="5" name="عنصر نائب للصورة 4">
            <a:extLst>
              <a:ext uri="{FF2B5EF4-FFF2-40B4-BE49-F238E27FC236}">
                <a16:creationId xmlns:a16="http://schemas.microsoft.com/office/drawing/2014/main" id="{385639E8-3695-47BB-BB93-230C3A0172F3}"/>
              </a:ext>
            </a:extLst>
          </p:cNvPr>
          <p:cNvSpPr>
            <a:spLocks noGrp="1"/>
          </p:cNvSpPr>
          <p:nvPr>
            <p:ph type="pic" sz="half" idx="22"/>
          </p:nvPr>
        </p:nvSpPr>
        <p:spPr/>
      </p:sp>
      <p:pic>
        <p:nvPicPr>
          <p:cNvPr id="1027" name="Picture 3" descr="React router typescript useparams">
            <a:extLst>
              <a:ext uri="{FF2B5EF4-FFF2-40B4-BE49-F238E27FC236}">
                <a16:creationId xmlns:a16="http://schemas.microsoft.com/office/drawing/2014/main" id="{C6515247-C2EC-4732-9CA1-10D2A19CB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39" y="3476575"/>
            <a:ext cx="12192000" cy="6762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Before </a:t>
            </a:r>
            <a:r>
              <a:rPr lang="en-US" dirty="0" err="1"/>
              <a:t>useParams</a:t>
            </a:r>
            <a:r>
              <a:rPr lang="en-US" dirty="0"/>
              <a:t> , make sure you have installed React Router in your React app:</a:t>
            </a:r>
          </a:p>
          <a:p>
            <a:pPr marL="0" indent="0" algn="l" rtl="0">
              <a:buNone/>
              <a:defRPr/>
            </a:pPr>
            <a:r>
              <a:rPr lang="en-US" b="1" dirty="0" err="1">
                <a:solidFill>
                  <a:srgbClr val="139DAA"/>
                </a:solidFill>
                <a:latin typeface="Consolas" panose="020B0609020204030204" pitchFamily="49" charset="0"/>
              </a:rPr>
              <a:t>npm</a:t>
            </a:r>
            <a:r>
              <a:rPr lang="en-US" b="1" dirty="0">
                <a:solidFill>
                  <a:srgbClr val="139DAA"/>
                </a:solidFill>
                <a:latin typeface="Consolas" panose="020B0609020204030204" pitchFamily="49" charset="0"/>
              </a:rPr>
              <a:t> install react-router-</a:t>
            </a:r>
            <a:r>
              <a:rPr lang="en-US" b="1" dirty="0" err="1">
                <a:solidFill>
                  <a:srgbClr val="139DAA"/>
                </a:solidFill>
                <a:latin typeface="Consolas" panose="020B0609020204030204" pitchFamily="49" charset="0"/>
              </a:rPr>
              <a:t>dom</a:t>
            </a:r>
            <a:endParaRPr lang="en-US" b="1" dirty="0">
              <a:solidFill>
                <a:srgbClr val="139DAA"/>
              </a:solidFill>
              <a:latin typeface="Consolas" panose="020B0609020204030204" pitchFamily="49" charset="0"/>
            </a:endParaRPr>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How to use?</a:t>
            </a:r>
            <a:endParaRPr dirty="0"/>
          </a:p>
        </p:txBody>
      </p:sp>
      <p:sp>
        <p:nvSpPr>
          <p:cNvPr id="3" name="عنصر نائب للصورة 2">
            <a:extLst>
              <a:ext uri="{FF2B5EF4-FFF2-40B4-BE49-F238E27FC236}">
                <a16:creationId xmlns:a16="http://schemas.microsoft.com/office/drawing/2014/main" id="{08440D3E-632E-4B03-A674-CD03DEEBFB71}"/>
              </a:ext>
            </a:extLst>
          </p:cNvPr>
          <p:cNvSpPr>
            <a:spLocks noGrp="1"/>
          </p:cNvSpPr>
          <p:nvPr>
            <p:ph type="pic" sz="half" idx="22"/>
          </p:nvPr>
        </p:nvSpPr>
        <p:spPr/>
      </p:sp>
    </p:spTree>
    <p:extLst>
      <p:ext uri="{BB962C8B-B14F-4D97-AF65-F5344CB8AC3E}">
        <p14:creationId xmlns:p14="http://schemas.microsoft.com/office/powerpoint/2010/main" val="9722021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14189010" cy="8256630"/>
          </a:xfrm>
          <a:prstGeom prst="rect">
            <a:avLst/>
          </a:prstGeom>
        </p:spPr>
        <p:txBody>
          <a:bodyPr/>
          <a:lstStyle/>
          <a:p>
            <a:pPr marL="514350" indent="-514350" algn="l" rtl="0">
              <a:buFont typeface="+mj-lt"/>
              <a:buAutoNum type="arabicPeriod"/>
              <a:defRPr/>
            </a:pPr>
            <a:r>
              <a:rPr lang="en-US" dirty="0"/>
              <a:t>create three components:</a:t>
            </a:r>
          </a:p>
          <a:p>
            <a:pPr lvl="1" algn="l" rtl="0">
              <a:defRPr/>
            </a:pPr>
            <a:r>
              <a:rPr lang="en-US" dirty="0" err="1"/>
              <a:t>ExploreContainer</a:t>
            </a:r>
            <a:r>
              <a:rPr lang="en-US" dirty="0"/>
              <a:t> — the container of the explore page;</a:t>
            </a:r>
          </a:p>
          <a:p>
            <a:pPr lvl="1" algn="l" rtl="0">
              <a:defRPr/>
            </a:pPr>
            <a:r>
              <a:rPr lang="en-US" dirty="0" err="1"/>
              <a:t>ExploreCard</a:t>
            </a:r>
            <a:r>
              <a:rPr lang="en-US" dirty="0"/>
              <a:t> — display everything from data (our array of objects)</a:t>
            </a:r>
          </a:p>
          <a:p>
            <a:pPr lvl="1" algn="l" rtl="0">
              <a:defRPr/>
            </a:pPr>
            <a:r>
              <a:rPr lang="en-US" dirty="0" err="1"/>
              <a:t>ExploreDetail</a:t>
            </a:r>
            <a:r>
              <a:rPr lang="en-US" dirty="0"/>
              <a:t> — display the details of the data.</a:t>
            </a:r>
          </a:p>
          <a:p>
            <a:pPr algn="l" rtl="0">
              <a:defRPr/>
            </a:pPr>
            <a:endParaRPr lang="en-US"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Walkthrough</a:t>
            </a:r>
            <a:br>
              <a:rPr lang="en-US" dirty="0"/>
            </a:br>
            <a:endParaRPr dirty="0"/>
          </a:p>
        </p:txBody>
      </p:sp>
      <p:sp>
        <p:nvSpPr>
          <p:cNvPr id="3" name="عنصر نائب للصورة 2">
            <a:extLst>
              <a:ext uri="{FF2B5EF4-FFF2-40B4-BE49-F238E27FC236}">
                <a16:creationId xmlns:a16="http://schemas.microsoft.com/office/drawing/2014/main" id="{4A33D2C8-DB41-45C4-B447-FFB3ED7C8291}"/>
              </a:ext>
            </a:extLst>
          </p:cNvPr>
          <p:cNvSpPr>
            <a:spLocks noGrp="1"/>
          </p:cNvSpPr>
          <p:nvPr>
            <p:ph type="pic" sz="half" idx="22"/>
          </p:nvPr>
        </p:nvSpPr>
        <p:spPr/>
      </p:sp>
    </p:spTree>
    <p:extLst>
      <p:ext uri="{BB962C8B-B14F-4D97-AF65-F5344CB8AC3E}">
        <p14:creationId xmlns:p14="http://schemas.microsoft.com/office/powerpoint/2010/main" val="4742945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3520716"/>
            <a:ext cx="11707067" cy="8256630"/>
          </a:xfrm>
          <a:prstGeom prst="rect">
            <a:avLst/>
          </a:prstGeom>
        </p:spPr>
        <p:txBody>
          <a:bodyPr>
            <a:noAutofit/>
          </a:bodyPr>
          <a:lstStyle/>
          <a:p>
            <a:pPr marL="514350" indent="-514350" algn="l" rtl="0">
              <a:lnSpc>
                <a:spcPct val="120000"/>
              </a:lnSpc>
              <a:buFont typeface="+mj-lt"/>
              <a:buAutoNum type="arabicPeriod" startAt="2"/>
              <a:defRPr/>
            </a:pPr>
            <a:r>
              <a:rPr lang="en-US" dirty="0">
                <a:latin typeface="Helvetica" panose="020B0604020202020204" pitchFamily="34" charset="0"/>
                <a:cs typeface="Helvetica" panose="020B0604020202020204" pitchFamily="34" charset="0"/>
              </a:rPr>
              <a:t>In our App.js (the parent), make sure you have to import the things we need from react-router-dom.</a:t>
            </a:r>
          </a:p>
          <a:p>
            <a:pPr algn="l" rtl="0">
              <a:lnSpc>
                <a:spcPct val="120000"/>
              </a:lnSpc>
              <a:defRPr/>
            </a:pPr>
            <a:r>
              <a:rPr lang="en-US" dirty="0" err="1">
                <a:latin typeface="Helvetica" panose="020B0604020202020204" pitchFamily="34" charset="0"/>
                <a:cs typeface="Helvetica" panose="020B0604020202020204" pitchFamily="34" charset="0"/>
              </a:rPr>
              <a:t>BrowseRouter</a:t>
            </a:r>
            <a:r>
              <a:rPr lang="en-US" dirty="0">
                <a:latin typeface="Helvetica" panose="020B0604020202020204" pitchFamily="34" charset="0"/>
                <a:cs typeface="Helvetica" panose="020B0604020202020204" pitchFamily="34" charset="0"/>
              </a:rPr>
              <a:t> is to store the URL and to communicate with the webserver; </a:t>
            </a:r>
          </a:p>
          <a:p>
            <a:pPr algn="l" rtl="0">
              <a:lnSpc>
                <a:spcPct val="120000"/>
              </a:lnSpc>
              <a:defRPr/>
            </a:pPr>
            <a:r>
              <a:rPr lang="en-US" dirty="0">
                <a:latin typeface="Helvetica" panose="020B0604020202020204" pitchFamily="34" charset="0"/>
                <a:cs typeface="Helvetica" panose="020B0604020202020204" pitchFamily="34" charset="0"/>
              </a:rPr>
              <a:t>the purpose of Switch and Route is when Switch is rendered, it searches through its children Route elements to match with the current URL. When it finds the match, the Switch will direct to the path in Route .</a:t>
            </a:r>
          </a:p>
          <a:p>
            <a:pPr algn="l" rtl="0">
              <a:lnSpc>
                <a:spcPct val="120000"/>
              </a:lnSpc>
              <a:defRPr/>
            </a:pPr>
            <a:r>
              <a:rPr lang="en-US" dirty="0">
                <a:latin typeface="Helvetica" panose="020B0604020202020204" pitchFamily="34" charset="0"/>
                <a:cs typeface="Helvetica" panose="020B0604020202020204" pitchFamily="34" charset="0"/>
              </a:rPr>
              <a:t>In the last Route , it looks quite different from the others, because of /explore/:name . This /:name can be anything, as long as it matches with the parameters/keys of your data. This is also the key when we need to use </a:t>
            </a:r>
            <a:r>
              <a:rPr lang="en-US" dirty="0" err="1">
                <a:latin typeface="Helvetica" panose="020B0604020202020204" pitchFamily="34" charset="0"/>
                <a:cs typeface="Helvetica" panose="020B0604020202020204" pitchFamily="34" charset="0"/>
              </a:rPr>
              <a:t>useParams</a:t>
            </a:r>
            <a:r>
              <a:rPr lang="en-US" dirty="0">
                <a:latin typeface="Helvetica" panose="020B0604020202020204" pitchFamily="34" charset="0"/>
                <a:cs typeface="Helvetica" panose="020B0604020202020204" pitchFamily="34" charset="0"/>
              </a:rPr>
              <a:t> later on. </a:t>
            </a:r>
          </a:p>
          <a:p>
            <a:pPr marL="0" indent="0" algn="l" rtl="0">
              <a:lnSpc>
                <a:spcPct val="120000"/>
              </a:lnSpc>
              <a:buNone/>
              <a:defRPr/>
            </a:pPr>
            <a:endParaRPr lang="en-US" dirty="0">
              <a:latin typeface="Helvetica" panose="020B0604020202020204" pitchFamily="34" charset="0"/>
              <a:cs typeface="Helvetica" panose="020B0604020202020204" pitchFamily="34" charset="0"/>
            </a:endParaRPr>
          </a:p>
          <a:p>
            <a:pPr marL="514350" indent="-514350" algn="l" rtl="0">
              <a:lnSpc>
                <a:spcPct val="120000"/>
              </a:lnSpc>
              <a:buFont typeface="+mj-lt"/>
              <a:buAutoNum type="arabicPeriod" startAt="2"/>
              <a:defRPr/>
            </a:pPr>
            <a:endParaRPr lang="en-US" dirty="0">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Walkthrough</a:t>
            </a:r>
            <a:br>
              <a:rPr lang="en-US" dirty="0"/>
            </a:br>
            <a:endParaRPr dirty="0"/>
          </a:p>
        </p:txBody>
      </p:sp>
      <p:pic>
        <p:nvPicPr>
          <p:cNvPr id="5" name="صورة 4">
            <a:extLst>
              <a:ext uri="{FF2B5EF4-FFF2-40B4-BE49-F238E27FC236}">
                <a16:creationId xmlns:a16="http://schemas.microsoft.com/office/drawing/2014/main" id="{6A3F3556-46C2-4841-B6DA-0A44554932F4}"/>
              </a:ext>
            </a:extLst>
          </p:cNvPr>
          <p:cNvPicPr>
            <a:picLocks noChangeAspect="1"/>
          </p:cNvPicPr>
          <p:nvPr/>
        </p:nvPicPr>
        <p:blipFill rotWithShape="1">
          <a:blip r:embed="rId2"/>
          <a:srcRect l="36075" t="14200" r="43403" b="13055"/>
          <a:stretch/>
        </p:blipFill>
        <p:spPr>
          <a:xfrm>
            <a:off x="14257176" y="86205"/>
            <a:ext cx="8005665" cy="13543589"/>
          </a:xfrm>
          <a:prstGeom prst="rect">
            <a:avLst/>
          </a:prstGeom>
        </p:spPr>
      </p:pic>
    </p:spTree>
    <p:extLst>
      <p:ext uri="{BB962C8B-B14F-4D97-AF65-F5344CB8AC3E}">
        <p14:creationId xmlns:p14="http://schemas.microsoft.com/office/powerpoint/2010/main" val="7228802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3520716"/>
            <a:ext cx="11707067" cy="8256630"/>
          </a:xfrm>
          <a:prstGeom prst="rect">
            <a:avLst/>
          </a:prstGeom>
        </p:spPr>
        <p:txBody>
          <a:bodyPr>
            <a:noAutofit/>
          </a:bodyPr>
          <a:lstStyle/>
          <a:p>
            <a:pPr marL="514350" indent="-514350" algn="l" rtl="0">
              <a:lnSpc>
                <a:spcPct val="120000"/>
              </a:lnSpc>
              <a:buFont typeface="+mj-lt"/>
              <a:buAutoNum type="arabicPeriod" startAt="3"/>
              <a:defRPr/>
            </a:pPr>
            <a:r>
              <a:rPr lang="en-US" dirty="0">
                <a:latin typeface="Helvetica" panose="020B0604020202020204" pitchFamily="34" charset="0"/>
                <a:cs typeface="Helvetica" panose="020B0604020202020204" pitchFamily="34" charset="0"/>
              </a:rPr>
              <a:t>Pass down the children In ExploreContainer.js:</a:t>
            </a: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Walkthrough</a:t>
            </a:r>
            <a:br>
              <a:rPr lang="en-US" dirty="0"/>
            </a:br>
            <a:endParaRPr dirty="0"/>
          </a:p>
        </p:txBody>
      </p:sp>
      <p:pic>
        <p:nvPicPr>
          <p:cNvPr id="2051" name="Picture 3">
            <a:extLst>
              <a:ext uri="{FF2B5EF4-FFF2-40B4-BE49-F238E27FC236}">
                <a16:creationId xmlns:a16="http://schemas.microsoft.com/office/drawing/2014/main" id="{276B1D1D-2739-4D0B-8877-9CEB34F0B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257" y="4810125"/>
            <a:ext cx="14177485" cy="696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012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3520716"/>
            <a:ext cx="9598350" cy="8256630"/>
          </a:xfrm>
          <a:prstGeom prst="rect">
            <a:avLst/>
          </a:prstGeom>
        </p:spPr>
        <p:txBody>
          <a:bodyPr>
            <a:noAutofit/>
          </a:bodyPr>
          <a:lstStyle/>
          <a:p>
            <a:pPr marL="514350" indent="-514350" algn="l" rtl="0">
              <a:lnSpc>
                <a:spcPct val="120000"/>
              </a:lnSpc>
              <a:buFont typeface="+mj-lt"/>
              <a:buAutoNum type="arabicPeriod" startAt="3"/>
              <a:defRPr/>
            </a:pPr>
            <a:r>
              <a:rPr lang="en-US" b="1" dirty="0">
                <a:solidFill>
                  <a:srgbClr val="139DAA"/>
                </a:solidFill>
                <a:latin typeface="Consolas" panose="020B0609020204030204" pitchFamily="49" charset="0"/>
                <a:cs typeface="Helvetica" panose="020B0604020202020204" pitchFamily="34" charset="0"/>
              </a:rPr>
              <a:t>&lt;Link&gt; </a:t>
            </a:r>
            <a:r>
              <a:rPr lang="en-US" dirty="0">
                <a:latin typeface="Helvetica" panose="020B0604020202020204" pitchFamily="34" charset="0"/>
                <a:cs typeface="Helvetica" panose="020B0604020202020204" pitchFamily="34" charset="0"/>
              </a:rPr>
              <a:t>to the following card</a:t>
            </a:r>
          </a:p>
          <a:p>
            <a:pPr marL="514350" indent="-514350" algn="l" rtl="0">
              <a:lnSpc>
                <a:spcPct val="120000"/>
              </a:lnSpc>
              <a:buFont typeface="+mj-lt"/>
              <a:buAutoNum type="arabicPeriod" startAt="3"/>
              <a:defRPr/>
            </a:pPr>
            <a:r>
              <a:rPr lang="en-US" dirty="0">
                <a:latin typeface="Helvetica" panose="020B0604020202020204" pitchFamily="34" charset="0"/>
                <a:cs typeface="Helvetica" panose="020B0604020202020204" pitchFamily="34" charset="0"/>
              </a:rPr>
              <a:t>In ExploreCard.js , use map to map out all the data from the data list:</a:t>
            </a:r>
          </a:p>
          <a:p>
            <a:pPr marL="514350" indent="-514350" algn="l" rtl="0">
              <a:lnSpc>
                <a:spcPct val="120000"/>
              </a:lnSpc>
              <a:buFont typeface="+mj-lt"/>
              <a:buAutoNum type="arabicPeriod" startAt="3"/>
              <a:defRPr/>
            </a:pPr>
            <a:endParaRPr lang="en-US" dirty="0">
              <a:latin typeface="Helvetica" panose="020B0604020202020204" pitchFamily="34" charset="0"/>
              <a:cs typeface="Helvetica" panose="020B0604020202020204" pitchFamily="34" charset="0"/>
            </a:endParaRPr>
          </a:p>
          <a:p>
            <a:pPr algn="l" rtl="0">
              <a:lnSpc>
                <a:spcPct val="120000"/>
              </a:lnSpc>
              <a:defRPr/>
            </a:pPr>
            <a:r>
              <a:rPr lang="en-US" dirty="0">
                <a:latin typeface="Helvetica" panose="020B0604020202020204" pitchFamily="34" charset="0"/>
                <a:cs typeface="Helvetica" panose="020B0604020202020204" pitchFamily="34" charset="0"/>
              </a:rPr>
              <a:t> using </a:t>
            </a:r>
            <a:r>
              <a:rPr lang="en-US" b="1" dirty="0">
                <a:solidFill>
                  <a:srgbClr val="139DAA"/>
                </a:solidFill>
                <a:latin typeface="Consolas" panose="020B0609020204030204" pitchFamily="49" charset="0"/>
                <a:cs typeface="Helvetica" panose="020B0604020202020204" pitchFamily="34" charset="0"/>
              </a:rPr>
              <a:t>&lt;Link&gt; </a:t>
            </a:r>
            <a:r>
              <a:rPr lang="en-US" dirty="0">
                <a:latin typeface="Helvetica" panose="020B0604020202020204" pitchFamily="34" charset="0"/>
                <a:cs typeface="Helvetica" panose="020B0604020202020204" pitchFamily="34" charset="0"/>
              </a:rPr>
              <a:t>to connect what we have from </a:t>
            </a:r>
            <a:r>
              <a:rPr lang="en-US" b="1" dirty="0">
                <a:solidFill>
                  <a:srgbClr val="139DAA"/>
                </a:solidFill>
                <a:latin typeface="Consolas" panose="020B0609020204030204" pitchFamily="49" charset="0"/>
                <a:cs typeface="Helvetica" panose="020B0604020202020204" pitchFamily="34" charset="0"/>
              </a:rPr>
              <a:t>&lt;Route&gt; </a:t>
            </a:r>
            <a:r>
              <a:rPr lang="en-US" dirty="0">
                <a:latin typeface="Helvetica" panose="020B0604020202020204" pitchFamily="34" charset="0"/>
                <a:cs typeface="Helvetica" panose="020B0604020202020204" pitchFamily="34" charset="0"/>
              </a:rPr>
              <a:t>in App.js and letting our apps know we are taking this to another location from the current URL. The </a:t>
            </a:r>
            <a:r>
              <a:rPr lang="en-US" b="1" dirty="0">
                <a:solidFill>
                  <a:srgbClr val="139DAA"/>
                </a:solidFill>
                <a:latin typeface="Consolas" panose="020B0609020204030204" pitchFamily="49" charset="0"/>
                <a:cs typeface="Helvetica" panose="020B0604020202020204" pitchFamily="34" charset="0"/>
              </a:rPr>
              <a:t>{list.name} </a:t>
            </a:r>
            <a:r>
              <a:rPr lang="en-US" dirty="0">
                <a:latin typeface="Helvetica" panose="020B0604020202020204" pitchFamily="34" charset="0"/>
                <a:cs typeface="Helvetica" panose="020B0604020202020204" pitchFamily="34" charset="0"/>
              </a:rPr>
              <a:t>is essential since we would use that for a condition check later when we use </a:t>
            </a:r>
            <a:r>
              <a:rPr lang="en-US" b="1" dirty="0" err="1">
                <a:solidFill>
                  <a:srgbClr val="139DAA"/>
                </a:solidFill>
                <a:latin typeface="Consolas" panose="020B0609020204030204" pitchFamily="49" charset="0"/>
                <a:cs typeface="Helvetica" panose="020B0604020202020204" pitchFamily="34" charset="0"/>
              </a:rPr>
              <a:t>useParams</a:t>
            </a:r>
            <a:r>
              <a:rPr lang="en-US" dirty="0">
                <a:latin typeface="Helvetica" panose="020B0604020202020204" pitchFamily="34" charset="0"/>
                <a:cs typeface="Helvetica" panose="020B0604020202020204" pitchFamily="34" charset="0"/>
              </a:rPr>
              <a:t> and make sure it matches the parameters from our Data list.</a:t>
            </a:r>
          </a:p>
          <a:p>
            <a:pPr marL="0" indent="0" algn="l" rtl="0">
              <a:lnSpc>
                <a:spcPct val="120000"/>
              </a:lnSpc>
              <a:buNone/>
              <a:defRPr/>
            </a:pPr>
            <a:endParaRPr lang="en-US" dirty="0">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Walkthrough</a:t>
            </a:r>
            <a:br>
              <a:rPr lang="en-US" dirty="0"/>
            </a:br>
            <a:endParaRPr dirty="0"/>
          </a:p>
        </p:txBody>
      </p:sp>
      <p:sp>
        <p:nvSpPr>
          <p:cNvPr id="7" name="Slide bullet text">
            <a:extLst>
              <a:ext uri="{FF2B5EF4-FFF2-40B4-BE49-F238E27FC236}">
                <a16:creationId xmlns:a16="http://schemas.microsoft.com/office/drawing/2014/main" id="{758BF096-6CCE-4D3E-9C75-DF006D59C17B}"/>
              </a:ext>
            </a:extLst>
          </p:cNvPr>
          <p:cNvSpPr txBox="1">
            <a:spLocks/>
          </p:cNvSpPr>
          <p:nvPr/>
        </p:nvSpPr>
        <p:spPr>
          <a:xfrm>
            <a:off x="11532637" y="1197040"/>
            <a:ext cx="12633649" cy="8256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3810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marL="0" indent="0" algn="l" rtl="0" hangingPunct="1">
              <a:lnSpc>
                <a:spcPct val="120000"/>
              </a:lnSpc>
              <a:buFontTx/>
              <a:buNone/>
              <a:defRPr/>
            </a:pPr>
            <a:r>
              <a:rPr lang="en-US" b="1" dirty="0">
                <a:solidFill>
                  <a:srgbClr val="139DAA"/>
                </a:solidFill>
                <a:latin typeface="Consolas" panose="020B0609020204030204" pitchFamily="49" charset="0"/>
              </a:rPr>
              <a:t>import React from 'react’</a:t>
            </a:r>
          </a:p>
          <a:p>
            <a:pPr marL="0" indent="0" algn="l" rtl="0" hangingPunct="1">
              <a:lnSpc>
                <a:spcPct val="120000"/>
              </a:lnSpc>
              <a:buFontTx/>
              <a:buNone/>
              <a:defRPr/>
            </a:pPr>
            <a:r>
              <a:rPr lang="en-US" b="1" dirty="0">
                <a:solidFill>
                  <a:srgbClr val="139DAA"/>
                </a:solidFill>
                <a:latin typeface="Consolas" panose="020B0609020204030204" pitchFamily="49" charset="0"/>
              </a:rPr>
              <a:t>import { Link } from 'react-router-</a:t>
            </a:r>
            <a:r>
              <a:rPr lang="en-US" b="1" dirty="0" err="1">
                <a:solidFill>
                  <a:srgbClr val="139DAA"/>
                </a:solidFill>
                <a:latin typeface="Consolas" panose="020B0609020204030204" pitchFamily="49" charset="0"/>
              </a:rPr>
              <a:t>dom</a:t>
            </a:r>
            <a:r>
              <a:rPr lang="en-US" b="1" dirty="0">
                <a:solidFill>
                  <a:srgbClr val="139DAA"/>
                </a:solidFill>
                <a:latin typeface="Consolas" panose="020B0609020204030204" pitchFamily="49" charset="0"/>
              </a:rPr>
              <a:t>’ </a:t>
            </a:r>
          </a:p>
          <a:p>
            <a:pPr marL="0" indent="0" algn="l" rtl="0" hangingPunct="1">
              <a:lnSpc>
                <a:spcPct val="120000"/>
              </a:lnSpc>
              <a:buFontTx/>
              <a:buNone/>
              <a:defRPr/>
            </a:pPr>
            <a:r>
              <a:rPr lang="en-US" b="1" dirty="0">
                <a:solidFill>
                  <a:srgbClr val="139DAA"/>
                </a:solidFill>
                <a:latin typeface="Consolas" panose="020B0609020204030204" pitchFamily="49" charset="0"/>
              </a:rPr>
              <a:t>const </a:t>
            </a:r>
            <a:r>
              <a:rPr lang="en-US" b="1" dirty="0" err="1">
                <a:solidFill>
                  <a:srgbClr val="139DAA"/>
                </a:solidFill>
                <a:latin typeface="Consolas" panose="020B0609020204030204" pitchFamily="49" charset="0"/>
              </a:rPr>
              <a:t>ExploreCard</a:t>
            </a:r>
            <a:r>
              <a:rPr lang="en-US" b="1" dirty="0">
                <a:solidFill>
                  <a:srgbClr val="139DAA"/>
                </a:solidFill>
                <a:latin typeface="Consolas" panose="020B0609020204030204" pitchFamily="49" charset="0"/>
              </a:rPr>
              <a:t> = ({ data }) =&gt; {</a:t>
            </a:r>
          </a:p>
          <a:p>
            <a:pPr marL="0" indent="0" algn="l" rtl="0" hangingPunct="1">
              <a:lnSpc>
                <a:spcPct val="120000"/>
              </a:lnSpc>
              <a:buFontTx/>
              <a:buNone/>
              <a:defRPr/>
            </a:pPr>
            <a:r>
              <a:rPr lang="en-US" b="1" dirty="0">
                <a:solidFill>
                  <a:srgbClr val="139DAA"/>
                </a:solidFill>
                <a:latin typeface="Consolas" panose="020B0609020204030204" pitchFamily="49" charset="0"/>
              </a:rPr>
              <a:t>return ( &lt;&gt; { </a:t>
            </a:r>
            <a:r>
              <a:rPr lang="en-US" b="1" dirty="0" err="1">
                <a:solidFill>
                  <a:srgbClr val="139DAA"/>
                </a:solidFill>
                <a:latin typeface="Consolas" panose="020B0609020204030204" pitchFamily="49" charset="0"/>
              </a:rPr>
              <a:t>data.map</a:t>
            </a:r>
            <a:r>
              <a:rPr lang="en-US" b="1" dirty="0">
                <a:solidFill>
                  <a:srgbClr val="139DAA"/>
                </a:solidFill>
                <a:latin typeface="Consolas" panose="020B0609020204030204" pitchFamily="49" charset="0"/>
              </a:rPr>
              <a:t>(list =&gt; ( &lt;div key={ list.id }&gt; </a:t>
            </a:r>
          </a:p>
          <a:p>
            <a:pPr marL="0" indent="0" algn="l" rtl="0" hangingPunct="1">
              <a:lnSpc>
                <a:spcPct val="120000"/>
              </a:lnSpc>
              <a:buNone/>
              <a:defRPr/>
            </a:pPr>
            <a:r>
              <a:rPr lang="en-US" b="1" dirty="0">
                <a:solidFill>
                  <a:srgbClr val="139DAA"/>
                </a:solidFill>
                <a:latin typeface="Consolas" panose="020B0609020204030204" pitchFamily="49" charset="0"/>
              </a:rPr>
              <a:t>&lt;h4&gt;Name: &lt;Link to={`/explore/${list.name}`}&gt;{list.name}</a:t>
            </a:r>
          </a:p>
          <a:p>
            <a:pPr marL="0" indent="0" algn="l" rtl="0" hangingPunct="1">
              <a:lnSpc>
                <a:spcPct val="120000"/>
              </a:lnSpc>
              <a:buNone/>
              <a:defRPr/>
            </a:pPr>
            <a:r>
              <a:rPr lang="en-US" b="1" dirty="0">
                <a:solidFill>
                  <a:srgbClr val="139DAA"/>
                </a:solidFill>
                <a:latin typeface="Consolas" panose="020B0609020204030204" pitchFamily="49" charset="0"/>
              </a:rPr>
              <a:t>&lt;/Link&gt;</a:t>
            </a:r>
          </a:p>
          <a:p>
            <a:pPr marL="0" indent="0" algn="l" rtl="0" hangingPunct="1">
              <a:lnSpc>
                <a:spcPct val="120000"/>
              </a:lnSpc>
              <a:buNone/>
              <a:defRPr/>
            </a:pPr>
            <a:r>
              <a:rPr lang="en-US" b="1" dirty="0">
                <a:solidFill>
                  <a:srgbClr val="139DAA"/>
                </a:solidFill>
                <a:latin typeface="Consolas" panose="020B0609020204030204" pitchFamily="49" charset="0"/>
              </a:rPr>
              <a:t>&lt;/h4&gt; </a:t>
            </a:r>
          </a:p>
          <a:p>
            <a:pPr marL="0" indent="0" algn="l" rtl="0" hangingPunct="1">
              <a:lnSpc>
                <a:spcPct val="120000"/>
              </a:lnSpc>
              <a:buNone/>
              <a:defRPr/>
            </a:pPr>
            <a:r>
              <a:rPr lang="en-US" b="1" dirty="0">
                <a:solidFill>
                  <a:srgbClr val="139DAA"/>
                </a:solidFill>
                <a:latin typeface="Consolas" panose="020B0609020204030204" pitchFamily="49" charset="0"/>
              </a:rPr>
              <a:t>&lt;/div&gt; ))}</a:t>
            </a:r>
          </a:p>
          <a:p>
            <a:pPr marL="0" indent="0" algn="l" rtl="0" hangingPunct="1">
              <a:lnSpc>
                <a:spcPct val="120000"/>
              </a:lnSpc>
              <a:buNone/>
              <a:defRPr/>
            </a:pPr>
            <a:r>
              <a:rPr lang="en-US" b="1" dirty="0">
                <a:solidFill>
                  <a:srgbClr val="139DAA"/>
                </a:solidFill>
                <a:latin typeface="Consolas" panose="020B0609020204030204" pitchFamily="49" charset="0"/>
              </a:rPr>
              <a:t>&lt;/&gt; ) </a:t>
            </a:r>
          </a:p>
          <a:p>
            <a:pPr marL="0" indent="0" algn="l" rtl="0" hangingPunct="1">
              <a:lnSpc>
                <a:spcPct val="120000"/>
              </a:lnSpc>
              <a:buNone/>
              <a:defRPr/>
            </a:pPr>
            <a:r>
              <a:rPr lang="en-US" b="1" dirty="0">
                <a:solidFill>
                  <a:srgbClr val="139DAA"/>
                </a:solidFill>
                <a:latin typeface="Consolas" panose="020B0609020204030204" pitchFamily="49" charset="0"/>
              </a:rPr>
              <a:t>}</a:t>
            </a:r>
          </a:p>
          <a:p>
            <a:pPr marL="0" indent="0" algn="l" rtl="0" hangingPunct="1">
              <a:lnSpc>
                <a:spcPct val="120000"/>
              </a:lnSpc>
              <a:buFontTx/>
              <a:buNone/>
              <a:defRPr/>
            </a:pPr>
            <a:r>
              <a:rPr lang="en-US" b="1" dirty="0">
                <a:solidFill>
                  <a:srgbClr val="139DAA"/>
                </a:solidFill>
                <a:latin typeface="Consolas" panose="020B0609020204030204" pitchFamily="49" charset="0"/>
              </a:rPr>
              <a:t>export default </a:t>
            </a:r>
            <a:r>
              <a:rPr lang="en-US" b="1" dirty="0" err="1">
                <a:solidFill>
                  <a:srgbClr val="139DAA"/>
                </a:solidFill>
                <a:latin typeface="Consolas" panose="020B0609020204030204" pitchFamily="49" charset="0"/>
              </a:rPr>
              <a:t>GuideCard</a:t>
            </a:r>
            <a:endParaRPr lang="en-US" b="1" dirty="0">
              <a:solidFill>
                <a:srgbClr val="139DAA"/>
              </a:solidFill>
              <a:latin typeface="Consolas" panose="020B0609020204030204" pitchFamily="49" charset="0"/>
              <a:cs typeface="Helvetica" panose="020B0604020202020204" pitchFamily="34" charset="0"/>
            </a:endParaRPr>
          </a:p>
        </p:txBody>
      </p:sp>
    </p:spTree>
    <p:extLst>
      <p:ext uri="{BB962C8B-B14F-4D97-AF65-F5344CB8AC3E}">
        <p14:creationId xmlns:p14="http://schemas.microsoft.com/office/powerpoint/2010/main" val="8265463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dirty="0"/>
          </a:p>
        </p:txBody>
      </p:sp>
      <p:sp>
        <p:nvSpPr>
          <p:cNvPr id="201" name="Slide bullet text"/>
          <p:cNvSpPr txBox="1">
            <a:spLocks noGrp="1"/>
          </p:cNvSpPr>
          <p:nvPr>
            <p:ph type="body" sz="half" idx="1"/>
          </p:nvPr>
        </p:nvSpPr>
        <p:spPr>
          <a:xfrm>
            <a:off x="1206499" y="3520716"/>
            <a:ext cx="9598350" cy="8256630"/>
          </a:xfrm>
          <a:prstGeom prst="rect">
            <a:avLst/>
          </a:prstGeom>
        </p:spPr>
        <p:txBody>
          <a:bodyPr>
            <a:noAutofit/>
          </a:bodyPr>
          <a:lstStyle/>
          <a:p>
            <a:pPr marL="514350" indent="-514350" algn="l" rtl="0">
              <a:lnSpc>
                <a:spcPct val="120000"/>
              </a:lnSpc>
              <a:buFont typeface="+mj-lt"/>
              <a:buAutoNum type="arabicPeriod" startAt="5"/>
              <a:defRPr/>
            </a:pPr>
            <a:r>
              <a:rPr lang="en-US" dirty="0">
                <a:latin typeface="Helvetica" panose="020B0604020202020204" pitchFamily="34" charset="0"/>
                <a:cs typeface="Helvetica" panose="020B0604020202020204" pitchFamily="34" charset="0"/>
              </a:rPr>
              <a:t>Step 4: Filter /:name and match with the correct data we want to see with </a:t>
            </a:r>
            <a:r>
              <a:rPr lang="en-US" dirty="0" err="1">
                <a:latin typeface="Helvetica" panose="020B0604020202020204" pitchFamily="34" charset="0"/>
                <a:cs typeface="Helvetica" panose="020B0604020202020204" pitchFamily="34" charset="0"/>
              </a:rPr>
              <a:t>useParams</a:t>
            </a:r>
            <a:endParaRPr lang="en-US" dirty="0">
              <a:latin typeface="Helvetica" panose="020B0604020202020204" pitchFamily="34" charset="0"/>
              <a:cs typeface="Helvetica" panose="020B0604020202020204" pitchFamily="34" charset="0"/>
            </a:endParaRPr>
          </a:p>
          <a:p>
            <a:pPr algn="l" rtl="0">
              <a:lnSpc>
                <a:spcPct val="120000"/>
              </a:lnSpc>
              <a:defRPr/>
            </a:pPr>
            <a:r>
              <a:rPr lang="en-US" dirty="0">
                <a:latin typeface="Helvetica" panose="020B0604020202020204" pitchFamily="34" charset="0"/>
                <a:cs typeface="Helvetica" panose="020B0604020202020204" pitchFamily="34" charset="0"/>
              </a:rPr>
              <a:t>Now we are in our final step when we are going to use </a:t>
            </a:r>
            <a:r>
              <a:rPr lang="en-US" b="1" dirty="0" err="1">
                <a:solidFill>
                  <a:srgbClr val="139DAA"/>
                </a:solidFill>
                <a:latin typeface="Consolas" panose="020B0609020204030204" pitchFamily="49" charset="0"/>
                <a:cs typeface="Helvetica" panose="020B0604020202020204" pitchFamily="34" charset="0"/>
              </a:rPr>
              <a:t>useParams</a:t>
            </a:r>
            <a:r>
              <a:rPr lang="en-US" b="1" dirty="0">
                <a:solidFill>
                  <a:srgbClr val="139DAA"/>
                </a:solidFill>
                <a:latin typeface="Consolas" panose="020B0609020204030204" pitchFamily="49" charset="0"/>
                <a:cs typeface="Helvetica" panose="020B0604020202020204" pitchFamily="34" charset="0"/>
              </a:rPr>
              <a:t> </a:t>
            </a:r>
            <a:r>
              <a:rPr lang="en-US" dirty="0">
                <a:latin typeface="Helvetica" panose="020B0604020202020204" pitchFamily="34" charset="0"/>
                <a:cs typeface="Helvetica" panose="020B0604020202020204" pitchFamily="34" charset="0"/>
              </a:rPr>
              <a:t>and don’t forget to import </a:t>
            </a:r>
            <a:r>
              <a:rPr lang="en-US" b="1" dirty="0" err="1">
                <a:solidFill>
                  <a:srgbClr val="139DAA"/>
                </a:solidFill>
                <a:latin typeface="Consolas" panose="020B0609020204030204" pitchFamily="49" charset="0"/>
                <a:cs typeface="Helvetica" panose="020B0604020202020204" pitchFamily="34" charset="0"/>
              </a:rPr>
              <a:t>useParams</a:t>
            </a:r>
            <a:endParaRPr lang="en-US" b="1" dirty="0">
              <a:solidFill>
                <a:srgbClr val="139DAA"/>
              </a:solidFill>
              <a:latin typeface="Consolas" panose="020B0609020204030204" pitchFamily="49" charset="0"/>
              <a:cs typeface="Helvetica" panose="020B0604020202020204" pitchFamily="34" charset="0"/>
            </a:endParaRPr>
          </a:p>
          <a:p>
            <a:pPr algn="l" rtl="0">
              <a:lnSpc>
                <a:spcPct val="120000"/>
              </a:lnSpc>
              <a:defRPr/>
            </a:pPr>
            <a:r>
              <a:rPr lang="en-US" dirty="0">
                <a:latin typeface="Helvetica" panose="020B0604020202020204" pitchFamily="34" charset="0"/>
                <a:cs typeface="Helvetica" panose="020B0604020202020204" pitchFamily="34" charset="0"/>
              </a:rPr>
              <a:t>First off, we need to make sure the </a:t>
            </a:r>
            <a:r>
              <a:rPr lang="en-US" b="1" dirty="0">
                <a:solidFill>
                  <a:srgbClr val="139DAA"/>
                </a:solidFill>
                <a:latin typeface="Consolas" panose="020B0609020204030204" pitchFamily="49" charset="0"/>
                <a:cs typeface="Helvetica" panose="020B0604020202020204" pitchFamily="34" charset="0"/>
              </a:rPr>
              <a:t>{ name } </a:t>
            </a:r>
            <a:r>
              <a:rPr lang="en-US" dirty="0">
                <a:latin typeface="Helvetica" panose="020B0604020202020204" pitchFamily="34" charset="0"/>
                <a:cs typeface="Helvetica" panose="020B0604020202020204" pitchFamily="34" charset="0"/>
              </a:rPr>
              <a:t>matches with our </a:t>
            </a:r>
            <a:r>
              <a:rPr lang="en-US" b="1" dirty="0">
                <a:solidFill>
                  <a:srgbClr val="139DAA"/>
                </a:solidFill>
                <a:latin typeface="Consolas" panose="020B0609020204030204" pitchFamily="49" charset="0"/>
                <a:cs typeface="Helvetica" panose="020B0604020202020204" pitchFamily="34" charset="0"/>
              </a:rPr>
              <a:t>/explore/:name parameter</a:t>
            </a:r>
            <a:r>
              <a:rPr lang="en-US" dirty="0">
                <a:latin typeface="Helvetica" panose="020B0604020202020204" pitchFamily="34" charset="0"/>
                <a:cs typeface="Helvetica" panose="020B0604020202020204" pitchFamily="34" charset="0"/>
              </a:rPr>
              <a:t>. Basically, you can name the parameter anything you want, but you would want to match with one of the key in your list so there’s no confusion.</a:t>
            </a:r>
          </a:p>
          <a:p>
            <a:pPr algn="l" rtl="0">
              <a:lnSpc>
                <a:spcPct val="120000"/>
              </a:lnSpc>
              <a:defRPr/>
            </a:pPr>
            <a:r>
              <a:rPr lang="en-US" dirty="0">
                <a:latin typeface="Helvetica" panose="020B0604020202020204" pitchFamily="34" charset="0"/>
                <a:cs typeface="Helvetica" panose="020B0604020202020204" pitchFamily="34" charset="0"/>
              </a:rPr>
              <a:t>The URL bar would add the name of the person. That’s the magic of </a:t>
            </a:r>
            <a:r>
              <a:rPr lang="en-US" dirty="0">
                <a:solidFill>
                  <a:srgbClr val="139DAA"/>
                </a:solidFill>
                <a:latin typeface="Consolas" panose="020B0609020204030204" pitchFamily="49" charset="0"/>
                <a:cs typeface="Helvetica" panose="020B0604020202020204" pitchFamily="34" charset="0"/>
              </a:rPr>
              <a:t>&lt;Router&gt; -&gt; &lt;Route&gt; -&gt; &lt;Link&gt; </a:t>
            </a:r>
            <a:r>
              <a:rPr lang="en-US" dirty="0">
                <a:solidFill>
                  <a:srgbClr val="139DAA"/>
                </a:solidFill>
                <a:latin typeface="Helvetica" panose="020B0604020202020204" pitchFamily="34" charset="0"/>
                <a:cs typeface="Helvetica" panose="020B0604020202020204" pitchFamily="34" charset="0"/>
              </a:rPr>
              <a:t>.</a:t>
            </a:r>
          </a:p>
          <a:p>
            <a:pPr algn="l" rtl="0">
              <a:lnSpc>
                <a:spcPct val="120000"/>
              </a:lnSpc>
              <a:defRPr/>
            </a:pPr>
            <a:endParaRPr lang="en-US" dirty="0">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Walkthrough</a:t>
            </a:r>
            <a:br>
              <a:rPr lang="en-US" dirty="0"/>
            </a:br>
            <a:endParaRPr dirty="0"/>
          </a:p>
        </p:txBody>
      </p:sp>
      <p:sp>
        <p:nvSpPr>
          <p:cNvPr id="7" name="Slide bullet text">
            <a:extLst>
              <a:ext uri="{FF2B5EF4-FFF2-40B4-BE49-F238E27FC236}">
                <a16:creationId xmlns:a16="http://schemas.microsoft.com/office/drawing/2014/main" id="{758BF096-6CCE-4D3E-9C75-DF006D59C17B}"/>
              </a:ext>
            </a:extLst>
          </p:cNvPr>
          <p:cNvSpPr txBox="1">
            <a:spLocks/>
          </p:cNvSpPr>
          <p:nvPr/>
        </p:nvSpPr>
        <p:spPr>
          <a:xfrm>
            <a:off x="11812554" y="312521"/>
            <a:ext cx="12111136" cy="8256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3810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marL="0" indent="0" algn="l" rtl="0" hangingPunct="1">
              <a:lnSpc>
                <a:spcPct val="100000"/>
              </a:lnSpc>
              <a:buFontTx/>
              <a:buNone/>
              <a:defRPr/>
            </a:pPr>
            <a:r>
              <a:rPr lang="en-US" sz="2400" b="1" dirty="0">
                <a:solidFill>
                  <a:srgbClr val="139DAA"/>
                </a:solidFill>
                <a:latin typeface="Consolas" panose="020B0609020204030204" pitchFamily="49" charset="0"/>
              </a:rPr>
              <a:t>import { </a:t>
            </a:r>
            <a:r>
              <a:rPr lang="en-US" sz="2400" b="1" dirty="0" err="1">
                <a:solidFill>
                  <a:srgbClr val="139DAA"/>
                </a:solidFill>
                <a:latin typeface="Consolas" panose="020B0609020204030204" pitchFamily="49" charset="0"/>
              </a:rPr>
              <a:t>useParams</a:t>
            </a:r>
            <a:r>
              <a:rPr lang="en-US" sz="2400" b="1" dirty="0">
                <a:solidFill>
                  <a:srgbClr val="139DAA"/>
                </a:solidFill>
                <a:latin typeface="Consolas" panose="020B0609020204030204" pitchFamily="49" charset="0"/>
              </a:rPr>
              <a:t> } from 'react-router-</a:t>
            </a:r>
            <a:r>
              <a:rPr lang="en-US" sz="2400" b="1" dirty="0" err="1">
                <a:solidFill>
                  <a:srgbClr val="139DAA"/>
                </a:solidFill>
                <a:latin typeface="Consolas" panose="020B0609020204030204" pitchFamily="49" charset="0"/>
              </a:rPr>
              <a:t>dom</a:t>
            </a:r>
            <a:r>
              <a:rPr lang="en-US" sz="2400" b="1" dirty="0">
                <a:solidFill>
                  <a:srgbClr val="139DAA"/>
                </a:solidFill>
                <a:latin typeface="Consolas" panose="020B0609020204030204" pitchFamily="49" charset="0"/>
              </a:rPr>
              <a:t>’</a:t>
            </a:r>
          </a:p>
          <a:p>
            <a:pPr marL="0" indent="0" algn="l" rtl="0" hangingPunct="1">
              <a:lnSpc>
                <a:spcPct val="100000"/>
              </a:lnSpc>
              <a:buFontTx/>
              <a:buNone/>
              <a:defRPr/>
            </a:pPr>
            <a:r>
              <a:rPr lang="en-US" sz="2400" b="1" dirty="0">
                <a:solidFill>
                  <a:srgbClr val="139DAA"/>
                </a:solidFill>
                <a:latin typeface="Consolas" panose="020B0609020204030204" pitchFamily="49" charset="0"/>
              </a:rPr>
              <a:t>import React from 'react'</a:t>
            </a:r>
          </a:p>
          <a:p>
            <a:pPr marL="0" indent="0" algn="l" rtl="0" hangingPunct="1">
              <a:lnSpc>
                <a:spcPct val="100000"/>
              </a:lnSpc>
              <a:buFontTx/>
              <a:buNone/>
              <a:defRPr/>
            </a:pPr>
            <a:r>
              <a:rPr lang="en-US" sz="2400" b="1" dirty="0">
                <a:solidFill>
                  <a:srgbClr val="139DAA"/>
                </a:solidFill>
                <a:latin typeface="Consolas" panose="020B0609020204030204" pitchFamily="49" charset="0"/>
              </a:rPr>
              <a:t>import { </a:t>
            </a:r>
            <a:r>
              <a:rPr lang="en-US" sz="2400" b="1" dirty="0" err="1">
                <a:solidFill>
                  <a:srgbClr val="139DAA"/>
                </a:solidFill>
                <a:latin typeface="Consolas" panose="020B0609020204030204" pitchFamily="49" charset="0"/>
              </a:rPr>
              <a:t>useParams</a:t>
            </a:r>
            <a:r>
              <a:rPr lang="en-US" sz="2400" b="1" dirty="0">
                <a:solidFill>
                  <a:srgbClr val="139DAA"/>
                </a:solidFill>
                <a:latin typeface="Consolas" panose="020B0609020204030204" pitchFamily="49" charset="0"/>
              </a:rPr>
              <a:t> } from 'react-router-</a:t>
            </a:r>
            <a:r>
              <a:rPr lang="en-US" sz="2400" b="1" dirty="0" err="1">
                <a:solidFill>
                  <a:srgbClr val="139DAA"/>
                </a:solidFill>
                <a:latin typeface="Consolas" panose="020B0609020204030204" pitchFamily="49" charset="0"/>
              </a:rPr>
              <a:t>dom</a:t>
            </a:r>
            <a:r>
              <a:rPr lang="en-US" sz="2400" b="1" dirty="0">
                <a:solidFill>
                  <a:srgbClr val="139DAA"/>
                </a:solidFill>
                <a:latin typeface="Consolas" panose="020B0609020204030204" pitchFamily="49" charset="0"/>
              </a:rPr>
              <a:t>'</a:t>
            </a:r>
          </a:p>
          <a:p>
            <a:pPr marL="0" indent="0" algn="l" rtl="0" hangingPunct="1">
              <a:lnSpc>
                <a:spcPct val="100000"/>
              </a:lnSpc>
              <a:buFontTx/>
              <a:buNone/>
              <a:defRPr/>
            </a:pPr>
            <a:r>
              <a:rPr lang="en-US" sz="2400" b="1" dirty="0">
                <a:solidFill>
                  <a:srgbClr val="139DAA"/>
                </a:solidFill>
                <a:latin typeface="Consolas" panose="020B0609020204030204" pitchFamily="49" charset="0"/>
              </a:rPr>
              <a:t>const </a:t>
            </a:r>
            <a:r>
              <a:rPr lang="en-US" sz="2400" b="1" dirty="0" err="1">
                <a:solidFill>
                  <a:srgbClr val="139DAA"/>
                </a:solidFill>
                <a:latin typeface="Consolas" panose="020B0609020204030204" pitchFamily="49" charset="0"/>
              </a:rPr>
              <a:t>ExploreDetails</a:t>
            </a:r>
            <a:r>
              <a:rPr lang="en-US" sz="2400" b="1" dirty="0">
                <a:solidFill>
                  <a:srgbClr val="139DAA"/>
                </a:solidFill>
                <a:latin typeface="Consolas" panose="020B0609020204030204" pitchFamily="49" charset="0"/>
              </a:rPr>
              <a:t> = ({ data }) =&gt; {</a:t>
            </a:r>
          </a:p>
          <a:p>
            <a:pPr marL="0" indent="0" algn="l" rtl="0" hangingPunct="1">
              <a:lnSpc>
                <a:spcPct val="100000"/>
              </a:lnSpc>
              <a:buFontTx/>
              <a:buNone/>
              <a:defRPr/>
            </a:pPr>
            <a:r>
              <a:rPr lang="en-US" sz="2400" b="1" dirty="0">
                <a:solidFill>
                  <a:srgbClr val="139DAA"/>
                </a:solidFill>
                <a:latin typeface="Consolas" panose="020B0609020204030204" pitchFamily="49" charset="0"/>
              </a:rPr>
              <a:t>  const { name } = </a:t>
            </a:r>
            <a:r>
              <a:rPr lang="en-US" sz="2400" b="1" dirty="0" err="1">
                <a:solidFill>
                  <a:srgbClr val="139DAA"/>
                </a:solidFill>
                <a:latin typeface="Consolas" panose="020B0609020204030204" pitchFamily="49" charset="0"/>
              </a:rPr>
              <a:t>useParams</a:t>
            </a:r>
            <a:r>
              <a:rPr lang="en-US" sz="2400" b="1" dirty="0">
                <a:solidFill>
                  <a:srgbClr val="139DAA"/>
                </a:solidFill>
                <a:latin typeface="Consolas" panose="020B0609020204030204" pitchFamily="49" charset="0"/>
              </a:rPr>
              <a:t>();</a:t>
            </a:r>
          </a:p>
          <a:p>
            <a:pPr marL="0" indent="0" algn="l" rtl="0" hangingPunct="1">
              <a:lnSpc>
                <a:spcPct val="100000"/>
              </a:lnSpc>
              <a:buFontTx/>
              <a:buNone/>
              <a:defRPr/>
            </a:pPr>
            <a:r>
              <a:rPr lang="en-US" sz="2400" b="1" dirty="0">
                <a:solidFill>
                  <a:srgbClr val="139DAA"/>
                </a:solidFill>
                <a:latin typeface="Consolas" panose="020B0609020204030204" pitchFamily="49" charset="0"/>
              </a:rPr>
              <a:t>  return (</a:t>
            </a:r>
          </a:p>
          <a:p>
            <a:pPr marL="0" indent="0" algn="l" rtl="0" hangingPunct="1">
              <a:lnSpc>
                <a:spcPct val="100000"/>
              </a:lnSpc>
              <a:buFontTx/>
              <a:buNone/>
              <a:defRPr/>
            </a:pPr>
            <a:r>
              <a:rPr lang="en-US" sz="2400" b="1" dirty="0">
                <a:solidFill>
                  <a:srgbClr val="139DAA"/>
                </a:solidFill>
                <a:latin typeface="Consolas" panose="020B0609020204030204" pitchFamily="49" charset="0"/>
              </a:rPr>
              <a:t>      &lt;div </a:t>
            </a:r>
            <a:r>
              <a:rPr lang="en-US" sz="2400" b="1" dirty="0" err="1">
                <a:solidFill>
                  <a:srgbClr val="139DAA"/>
                </a:solidFill>
                <a:latin typeface="Consolas" panose="020B0609020204030204" pitchFamily="49" charset="0"/>
              </a:rPr>
              <a:t>className</a:t>
            </a:r>
            <a:r>
              <a:rPr lang="en-US" sz="2400" b="1" dirty="0">
                <a:solidFill>
                  <a:srgbClr val="139DAA"/>
                </a:solidFill>
                <a:latin typeface="Consolas" panose="020B0609020204030204" pitchFamily="49" charset="0"/>
              </a:rPr>
              <a:t>="full-detail"&gt;</a:t>
            </a:r>
          </a:p>
          <a:p>
            <a:pPr marL="0" indent="0" algn="l" rtl="0" hangingPunct="1">
              <a:lnSpc>
                <a:spcPct val="100000"/>
              </a:lnSpc>
              <a:buFontTx/>
              <a:buNone/>
              <a:defRPr/>
            </a:pPr>
            <a:r>
              <a:rPr lang="en-US" sz="2400" b="1" dirty="0">
                <a:solidFill>
                  <a:srgbClr val="139DAA"/>
                </a:solidFill>
                <a:latin typeface="Consolas" panose="020B0609020204030204" pitchFamily="49" charset="0"/>
              </a:rPr>
              <a:t>        &lt;div </a:t>
            </a:r>
            <a:r>
              <a:rPr lang="en-US" sz="2400" b="1" dirty="0" err="1">
                <a:solidFill>
                  <a:srgbClr val="139DAA"/>
                </a:solidFill>
                <a:latin typeface="Consolas" panose="020B0609020204030204" pitchFamily="49" charset="0"/>
              </a:rPr>
              <a:t>className</a:t>
            </a:r>
            <a:r>
              <a:rPr lang="en-US" sz="2400" b="1" dirty="0">
                <a:solidFill>
                  <a:srgbClr val="139DAA"/>
                </a:solidFill>
                <a:latin typeface="Consolas" panose="020B0609020204030204" pitchFamily="49" charset="0"/>
              </a:rPr>
              <a:t>="explore-container"&gt;</a:t>
            </a:r>
          </a:p>
          <a:p>
            <a:pPr marL="0" indent="0" algn="l" rtl="0" hangingPunct="1">
              <a:lnSpc>
                <a:spcPct val="100000"/>
              </a:lnSpc>
              <a:buFontTx/>
              <a:buNone/>
              <a:defRPr/>
            </a:pPr>
            <a:r>
              <a:rPr lang="en-US" sz="2400" b="1" dirty="0">
                <a:solidFill>
                  <a:srgbClr val="139DAA"/>
                </a:solidFill>
                <a:latin typeface="Consolas" panose="020B0609020204030204" pitchFamily="49" charset="0"/>
              </a:rPr>
              <a:t>{</a:t>
            </a:r>
            <a:r>
              <a:rPr lang="en-US" sz="2400" b="1" dirty="0" err="1">
                <a:solidFill>
                  <a:srgbClr val="139DAA"/>
                </a:solidFill>
                <a:latin typeface="Consolas" panose="020B0609020204030204" pitchFamily="49" charset="0"/>
              </a:rPr>
              <a:t>data.filter</a:t>
            </a:r>
            <a:r>
              <a:rPr lang="en-US" sz="2400" b="1" dirty="0">
                <a:solidFill>
                  <a:srgbClr val="139DAA"/>
                </a:solidFill>
                <a:latin typeface="Consolas" panose="020B0609020204030204" pitchFamily="49" charset="0"/>
              </a:rPr>
              <a:t>((list) =&gt; list.name === name).map((list) =&gt; (</a:t>
            </a:r>
          </a:p>
          <a:p>
            <a:pPr marL="0" indent="0" algn="l" rtl="0" hangingPunct="1">
              <a:lnSpc>
                <a:spcPct val="100000"/>
              </a:lnSpc>
              <a:buFontTx/>
              <a:buNone/>
              <a:defRPr/>
            </a:pPr>
            <a:r>
              <a:rPr lang="en-US" sz="2400" b="1" dirty="0">
                <a:solidFill>
                  <a:srgbClr val="139DAA"/>
                </a:solidFill>
                <a:latin typeface="Consolas" panose="020B0609020204030204" pitchFamily="49" charset="0"/>
              </a:rPr>
              <a:t>&lt;div </a:t>
            </a:r>
            <a:r>
              <a:rPr lang="en-US" sz="2400" b="1" dirty="0" err="1">
                <a:solidFill>
                  <a:srgbClr val="139DAA"/>
                </a:solidFill>
                <a:latin typeface="Consolas" panose="020B0609020204030204" pitchFamily="49" charset="0"/>
              </a:rPr>
              <a:t>className</a:t>
            </a:r>
            <a:r>
              <a:rPr lang="en-US" sz="2400" b="1" dirty="0">
                <a:solidFill>
                  <a:srgbClr val="139DAA"/>
                </a:solidFill>
                <a:latin typeface="Consolas" panose="020B0609020204030204" pitchFamily="49" charset="0"/>
              </a:rPr>
              <a:t>="full-card" key={ list.id }&gt;</a:t>
            </a:r>
          </a:p>
          <a:p>
            <a:pPr marL="0" indent="0" algn="l" rtl="0" hangingPunct="1">
              <a:lnSpc>
                <a:spcPct val="100000"/>
              </a:lnSpc>
              <a:buFontTx/>
              <a:buNone/>
              <a:defRPr/>
            </a:pPr>
            <a:r>
              <a:rPr lang="en-US" sz="2400" b="1" dirty="0">
                <a:solidFill>
                  <a:srgbClr val="139DAA"/>
                </a:solidFill>
                <a:latin typeface="Consolas" panose="020B0609020204030204" pitchFamily="49" charset="0"/>
              </a:rPr>
              <a:t>&lt;h2&gt;Name: {list.name}&lt;/h2&gt;</a:t>
            </a:r>
          </a:p>
          <a:p>
            <a:pPr marL="0" indent="0" algn="l" rtl="0" hangingPunct="1">
              <a:lnSpc>
                <a:spcPct val="100000"/>
              </a:lnSpc>
              <a:buFontTx/>
              <a:buNone/>
              <a:defRPr/>
            </a:pPr>
            <a:r>
              <a:rPr lang="en-US" sz="2400" b="1" dirty="0">
                <a:solidFill>
                  <a:srgbClr val="139DAA"/>
                </a:solidFill>
                <a:latin typeface="Consolas" panose="020B0609020204030204" pitchFamily="49" charset="0"/>
              </a:rPr>
              <a:t>&lt;h4&gt;Category: {</a:t>
            </a:r>
            <a:r>
              <a:rPr lang="en-US" sz="2400" b="1" dirty="0" err="1">
                <a:solidFill>
                  <a:srgbClr val="139DAA"/>
                </a:solidFill>
                <a:latin typeface="Consolas" panose="020B0609020204030204" pitchFamily="49" charset="0"/>
              </a:rPr>
              <a:t>list.category</a:t>
            </a:r>
            <a:r>
              <a:rPr lang="en-US" sz="2400" b="1" dirty="0">
                <a:solidFill>
                  <a:srgbClr val="139DAA"/>
                </a:solidFill>
                <a:latin typeface="Consolas" panose="020B0609020204030204" pitchFamily="49" charset="0"/>
              </a:rPr>
              <a:t>}&lt;/h4&gt;&lt;/div&gt;))} </a:t>
            </a:r>
          </a:p>
          <a:p>
            <a:pPr marL="0" indent="0" algn="l" rtl="0" hangingPunct="1">
              <a:lnSpc>
                <a:spcPct val="100000"/>
              </a:lnSpc>
              <a:buFontTx/>
              <a:buNone/>
              <a:defRPr/>
            </a:pPr>
            <a:r>
              <a:rPr lang="en-US" sz="2400" b="1" dirty="0">
                <a:solidFill>
                  <a:srgbClr val="139DAA"/>
                </a:solidFill>
                <a:latin typeface="Consolas" panose="020B0609020204030204" pitchFamily="49" charset="0"/>
              </a:rPr>
              <a:t>&lt;/div&gt;&lt;/div&gt;)</a:t>
            </a:r>
          </a:p>
          <a:p>
            <a:pPr marL="0" indent="0" algn="l" rtl="0" hangingPunct="1">
              <a:lnSpc>
                <a:spcPct val="100000"/>
              </a:lnSpc>
              <a:buFontTx/>
              <a:buNone/>
              <a:defRPr/>
            </a:pPr>
            <a:r>
              <a:rPr lang="en-US" sz="2400" b="1" dirty="0">
                <a:solidFill>
                  <a:srgbClr val="139DAA"/>
                </a:solidFill>
                <a:latin typeface="Consolas" panose="020B0609020204030204" pitchFamily="49" charset="0"/>
              </a:rPr>
              <a:t>}export default </a:t>
            </a:r>
            <a:r>
              <a:rPr lang="en-US" sz="2400" b="1" dirty="0" err="1">
                <a:solidFill>
                  <a:srgbClr val="139DAA"/>
                </a:solidFill>
                <a:latin typeface="Consolas" panose="020B0609020204030204" pitchFamily="49" charset="0"/>
              </a:rPr>
              <a:t>ExploreDetails</a:t>
            </a:r>
            <a:endParaRPr lang="en-US" sz="2400" b="1" dirty="0">
              <a:solidFill>
                <a:srgbClr val="139DAA"/>
              </a:solidFill>
              <a:latin typeface="Consolas" panose="020B0609020204030204" pitchFamily="49" charset="0"/>
              <a:cs typeface="Helvetica" panose="020B0604020202020204" pitchFamily="34" charset="0"/>
            </a:endParaRPr>
          </a:p>
        </p:txBody>
      </p:sp>
    </p:spTree>
    <p:extLst>
      <p:ext uri="{BB962C8B-B14F-4D97-AF65-F5344CB8AC3E}">
        <p14:creationId xmlns:p14="http://schemas.microsoft.com/office/powerpoint/2010/main" val="36464082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3520716"/>
            <a:ext cx="9598350" cy="8256630"/>
          </a:xfrm>
          <a:prstGeom prst="rect">
            <a:avLst/>
          </a:prstGeom>
        </p:spPr>
        <p:txBody>
          <a:bodyPr>
            <a:noAutofit/>
          </a:bodyPr>
          <a:lstStyle/>
          <a:p>
            <a:pPr algn="l" rtl="0">
              <a:lnSpc>
                <a:spcPct val="120000"/>
              </a:lnSpc>
              <a:defRPr/>
            </a:pPr>
            <a:r>
              <a:rPr lang="en-US" dirty="0">
                <a:latin typeface="Helvetica" panose="020B0604020202020204" pitchFamily="34" charset="0"/>
                <a:cs typeface="Helvetica" panose="020B0604020202020204" pitchFamily="34" charset="0"/>
              </a:rPr>
              <a:t>The majority of browsers currently expose a history object on the DOM's Window object, which is used to access the browser's session history and navigate </a:t>
            </a:r>
            <a:r>
              <a:rPr lang="en-US" dirty="0" err="1">
                <a:latin typeface="Helvetica" panose="020B0604020202020204" pitchFamily="34" charset="0"/>
                <a:cs typeface="Helvetica" panose="020B0604020202020204" pitchFamily="34" charset="0"/>
              </a:rPr>
              <a:t>foward</a:t>
            </a:r>
            <a:r>
              <a:rPr lang="en-US" dirty="0">
                <a:latin typeface="Helvetica" panose="020B0604020202020204" pitchFamily="34" charset="0"/>
                <a:cs typeface="Helvetica" panose="020B0604020202020204" pitchFamily="34" charset="0"/>
              </a:rPr>
              <a:t> and backwards using the </a:t>
            </a:r>
            <a:r>
              <a:rPr lang="en-US" dirty="0" err="1">
                <a:latin typeface="Helvetica" panose="020B0604020202020204" pitchFamily="34" charset="0"/>
                <a:cs typeface="Helvetica" panose="020B0604020202020204" pitchFamily="34" charset="0"/>
              </a:rPr>
              <a:t>history.back</a:t>
            </a:r>
            <a:r>
              <a:rPr lang="en-US" dirty="0">
                <a:latin typeface="Helvetica" panose="020B0604020202020204" pitchFamily="34" charset="0"/>
                <a:cs typeface="Helvetica" panose="020B0604020202020204" pitchFamily="34" charset="0"/>
              </a:rPr>
              <a:t>() and </a:t>
            </a:r>
            <a:r>
              <a:rPr lang="en-US" dirty="0" err="1">
                <a:latin typeface="Helvetica" panose="020B0604020202020204" pitchFamily="34" charset="0"/>
                <a:cs typeface="Helvetica" panose="020B0604020202020204" pitchFamily="34" charset="0"/>
              </a:rPr>
              <a:t>history.forward</a:t>
            </a:r>
            <a:r>
              <a:rPr lang="en-US" dirty="0">
                <a:latin typeface="Helvetica" panose="020B0604020202020204" pitchFamily="34" charset="0"/>
                <a:cs typeface="Helvetica" panose="020B0604020202020204" pitchFamily="34" charset="0"/>
              </a:rPr>
              <a:t>() methods (which also function like the back and forward buttons in the browser), and many other methods such as go() and </a:t>
            </a:r>
            <a:r>
              <a:rPr lang="en-US" dirty="0" err="1">
                <a:latin typeface="Helvetica" panose="020B0604020202020204" pitchFamily="34" charset="0"/>
                <a:cs typeface="Helvetica" panose="020B0604020202020204" pitchFamily="34" charset="0"/>
              </a:rPr>
              <a:t>pushState</a:t>
            </a:r>
            <a:r>
              <a:rPr lang="en-US" dirty="0">
                <a:latin typeface="Helvetica" panose="020B0604020202020204" pitchFamily="34" charset="0"/>
                <a:cs typeface="Helvetica" panose="020B0604020202020204" pitchFamily="34" charset="0"/>
              </a:rPr>
              <a:t>().</a:t>
            </a:r>
          </a:p>
          <a:p>
            <a:pPr algn="l" rtl="0">
              <a:lnSpc>
                <a:spcPct val="120000"/>
              </a:lnSpc>
              <a:defRPr/>
            </a:pPr>
            <a:r>
              <a:rPr lang="en-US" dirty="0">
                <a:latin typeface="Helvetica" panose="020B0604020202020204" pitchFamily="34" charset="0"/>
                <a:cs typeface="Helvetica" panose="020B0604020202020204" pitchFamily="34" charset="0"/>
              </a:rPr>
              <a:t>This hook gives you access to history objects and you have access to several functions to navigate your page. It's all about navigation. </a:t>
            </a:r>
          </a:p>
          <a:p>
            <a:pPr algn="l" rtl="0">
              <a:lnSpc>
                <a:spcPct val="120000"/>
              </a:lnSpc>
              <a:defRPr/>
            </a:pPr>
            <a:endParaRPr lang="en-US" dirty="0">
              <a:latin typeface="Helvetica" panose="020B0604020202020204" pitchFamily="34" charset="0"/>
              <a:cs typeface="Helvetica" panose="020B0604020202020204" pitchFamily="34" charset="0"/>
            </a:endParaRPr>
          </a:p>
        </p:txBody>
      </p:sp>
      <p:sp>
        <p:nvSpPr>
          <p:cNvPr id="203" name="Slide Title"/>
          <p:cNvSpPr txBox="1">
            <a:spLocks noGrp="1"/>
          </p:cNvSpPr>
          <p:nvPr>
            <p:ph type="title"/>
          </p:nvPr>
        </p:nvSpPr>
        <p:spPr>
          <a:prstGeom prst="rect">
            <a:avLst/>
          </a:prstGeom>
        </p:spPr>
        <p:txBody>
          <a:bodyPr>
            <a:normAutofit fontScale="90000"/>
          </a:bodyPr>
          <a:lstStyle/>
          <a:p>
            <a:pPr algn="l" rtl="0">
              <a:lnSpc>
                <a:spcPct val="120000"/>
              </a:lnSpc>
              <a:defRPr/>
            </a:pPr>
            <a:r>
              <a:rPr lang="en-US" dirty="0" err="1">
                <a:latin typeface="Helvetica" panose="020B0604020202020204" pitchFamily="34" charset="0"/>
                <a:cs typeface="Helvetica" panose="020B0604020202020204" pitchFamily="34" charset="0"/>
              </a:rPr>
              <a:t>useHistory</a:t>
            </a:r>
            <a:endParaRPr lang="en-US" dirty="0">
              <a:latin typeface="Helvetica" panose="020B0604020202020204" pitchFamily="34" charset="0"/>
              <a:cs typeface="Helvetica" panose="020B0604020202020204" pitchFamily="34" charset="0"/>
            </a:endParaRPr>
          </a:p>
        </p:txBody>
      </p:sp>
      <p:sp>
        <p:nvSpPr>
          <p:cNvPr id="9" name="مربع نص 8">
            <a:extLst>
              <a:ext uri="{FF2B5EF4-FFF2-40B4-BE49-F238E27FC236}">
                <a16:creationId xmlns:a16="http://schemas.microsoft.com/office/drawing/2014/main" id="{CE132426-10CE-4642-9A6B-EB66F409B0EE}"/>
              </a:ext>
            </a:extLst>
          </p:cNvPr>
          <p:cNvSpPr txBox="1"/>
          <p:nvPr/>
        </p:nvSpPr>
        <p:spPr>
          <a:xfrm>
            <a:off x="12703888" y="4323149"/>
            <a:ext cx="10865499" cy="69865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dirty="0">
                <a:solidFill>
                  <a:srgbClr val="139DAA"/>
                </a:solidFill>
                <a:latin typeface="Consolas" panose="020B0609020204030204" pitchFamily="49" charset="0"/>
              </a:rPr>
              <a:t>import { </a:t>
            </a:r>
            <a:r>
              <a:rPr lang="en-US" sz="3200" dirty="0" err="1">
                <a:solidFill>
                  <a:srgbClr val="139DAA"/>
                </a:solidFill>
                <a:latin typeface="Consolas" panose="020B0609020204030204" pitchFamily="49" charset="0"/>
              </a:rPr>
              <a:t>useHistory</a:t>
            </a:r>
            <a:r>
              <a:rPr lang="en-US" sz="3200" dirty="0">
                <a:solidFill>
                  <a:srgbClr val="139DAA"/>
                </a:solidFill>
                <a:latin typeface="Consolas" panose="020B0609020204030204" pitchFamily="49" charset="0"/>
              </a:rPr>
              <a:t> } from 'react-router-</a:t>
            </a:r>
            <a:r>
              <a:rPr lang="en-US" sz="3200" dirty="0" err="1">
                <a:solidFill>
                  <a:srgbClr val="139DAA"/>
                </a:solidFill>
                <a:latin typeface="Consolas" panose="020B0609020204030204" pitchFamily="49" charset="0"/>
              </a:rPr>
              <a:t>dom</a:t>
            </a:r>
            <a:r>
              <a:rPr lang="en-US" sz="3200" dirty="0">
                <a:solidFill>
                  <a:srgbClr val="139DAA"/>
                </a:solidFill>
                <a:latin typeface="Consolas" panose="020B0609020204030204" pitchFamily="49" charset="0"/>
              </a:rPr>
              <a:t>';</a:t>
            </a:r>
          </a:p>
          <a:p>
            <a:pPr algn="l"/>
            <a:endParaRPr lang="en-US" sz="3200" dirty="0">
              <a:solidFill>
                <a:srgbClr val="139DAA"/>
              </a:solidFill>
              <a:latin typeface="Consolas" panose="020B0609020204030204" pitchFamily="49" charset="0"/>
            </a:endParaRPr>
          </a:p>
          <a:p>
            <a:pPr algn="l"/>
            <a:r>
              <a:rPr lang="en-US" sz="3200" dirty="0">
                <a:solidFill>
                  <a:srgbClr val="139DAA"/>
                </a:solidFill>
                <a:latin typeface="Consolas" panose="020B0609020204030204" pitchFamily="49" charset="0"/>
              </a:rPr>
              <a:t>const Portfolio = (props) =&gt; {</a:t>
            </a:r>
          </a:p>
          <a:p>
            <a:pPr algn="l"/>
            <a:r>
              <a:rPr lang="en-US" sz="3200" dirty="0">
                <a:solidFill>
                  <a:srgbClr val="139DAA"/>
                </a:solidFill>
                <a:latin typeface="Consolas" panose="020B0609020204030204" pitchFamily="49" charset="0"/>
              </a:rPr>
              <a:t>    const history = </a:t>
            </a:r>
            <a:r>
              <a:rPr lang="en-US" sz="3200" dirty="0" err="1">
                <a:solidFill>
                  <a:srgbClr val="139DAA"/>
                </a:solidFill>
                <a:latin typeface="Consolas" panose="020B0609020204030204" pitchFamily="49" charset="0"/>
              </a:rPr>
              <a:t>useHistory</a:t>
            </a:r>
            <a:r>
              <a:rPr lang="en-US" sz="3200" dirty="0">
                <a:solidFill>
                  <a:srgbClr val="139DAA"/>
                </a:solidFill>
                <a:latin typeface="Consolas" panose="020B0609020204030204" pitchFamily="49" charset="0"/>
              </a:rPr>
              <a:t>();</a:t>
            </a:r>
          </a:p>
          <a:p>
            <a:pPr algn="l"/>
            <a:r>
              <a:rPr lang="en-US" sz="3200" dirty="0">
                <a:solidFill>
                  <a:srgbClr val="139DAA"/>
                </a:solidFill>
                <a:latin typeface="Consolas" panose="020B0609020204030204" pitchFamily="49" charset="0"/>
              </a:rPr>
              <a:t>    console.log(history);</a:t>
            </a:r>
          </a:p>
          <a:p>
            <a:pPr algn="l"/>
            <a:endParaRPr lang="en-US" sz="3200" dirty="0">
              <a:solidFill>
                <a:srgbClr val="139DAA"/>
              </a:solidFill>
              <a:latin typeface="Consolas" panose="020B0609020204030204" pitchFamily="49" charset="0"/>
            </a:endParaRPr>
          </a:p>
          <a:p>
            <a:pPr algn="l"/>
            <a:r>
              <a:rPr lang="en-US" sz="3200" dirty="0">
                <a:solidFill>
                  <a:srgbClr val="139DAA"/>
                </a:solidFill>
                <a:latin typeface="Consolas" panose="020B0609020204030204" pitchFamily="49" charset="0"/>
              </a:rPr>
              <a:t>    return (</a:t>
            </a:r>
          </a:p>
          <a:p>
            <a:pPr algn="l"/>
            <a:r>
              <a:rPr lang="en-US" sz="3200" dirty="0">
                <a:solidFill>
                  <a:srgbClr val="139DAA"/>
                </a:solidFill>
                <a:latin typeface="Consolas" panose="020B0609020204030204" pitchFamily="49" charset="0"/>
              </a:rPr>
              <a:t>        &lt;div&gt;</a:t>
            </a:r>
          </a:p>
          <a:p>
            <a:pPr algn="l"/>
            <a:r>
              <a:rPr lang="en-US" sz="3200" dirty="0">
                <a:solidFill>
                  <a:srgbClr val="139DAA"/>
                </a:solidFill>
                <a:latin typeface="Consolas" panose="020B0609020204030204" pitchFamily="49" charset="0"/>
              </a:rPr>
              <a:t>            Portfolio</a:t>
            </a:r>
          </a:p>
          <a:p>
            <a:pPr algn="l"/>
            <a:r>
              <a:rPr lang="en-US" sz="3200" dirty="0">
                <a:solidFill>
                  <a:srgbClr val="139DAA"/>
                </a:solidFill>
                <a:latin typeface="Consolas" panose="020B0609020204030204" pitchFamily="49" charset="0"/>
              </a:rPr>
              <a:t>        &lt;/div&gt;</a:t>
            </a:r>
          </a:p>
          <a:p>
            <a:pPr algn="l"/>
            <a:r>
              <a:rPr lang="en-US" sz="3200" dirty="0">
                <a:solidFill>
                  <a:srgbClr val="139DAA"/>
                </a:solidFill>
                <a:latin typeface="Consolas" panose="020B0609020204030204" pitchFamily="49" charset="0"/>
              </a:rPr>
              <a:t>    );</a:t>
            </a:r>
          </a:p>
          <a:p>
            <a:pPr algn="l"/>
            <a:r>
              <a:rPr lang="en-US" sz="3200" dirty="0">
                <a:solidFill>
                  <a:srgbClr val="139DAA"/>
                </a:solidFill>
                <a:latin typeface="Consolas" panose="020B0609020204030204" pitchFamily="49" charset="0"/>
              </a:rPr>
              <a:t>};</a:t>
            </a:r>
          </a:p>
          <a:p>
            <a:pPr algn="l"/>
            <a:endParaRPr lang="en-US" sz="3200" dirty="0">
              <a:solidFill>
                <a:srgbClr val="139DAA"/>
              </a:solidFill>
              <a:latin typeface="Consolas" panose="020B0609020204030204" pitchFamily="49" charset="0"/>
            </a:endParaRPr>
          </a:p>
          <a:p>
            <a:pPr algn="l"/>
            <a:r>
              <a:rPr lang="en-US" sz="3200" dirty="0">
                <a:solidFill>
                  <a:srgbClr val="139DAA"/>
                </a:solidFill>
                <a:latin typeface="Consolas" panose="020B0609020204030204" pitchFamily="49" charset="0"/>
              </a:rPr>
              <a:t>export default Portfolio;</a:t>
            </a:r>
          </a:p>
        </p:txBody>
      </p:sp>
      <p:sp>
        <p:nvSpPr>
          <p:cNvPr id="12" name="مربع نص 11">
            <a:extLst>
              <a:ext uri="{FF2B5EF4-FFF2-40B4-BE49-F238E27FC236}">
                <a16:creationId xmlns:a16="http://schemas.microsoft.com/office/drawing/2014/main" id="{F2B9D768-7004-4543-9570-342E7D4ACBF6}"/>
              </a:ext>
            </a:extLst>
          </p:cNvPr>
          <p:cNvSpPr txBox="1"/>
          <p:nvPr/>
        </p:nvSpPr>
        <p:spPr>
          <a:xfrm>
            <a:off x="12703888" y="2712386"/>
            <a:ext cx="8831425" cy="6960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09600" lvl="1" indent="0" rtl="0">
              <a:lnSpc>
                <a:spcPct val="120000"/>
              </a:lnSpc>
              <a:buNone/>
              <a:defRPr/>
            </a:pPr>
            <a:r>
              <a:rPr lang="en-US" sz="3600" dirty="0">
                <a:solidFill>
                  <a:srgbClr val="C00000"/>
                </a:solidFill>
                <a:latin typeface="Helvetica" panose="020B0604020202020204" pitchFamily="34" charset="0"/>
                <a:cs typeface="Helvetica" panose="020B0604020202020204" pitchFamily="34" charset="0"/>
              </a:rPr>
              <a:t>This is how you can use </a:t>
            </a:r>
            <a:r>
              <a:rPr lang="en-US" sz="3600" dirty="0" err="1">
                <a:solidFill>
                  <a:srgbClr val="C00000"/>
                </a:solidFill>
                <a:latin typeface="Helvetica" panose="020B0604020202020204" pitchFamily="34" charset="0"/>
                <a:cs typeface="Helvetica" panose="020B0604020202020204" pitchFamily="34" charset="0"/>
              </a:rPr>
              <a:t>useHistory</a:t>
            </a:r>
            <a:r>
              <a:rPr lang="en-US" sz="3600" dirty="0">
                <a:solidFill>
                  <a:srgbClr val="C00000"/>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82653364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726</TotalTime>
  <Words>1182</Words>
  <Application>Microsoft Office PowerPoint</Application>
  <PresentationFormat>مخصص</PresentationFormat>
  <Paragraphs>96</Paragraphs>
  <Slides>13</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13</vt:i4>
      </vt:variant>
    </vt:vector>
  </HeadingPairs>
  <TitlesOfParts>
    <vt:vector size="19" baseType="lpstr">
      <vt:lpstr>Arial</vt:lpstr>
      <vt:lpstr>Consolas</vt:lpstr>
      <vt:lpstr>Helvetica</vt:lpstr>
      <vt:lpstr>Helvetica Neue</vt:lpstr>
      <vt:lpstr>Helvetica Neue Medium</vt:lpstr>
      <vt:lpstr>21_BasicWhite</vt:lpstr>
      <vt:lpstr>useParams &amp; useHistory</vt:lpstr>
      <vt:lpstr>useParams</vt:lpstr>
      <vt:lpstr>How to use?</vt:lpstr>
      <vt:lpstr>Walkthrough </vt:lpstr>
      <vt:lpstr>Walkthrough </vt:lpstr>
      <vt:lpstr>Walkthrough </vt:lpstr>
      <vt:lpstr>Walkthrough </vt:lpstr>
      <vt:lpstr>Walkthrough </vt:lpstr>
      <vt:lpstr>useHistory</vt:lpstr>
      <vt:lpstr>What's inside history?</vt:lpstr>
      <vt:lpstr>What's inside history?</vt:lpstr>
      <vt:lpstr>Using useHistory Hook</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19</cp:revision>
  <dcterms:modified xsi:type="dcterms:W3CDTF">2021-11-04T05:31:54Z</dcterms:modified>
</cp:coreProperties>
</file>