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75" r:id="rId4"/>
    <p:sldId id="276" r:id="rId5"/>
    <p:sldId id="278" r:id="rId6"/>
    <p:sldId id="277" r:id="rId7"/>
    <p:sldId id="273" r:id="rId8"/>
    <p:sldId id="267" r:id="rId9"/>
    <p:sldId id="268" r:id="rId10"/>
    <p:sldId id="269" r:id="rId11"/>
    <p:sldId id="270" r:id="rId12"/>
    <p:sldId id="271" r:id="rId13"/>
    <p:sldId id="272" r:id="rId14"/>
    <p:sldId id="265"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snapToObjects="1">
      <p:cViewPr varScale="1">
        <p:scale>
          <a:sx n="41" d="100"/>
          <a:sy n="41" d="100"/>
        </p:scale>
        <p:origin x="69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4505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ers.com/Lazytangent/thunks" TargetMode="External"/><Relationship Id="rId7" Type="http://schemas.openxmlformats.org/officeDocument/2006/relationships/image" Target="../media/image25.png"/><Relationship Id="rId2" Type="http://schemas.openxmlformats.org/officeDocument/2006/relationships/hyperlink" Target="https://www.tutomena.com/web-development/javascript/redux-library/" TargetMode="Externa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medium.com/@sumeet.ru/component-communication-in-react-without-redux-5006b7a6009d"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Redux</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The Solution is: using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lstStyle/>
          <a:p>
            <a:endParaRPr lang="en-US"/>
          </a:p>
        </p:txBody>
      </p:sp>
      <p:pic>
        <p:nvPicPr>
          <p:cNvPr id="3074" name="Picture 2" descr="شجرة مكونات React.js معقدة مع Redux">
            <a:extLst>
              <a:ext uri="{FF2B5EF4-FFF2-40B4-BE49-F238E27FC236}">
                <a16:creationId xmlns:a16="http://schemas.microsoft.com/office/drawing/2014/main" id="{1D277452-702B-452B-9535-A08804537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086" y="3307742"/>
            <a:ext cx="14221329" cy="879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8392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The Solution is: using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lstStyle/>
          <a:p>
            <a:endParaRPr lang="en-US"/>
          </a:p>
        </p:txBody>
      </p:sp>
      <p:pic>
        <p:nvPicPr>
          <p:cNvPr id="5122" name="Picture 2" descr="redux - Liberal Dictionary">
            <a:extLst>
              <a:ext uri="{FF2B5EF4-FFF2-40B4-BE49-F238E27FC236}">
                <a16:creationId xmlns:a16="http://schemas.microsoft.com/office/drawing/2014/main" id="{1D37E717-4B30-4FAA-89CB-2E00B3F5F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351" y="2818143"/>
            <a:ext cx="15073798" cy="949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73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Redux flow</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lstStyle/>
          <a:p>
            <a:endParaRPr lang="en-US"/>
          </a:p>
        </p:txBody>
      </p:sp>
      <p:pic>
        <p:nvPicPr>
          <p:cNvPr id="6146" name="Picture 2" descr="redux">
            <a:extLst>
              <a:ext uri="{FF2B5EF4-FFF2-40B4-BE49-F238E27FC236}">
                <a16:creationId xmlns:a16="http://schemas.microsoft.com/office/drawing/2014/main" id="{208CF375-BF0A-40F8-A25C-5A3A429A995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43162" y="2349401"/>
            <a:ext cx="15240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890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Redux flow</a:t>
            </a:r>
            <a:endParaRPr dirty="0"/>
          </a:p>
        </p:txBody>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normAutofit lnSpcReduction="10000"/>
          </a:bodyPr>
          <a:lstStyle/>
          <a:p>
            <a:pPr algn="l" rtl="0"/>
            <a:r>
              <a:rPr lang="en-US" dirty="0"/>
              <a:t>It all starts from the User Interface, where the user performs a specific behavior that translates in Redux into what is known as Action.</a:t>
            </a:r>
          </a:p>
          <a:p>
            <a:pPr algn="l" rtl="0"/>
            <a:r>
              <a:rPr lang="en-US" dirty="0"/>
              <a:t>This action is received in pure functions known as Reducers. It usually accepts two arguments: the old state and the previously fired action, and returns the new state based on the information in the action.</a:t>
            </a:r>
          </a:p>
          <a:p>
            <a:pPr algn="l" rtl="0"/>
            <a:r>
              <a:rPr lang="en-US" dirty="0"/>
              <a:t>The action is an object with two basic properties:</a:t>
            </a:r>
          </a:p>
          <a:p>
            <a:pPr lvl="1" algn="l" rtl="0">
              <a:buFont typeface="Courier New" panose="02070309020205020404" pitchFamily="49" charset="0"/>
              <a:buChar char="o"/>
            </a:pPr>
            <a:r>
              <a:rPr lang="en-US" dirty="0"/>
              <a:t>type : This property is mandatory and contains the type of action to be performed.</a:t>
            </a:r>
          </a:p>
          <a:p>
            <a:pPr lvl="1" algn="l" rtl="0">
              <a:buFont typeface="Courier New" panose="02070309020205020404" pitchFamily="49" charset="0"/>
              <a:buChar char="o"/>
            </a:pPr>
            <a:r>
              <a:rPr lang="en-US" dirty="0"/>
              <a:t>payload : This property is not mandatory - it can be called any name other than payload - and it contains the information that we want to send to the Store to be merged into the state of the application via Reducers.</a:t>
            </a:r>
          </a:p>
        </p:txBody>
      </p:sp>
      <p:pic>
        <p:nvPicPr>
          <p:cNvPr id="7170" name="Picture 2" descr="Redux">
            <a:extLst>
              <a:ext uri="{FF2B5EF4-FFF2-40B4-BE49-F238E27FC236}">
                <a16:creationId xmlns:a16="http://schemas.microsoft.com/office/drawing/2014/main" id="{935429D4-AC43-48E2-B235-FD2F80A14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7234" y="3532012"/>
            <a:ext cx="12426766" cy="665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8635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https://www.tutomena.com/web-development/javascript/redux-library/</a:t>
            </a:r>
            <a:endParaRPr lang="en-US" dirty="0"/>
          </a:p>
          <a:p>
            <a:pPr algn="l" rtl="0">
              <a:buSzTx/>
              <a:defRPr>
                <a:solidFill>
                  <a:srgbClr val="6B7076"/>
                </a:solidFill>
                <a:latin typeface="+mn-lt"/>
                <a:ea typeface="+mn-ea"/>
                <a:cs typeface="+mn-cs"/>
                <a:sym typeface="Helvetica Neue"/>
              </a:defRPr>
            </a:pPr>
            <a:r>
              <a:rPr lang="en-US" dirty="0">
                <a:hlinkClick r:id="rId3"/>
              </a:rPr>
              <a:t>https://giters.com/Lazytangent/thunks</a:t>
            </a:r>
            <a:endParaRPr lang="en-US" dirty="0"/>
          </a:p>
          <a:p>
            <a:pPr algn="l" rtl="0">
              <a:buSzTx/>
              <a:defRPr>
                <a:solidFill>
                  <a:srgbClr val="6B7076"/>
                </a:solidFill>
                <a:latin typeface="+mn-lt"/>
                <a:ea typeface="+mn-ea"/>
                <a:cs typeface="+mn-cs"/>
                <a:sym typeface="Helvetica Neue"/>
              </a:defRPr>
            </a:pPr>
            <a:r>
              <a:rPr lang="en-US" dirty="0">
                <a:hlinkClick r:id="rId4"/>
              </a:rPr>
              <a:t>https://medium.com/@sumeet.ru/component-communication-in-react-without-redux-5006b7a6009d</a:t>
            </a:r>
            <a:endParaRPr lang="en-US" dirty="0"/>
          </a:p>
          <a:p>
            <a:pPr algn="l" rtl="0">
              <a:buSzTx/>
              <a:defRPr>
                <a:solidFill>
                  <a:srgbClr val="6B7076"/>
                </a:solidFill>
                <a:latin typeface="+mn-lt"/>
                <a:ea typeface="+mn-ea"/>
                <a:cs typeface="+mn-cs"/>
                <a:sym typeface="Helvetica Neue"/>
              </a:defRPr>
            </a:pPr>
            <a:endParaRPr lang="en-US" dirty="0"/>
          </a:p>
          <a:p>
            <a:pPr algn="l" rtl="0">
              <a:buSzTx/>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5"/>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6"/>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7"/>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5990253"/>
            <a:ext cx="21971000" cy="3111613"/>
          </a:xfrm>
          <a:prstGeom prst="rect">
            <a:avLst/>
          </a:prstGeom>
        </p:spPr>
        <p:txBody>
          <a:bodyPr>
            <a:normAutofit fontScale="92500" lnSpcReduction="10000"/>
          </a:bodyPr>
          <a:lstStyle/>
          <a:p>
            <a:pPr marL="685800" indent="-685800" algn="l" rtl="0">
              <a:buFont typeface="Arial" panose="020B0604020202020204" pitchFamily="34" charset="0"/>
              <a:buChar char="•"/>
              <a:defRPr/>
            </a:pPr>
            <a:r>
              <a:rPr lang="en-US" dirty="0"/>
              <a:t>Component communication</a:t>
            </a:r>
          </a:p>
          <a:p>
            <a:pPr marL="685800" indent="-685800" algn="l" rtl="0">
              <a:buFont typeface="Arial" panose="020B0604020202020204" pitchFamily="34" charset="0"/>
              <a:buChar char="•"/>
              <a:defRPr/>
            </a:pPr>
            <a:r>
              <a:rPr lang="en-US" dirty="0"/>
              <a:t>What is Redux?</a:t>
            </a:r>
          </a:p>
          <a:p>
            <a:pPr marL="685800" indent="-685800" algn="l" rtl="0">
              <a:buFont typeface="Arial" panose="020B0604020202020204" pitchFamily="34" charset="0"/>
              <a:buChar char="•"/>
              <a:defRPr/>
            </a:pPr>
            <a:r>
              <a:rPr lang="en-US" dirty="0"/>
              <a:t>Why to use Redux?</a:t>
            </a:r>
          </a:p>
          <a:p>
            <a:pPr marL="685800" indent="-685800" algn="l" rtl="0">
              <a:buFont typeface="Arial" panose="020B0604020202020204" pitchFamily="34" charset="0"/>
              <a:buChar char="•"/>
              <a:defRPr/>
            </a:pPr>
            <a:r>
              <a:rPr lang="en-US" dirty="0"/>
              <a:t>Redux flow</a:t>
            </a:r>
            <a:endParaRPr dirty="0"/>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b="0" i="0" dirty="0">
                <a:solidFill>
                  <a:schemeClr val="tx1">
                    <a:lumMod val="50000"/>
                  </a:schemeClr>
                </a:solidFill>
                <a:effectLst/>
                <a:latin typeface="Helvetica" panose="020B0604020202020204" pitchFamily="34" charset="0"/>
                <a:cs typeface="Helvetica" panose="020B0604020202020204" pitchFamily="34" charset="0"/>
              </a:rPr>
              <a:t>React allows component communication in the following ways:</a:t>
            </a:r>
          </a:p>
          <a:p>
            <a:pPr marL="0" indent="0" algn="l" rtl="0">
              <a:buNone/>
              <a:defRPr/>
            </a:pPr>
            <a:r>
              <a:rPr lang="en-US" b="0" i="0" dirty="0">
                <a:solidFill>
                  <a:schemeClr val="tx1">
                    <a:lumMod val="50000"/>
                  </a:schemeClr>
                </a:solidFill>
                <a:effectLst/>
                <a:latin typeface="Helvetica" panose="020B0604020202020204" pitchFamily="34" charset="0"/>
                <a:cs typeface="Helvetica" panose="020B0604020202020204" pitchFamily="34" charset="0"/>
              </a:rPr>
              <a:t>1. Parent to Child:</a:t>
            </a: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marL="0" indent="0" algn="l" rtl="0">
              <a:buNone/>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lvl="1" algn="l" rtl="0">
              <a:buFont typeface="Courier New" panose="02070309020205020404" pitchFamily="49" charset="0"/>
              <a:buChar char="o"/>
              <a:defRPr/>
            </a:pPr>
            <a:r>
              <a:rPr lang="en-US" b="0" i="0" dirty="0">
                <a:solidFill>
                  <a:schemeClr val="tx1">
                    <a:lumMod val="50000"/>
                  </a:schemeClr>
                </a:solidFill>
                <a:effectLst/>
                <a:latin typeface="Helvetica" panose="020B0604020202020204" pitchFamily="34" charset="0"/>
                <a:cs typeface="Helvetica" panose="020B0604020202020204" pitchFamily="34" charset="0"/>
              </a:rPr>
              <a:t>Using Props:</a:t>
            </a: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3069337" cy="1435100"/>
          </a:xfrm>
          <a:prstGeom prst="rect">
            <a:avLst/>
          </a:prstGeom>
        </p:spPr>
        <p:txBody>
          <a:bodyPr>
            <a:normAutofit fontScale="90000"/>
          </a:bodyPr>
          <a:lstStyle/>
          <a:p>
            <a:pPr algn="l" rtl="0">
              <a:defRPr/>
            </a:pPr>
            <a:r>
              <a:rPr lang="en-US" dirty="0"/>
              <a:t>Component </a:t>
            </a:r>
            <a:br>
              <a:rPr lang="en-US" dirty="0"/>
            </a:br>
            <a:r>
              <a:rPr lang="en-US" dirty="0"/>
              <a:t>communication</a:t>
            </a:r>
            <a:endParaRPr dirty="0"/>
          </a:p>
        </p:txBody>
      </p:sp>
      <p:pic>
        <p:nvPicPr>
          <p:cNvPr id="4106" name="Picture 10">
            <a:extLst>
              <a:ext uri="{FF2B5EF4-FFF2-40B4-BE49-F238E27FC236}">
                <a16:creationId xmlns:a16="http://schemas.microsoft.com/office/drawing/2014/main" id="{58702C4D-08C6-4E1E-80B6-166D3FD19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752" y="5502864"/>
            <a:ext cx="5964830" cy="46442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E2E94DB4-61B5-4268-8E21-EDCDBFCC910D}"/>
              </a:ext>
            </a:extLst>
          </p:cNvPr>
          <p:cNvPicPr>
            <a:picLocks noGrp="1" noChangeAspect="1" noChangeArrowheads="1"/>
          </p:cNvPicPr>
          <p:nvPr>
            <p:ph type="pic" sz="half" idx="22"/>
          </p:nvPr>
        </p:nvPicPr>
        <p:blipFill>
          <a:blip r:embed="rId3">
            <a:extLst>
              <a:ext uri="{28A0092B-C50C-407E-A947-70E740481C1C}">
                <a14:useLocalDpi xmlns:a14="http://schemas.microsoft.com/office/drawing/2010/main" val="0"/>
              </a:ext>
            </a:extLst>
          </a:blip>
          <a:srcRect l="16852" r="16852"/>
          <a:stretch>
            <a:fillRect/>
          </a:stretch>
        </p:blipFill>
        <p:spPr bwMode="auto">
          <a:xfrm>
            <a:off x="12193588" y="1401763"/>
            <a:ext cx="10914062" cy="1091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368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lvl="1" algn="l" rtl="0">
              <a:buFont typeface="Courier New" panose="02070309020205020404" pitchFamily="49" charset="0"/>
              <a:buChar char="o"/>
              <a:defRPr/>
            </a:pPr>
            <a:r>
              <a:rPr lang="en-US" b="0" i="0" dirty="0">
                <a:solidFill>
                  <a:srgbClr val="292929"/>
                </a:solidFill>
                <a:effectLst/>
                <a:latin typeface="Helvetica" panose="020B0604020202020204" pitchFamily="34" charset="0"/>
                <a:cs typeface="Helvetica" panose="020B0604020202020204" pitchFamily="34" charset="0"/>
              </a:rPr>
              <a:t>Using the Instance method</a:t>
            </a: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3069337" cy="1435100"/>
          </a:xfrm>
          <a:prstGeom prst="rect">
            <a:avLst/>
          </a:prstGeom>
        </p:spPr>
        <p:txBody>
          <a:bodyPr>
            <a:normAutofit fontScale="90000"/>
          </a:bodyPr>
          <a:lstStyle/>
          <a:p>
            <a:pPr algn="l" rtl="0">
              <a:defRPr/>
            </a:pPr>
            <a:r>
              <a:rPr lang="en-US" dirty="0"/>
              <a:t>Component </a:t>
            </a:r>
            <a:br>
              <a:rPr lang="en-US" dirty="0"/>
            </a:br>
            <a:r>
              <a:rPr lang="en-US" dirty="0"/>
              <a:t>communication</a:t>
            </a:r>
            <a:endParaRPr dirty="0"/>
          </a:p>
        </p:txBody>
      </p:sp>
      <p:pic>
        <p:nvPicPr>
          <p:cNvPr id="9226" name="Picture 10">
            <a:extLst>
              <a:ext uri="{FF2B5EF4-FFF2-40B4-BE49-F238E27FC236}">
                <a16:creationId xmlns:a16="http://schemas.microsoft.com/office/drawing/2014/main" id="{5C5F4251-7796-45E5-866F-4C35291E41C3}"/>
              </a:ext>
            </a:extLst>
          </p:cNvPr>
          <p:cNvPicPr>
            <a:picLocks noGrp="1" noChangeAspect="1" noChangeArrowheads="1"/>
          </p:cNvPicPr>
          <p:nvPr>
            <p:ph type="pic" sz="half" idx="22"/>
          </p:nvPr>
        </p:nvPicPr>
        <p:blipFill>
          <a:blip r:embed="rId2">
            <a:extLst>
              <a:ext uri="{28A0092B-C50C-407E-A947-70E740481C1C}">
                <a14:useLocalDpi xmlns:a14="http://schemas.microsoft.com/office/drawing/2010/main" val="0"/>
              </a:ext>
            </a:extLst>
          </a:blip>
          <a:srcRect l="2287" r="228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8021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pPr>
            <a:r>
              <a:rPr lang="en-US" b="0" i="0" dirty="0">
                <a:solidFill>
                  <a:srgbClr val="292929"/>
                </a:solidFill>
                <a:effectLst/>
                <a:latin typeface="Helvetica" panose="020B0604020202020204" pitchFamily="34" charset="0"/>
                <a:cs typeface="Helvetica" panose="020B0604020202020204" pitchFamily="34" charset="0"/>
              </a:rPr>
              <a:t>2. Child to Parent</a:t>
            </a: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buFont typeface="+mj-lt"/>
              <a:buAutoNum type="arabicPeriod"/>
            </a:pPr>
            <a:r>
              <a:rPr lang="en-US" b="0" i="0" dirty="0">
                <a:solidFill>
                  <a:srgbClr val="292929"/>
                </a:solidFill>
                <a:effectLst/>
                <a:latin typeface="Helvetica" panose="020B0604020202020204" pitchFamily="34" charset="0"/>
                <a:cs typeface="Helvetica" panose="020B0604020202020204" pitchFamily="34" charset="0"/>
              </a:rPr>
              <a:t>Create a callback method in parent and pass it to the child using props.</a:t>
            </a:r>
          </a:p>
          <a:p>
            <a:pPr algn="l" rtl="0">
              <a:buFont typeface="+mj-lt"/>
              <a:buAutoNum type="arabicPeriod"/>
            </a:pPr>
            <a:r>
              <a:rPr lang="en-US" b="0" i="0" dirty="0">
                <a:solidFill>
                  <a:srgbClr val="292929"/>
                </a:solidFill>
                <a:effectLst/>
                <a:latin typeface="Helvetica" panose="020B0604020202020204" pitchFamily="34" charset="0"/>
                <a:cs typeface="Helvetica" panose="020B0604020202020204" pitchFamily="34" charset="0"/>
              </a:rPr>
              <a:t>Child can call this method using “</a:t>
            </a:r>
            <a:r>
              <a:rPr lang="en-US" b="1" i="0" dirty="0" err="1">
                <a:solidFill>
                  <a:srgbClr val="292929"/>
                </a:solidFill>
                <a:effectLst/>
                <a:latin typeface="Helvetica" panose="020B0604020202020204" pitchFamily="34" charset="0"/>
                <a:cs typeface="Helvetica" panose="020B0604020202020204" pitchFamily="34" charset="0"/>
              </a:rPr>
              <a:t>this.props</a:t>
            </a:r>
            <a:r>
              <a:rPr lang="en-US" b="1" i="0" dirty="0">
                <a:solidFill>
                  <a:srgbClr val="292929"/>
                </a:solidFill>
                <a:effectLst/>
                <a:latin typeface="Helvetica" panose="020B0604020202020204" pitchFamily="34" charset="0"/>
                <a:cs typeface="Helvetica" panose="020B0604020202020204" pitchFamily="34" charset="0"/>
              </a:rPr>
              <a:t>.[</a:t>
            </a:r>
            <a:r>
              <a:rPr lang="en-US" b="1" i="0" dirty="0" err="1">
                <a:solidFill>
                  <a:srgbClr val="292929"/>
                </a:solidFill>
                <a:effectLst/>
                <a:latin typeface="Helvetica" panose="020B0604020202020204" pitchFamily="34" charset="0"/>
                <a:cs typeface="Helvetica" panose="020B0604020202020204" pitchFamily="34" charset="0"/>
              </a:rPr>
              <a:t>yourCallbackName</a:t>
            </a:r>
            <a:r>
              <a:rPr lang="en-US" b="1" i="0" dirty="0">
                <a:solidFill>
                  <a:srgbClr val="292929"/>
                </a:solidFill>
                <a:effectLst/>
                <a:latin typeface="Helvetica" panose="020B0604020202020204" pitchFamily="34" charset="0"/>
                <a:cs typeface="Helvetica" panose="020B0604020202020204" pitchFamily="34" charset="0"/>
              </a:rPr>
              <a:t>]</a:t>
            </a:r>
            <a:r>
              <a:rPr lang="en-US" b="0" i="0" dirty="0">
                <a:solidFill>
                  <a:srgbClr val="292929"/>
                </a:solidFill>
                <a:effectLst/>
                <a:latin typeface="Helvetica" panose="020B0604020202020204" pitchFamily="34" charset="0"/>
                <a:cs typeface="Helvetica" panose="020B0604020202020204" pitchFamily="34" charset="0"/>
              </a:rPr>
              <a:t>” form child and pass data as argument.</a:t>
            </a: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3069337" cy="1435100"/>
          </a:xfrm>
          <a:prstGeom prst="rect">
            <a:avLst/>
          </a:prstGeom>
        </p:spPr>
        <p:txBody>
          <a:bodyPr>
            <a:normAutofit fontScale="90000"/>
          </a:bodyPr>
          <a:lstStyle/>
          <a:p>
            <a:pPr algn="l" rtl="0">
              <a:defRPr/>
            </a:pPr>
            <a:r>
              <a:rPr lang="en-US" dirty="0"/>
              <a:t>Component </a:t>
            </a:r>
            <a:br>
              <a:rPr lang="en-US" dirty="0"/>
            </a:br>
            <a:r>
              <a:rPr lang="en-US" dirty="0"/>
              <a:t>communication</a:t>
            </a:r>
            <a:endParaRPr dirty="0"/>
          </a:p>
        </p:txBody>
      </p:sp>
      <p:pic>
        <p:nvPicPr>
          <p:cNvPr id="12290" name="Picture 2">
            <a:extLst>
              <a:ext uri="{FF2B5EF4-FFF2-40B4-BE49-F238E27FC236}">
                <a16:creationId xmlns:a16="http://schemas.microsoft.com/office/drawing/2014/main" id="{2DB4C02A-8E46-4603-BAEB-C24A5717E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323" y="4248504"/>
            <a:ext cx="5663585" cy="44096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67FAF81-1A89-4F1D-B94F-88DB112855BE}"/>
              </a:ext>
            </a:extLst>
          </p:cNvPr>
          <p:cNvPicPr>
            <a:picLocks noGrp="1" noChangeAspect="1" noChangeArrowheads="1"/>
          </p:cNvPicPr>
          <p:nvPr>
            <p:ph type="pic" sz="half" idx="22"/>
          </p:nvPr>
        </p:nvPicPr>
        <p:blipFill>
          <a:blip r:embed="rId3">
            <a:extLst>
              <a:ext uri="{28A0092B-C50C-407E-A947-70E740481C1C}">
                <a14:useLocalDpi xmlns:a14="http://schemas.microsoft.com/office/drawing/2010/main" val="0"/>
              </a:ext>
            </a:extLst>
          </a:blip>
          <a:srcRect l="2764" r="276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895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normAutofit/>
          </a:bodyPr>
          <a:lstStyle/>
          <a:p>
            <a:pPr marL="0" indent="0" algn="l" rtl="0">
              <a:buNone/>
            </a:pPr>
            <a:r>
              <a:rPr lang="en-US" b="0" i="0" dirty="0">
                <a:solidFill>
                  <a:srgbClr val="292929"/>
                </a:solidFill>
                <a:effectLst/>
                <a:latin typeface="Helvetica" panose="020B0604020202020204" pitchFamily="34" charset="0"/>
                <a:cs typeface="Helvetica" panose="020B0604020202020204" pitchFamily="34" charset="0"/>
              </a:rPr>
              <a:t>3. Communication between Sibling / Any components:</a:t>
            </a:r>
          </a:p>
          <a:p>
            <a:pPr algn="l" rtl="0"/>
            <a:endParaRPr lang="en-US" dirty="0">
              <a:solidFill>
                <a:srgbClr val="292929"/>
              </a:solidFill>
              <a:latin typeface="Helvetica" panose="020B0604020202020204" pitchFamily="34" charset="0"/>
              <a:cs typeface="Helvetica" panose="020B0604020202020204" pitchFamily="34" charset="0"/>
            </a:endParaRPr>
          </a:p>
          <a:p>
            <a:pPr algn="l" rtl="0"/>
            <a:endParaRPr lang="en-US" b="0" i="0" dirty="0">
              <a:solidFill>
                <a:srgbClr val="292929"/>
              </a:solidFill>
              <a:effectLst/>
              <a:latin typeface="Helvetica" panose="020B0604020202020204" pitchFamily="34" charset="0"/>
              <a:cs typeface="Helvetica" panose="020B0604020202020204" pitchFamily="34" charset="0"/>
            </a:endParaRPr>
          </a:p>
          <a:p>
            <a:pPr algn="l" rtl="0"/>
            <a:endParaRPr lang="en-US" dirty="0">
              <a:solidFill>
                <a:srgbClr val="292929"/>
              </a:solidFill>
              <a:latin typeface="Helvetica" panose="020B0604020202020204" pitchFamily="34" charset="0"/>
              <a:cs typeface="Helvetica" panose="020B0604020202020204" pitchFamily="34" charset="0"/>
            </a:endParaRPr>
          </a:p>
          <a:p>
            <a:pPr algn="l" rtl="0"/>
            <a:endParaRPr lang="en-US" b="0" i="0" dirty="0">
              <a:solidFill>
                <a:srgbClr val="292929"/>
              </a:solidFill>
              <a:effectLst/>
              <a:latin typeface="Helvetica" panose="020B0604020202020204" pitchFamily="34" charset="0"/>
              <a:cs typeface="Helvetica" panose="020B0604020202020204" pitchFamily="34" charset="0"/>
            </a:endParaRPr>
          </a:p>
          <a:p>
            <a:pPr marL="0" indent="0" algn="l" rtl="0">
              <a:buNone/>
            </a:pPr>
            <a:endParaRPr lang="en-US" b="0" i="0" dirty="0">
              <a:solidFill>
                <a:srgbClr val="292929"/>
              </a:solidFill>
              <a:effectLst/>
              <a:latin typeface="Helvetica" panose="020B0604020202020204" pitchFamily="34" charset="0"/>
              <a:cs typeface="Helvetica" panose="020B0604020202020204" pitchFamily="34" charset="0"/>
            </a:endParaRPr>
          </a:p>
          <a:p>
            <a:pPr algn="l" rtl="0"/>
            <a:r>
              <a:rPr lang="en-US" b="0" i="0" dirty="0">
                <a:solidFill>
                  <a:srgbClr val="292929"/>
                </a:solidFill>
                <a:effectLst/>
                <a:latin typeface="Helvetica" panose="020B0604020202020204" pitchFamily="34" charset="0"/>
                <a:cs typeface="Helvetica" panose="020B0604020202020204" pitchFamily="34" charset="0"/>
              </a:rPr>
              <a:t>React support one-way data flow. In order to send data from </a:t>
            </a:r>
            <a:r>
              <a:rPr lang="en-US" b="1" i="0" dirty="0">
                <a:solidFill>
                  <a:srgbClr val="292929"/>
                </a:solidFill>
                <a:effectLst/>
                <a:latin typeface="Helvetica" panose="020B0604020202020204" pitchFamily="34" charset="0"/>
                <a:cs typeface="Helvetica" panose="020B0604020202020204" pitchFamily="34" charset="0"/>
              </a:rPr>
              <a:t>sibling 1</a:t>
            </a:r>
            <a:r>
              <a:rPr lang="en-US" b="0" i="0" dirty="0">
                <a:solidFill>
                  <a:srgbClr val="292929"/>
                </a:solidFill>
                <a:effectLst/>
                <a:latin typeface="Helvetica" panose="020B0604020202020204" pitchFamily="34" charset="0"/>
                <a:cs typeface="Helvetica" panose="020B0604020202020204" pitchFamily="34" charset="0"/>
              </a:rPr>
              <a:t> to </a:t>
            </a:r>
            <a:r>
              <a:rPr lang="en-US" b="1" i="0" dirty="0">
                <a:solidFill>
                  <a:srgbClr val="292929"/>
                </a:solidFill>
                <a:effectLst/>
                <a:latin typeface="Helvetica" panose="020B0604020202020204" pitchFamily="34" charset="0"/>
                <a:cs typeface="Helvetica" panose="020B0604020202020204" pitchFamily="34" charset="0"/>
              </a:rPr>
              <a:t>sibling 2, </a:t>
            </a:r>
            <a:r>
              <a:rPr lang="en-US" b="0" i="0" dirty="0">
                <a:solidFill>
                  <a:srgbClr val="292929"/>
                </a:solidFill>
                <a:effectLst/>
                <a:latin typeface="Helvetica" panose="020B0604020202020204" pitchFamily="34" charset="0"/>
                <a:cs typeface="Helvetica" panose="020B0604020202020204" pitchFamily="34" charset="0"/>
              </a:rPr>
              <a:t>you have to send data to </a:t>
            </a:r>
            <a:r>
              <a:rPr lang="en-US" b="1" i="0" dirty="0">
                <a:solidFill>
                  <a:srgbClr val="292929"/>
                </a:solidFill>
                <a:effectLst/>
                <a:latin typeface="Helvetica" panose="020B0604020202020204" pitchFamily="34" charset="0"/>
                <a:cs typeface="Helvetica" panose="020B0604020202020204" pitchFamily="34" charset="0"/>
              </a:rPr>
              <a:t>parent </a:t>
            </a:r>
            <a:r>
              <a:rPr lang="en-US" b="0" i="0" dirty="0">
                <a:solidFill>
                  <a:srgbClr val="292929"/>
                </a:solidFill>
                <a:effectLst/>
                <a:latin typeface="Helvetica" panose="020B0604020202020204" pitchFamily="34" charset="0"/>
                <a:cs typeface="Helvetica" panose="020B0604020202020204" pitchFamily="34" charset="0"/>
              </a:rPr>
              <a:t>and then from </a:t>
            </a:r>
            <a:r>
              <a:rPr lang="en-US" b="1" i="0" dirty="0">
                <a:solidFill>
                  <a:srgbClr val="292929"/>
                </a:solidFill>
                <a:effectLst/>
                <a:latin typeface="Helvetica" panose="020B0604020202020204" pitchFamily="34" charset="0"/>
                <a:cs typeface="Helvetica" panose="020B0604020202020204" pitchFamily="34" charset="0"/>
              </a:rPr>
              <a:t>parent </a:t>
            </a:r>
            <a:r>
              <a:rPr lang="en-US" b="0" i="0" dirty="0">
                <a:solidFill>
                  <a:srgbClr val="292929"/>
                </a:solidFill>
                <a:effectLst/>
                <a:latin typeface="Helvetica" panose="020B0604020202020204" pitchFamily="34" charset="0"/>
                <a:cs typeface="Helvetica" panose="020B0604020202020204" pitchFamily="34" charset="0"/>
              </a:rPr>
              <a:t>to </a:t>
            </a:r>
            <a:r>
              <a:rPr lang="en-US" b="1" i="0" dirty="0">
                <a:solidFill>
                  <a:srgbClr val="292929"/>
                </a:solidFill>
                <a:effectLst/>
                <a:latin typeface="Helvetica" panose="020B0604020202020204" pitchFamily="34" charset="0"/>
                <a:cs typeface="Helvetica" panose="020B0604020202020204" pitchFamily="34" charset="0"/>
              </a:rPr>
              <a:t>sibling 2</a:t>
            </a:r>
            <a:r>
              <a:rPr lang="en-US" b="0" i="0" dirty="0">
                <a:solidFill>
                  <a:srgbClr val="292929"/>
                </a:solidFill>
                <a:effectLst/>
                <a:latin typeface="Helvetica" panose="020B0604020202020204" pitchFamily="34" charset="0"/>
                <a:cs typeface="Helvetica" panose="020B0604020202020204" pitchFamily="34" charset="0"/>
              </a:rPr>
              <a:t>. This approach is a little complicated and difficult to maintain.</a:t>
            </a:r>
          </a:p>
        </p:txBody>
      </p:sp>
      <p:sp>
        <p:nvSpPr>
          <p:cNvPr id="203" name="Slide Title"/>
          <p:cNvSpPr txBox="1">
            <a:spLocks noGrp="1"/>
          </p:cNvSpPr>
          <p:nvPr>
            <p:ph type="title"/>
          </p:nvPr>
        </p:nvSpPr>
        <p:spPr>
          <a:xfrm>
            <a:off x="1206499" y="1079500"/>
            <a:ext cx="18649044" cy="1435100"/>
          </a:xfrm>
          <a:prstGeom prst="rect">
            <a:avLst/>
          </a:prstGeom>
        </p:spPr>
        <p:txBody>
          <a:bodyPr>
            <a:normAutofit/>
          </a:bodyPr>
          <a:lstStyle/>
          <a:p>
            <a:pPr algn="l" rtl="0">
              <a:defRPr/>
            </a:pPr>
            <a:r>
              <a:rPr lang="en-US" dirty="0"/>
              <a:t>Component communication</a:t>
            </a:r>
            <a:endParaRPr dirty="0"/>
          </a:p>
        </p:txBody>
      </p:sp>
      <p:sp>
        <p:nvSpPr>
          <p:cNvPr id="3" name="عنصر نائب للصورة 2">
            <a:extLst>
              <a:ext uri="{FF2B5EF4-FFF2-40B4-BE49-F238E27FC236}">
                <a16:creationId xmlns:a16="http://schemas.microsoft.com/office/drawing/2014/main" id="{E0CDB4E7-CA75-43F7-9F05-6E1EBE92BD01}"/>
              </a:ext>
            </a:extLst>
          </p:cNvPr>
          <p:cNvSpPr>
            <a:spLocks noGrp="1"/>
          </p:cNvSpPr>
          <p:nvPr>
            <p:ph type="pic" sz="half" idx="22"/>
          </p:nvPr>
        </p:nvSpPr>
        <p:spPr/>
      </p:sp>
      <p:pic>
        <p:nvPicPr>
          <p:cNvPr id="12296" name="Picture 8">
            <a:extLst>
              <a:ext uri="{FF2B5EF4-FFF2-40B4-BE49-F238E27FC236}">
                <a16:creationId xmlns:a16="http://schemas.microsoft.com/office/drawing/2014/main" id="{338BDEB4-616A-4CA8-91D0-0AFC3140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781" y="5486399"/>
            <a:ext cx="9531072" cy="416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856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State container that can be used with React to assist with site management</a:t>
            </a:r>
          </a:p>
          <a:p>
            <a:pPr algn="l" rtl="0">
              <a:defRPr/>
            </a:pPr>
            <a:r>
              <a:rPr lang="en-US" dirty="0"/>
              <a:t> It stores all state information for an app in one central place.</a:t>
            </a:r>
          </a:p>
          <a:p>
            <a:pPr algn="l" rtl="0">
              <a:defRPr/>
            </a:pPr>
            <a:r>
              <a:rPr lang="en-US" dirty="0"/>
              <a:t>The state information is stored in the store and the entire state of the application is stored in a single object known as the state tree. </a:t>
            </a:r>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What is Redux?</a:t>
            </a:r>
            <a:endParaRPr dirty="0"/>
          </a:p>
        </p:txBody>
      </p:sp>
      <p:sp>
        <p:nvSpPr>
          <p:cNvPr id="3" name="عنصر نائب للصورة 2">
            <a:extLst>
              <a:ext uri="{FF2B5EF4-FFF2-40B4-BE49-F238E27FC236}">
                <a16:creationId xmlns:a16="http://schemas.microsoft.com/office/drawing/2014/main" id="{56BB4C01-89BB-49B6-B6BB-A42B6BEA3272}"/>
              </a:ext>
            </a:extLst>
          </p:cNvPr>
          <p:cNvSpPr>
            <a:spLocks noGrp="1"/>
          </p:cNvSpPr>
          <p:nvPr>
            <p:ph type="pic" sz="half" idx="22"/>
          </p:nvPr>
        </p:nvSpPr>
        <p:spPr/>
      </p:sp>
      <p:pic>
        <p:nvPicPr>
          <p:cNvPr id="4100" name="Picture 4" descr="AngeloDeleon.com">
            <a:extLst>
              <a:ext uri="{FF2B5EF4-FFF2-40B4-BE49-F238E27FC236}">
                <a16:creationId xmlns:a16="http://schemas.microsoft.com/office/drawing/2014/main" id="{6E7B260F-C3FF-495B-A456-35CE64655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2690" y="2490834"/>
            <a:ext cx="9355494" cy="873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572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4" cy="8256630"/>
          </a:xfrm>
          <a:prstGeom prst="rect">
            <a:avLst/>
          </a:prstGeom>
        </p:spPr>
        <p:txBody>
          <a:bodyPr/>
          <a:lstStyle/>
          <a:p>
            <a:pPr algn="l" rtl="0">
              <a:defRPr/>
            </a:pPr>
            <a:r>
              <a:rPr lang="en-US" dirty="0"/>
              <a:t>We may be able to create complete applications using React.js, but we will soon discover the limitations of our options, especially when the complexity of the application increases and the interrelationships between its various components (components) increase.</a:t>
            </a:r>
          </a:p>
          <a:p>
            <a:pPr algn="l" rtl="0">
              <a:defRPr/>
            </a:pPr>
            <a:r>
              <a:rPr lang="en-US" dirty="0"/>
              <a:t>For example, suppose we have a father component that has one son, and the latter has its own state. Note the following picture:</a:t>
            </a: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Why to use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pic>
        <p:nvPicPr>
          <p:cNvPr id="1026" name="Picture 2" descr="شجرة مكونات React.js بسيطة">
            <a:extLst>
              <a:ext uri="{FF2B5EF4-FFF2-40B4-BE49-F238E27FC236}">
                <a16:creationId xmlns:a16="http://schemas.microsoft.com/office/drawing/2014/main" id="{0BF6EF5A-62C4-45D2-89B3-D319172D0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021" y="7024156"/>
            <a:ext cx="10385958" cy="642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722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When we started working on our project we didn't have a complete idea of ​​what the final application tree would look like (and it's really hard to tell), we thought that the parent component in the image would have an only son so we gave the latter a state of its own.</a:t>
            </a:r>
          </a:p>
          <a:p>
            <a:pPr algn="l" rtl="0">
              <a:defRPr/>
            </a:pPr>
            <a:r>
              <a:rPr lang="en-US" dirty="0"/>
              <a:t>After a while, we realized that the father will have other children who need to access the state of the first child, which is impossible in React.js because the state is passed from top to bottom only by Props, and cannot be passed horizontally between components of the same level. </a:t>
            </a:r>
          </a:p>
          <a:p>
            <a:pPr algn="l" rtl="0">
              <a:defRPr/>
            </a:pPr>
            <a:r>
              <a:rPr lang="en-US" dirty="0"/>
              <a:t>So the only solution will be to strip the first son of his state and raise it to the father so that the father can pass it again to the three sons in the form of Prop.</a:t>
            </a: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Why to use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pic>
        <p:nvPicPr>
          <p:cNvPr id="2050" name="Picture 2" descr="شجرة مكونات React.js معقدة">
            <a:extLst>
              <a:ext uri="{FF2B5EF4-FFF2-40B4-BE49-F238E27FC236}">
                <a16:creationId xmlns:a16="http://schemas.microsoft.com/office/drawing/2014/main" id="{4E5F9863-D2BD-4D39-961F-0EE0EDED1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255" y="4248504"/>
            <a:ext cx="12948363" cy="800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921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TotalTime>
  <Words>618</Words>
  <Application>Microsoft Office PowerPoint</Application>
  <PresentationFormat>مخصص</PresentationFormat>
  <Paragraphs>56</Paragraphs>
  <Slides>14</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14</vt:i4>
      </vt:variant>
    </vt:vector>
  </HeadingPairs>
  <TitlesOfParts>
    <vt:vector size="20" baseType="lpstr">
      <vt:lpstr>Arial</vt:lpstr>
      <vt:lpstr>Courier New</vt:lpstr>
      <vt:lpstr>Helvetica</vt:lpstr>
      <vt:lpstr>Helvetica Neue</vt:lpstr>
      <vt:lpstr>Helvetica Neue Medium</vt:lpstr>
      <vt:lpstr>21_BasicWhite</vt:lpstr>
      <vt:lpstr>Redux</vt:lpstr>
      <vt:lpstr>Objective  </vt:lpstr>
      <vt:lpstr>Component  communication</vt:lpstr>
      <vt:lpstr>Component  communication</vt:lpstr>
      <vt:lpstr>Component  communication</vt:lpstr>
      <vt:lpstr>Component communication</vt:lpstr>
      <vt:lpstr>What is Redux?</vt:lpstr>
      <vt:lpstr>Why to use Redux?</vt:lpstr>
      <vt:lpstr>Why to use Redux?</vt:lpstr>
      <vt:lpstr>The Solution is: using Redux</vt:lpstr>
      <vt:lpstr>The Solution is: using Redux</vt:lpstr>
      <vt:lpstr>Redux flow</vt:lpstr>
      <vt:lpstr>Redux flow</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9</cp:revision>
  <dcterms:modified xsi:type="dcterms:W3CDTF">2021-10-31T02:13:35Z</dcterms:modified>
</cp:coreProperties>
</file>