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6" r:id="rId3"/>
    <p:sldId id="268" r:id="rId4"/>
    <p:sldId id="291" r:id="rId5"/>
    <p:sldId id="272" r:id="rId6"/>
    <p:sldId id="307"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DA37D80-6434-44D0-A028-1B22A696006F}" styleName="نمط فاتح 3 - تميي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899" autoAdjust="0"/>
  </p:normalViewPr>
  <p:slideViewPr>
    <p:cSldViewPr snapToGrid="0" snapToObjects="1">
      <p:cViewPr varScale="1">
        <p:scale>
          <a:sx n="35" d="100"/>
          <a:sy n="35"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reactjs.org/docs/lists-and-key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eveloper.mozilla.org/en-US/docs/User:wbamberg/Examples_on_top/Array.prototype.map():v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React components can be implemented using functions (as in the example above) or using React classes (which we will consider later). </a:t>
            </a:r>
          </a:p>
          <a:p>
            <a:endParaRPr lang="en-US" dirty="0"/>
          </a:p>
        </p:txBody>
      </p:sp>
    </p:spTree>
    <p:extLst>
      <p:ext uri="{BB962C8B-B14F-4D97-AF65-F5344CB8AC3E}">
        <p14:creationId xmlns:p14="http://schemas.microsoft.com/office/powerpoint/2010/main" val="527128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16113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129055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37601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51761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If we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the code example shown above (taken from the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React documentation</a:t>
            </a:r>
            <a:r>
              <a:rPr lang="en-US" dirty="0">
                <a:solidFill>
                  <a:schemeClr val="dk1"/>
                </a:solidFill>
                <a:latin typeface="Montserrat Light"/>
                <a:ea typeface="Montserrat Light"/>
                <a:cs typeface="Montserrat Light"/>
                <a:sym typeface="Montserrat Light"/>
              </a:rPr>
              <a:t>) you will notice the following:  </a:t>
            </a:r>
          </a:p>
          <a:p>
            <a:pPr marL="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We create a functional component as usual (line 1 - line 11) and render it as usual (line 14 - 17).</a:t>
            </a:r>
          </a:p>
          <a:p>
            <a:pPr marL="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 add multiple components, we also:</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Create an array (Line 13). In most practical examples, this data would be read from a database or fetched from an API. </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Pass the array we created using props to the component we are creating (Line 15, 1 and 2).</a:t>
            </a:r>
          </a:p>
          <a:p>
            <a:pPr marL="457200" lvl="0" indent="-298450" algn="just" rtl="0">
              <a:lnSpc>
                <a:spcPct val="11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Use the map() function to create a new array with the results of calling a function for every array element (Line 3). For more info about the map() function see </a:t>
            </a:r>
            <a:r>
              <a:rPr lang="en-US" u="sng" dirty="0">
                <a:solidFill>
                  <a:srgbClr val="1155CC"/>
                </a:solidFill>
                <a:latin typeface="Montserrat Light"/>
                <a:ea typeface="Montserrat Light"/>
                <a:cs typeface="Montserrat Light"/>
                <a:sym typeface="Montserrat Light"/>
                <a:hlinkClick r:id="rId4">
                  <a:extLst>
                    <a:ext uri="{A12FA001-AC4F-418D-AE19-62706E023703}">
                      <ahyp:hlinkClr xmlns:ahyp="http://schemas.microsoft.com/office/drawing/2018/hyperlinkcolor" val="tx"/>
                    </a:ext>
                  </a:extLst>
                </a:hlinkClick>
              </a:rPr>
              <a:t>here</a:t>
            </a:r>
            <a:r>
              <a:rPr lang="en-US" dirty="0">
                <a:solidFill>
                  <a:schemeClr val="dk1"/>
                </a:solidFill>
                <a:latin typeface="Montserrat Light"/>
                <a:ea typeface="Montserrat Light"/>
                <a:cs typeface="Montserrat Light"/>
                <a:sym typeface="Montserrat Light"/>
              </a:rPr>
              <a:t>.</a:t>
            </a:r>
          </a:p>
          <a:p>
            <a:pPr marL="457200" lvl="0" indent="-298450" algn="just" rtl="0">
              <a:lnSpc>
                <a:spcPct val="115000"/>
              </a:lnSpc>
              <a:spcBef>
                <a:spcPts val="0"/>
              </a:spcBef>
              <a:spcAft>
                <a:spcPts val="0"/>
              </a:spcAft>
              <a:buClr>
                <a:schemeClr val="dk1"/>
              </a:buClr>
              <a:buSzPts val="1100"/>
              <a:buFont typeface="Montserrat Light"/>
              <a:buChar char="●"/>
            </a:pPr>
            <a:r>
              <a:rPr lang="en-US">
                <a:solidFill>
                  <a:schemeClr val="dk1"/>
                </a:solidFill>
                <a:latin typeface="Montserrat Light"/>
                <a:ea typeface="Montserrat Light"/>
                <a:cs typeface="Montserrat Light"/>
                <a:sym typeface="Montserrat Light"/>
              </a:rPr>
              <a:t>Give each item in the array a key that will uniquely identify that item (Line 4).</a:t>
            </a:r>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64501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At this point, you probably have some questions. For example, you may be wondering what the point of React is if you aren’t allowed to change anything. We’ve said previously that React elements are immutable (unchangeable) and now we are saying that React components are not allowed to change props. If we can’t change anything with React we are going to end up with static web pages and we may as well use HTML, right? Not to worry - the solution lies in the fact that React components can store state information. </a:t>
            </a:r>
          </a:p>
        </p:txBody>
      </p:sp>
    </p:spTree>
    <p:extLst>
      <p:ext uri="{BB962C8B-B14F-4D97-AF65-F5344CB8AC3E}">
        <p14:creationId xmlns:p14="http://schemas.microsoft.com/office/powerpoint/2010/main" val="125858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example, let's look at an email app such as Gmail. This app is made up of many components and the appearance of these components change as you interact with them. For example, the state of a checkbox can change from checked to unchecked as you interact with it. Similarly, a message can be read or unread. The component used to display the messages in the inbox will look different depending on the state of that component (i.e. whether the message is read or unread).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Using too much state will make a program more complex and unpredictable. Therefore, have as few components that use state (stateful components) as possible in your application. Save data using props instead of state wherever you can.</a:t>
            </a:r>
          </a:p>
          <a:p>
            <a:pPr marL="0" lvl="0" indent="0" algn="just" rtl="0">
              <a:lnSpc>
                <a:spcPct val="11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Use state when some data associated with a component changes over time. For example, you would need to store information about whether a checkbox is checked or not in its state. In other words, if a component needs to change one of its attributes over time, that attribute should be part of its state.</a:t>
            </a:r>
          </a:p>
          <a:p>
            <a:pPr marL="0" lvl="0" indent="0" algn="just" rtl="0">
              <a:lnSpc>
                <a:spcPct val="11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1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It is often the user that will change the state of a component by interacting with the UI.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38869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Stateful components must be implemented using classes but stateless components are usually implemented using functions. </a:t>
            </a:r>
            <a:endParaRPr lang="en-US" dirty="0"/>
          </a:p>
        </p:txBody>
      </p:sp>
    </p:spTree>
    <p:extLst>
      <p:ext uri="{BB962C8B-B14F-4D97-AF65-F5344CB8AC3E}">
        <p14:creationId xmlns:p14="http://schemas.microsoft.com/office/powerpoint/2010/main" val="683540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961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a:p>
            <a:pPr marL="0" lvl="0" indent="0" algn="just" rtl="0">
              <a:lnSpc>
                <a:spcPct val="125000"/>
              </a:lnSpc>
              <a:spcBef>
                <a:spcPts val="0"/>
              </a:spcBef>
              <a:spcAft>
                <a:spcPts val="0"/>
              </a:spcAft>
              <a:buClr>
                <a:schemeClr val="dk1"/>
              </a:buClr>
              <a:buSzPts val="1100"/>
              <a:buFont typeface="Arial"/>
              <a:buNone/>
            </a:pPr>
            <a:endParaRPr lang="en-US" dirty="0"/>
          </a:p>
        </p:txBody>
      </p:sp>
    </p:spTree>
    <p:extLst>
      <p:ext uri="{BB962C8B-B14F-4D97-AF65-F5344CB8AC3E}">
        <p14:creationId xmlns:p14="http://schemas.microsoft.com/office/powerpoint/2010/main" val="250158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p:txBody>
      </p:sp>
    </p:spTree>
    <p:extLst>
      <p:ext uri="{BB962C8B-B14F-4D97-AF65-F5344CB8AC3E}">
        <p14:creationId xmlns:p14="http://schemas.microsoft.com/office/powerpoint/2010/main" val="113583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Note that the class has a single render() method that returns the React Element. </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For the rest of this section, we are going to be looking at an example of a stateful component created by React. We use the example of a component called ‘Timer’ that displays the number of seconds that a user has been viewing the page containing the component for. To see an example of this code in action, see the stateful component section on </a:t>
            </a:r>
            <a:r>
              <a:rPr lang="en-US" u="sng" dirty="0">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this page</a:t>
            </a:r>
            <a:r>
              <a:rPr lang="en-US" dirty="0">
                <a:solidFill>
                  <a:schemeClr val="dk1"/>
                </a:solidFill>
                <a:latin typeface="Montserrat Light"/>
                <a:ea typeface="Montserrat Light"/>
                <a:cs typeface="Montserrat Light"/>
                <a:sym typeface="Montserrat Light"/>
              </a:rPr>
              <a:t>. The ‘example’ code for this task also includes this component and detailed comments that explain the code in more detail.</a:t>
            </a:r>
          </a:p>
          <a:p>
            <a:pPr marL="0" lvl="0" indent="0" algn="just" rtl="0">
              <a:lnSpc>
                <a:spcPct val="125000"/>
              </a:lnSpc>
              <a:spcBef>
                <a:spcPts val="0"/>
              </a:spcBef>
              <a:spcAft>
                <a:spcPts val="0"/>
              </a:spcAft>
              <a:buSzPts val="1100"/>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SzPts val="1100"/>
              <a:buNone/>
            </a:pPr>
            <a:r>
              <a:rPr lang="en-US" dirty="0">
                <a:solidFill>
                  <a:schemeClr val="dk1"/>
                </a:solidFill>
                <a:latin typeface="Montserrat Light"/>
                <a:ea typeface="Montserrat Light"/>
                <a:cs typeface="Montserrat Light"/>
                <a:sym typeface="Montserrat Light"/>
              </a:rPr>
              <a:t>The code for this Timer component is given below. We will now </a:t>
            </a:r>
            <a:r>
              <a:rPr lang="en-US" dirty="0" err="1">
                <a:solidFill>
                  <a:schemeClr val="dk1"/>
                </a:solidFill>
                <a:latin typeface="Montserrat Light"/>
                <a:ea typeface="Montserrat Light"/>
                <a:cs typeface="Montserrat Light"/>
                <a:sym typeface="Montserrat Light"/>
              </a:rPr>
              <a:t>analyse</a:t>
            </a:r>
            <a:r>
              <a:rPr lang="en-US" dirty="0">
                <a:solidFill>
                  <a:schemeClr val="dk1"/>
                </a:solidFill>
                <a:latin typeface="Montserrat Light"/>
                <a:ea typeface="Montserrat Light"/>
                <a:cs typeface="Montserrat Light"/>
                <a:sym typeface="Montserrat Light"/>
              </a:rPr>
              <a:t> this code to see the steps involved in creating a stateful component. Notice that each step is </a:t>
            </a:r>
            <a:r>
              <a:rPr lang="en-US" dirty="0" err="1">
                <a:solidFill>
                  <a:schemeClr val="dk1"/>
                </a:solidFill>
                <a:latin typeface="Montserrat Light"/>
                <a:ea typeface="Montserrat Light"/>
                <a:cs typeface="Montserrat Light"/>
                <a:sym typeface="Montserrat Light"/>
              </a:rPr>
              <a:t>colour</a:t>
            </a:r>
            <a:r>
              <a:rPr lang="en-US" dirty="0">
                <a:solidFill>
                  <a:schemeClr val="dk1"/>
                </a:solidFill>
                <a:latin typeface="Montserrat Light"/>
                <a:ea typeface="Montserrat Light"/>
                <a:cs typeface="Montserrat Light"/>
                <a:sym typeface="Montserrat Light"/>
              </a:rPr>
              <a:t>-coded to the match corresponding code. </a:t>
            </a:r>
            <a:endParaRPr lang="en-US" dirty="0"/>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165864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15000"/>
              </a:lnSpc>
              <a:spcBef>
                <a:spcPts val="0"/>
              </a:spcBef>
              <a:spcAft>
                <a:spcPts val="0"/>
              </a:spcAft>
              <a:buClr>
                <a:schemeClr val="dk1"/>
              </a:buClr>
              <a:buSzPts val="1100"/>
              <a:buFont typeface="Arial"/>
              <a:buNone/>
            </a:pPr>
            <a:endParaRPr lang="en-US" sz="2800" dirty="0">
              <a:solidFill>
                <a:schemeClr val="dk1"/>
              </a:solidFill>
              <a:latin typeface="Cabin"/>
              <a:ea typeface="Cabin"/>
              <a:cs typeface="Cabin"/>
              <a:sym typeface="Cabin"/>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By default the App component is rendered by calling </a:t>
            </a:r>
            <a:r>
              <a:rPr lang="en-US" dirty="0" err="1">
                <a:solidFill>
                  <a:schemeClr val="dk1"/>
                </a:solidFill>
                <a:latin typeface="Montserrat Light"/>
                <a:ea typeface="Montserrat Light"/>
                <a:cs typeface="Montserrat Light"/>
                <a:sym typeface="Montserrat Light"/>
              </a:rPr>
              <a:t>ReactDOM.render</a:t>
            </a:r>
            <a:r>
              <a:rPr lang="en-US" dirty="0">
                <a:solidFill>
                  <a:schemeClr val="dk1"/>
                </a:solidFill>
                <a:latin typeface="Montserrat Light"/>
                <a:ea typeface="Montserrat Light"/>
                <a:cs typeface="Montserrat Light"/>
                <a:sym typeface="Montserrat Light"/>
              </a:rPr>
              <a:t>() in the index.js file.</a:t>
            </a:r>
            <a:endParaRPr lang="en-US" b="1" i="1" dirty="0">
              <a:solidFill>
                <a:schemeClr val="dk1"/>
              </a:solidFill>
              <a:latin typeface="Montserrat"/>
              <a:ea typeface="Montserrat"/>
              <a:cs typeface="Montserrat"/>
              <a:sym typeface="Montserrat"/>
            </a:endParaRPr>
          </a:p>
          <a:p>
            <a:pPr marL="0" lvl="0" indent="0" algn="just" rtl="0">
              <a:lnSpc>
                <a:spcPct val="125000"/>
              </a:lnSpc>
              <a:spcBef>
                <a:spcPts val="0"/>
              </a:spcBef>
              <a:spcAft>
                <a:spcPts val="0"/>
              </a:spcAft>
              <a:buClr>
                <a:schemeClr val="dk1"/>
              </a:buClr>
              <a:buSzPts val="1100"/>
              <a:buFont typeface="Arial"/>
              <a:buNone/>
            </a:pPr>
            <a:endParaRPr lang="en-US" b="1" i="1" dirty="0">
              <a:solidFill>
                <a:schemeClr val="dk1"/>
              </a:solidFill>
              <a:latin typeface="Montserrat"/>
              <a:ea typeface="Montserrat"/>
              <a:cs typeface="Montserrat"/>
              <a:sym typeface="Montserrat"/>
            </a:endParaRPr>
          </a:p>
          <a:p>
            <a:pPr marL="0" lvl="0" indent="0" algn="just" rtl="0">
              <a:lnSpc>
                <a:spcPct val="125000"/>
              </a:lnSpc>
              <a:spcBef>
                <a:spcPts val="0"/>
              </a:spcBef>
              <a:spcAft>
                <a:spcPts val="0"/>
              </a:spcAft>
              <a:buClr>
                <a:schemeClr val="dk1"/>
              </a:buClr>
              <a:buSzPts val="1100"/>
              <a:buFont typeface="Arial"/>
              <a:buNone/>
            </a:pPr>
            <a:r>
              <a:rPr lang="en-US" b="1" i="1" dirty="0">
                <a:solidFill>
                  <a:schemeClr val="dk1"/>
                </a:solidFill>
                <a:latin typeface="Montserrat"/>
                <a:ea typeface="Montserrat"/>
                <a:cs typeface="Montserrat"/>
                <a:sym typeface="Montserrat"/>
              </a:rPr>
              <a:t>Note:</a:t>
            </a:r>
            <a:r>
              <a:rPr lang="en-US" dirty="0">
                <a:solidFill>
                  <a:schemeClr val="dk1"/>
                </a:solidFill>
                <a:latin typeface="Montserrat Light"/>
                <a:ea typeface="Montserrat Light"/>
                <a:cs typeface="Montserrat Light"/>
                <a:sym typeface="Montserrat Light"/>
              </a:rPr>
              <a:t> </a:t>
            </a:r>
            <a:r>
              <a:rPr lang="en-US" i="1" dirty="0">
                <a:solidFill>
                  <a:schemeClr val="dk1"/>
                </a:solidFill>
                <a:latin typeface="Montserrat Light"/>
                <a:ea typeface="Montserrat Light"/>
                <a:cs typeface="Montserrat Light"/>
                <a:sym typeface="Montserrat Light"/>
              </a:rPr>
              <a:t>App.js must start with a capital letter (i.e. App.js instead of app.js) because we want React to treat App as a component. Remember that all component names must start with a capital letter. </a:t>
            </a:r>
            <a:endParaRPr lang="en-US" dirty="0"/>
          </a:p>
          <a:p>
            <a:pPr marL="0" lvl="0" indent="0" algn="just" rtl="0">
              <a:lnSpc>
                <a:spcPct val="125000"/>
              </a:lnSpc>
              <a:spcBef>
                <a:spcPts val="0"/>
              </a:spcBef>
              <a:spcAft>
                <a:spcPts val="0"/>
              </a:spcAft>
              <a:buSzPts val="1100"/>
              <a:buNone/>
            </a:pPr>
            <a:endParaRPr lang="en-US" dirty="0"/>
          </a:p>
        </p:txBody>
      </p:sp>
    </p:spTree>
    <p:extLst>
      <p:ext uri="{BB962C8B-B14F-4D97-AF65-F5344CB8AC3E}">
        <p14:creationId xmlns:p14="http://schemas.microsoft.com/office/powerpoint/2010/main" val="3564649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marL="0" marR="0" lvl="0" indent="0" algn="l" rtl="0">
              <a:spcBef>
                <a:spcPts val="0"/>
              </a:spcBef>
              <a:spcAft>
                <a:spcPts val="0"/>
              </a:spcAft>
              <a:buClr>
                <a:srgbClr val="FFFFFF"/>
              </a:buClr>
              <a:buSzPts val="1000"/>
              <a:buFont typeface="Montserrat"/>
              <a:buNone/>
            </a:pPr>
            <a:r>
              <a:rPr lang="en-GB" dirty="0">
                <a:solidFill>
                  <a:srgbClr val="FFFFFF"/>
                </a:solidFill>
                <a:latin typeface="Montserrat"/>
                <a:ea typeface="Montserrat"/>
                <a:cs typeface="Montserrat"/>
                <a:sym typeface="Montserrat"/>
              </a:rPr>
              <a:t>ReactJS (Components) </a:t>
            </a:r>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760872"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What Data Should be Stored in What State?</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State is used to store data related to a component that changes over time.</a:t>
            </a:r>
          </a:p>
        </p:txBody>
      </p:sp>
      <p:pic>
        <p:nvPicPr>
          <p:cNvPr id="4" name="Google Shape;214;p27">
            <a:extLst>
              <a:ext uri="{FF2B5EF4-FFF2-40B4-BE49-F238E27FC236}">
                <a16:creationId xmlns:a16="http://schemas.microsoft.com/office/drawing/2014/main" id="{CF010558-4629-4EEF-A489-BFE308458F3A}"/>
              </a:ext>
            </a:extLst>
          </p:cNvPr>
          <p:cNvPicPr preferRelativeResize="0"/>
          <p:nvPr/>
        </p:nvPicPr>
        <p:blipFill>
          <a:blip r:embed="rId3">
            <a:alphaModFix/>
          </a:blip>
          <a:stretch>
            <a:fillRect/>
          </a:stretch>
        </p:blipFill>
        <p:spPr>
          <a:xfrm>
            <a:off x="7224243" y="6675531"/>
            <a:ext cx="9935514" cy="3372927"/>
          </a:xfrm>
          <a:prstGeom prst="rect">
            <a:avLst/>
          </a:prstGeom>
          <a:noFill/>
          <a:ln>
            <a:noFill/>
          </a:ln>
        </p:spPr>
      </p:pic>
    </p:spTree>
    <p:extLst>
      <p:ext uri="{BB962C8B-B14F-4D97-AF65-F5344CB8AC3E}">
        <p14:creationId xmlns:p14="http://schemas.microsoft.com/office/powerpoint/2010/main" val="25692728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What Data Should be Stored in What State?</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Only components that are defined using classes (not functional components) can have state.</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2 Principles to decide when to use stateful/stateless components (from </a:t>
            </a:r>
            <a:r>
              <a:rPr lang="en-US" sz="3000" dirty="0" err="1">
                <a:latin typeface="Helvetica" panose="020B0604020202020204" pitchFamily="34" charset="0"/>
                <a:cs typeface="Helvetica" panose="020B0604020202020204" pitchFamily="34" charset="0"/>
              </a:rPr>
              <a:t>Artemij</a:t>
            </a:r>
            <a:r>
              <a:rPr lang="en-US" sz="3000" dirty="0">
                <a:latin typeface="Helvetica" panose="020B0604020202020204" pitchFamily="34" charset="0"/>
                <a:cs typeface="Helvetica" panose="020B0604020202020204" pitchFamily="34" charset="0"/>
              </a:rPr>
              <a:t> </a:t>
            </a:r>
            <a:r>
              <a:rPr lang="en-US" sz="3000" dirty="0" err="1">
                <a:latin typeface="Helvetica" panose="020B0604020202020204" pitchFamily="34" charset="0"/>
                <a:cs typeface="Helvetica" panose="020B0604020202020204" pitchFamily="34" charset="0"/>
              </a:rPr>
              <a:t>Fedojev</a:t>
            </a:r>
            <a:r>
              <a:rPr lang="en-US" sz="3000" dirty="0">
                <a:latin typeface="Helvetica" panose="020B0604020202020204" pitchFamily="34" charset="0"/>
                <a:cs typeface="Helvetica" panose="020B0604020202020204" pitchFamily="34" charset="0"/>
              </a:rPr>
              <a:t>): </a:t>
            </a:r>
          </a:p>
          <a:p>
            <a:pPr marL="514350" lvl="2" indent="-514350" algn="l">
              <a:buFont typeface="+mj-lt"/>
              <a:buAutoNum type="arabicPeriod"/>
            </a:pPr>
            <a:r>
              <a:rPr lang="en-US" sz="3000" dirty="0">
                <a:latin typeface="Helvetica" panose="020B0604020202020204" pitchFamily="34" charset="0"/>
                <a:cs typeface="Helvetica" panose="020B0604020202020204" pitchFamily="34" charset="0"/>
              </a:rPr>
              <a:t>“The minority of your React components are stateful. They should be at the top of your components’ hierarchy. They encapsulate all of the interaction logic, manage the user interface state, and pass that state down the hierarchy to stateless components, using props.”</a:t>
            </a:r>
          </a:p>
          <a:p>
            <a:pPr marL="514350" lvl="2" indent="-514350" algn="l">
              <a:buFont typeface="+mj-lt"/>
              <a:buAutoNum type="arabicPeriod"/>
            </a:pPr>
            <a:r>
              <a:rPr lang="en-US" sz="3000" dirty="0">
                <a:latin typeface="Helvetica" panose="020B0604020202020204" pitchFamily="34" charset="0"/>
                <a:cs typeface="Helvetica" panose="020B0604020202020204" pitchFamily="34" charset="0"/>
              </a:rPr>
              <a:t>“The majority of your React components are stateless. They receive the state data from their parent components via </a:t>
            </a:r>
            <a:r>
              <a:rPr lang="en-US" sz="3000" dirty="0" err="1">
                <a:latin typeface="Helvetica" panose="020B0604020202020204" pitchFamily="34" charset="0"/>
                <a:cs typeface="Helvetica" panose="020B0604020202020204" pitchFamily="34" charset="0"/>
              </a:rPr>
              <a:t>this.props</a:t>
            </a:r>
            <a:r>
              <a:rPr lang="en-US" sz="3000" dirty="0">
                <a:latin typeface="Helvetica" panose="020B0604020202020204" pitchFamily="34" charset="0"/>
                <a:cs typeface="Helvetica" panose="020B0604020202020204" pitchFamily="34" charset="0"/>
              </a:rPr>
              <a:t> and render the data accordingly” (2015, Page 37).</a:t>
            </a:r>
          </a:p>
        </p:txBody>
      </p:sp>
    </p:spTree>
    <p:extLst>
      <p:ext uri="{BB962C8B-B14F-4D97-AF65-F5344CB8AC3E}">
        <p14:creationId xmlns:p14="http://schemas.microsoft.com/office/powerpoint/2010/main" val="35715614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Props vs. State</a:t>
            </a:r>
          </a:p>
        </p:txBody>
      </p:sp>
      <p:graphicFrame>
        <p:nvGraphicFramePr>
          <p:cNvPr id="4" name="Google Shape;228;p29">
            <a:extLst>
              <a:ext uri="{FF2B5EF4-FFF2-40B4-BE49-F238E27FC236}">
                <a16:creationId xmlns:a16="http://schemas.microsoft.com/office/drawing/2014/main" id="{3943A82E-CD11-4DA0-9214-E5C8B91C8CE8}"/>
              </a:ext>
            </a:extLst>
          </p:cNvPr>
          <p:cNvGraphicFramePr/>
          <p:nvPr>
            <p:extLst>
              <p:ext uri="{D42A27DB-BD31-4B8C-83A1-F6EECF244321}">
                <p14:modId xmlns:p14="http://schemas.microsoft.com/office/powerpoint/2010/main" val="4106504732"/>
              </p:ext>
            </p:extLst>
          </p:nvPr>
        </p:nvGraphicFramePr>
        <p:xfrm>
          <a:off x="2909935" y="3187364"/>
          <a:ext cx="18564130" cy="8133779"/>
        </p:xfrm>
        <a:graphic>
          <a:graphicData uri="http://schemas.openxmlformats.org/drawingml/2006/table">
            <a:tbl>
              <a:tblPr>
                <a:tableStyleId>{BC89EF96-8CEA-46FF-86C4-4CE0E7609802}</a:tableStyleId>
              </a:tblPr>
              <a:tblGrid>
                <a:gridCol w="9282065">
                  <a:extLst>
                    <a:ext uri="{9D8B030D-6E8A-4147-A177-3AD203B41FA5}">
                      <a16:colId xmlns:a16="http://schemas.microsoft.com/office/drawing/2014/main" val="20000"/>
                    </a:ext>
                  </a:extLst>
                </a:gridCol>
                <a:gridCol w="9282065">
                  <a:extLst>
                    <a:ext uri="{9D8B030D-6E8A-4147-A177-3AD203B41FA5}">
                      <a16:colId xmlns:a16="http://schemas.microsoft.com/office/drawing/2014/main" val="20001"/>
                    </a:ext>
                  </a:extLst>
                </a:gridCol>
              </a:tblGrid>
              <a:tr h="880567">
                <a:tc>
                  <a:txBody>
                    <a:bodyPr/>
                    <a:lstStyle/>
                    <a:p>
                      <a:pPr marL="457200" lvl="0" indent="-228600" algn="l" rtl="0">
                        <a:lnSpc>
                          <a:spcPct val="115000"/>
                        </a:lnSpc>
                        <a:spcBef>
                          <a:spcPts val="0"/>
                        </a:spcBef>
                        <a:spcAft>
                          <a:spcPts val="0"/>
                        </a:spcAft>
                        <a:buNone/>
                      </a:pPr>
                      <a:r>
                        <a:rPr lang="en-GB" sz="3600" b="1">
                          <a:solidFill>
                            <a:schemeClr val="tx1"/>
                          </a:solidFill>
                          <a:sym typeface="Montserrat"/>
                        </a:rPr>
                        <a:t>Props</a:t>
                      </a:r>
                      <a:endParaRPr sz="3600" b="1">
                        <a:solidFill>
                          <a:schemeClr val="tx1"/>
                        </a:solidFill>
                        <a:latin typeface="Montserrat"/>
                        <a:ea typeface="Montserrat"/>
                        <a:cs typeface="Montserrat"/>
                        <a:sym typeface="Montserrat"/>
                      </a:endParaRPr>
                    </a:p>
                  </a:txBody>
                  <a:tcPr marL="63500" marR="63500" marT="63500" marB="63500"/>
                </a:tc>
                <a:tc>
                  <a:txBody>
                    <a:bodyPr/>
                    <a:lstStyle/>
                    <a:p>
                      <a:pPr marL="457200" lvl="0" indent="-228600" algn="l" rtl="0">
                        <a:lnSpc>
                          <a:spcPct val="115000"/>
                        </a:lnSpc>
                        <a:spcBef>
                          <a:spcPts val="0"/>
                        </a:spcBef>
                        <a:spcAft>
                          <a:spcPts val="0"/>
                        </a:spcAft>
                        <a:buNone/>
                      </a:pPr>
                      <a:r>
                        <a:rPr lang="en-GB" sz="3600" b="1">
                          <a:solidFill>
                            <a:schemeClr val="tx1"/>
                          </a:solidFill>
                          <a:sym typeface="Montserrat"/>
                        </a:rPr>
                        <a:t>State</a:t>
                      </a:r>
                      <a:endParaRPr sz="3600" b="1">
                        <a:solidFill>
                          <a:schemeClr val="tx1"/>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0"/>
                  </a:ext>
                </a:extLst>
              </a:tr>
              <a:tr h="7253212">
                <a:tc>
                  <a:txBody>
                    <a:bodyPr/>
                    <a:lstStyle/>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can be used in functional and class components.</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used to pass data from parent elements to child elements. Props can only be passed from a parent to its children, not the other way around, i.e. top-down or unilateral data flow.</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read-only. They should not be modified by components. </a:t>
                      </a:r>
                      <a:endParaRPr sz="3600" dirty="0">
                        <a:solidFill>
                          <a:schemeClr val="tx1"/>
                        </a:solidFill>
                        <a:sym typeface="Montserrat"/>
                      </a:endParaRPr>
                    </a:p>
                    <a:p>
                      <a:pPr marL="0" lvl="0" indent="0" algn="l" rtl="0">
                        <a:lnSpc>
                          <a:spcPct val="115000"/>
                        </a:lnSpc>
                        <a:spcBef>
                          <a:spcPts val="0"/>
                        </a:spcBef>
                        <a:spcAft>
                          <a:spcPts val="0"/>
                        </a:spcAft>
                        <a:buClrTx/>
                        <a:buNone/>
                      </a:pPr>
                      <a:endParaRPr sz="3600" dirty="0">
                        <a:solidFill>
                          <a:schemeClr val="tx1"/>
                        </a:solidFill>
                        <a:latin typeface="Montserrat"/>
                        <a:ea typeface="Montserrat"/>
                        <a:cs typeface="Montserrat"/>
                        <a:sym typeface="Montserrat"/>
                      </a:endParaRPr>
                    </a:p>
                  </a:txBody>
                  <a:tcPr marL="63500" marR="63500" marT="63500" marB="63500"/>
                </a:tc>
                <a:tc>
                  <a:txBody>
                    <a:bodyPr/>
                    <a:lstStyle/>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only components defined as classes can have state</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private to its component. State is not accessible to any component other than the one that owns and sets it. Data about state can be sent as props.</a:t>
                      </a:r>
                      <a:endParaRPr sz="3600" dirty="0">
                        <a:solidFill>
                          <a:schemeClr val="tx1"/>
                        </a:solidFill>
                        <a:sym typeface="Montserrat"/>
                      </a:endParaRPr>
                    </a:p>
                    <a:p>
                      <a:pPr marL="457200" lvl="0" indent="-330200" algn="l" rtl="0">
                        <a:lnSpc>
                          <a:spcPct val="115000"/>
                        </a:lnSpc>
                        <a:spcBef>
                          <a:spcPts val="0"/>
                        </a:spcBef>
                        <a:spcAft>
                          <a:spcPts val="0"/>
                        </a:spcAft>
                        <a:buClrTx/>
                        <a:buSzPts val="1600"/>
                        <a:buFont typeface="Montserrat"/>
                        <a:buChar char="●"/>
                      </a:pPr>
                      <a:r>
                        <a:rPr lang="en-GB" sz="3600" dirty="0">
                          <a:solidFill>
                            <a:schemeClr val="tx1"/>
                          </a:solidFill>
                          <a:sym typeface="Montserrat"/>
                        </a:rPr>
                        <a:t>a component can change its state </a:t>
                      </a:r>
                      <a:endParaRPr sz="3600" b="1" dirty="0">
                        <a:solidFill>
                          <a:schemeClr val="tx1"/>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45844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How to Create a Stateful Component</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indent="-514350" algn="l">
              <a:buFont typeface="+mj-lt"/>
              <a:buAutoNum type="arabicPeriod"/>
            </a:pPr>
            <a:r>
              <a:rPr lang="en-US" sz="3000" dirty="0">
                <a:latin typeface="Helvetica" panose="020B0604020202020204" pitchFamily="34" charset="0"/>
                <a:cs typeface="Helvetica" panose="020B0604020202020204" pitchFamily="34" charset="0"/>
              </a:rPr>
              <a:t>Create a class component: </a:t>
            </a:r>
          </a:p>
        </p:txBody>
      </p:sp>
      <p:graphicFrame>
        <p:nvGraphicFramePr>
          <p:cNvPr id="4" name="Google Shape;236;p30">
            <a:extLst>
              <a:ext uri="{FF2B5EF4-FFF2-40B4-BE49-F238E27FC236}">
                <a16:creationId xmlns:a16="http://schemas.microsoft.com/office/drawing/2014/main" id="{3122944A-34BC-48ED-A663-A3584E8DA80C}"/>
              </a:ext>
            </a:extLst>
          </p:cNvPr>
          <p:cNvGraphicFramePr/>
          <p:nvPr>
            <p:extLst>
              <p:ext uri="{D42A27DB-BD31-4B8C-83A1-F6EECF244321}">
                <p14:modId xmlns:p14="http://schemas.microsoft.com/office/powerpoint/2010/main" val="2886941952"/>
              </p:ext>
            </p:extLst>
          </p:nvPr>
        </p:nvGraphicFramePr>
        <p:xfrm>
          <a:off x="5613421" y="4707163"/>
          <a:ext cx="13157157" cy="6744607"/>
        </p:xfrm>
        <a:graphic>
          <a:graphicData uri="http://schemas.openxmlformats.org/drawingml/2006/table">
            <a:tbl>
              <a:tblPr>
                <a:noFill/>
              </a:tblPr>
              <a:tblGrid>
                <a:gridCol w="13157157">
                  <a:extLst>
                    <a:ext uri="{9D8B030D-6E8A-4147-A177-3AD203B41FA5}">
                      <a16:colId xmlns:a16="http://schemas.microsoft.com/office/drawing/2014/main" val="20000"/>
                    </a:ext>
                  </a:extLst>
                </a:gridCol>
              </a:tblGrid>
              <a:tr h="674460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class</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NameOfClass</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extends</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React</a:t>
                      </a:r>
                      <a:r>
                        <a:rPr lang="en-GB" sz="4000" dirty="0" err="1">
                          <a:solidFill>
                            <a:srgbClr val="666600"/>
                          </a:solidFill>
                          <a:latin typeface="Consolas" panose="020B0609020204030204" pitchFamily="49" charset="0"/>
                          <a:ea typeface="Montserrat"/>
                          <a:cs typeface="Montserrat"/>
                          <a:sym typeface="Montserrat"/>
                        </a:rPr>
                        <a:t>.</a:t>
                      </a:r>
                      <a:r>
                        <a:rPr lang="en-GB" sz="4000" dirty="0" err="1">
                          <a:solidFill>
                            <a:srgbClr val="660066"/>
                          </a:solidFill>
                          <a:latin typeface="Consolas" panose="020B0609020204030204" pitchFamily="49" charset="0"/>
                          <a:ea typeface="Montserrat"/>
                          <a:cs typeface="Montserrat"/>
                          <a:sym typeface="Montserrat"/>
                        </a:rPr>
                        <a:t>Component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render</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&lt;h1&gt;</a:t>
                      </a:r>
                      <a:r>
                        <a:rPr lang="en-GB" sz="4000" dirty="0">
                          <a:latin typeface="Consolas" panose="020B0609020204030204" pitchFamily="49" charset="0"/>
                          <a:ea typeface="Montserrat"/>
                          <a:cs typeface="Montserrat"/>
                          <a:sym typeface="Montserrat"/>
                        </a:rPr>
                        <a:t>Look at this example of a class component!</a:t>
                      </a:r>
                      <a:r>
                        <a:rPr lang="en-GB" sz="4000" dirty="0">
                          <a:solidFill>
                            <a:srgbClr val="008800"/>
                          </a:solidFill>
                          <a:latin typeface="Consolas" panose="020B0609020204030204" pitchFamily="49" charset="0"/>
                          <a:ea typeface="Montserrat"/>
                          <a:cs typeface="Montserrat"/>
                          <a:sym typeface="Montserrat"/>
                        </a:rPr>
                        <a:t>&lt;/h1&gt;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361741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How to Create a Stateful Component</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000" dirty="0">
                <a:latin typeface="Helvetica" panose="020B0604020202020204" pitchFamily="34" charset="0"/>
                <a:cs typeface="Helvetica" panose="020B0604020202020204" pitchFamily="34" charset="0"/>
              </a:rPr>
              <a:t>2.</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Add a class constructor to assign the initial state.</a:t>
            </a:r>
          </a:p>
          <a:p>
            <a:pPr algn="l"/>
            <a:r>
              <a:rPr lang="en-US" sz="3000" dirty="0">
                <a:latin typeface="Helvetica" panose="020B0604020202020204" pitchFamily="34" charset="0"/>
                <a:cs typeface="Helvetica" panose="020B0604020202020204" pitchFamily="34" charset="0"/>
              </a:rPr>
              <a:t>3.</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Read the state info (using </a:t>
            </a:r>
            <a:r>
              <a:rPr lang="en-US" sz="3000" dirty="0" err="1">
                <a:latin typeface="Helvetica" panose="020B0604020202020204" pitchFamily="34" charset="0"/>
                <a:cs typeface="Helvetica" panose="020B0604020202020204" pitchFamily="34" charset="0"/>
              </a:rPr>
              <a:t>this.state</a:t>
            </a:r>
            <a:r>
              <a:rPr lang="en-US" sz="3000" dirty="0">
                <a:latin typeface="Helvetica" panose="020B0604020202020204" pitchFamily="34" charset="0"/>
                <a:cs typeface="Helvetica" panose="020B0604020202020204" pitchFamily="34" charset="0"/>
              </a:rPr>
              <a:t>) and use it to render the component using the render() method. </a:t>
            </a:r>
          </a:p>
          <a:p>
            <a:pPr algn="l"/>
            <a:r>
              <a:rPr lang="en-US" sz="3000" dirty="0">
                <a:latin typeface="Helvetica" panose="020B0604020202020204" pitchFamily="34" charset="0"/>
                <a:cs typeface="Helvetica" panose="020B0604020202020204" pitchFamily="34" charset="0"/>
              </a:rPr>
              <a:t>4.</a:t>
            </a:r>
            <a:r>
              <a:rPr lang="ar-SA" sz="3000" dirty="0">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Allow modification of the state using </a:t>
            </a:r>
            <a:r>
              <a:rPr lang="en-US" sz="3000" dirty="0" err="1">
                <a:latin typeface="Helvetica" panose="020B0604020202020204" pitchFamily="34" charset="0"/>
                <a:cs typeface="Helvetica" panose="020B0604020202020204" pitchFamily="34" charset="0"/>
              </a:rPr>
              <a:t>this.setState</a:t>
            </a:r>
            <a:r>
              <a:rPr lang="en-US" sz="3000" dirty="0">
                <a:latin typeface="Helvetica" panose="020B0604020202020204" pitchFamily="34" charset="0"/>
                <a:cs typeface="Helvetica" panose="020B0604020202020204" pitchFamily="34" charset="0"/>
              </a:rPr>
              <a:t>(), which will usually be called in an event handler that handles a UI interaction. Never modify the state directly because this won’t re-render the component. Always use </a:t>
            </a:r>
            <a:r>
              <a:rPr lang="en-US" sz="3000" dirty="0" err="1">
                <a:latin typeface="Helvetica" panose="020B0604020202020204" pitchFamily="34" charset="0"/>
                <a:cs typeface="Helvetica" panose="020B0604020202020204" pitchFamily="34" charset="0"/>
              </a:rPr>
              <a:t>this.setState</a:t>
            </a:r>
            <a:r>
              <a:rPr lang="en-US" sz="30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21229317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249;p32">
            <a:extLst>
              <a:ext uri="{FF2B5EF4-FFF2-40B4-BE49-F238E27FC236}">
                <a16:creationId xmlns:a16="http://schemas.microsoft.com/office/drawing/2014/main" id="{736E6B9E-87A3-4626-918A-77859AEF8637}"/>
              </a:ext>
            </a:extLst>
          </p:cNvPr>
          <p:cNvGraphicFramePr/>
          <p:nvPr>
            <p:extLst>
              <p:ext uri="{D42A27DB-BD31-4B8C-83A1-F6EECF244321}">
                <p14:modId xmlns:p14="http://schemas.microsoft.com/office/powerpoint/2010/main" val="3934779078"/>
              </p:ext>
            </p:extLst>
          </p:nvPr>
        </p:nvGraphicFramePr>
        <p:xfrm>
          <a:off x="1657536" y="1398993"/>
          <a:ext cx="10360293" cy="10002520"/>
        </p:xfrm>
        <a:graphic>
          <a:graphicData uri="http://schemas.openxmlformats.org/drawingml/2006/table">
            <a:tbl>
              <a:tblPr>
                <a:noFill/>
              </a:tblPr>
              <a:tblGrid>
                <a:gridCol w="10360293">
                  <a:extLst>
                    <a:ext uri="{9D8B030D-6E8A-4147-A177-3AD203B41FA5}">
                      <a16:colId xmlns:a16="http://schemas.microsoft.com/office/drawing/2014/main" val="20000"/>
                    </a:ext>
                  </a:extLst>
                </a:gridCol>
              </a:tblGrid>
              <a:tr h="8745403">
                <a:tc>
                  <a:txBody>
                    <a:bodyPr/>
                    <a:lstStyle/>
                    <a:p>
                      <a:pPr marL="0" lvl="0" indent="0" algn="l" rtl="0">
                        <a:spcBef>
                          <a:spcPts val="0"/>
                        </a:spcBef>
                        <a:spcAft>
                          <a:spcPts val="0"/>
                        </a:spcAft>
                        <a:buNone/>
                      </a:pPr>
                      <a:r>
                        <a:rPr lang="en-GB" sz="3600" dirty="0">
                          <a:solidFill>
                            <a:srgbClr val="000088"/>
                          </a:solidFill>
                          <a:latin typeface="Consolas" panose="020B0609020204030204" pitchFamily="49" charset="0"/>
                          <a:ea typeface="Montserrat"/>
                          <a:cs typeface="Montserrat"/>
                          <a:sym typeface="Montserrat"/>
                        </a:rPr>
                        <a:t>class</a:t>
                      </a:r>
                      <a:r>
                        <a:rPr lang="en-GB" sz="3600" dirty="0">
                          <a:latin typeface="Consolas" panose="020B0609020204030204" pitchFamily="49" charset="0"/>
                          <a:ea typeface="Montserrat"/>
                          <a:cs typeface="Montserrat"/>
                          <a:sym typeface="Montserrat"/>
                        </a:rPr>
                        <a:t> </a:t>
                      </a:r>
                      <a:r>
                        <a:rPr lang="en-GB" sz="3600" dirty="0">
                          <a:solidFill>
                            <a:srgbClr val="660066"/>
                          </a:solidFill>
                          <a:latin typeface="Consolas" panose="020B0609020204030204" pitchFamily="49" charset="0"/>
                          <a:ea typeface="Montserrat"/>
                          <a:cs typeface="Montserrat"/>
                          <a:sym typeface="Montserrat"/>
                        </a:rPr>
                        <a:t>Timer</a:t>
                      </a:r>
                      <a:r>
                        <a:rPr lang="en-GB" sz="3600" dirty="0">
                          <a:latin typeface="Consolas" panose="020B0609020204030204" pitchFamily="49" charset="0"/>
                          <a:ea typeface="Montserrat"/>
                          <a:cs typeface="Montserrat"/>
                          <a:sym typeface="Montserrat"/>
                        </a:rPr>
                        <a:t> </a:t>
                      </a:r>
                      <a:r>
                        <a:rPr lang="en-GB" sz="3600" dirty="0">
                          <a:solidFill>
                            <a:srgbClr val="000088"/>
                          </a:solidFill>
                          <a:latin typeface="Consolas" panose="020B0609020204030204" pitchFamily="49" charset="0"/>
                          <a:ea typeface="Montserrat"/>
                          <a:cs typeface="Montserrat"/>
                          <a:sym typeface="Montserrat"/>
                        </a:rPr>
                        <a:t>extends</a:t>
                      </a:r>
                      <a:r>
                        <a:rPr lang="en-GB" sz="3600" dirty="0">
                          <a:latin typeface="Consolas" panose="020B0609020204030204" pitchFamily="49" charset="0"/>
                          <a:ea typeface="Montserrat"/>
                          <a:cs typeface="Montserrat"/>
                          <a:sym typeface="Montserrat"/>
                        </a:rPr>
                        <a:t> </a:t>
                      </a:r>
                      <a:r>
                        <a:rPr lang="en-GB" sz="3600" dirty="0" err="1">
                          <a:solidFill>
                            <a:srgbClr val="660066"/>
                          </a:solidFill>
                          <a:latin typeface="Consolas" panose="020B0609020204030204" pitchFamily="49" charset="0"/>
                          <a:ea typeface="Montserrat"/>
                          <a:cs typeface="Montserrat"/>
                          <a:sym typeface="Montserrat"/>
                        </a:rPr>
                        <a:t>React</a:t>
                      </a:r>
                      <a:r>
                        <a:rPr lang="en-GB" sz="3600" dirty="0" err="1">
                          <a:solidFill>
                            <a:srgbClr val="666600"/>
                          </a:solidFill>
                          <a:latin typeface="Consolas" panose="020B0609020204030204" pitchFamily="49" charset="0"/>
                          <a:ea typeface="Montserrat"/>
                          <a:cs typeface="Montserrat"/>
                          <a:sym typeface="Montserrat"/>
                        </a:rPr>
                        <a:t>.</a:t>
                      </a:r>
                      <a:r>
                        <a:rPr lang="en-GB" sz="3600" dirty="0" err="1">
                          <a:solidFill>
                            <a:srgbClr val="660066"/>
                          </a:solidFill>
                          <a:latin typeface="Consolas" panose="020B0609020204030204" pitchFamily="49" charset="0"/>
                          <a:ea typeface="Montserrat"/>
                          <a:cs typeface="Montserrat"/>
                          <a:sym typeface="Montserrat"/>
                        </a:rPr>
                        <a:t>Component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constructor</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props</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000088"/>
                          </a:solidFill>
                          <a:highlight>
                            <a:srgbClr val="FFFF00"/>
                          </a:highlight>
                          <a:latin typeface="Consolas" panose="020B0609020204030204" pitchFamily="49" charset="0"/>
                          <a:ea typeface="Montserrat"/>
                          <a:cs typeface="Montserrat"/>
                          <a:sym typeface="Montserrat"/>
                        </a:rPr>
                        <a:t>super</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props</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err="1">
                          <a:solidFill>
                            <a:srgbClr val="000088"/>
                          </a:solidFill>
                          <a:highlight>
                            <a:srgbClr val="FFFF00"/>
                          </a:highlight>
                          <a:latin typeface="Consolas" panose="020B0609020204030204" pitchFamily="49" charset="0"/>
                          <a:ea typeface="Montserrat"/>
                          <a:cs typeface="Montserrat"/>
                          <a:sym typeface="Montserrat"/>
                        </a:rPr>
                        <a:t>this</a:t>
                      </a:r>
                      <a:r>
                        <a:rPr lang="en-GB" sz="3600" dirty="0" err="1">
                          <a:solidFill>
                            <a:srgbClr val="666600"/>
                          </a:solidFill>
                          <a:highlight>
                            <a:srgbClr val="FFFF00"/>
                          </a:highlight>
                          <a:latin typeface="Consolas" panose="020B0609020204030204" pitchFamily="49" charset="0"/>
                          <a:ea typeface="Montserrat"/>
                          <a:cs typeface="Montserrat"/>
                          <a:sym typeface="Montserrat"/>
                        </a:rPr>
                        <a:t>.</a:t>
                      </a:r>
                      <a:r>
                        <a:rPr lang="en-GB" sz="3600" dirty="0" err="1">
                          <a:highlight>
                            <a:srgbClr val="FFFF00"/>
                          </a:highlight>
                          <a:latin typeface="Consolas" panose="020B0609020204030204" pitchFamily="49" charset="0"/>
                          <a:ea typeface="Montserrat"/>
                          <a:cs typeface="Montserrat"/>
                          <a:sym typeface="Montserrat"/>
                        </a:rPr>
                        <a:t>state</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seconds</a:t>
                      </a:r>
                      <a:r>
                        <a:rPr lang="en-GB" sz="3600" dirty="0">
                          <a:solidFill>
                            <a:srgbClr val="666600"/>
                          </a:solidFill>
                          <a:highlight>
                            <a:srgbClr val="FFFF00"/>
                          </a:highlight>
                          <a:latin typeface="Consolas" panose="020B0609020204030204" pitchFamily="49" charset="0"/>
                          <a:ea typeface="Montserrat"/>
                          <a:cs typeface="Montserrat"/>
                          <a:sym typeface="Montserrat"/>
                        </a:rPr>
                        <a:t>:</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006666"/>
                          </a:solidFill>
                          <a:highlight>
                            <a:srgbClr val="FFFF00"/>
                          </a:highlight>
                          <a:latin typeface="Consolas" panose="020B0609020204030204" pitchFamily="49" charset="0"/>
                          <a:ea typeface="Montserrat"/>
                          <a:cs typeface="Montserrat"/>
                          <a:sym typeface="Montserrat"/>
                        </a:rPr>
                        <a:t>0</a:t>
                      </a: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highlight>
                            <a:srgbClr val="FFFF00"/>
                          </a:highlight>
                          <a:latin typeface="Consolas" panose="020B0609020204030204" pitchFamily="49" charset="0"/>
                          <a:ea typeface="Montserrat"/>
                          <a:cs typeface="Montserrat"/>
                          <a:sym typeface="Montserrat"/>
                        </a:rPr>
                      </a:br>
                      <a:r>
                        <a:rPr lang="en-GB" sz="3600" dirty="0">
                          <a:highlight>
                            <a:srgbClr val="FFFF00"/>
                          </a:highlight>
                          <a:latin typeface="Consolas" panose="020B0609020204030204" pitchFamily="49" charset="0"/>
                          <a:ea typeface="Montserrat"/>
                          <a:cs typeface="Montserrat"/>
                          <a:sym typeface="Montserrat"/>
                        </a:rPr>
                        <a:t>  </a:t>
                      </a:r>
                      <a:r>
                        <a:rPr lang="en-GB" sz="3600" dirty="0">
                          <a:solidFill>
                            <a:srgbClr val="666600"/>
                          </a:solidFill>
                          <a:highlight>
                            <a:srgbClr val="FFFF00"/>
                          </a:highlight>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tick</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highlight>
                            <a:srgbClr val="00FF00"/>
                          </a:highlight>
                          <a:latin typeface="Consolas" panose="020B0609020204030204" pitchFamily="49" charset="0"/>
                          <a:ea typeface="Montserrat"/>
                          <a:cs typeface="Montserrat"/>
                          <a:sym typeface="Montserrat"/>
                        </a:rPr>
                        <a:t> </a:t>
                      </a:r>
                      <a:r>
                        <a:rPr lang="en-GB" sz="3600" dirty="0" err="1">
                          <a:solidFill>
                            <a:srgbClr val="000088"/>
                          </a:solidFill>
                          <a:highlight>
                            <a:srgbClr val="00FF00"/>
                          </a:highlight>
                          <a:latin typeface="Consolas" panose="020B0609020204030204" pitchFamily="49" charset="0"/>
                          <a:ea typeface="Montserrat"/>
                          <a:cs typeface="Montserrat"/>
                          <a:sym typeface="Montserrat"/>
                        </a:rPr>
                        <a:t>this</a:t>
                      </a:r>
                      <a:r>
                        <a:rPr lang="en-GB" sz="3600" dirty="0" err="1">
                          <a:solidFill>
                            <a:srgbClr val="666600"/>
                          </a:solidFill>
                          <a:highlight>
                            <a:srgbClr val="00FF00"/>
                          </a:highlight>
                          <a:latin typeface="Consolas" panose="020B0609020204030204" pitchFamily="49" charset="0"/>
                          <a:ea typeface="Montserrat"/>
                          <a:cs typeface="Montserrat"/>
                          <a:sym typeface="Montserrat"/>
                        </a:rPr>
                        <a:t>.</a:t>
                      </a:r>
                      <a:r>
                        <a:rPr lang="en-GB" sz="3600" dirty="0" err="1">
                          <a:highlight>
                            <a:srgbClr val="00FF00"/>
                          </a:highlight>
                          <a:latin typeface="Consolas" panose="020B0609020204030204" pitchFamily="49" charset="0"/>
                          <a:ea typeface="Montserrat"/>
                          <a:cs typeface="Montserrat"/>
                          <a:sym typeface="Montserrat"/>
                        </a:rPr>
                        <a:t>setState</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prevState</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seconds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prevState</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seconds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1</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componentDidMount</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interval</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setInterval</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tick</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1000</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endParaRPr sz="3600" dirty="0">
                        <a:latin typeface="Consolas" panose="020B0609020204030204" pitchFamily="49" charset="0"/>
                        <a:ea typeface="Montserrat Light"/>
                        <a:cs typeface="Montserrat Light"/>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6" name="Google Shape;251;p32">
            <a:extLst>
              <a:ext uri="{FF2B5EF4-FFF2-40B4-BE49-F238E27FC236}">
                <a16:creationId xmlns:a16="http://schemas.microsoft.com/office/drawing/2014/main" id="{25627652-6FB0-44DF-BC8D-CAE1700A3C18}"/>
              </a:ext>
            </a:extLst>
          </p:cNvPr>
          <p:cNvGraphicFramePr/>
          <p:nvPr>
            <p:extLst>
              <p:ext uri="{D42A27DB-BD31-4B8C-83A1-F6EECF244321}">
                <p14:modId xmlns:p14="http://schemas.microsoft.com/office/powerpoint/2010/main" val="3191023207"/>
              </p:ext>
            </p:extLst>
          </p:nvPr>
        </p:nvGraphicFramePr>
        <p:xfrm>
          <a:off x="12717421" y="1961149"/>
          <a:ext cx="10360293" cy="8878207"/>
        </p:xfrm>
        <a:graphic>
          <a:graphicData uri="http://schemas.openxmlformats.org/drawingml/2006/table">
            <a:tbl>
              <a:tblPr>
                <a:noFill/>
              </a:tblPr>
              <a:tblGrid>
                <a:gridCol w="10360293">
                  <a:extLst>
                    <a:ext uri="{9D8B030D-6E8A-4147-A177-3AD203B41FA5}">
                      <a16:colId xmlns:a16="http://schemas.microsoft.com/office/drawing/2014/main" val="20000"/>
                    </a:ext>
                  </a:extLst>
                </a:gridCol>
              </a:tblGrid>
              <a:tr h="8878207">
                <a:tc>
                  <a:txBody>
                    <a:bodyPr/>
                    <a:lstStyle/>
                    <a:p>
                      <a:pPr marL="0" lvl="0" indent="0" algn="l" rtl="0">
                        <a:spcBef>
                          <a:spcPts val="0"/>
                        </a:spcBef>
                        <a:spcAft>
                          <a:spcPts val="0"/>
                        </a:spcAft>
                        <a:buClr>
                          <a:schemeClr val="dk1"/>
                        </a:buClr>
                        <a:buSzPts val="1100"/>
                        <a:buFont typeface="Arial"/>
                        <a:buNone/>
                      </a:pPr>
                      <a:r>
                        <a:rPr lang="en-GB" sz="3600" dirty="0">
                          <a:solidFill>
                            <a:schemeClr val="dk1"/>
                          </a:solidFill>
                          <a:latin typeface="Consolas" panose="020B0609020204030204" pitchFamily="49" charset="0"/>
                          <a:ea typeface="Montserrat"/>
                          <a:cs typeface="Montserrat"/>
                          <a:sym typeface="Montserrat"/>
                        </a:rPr>
                        <a:t>  </a:t>
                      </a:r>
                      <a:r>
                        <a:rPr lang="en-GB" sz="3600" dirty="0" err="1">
                          <a:solidFill>
                            <a:schemeClr val="dk1"/>
                          </a:solidFill>
                          <a:latin typeface="Consolas" panose="020B0609020204030204" pitchFamily="49" charset="0"/>
                          <a:ea typeface="Montserrat"/>
                          <a:cs typeface="Montserrat"/>
                          <a:sym typeface="Montserrat"/>
                        </a:rPr>
                        <a:t>componentWillUnmount</a:t>
                      </a:r>
                      <a:r>
                        <a:rPr lang="en-GB" sz="3600" dirty="0">
                          <a:solidFill>
                            <a:srgbClr val="6666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err="1">
                          <a:solidFill>
                            <a:schemeClr val="dk1"/>
                          </a:solidFill>
                          <a:latin typeface="Consolas" panose="020B0609020204030204" pitchFamily="49" charset="0"/>
                          <a:ea typeface="Montserrat"/>
                          <a:cs typeface="Montserrat"/>
                          <a:sym typeface="Montserrat"/>
                        </a:rPr>
                        <a:t>clearInterval</a:t>
                      </a:r>
                      <a:r>
                        <a:rPr lang="en-GB" sz="3600" dirty="0">
                          <a:solidFill>
                            <a:srgbClr val="666600"/>
                          </a:solidFill>
                          <a:latin typeface="Consolas" panose="020B0609020204030204" pitchFamily="49" charset="0"/>
                          <a:ea typeface="Montserrat"/>
                          <a:cs typeface="Montserrat"/>
                          <a:sym typeface="Montserrat"/>
                        </a:rPr>
                        <a:t>(</a:t>
                      </a:r>
                      <a:r>
                        <a:rPr lang="en-GB" sz="3600" dirty="0" err="1">
                          <a:solidFill>
                            <a:srgbClr val="000088"/>
                          </a:solidFill>
                          <a:latin typeface="Consolas" panose="020B0609020204030204" pitchFamily="49" charset="0"/>
                          <a:ea typeface="Montserrat"/>
                          <a:cs typeface="Montserrat"/>
                          <a:sym typeface="Montserrat"/>
                        </a:rPr>
                        <a:t>this</a:t>
                      </a:r>
                      <a:r>
                        <a:rPr lang="en-GB" sz="3600" dirty="0" err="1">
                          <a:solidFill>
                            <a:srgbClr val="666600"/>
                          </a:solidFill>
                          <a:latin typeface="Consolas" panose="020B0609020204030204" pitchFamily="49" charset="0"/>
                          <a:ea typeface="Montserrat"/>
                          <a:cs typeface="Montserrat"/>
                          <a:sym typeface="Montserrat"/>
                        </a:rPr>
                        <a:t>.</a:t>
                      </a:r>
                      <a:r>
                        <a:rPr lang="en-GB" sz="3600" dirty="0" err="1">
                          <a:solidFill>
                            <a:schemeClr val="dk1"/>
                          </a:solidFill>
                          <a:latin typeface="Consolas" panose="020B0609020204030204" pitchFamily="49" charset="0"/>
                          <a:ea typeface="Montserrat"/>
                          <a:cs typeface="Montserrat"/>
                          <a:sym typeface="Montserrat"/>
                        </a:rPr>
                        <a:t>interval</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highlight>
                            <a:srgbClr val="6D9EEB"/>
                          </a:highlight>
                          <a:latin typeface="Consolas" panose="020B0609020204030204" pitchFamily="49" charset="0"/>
                          <a:ea typeface="Montserrat"/>
                          <a:cs typeface="Montserrat"/>
                          <a:sym typeface="Montserrat"/>
                        </a:rPr>
                        <a:t>  render</a:t>
                      </a:r>
                      <a:r>
                        <a:rPr lang="en-GB" sz="3600" dirty="0">
                          <a:solidFill>
                            <a:srgbClr val="666600"/>
                          </a:solidFill>
                          <a:highlight>
                            <a:srgbClr val="6D9EEB"/>
                          </a:highlight>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000088"/>
                          </a:solidFill>
                          <a:latin typeface="Consolas" panose="020B0609020204030204" pitchFamily="49" charset="0"/>
                          <a:ea typeface="Montserrat"/>
                          <a:cs typeface="Montserrat"/>
                          <a:sym typeface="Montserrat"/>
                        </a:rPr>
                        <a:t>return</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008800"/>
                          </a:solidFill>
                          <a:latin typeface="Consolas" panose="020B0609020204030204" pitchFamily="49" charset="0"/>
                          <a:ea typeface="Montserrat"/>
                          <a:cs typeface="Montserrat"/>
                          <a:sym typeface="Montserrat"/>
                        </a:rPr>
                        <a:t>&lt;div&gt;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0066"/>
                          </a:solidFill>
                          <a:latin typeface="Consolas" panose="020B0609020204030204" pitchFamily="49" charset="0"/>
                          <a:ea typeface="Montserrat"/>
                          <a:cs typeface="Montserrat"/>
                          <a:sym typeface="Montserrat"/>
                        </a:rPr>
                        <a:t>Seconds</a:t>
                      </a:r>
                      <a:r>
                        <a:rPr lang="en-GB" sz="3600" dirty="0">
                          <a:solidFill>
                            <a:srgbClr val="6666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err="1">
                          <a:solidFill>
                            <a:srgbClr val="000088"/>
                          </a:solidFill>
                          <a:highlight>
                            <a:srgbClr val="6D9EEB"/>
                          </a:highlight>
                          <a:latin typeface="Consolas" panose="020B0609020204030204" pitchFamily="49" charset="0"/>
                          <a:ea typeface="Montserrat"/>
                          <a:cs typeface="Montserrat"/>
                          <a:sym typeface="Montserrat"/>
                        </a:rPr>
                        <a:t>this</a:t>
                      </a:r>
                      <a:r>
                        <a:rPr lang="en-GB" sz="3600" dirty="0" err="1">
                          <a:solidFill>
                            <a:srgbClr val="666600"/>
                          </a:solidFill>
                          <a:highlight>
                            <a:srgbClr val="6D9EEB"/>
                          </a:highlight>
                          <a:latin typeface="Consolas" panose="020B0609020204030204" pitchFamily="49" charset="0"/>
                          <a:ea typeface="Montserrat"/>
                          <a:cs typeface="Montserrat"/>
                          <a:sym typeface="Montserrat"/>
                        </a:rPr>
                        <a:t>.</a:t>
                      </a:r>
                      <a:r>
                        <a:rPr lang="en-GB" sz="3600" dirty="0" err="1">
                          <a:solidFill>
                            <a:schemeClr val="dk1"/>
                          </a:solidFill>
                          <a:highlight>
                            <a:srgbClr val="6D9EEB"/>
                          </a:highlight>
                          <a:latin typeface="Consolas" panose="020B0609020204030204" pitchFamily="49" charset="0"/>
                          <a:ea typeface="Montserrat"/>
                          <a:cs typeface="Montserrat"/>
                          <a:sym typeface="Montserrat"/>
                        </a:rPr>
                        <a:t>state</a:t>
                      </a:r>
                      <a:r>
                        <a:rPr lang="en-GB" sz="3600" dirty="0" err="1">
                          <a:solidFill>
                            <a:srgbClr val="666600"/>
                          </a:solidFill>
                          <a:highlight>
                            <a:srgbClr val="6D9EEB"/>
                          </a:highlight>
                          <a:latin typeface="Consolas" panose="020B0609020204030204" pitchFamily="49" charset="0"/>
                          <a:ea typeface="Montserrat"/>
                          <a:cs typeface="Montserrat"/>
                          <a:sym typeface="Montserrat"/>
                        </a:rPr>
                        <a:t>.</a:t>
                      </a:r>
                      <a:r>
                        <a:rPr lang="en-GB" sz="3600" dirty="0" err="1">
                          <a:solidFill>
                            <a:schemeClr val="dk1"/>
                          </a:solidFill>
                          <a:highlight>
                            <a:srgbClr val="6D9EEB"/>
                          </a:highlight>
                          <a:latin typeface="Consolas" panose="020B0609020204030204" pitchFamily="49" charset="0"/>
                          <a:ea typeface="Montserrat"/>
                          <a:cs typeface="Montserrat"/>
                          <a:sym typeface="Montserrat"/>
                        </a:rPr>
                        <a:t>seconds</a:t>
                      </a:r>
                      <a:r>
                        <a:rPr lang="en-GB" sz="3600" dirty="0">
                          <a:solidFill>
                            <a:srgbClr val="666600"/>
                          </a:solidFill>
                          <a:latin typeface="Consolas" panose="020B0609020204030204" pitchFamily="49" charset="0"/>
                          <a:ea typeface="Montserrat"/>
                          <a:cs typeface="Montserrat"/>
                          <a:sym typeface="Montserrat"/>
                        </a:rPr>
                        <a:t>}</a:t>
                      </a:r>
                      <a:br>
                        <a:rPr lang="en-GB" sz="3600" dirty="0">
                          <a:solidFill>
                            <a:schemeClr val="dk1"/>
                          </a:solidFill>
                          <a:latin typeface="Consolas" panose="020B0609020204030204" pitchFamily="49" charset="0"/>
                          <a:ea typeface="Montserrat"/>
                          <a:cs typeface="Montserrat"/>
                          <a:sym typeface="Montserrat"/>
                        </a:rPr>
                      </a:br>
                      <a:r>
                        <a:rPr lang="en-GB" sz="3600" dirty="0">
                          <a:solidFill>
                            <a:schemeClr val="dk1"/>
                          </a:solidFill>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solidFill>
                            <a:srgbClr val="008800"/>
                          </a:solidFill>
                          <a:latin typeface="Consolas" panose="020B0609020204030204" pitchFamily="49" charset="0"/>
                          <a:ea typeface="Montserrat"/>
                          <a:cs typeface="Montserrat"/>
                          <a:sym typeface="Montserrat"/>
                        </a:rPr>
                        <a:t>/div&gt;</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a:t>
                      </a:r>
                      <a:br>
                        <a:rPr lang="en-GB" sz="3600" dirty="0">
                          <a:solidFill>
                            <a:srgbClr val="008800"/>
                          </a:solidFill>
                          <a:latin typeface="Consolas" panose="020B0609020204030204" pitchFamily="49" charset="0"/>
                          <a:ea typeface="Montserrat"/>
                          <a:cs typeface="Montserrat"/>
                          <a:sym typeface="Montserrat"/>
                        </a:rPr>
                      </a:br>
                      <a:br>
                        <a:rPr lang="en-GB" sz="3600" dirty="0">
                          <a:solidFill>
                            <a:srgbClr val="008800"/>
                          </a:solidFill>
                          <a:latin typeface="Consolas" panose="020B0609020204030204" pitchFamily="49" charset="0"/>
                          <a:ea typeface="Montserrat"/>
                          <a:cs typeface="Montserrat"/>
                          <a:sym typeface="Montserrat"/>
                        </a:rPr>
                      </a:br>
                      <a:r>
                        <a:rPr lang="en-GB" sz="3600" dirty="0" err="1">
                          <a:solidFill>
                            <a:schemeClr val="dk1"/>
                          </a:solidFill>
                          <a:latin typeface="Consolas" panose="020B0609020204030204" pitchFamily="49" charset="0"/>
                          <a:ea typeface="Montserrat"/>
                          <a:cs typeface="Montserrat"/>
                          <a:sym typeface="Montserrat"/>
                        </a:rPr>
                        <a:t>ReactDOM.render</a:t>
                      </a:r>
                      <a:r>
                        <a:rPr lang="en-GB" sz="3600" dirty="0">
                          <a:solidFill>
                            <a:srgbClr val="008800"/>
                          </a:solidFill>
                          <a:latin typeface="Consolas" panose="020B0609020204030204" pitchFamily="49" charset="0"/>
                          <a:ea typeface="Montserrat"/>
                          <a:cs typeface="Montserrat"/>
                          <a:sym typeface="Montserrat"/>
                        </a:rPr>
                        <a:t>(</a:t>
                      </a:r>
                      <a:r>
                        <a:rPr lang="en-GB" sz="3600" dirty="0">
                          <a:solidFill>
                            <a:schemeClr val="dk1"/>
                          </a:solidFill>
                          <a:latin typeface="Consolas" panose="020B0609020204030204" pitchFamily="49" charset="0"/>
                          <a:ea typeface="Montserrat"/>
                          <a:cs typeface="Montserrat"/>
                          <a:sym typeface="Montserrat"/>
                        </a:rPr>
                        <a:t>&lt;Timer /&gt;, </a:t>
                      </a:r>
                      <a:r>
                        <a:rPr lang="en-GB" sz="3600" dirty="0" err="1">
                          <a:solidFill>
                            <a:schemeClr val="dk1"/>
                          </a:solidFill>
                          <a:latin typeface="Consolas" panose="020B0609020204030204" pitchFamily="49" charset="0"/>
                          <a:ea typeface="Montserrat"/>
                          <a:cs typeface="Montserrat"/>
                          <a:sym typeface="Montserrat"/>
                        </a:rPr>
                        <a:t>mountNode</a:t>
                      </a:r>
                      <a:r>
                        <a:rPr lang="en-GB" sz="3600" dirty="0">
                          <a:solidFill>
                            <a:srgbClr val="666600"/>
                          </a:solidFill>
                          <a:latin typeface="Consolas" panose="020B0609020204030204" pitchFamily="49" charset="0"/>
                          <a:ea typeface="Montserrat"/>
                          <a:cs typeface="Montserrat"/>
                          <a:sym typeface="Montserrat"/>
                        </a:rPr>
                        <a:t>);</a:t>
                      </a:r>
                      <a:endParaRPr sz="4000" dirty="0">
                        <a:solidFill>
                          <a:schemeClr val="dk1"/>
                        </a:solidFill>
                        <a:latin typeface="Consolas" panose="020B0609020204030204" pitchFamily="49" charset="0"/>
                        <a:ea typeface="Trebuchet MS"/>
                        <a:cs typeface="Trebuchet MS"/>
                        <a:sym typeface="Trebuchet MS"/>
                      </a:endParaRPr>
                    </a:p>
                    <a:p>
                      <a:pPr marL="0" lvl="0" indent="0" algn="l" rtl="0">
                        <a:spcBef>
                          <a:spcPts val="0"/>
                        </a:spcBef>
                        <a:spcAft>
                          <a:spcPts val="0"/>
                        </a:spcAft>
                        <a:buNone/>
                      </a:pPr>
                      <a:endParaRPr sz="36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157444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The App.js Component</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It is a component that is created by default when using Create React App. </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The App component is the container for all other React components.</a:t>
            </a:r>
          </a:p>
        </p:txBody>
      </p:sp>
      <p:graphicFrame>
        <p:nvGraphicFramePr>
          <p:cNvPr id="8" name="Google Shape;259;p33">
            <a:extLst>
              <a:ext uri="{FF2B5EF4-FFF2-40B4-BE49-F238E27FC236}">
                <a16:creationId xmlns:a16="http://schemas.microsoft.com/office/drawing/2014/main" id="{857AE932-32C6-44ED-8596-60ACD245E81B}"/>
              </a:ext>
            </a:extLst>
          </p:cNvPr>
          <p:cNvGraphicFramePr/>
          <p:nvPr>
            <p:extLst>
              <p:ext uri="{D42A27DB-BD31-4B8C-83A1-F6EECF244321}">
                <p14:modId xmlns:p14="http://schemas.microsoft.com/office/powerpoint/2010/main" val="4169367166"/>
              </p:ext>
            </p:extLst>
          </p:nvPr>
        </p:nvGraphicFramePr>
        <p:xfrm>
          <a:off x="4918538" y="4728151"/>
          <a:ext cx="14546923" cy="6832600"/>
        </p:xfrm>
        <a:graphic>
          <a:graphicData uri="http://schemas.openxmlformats.org/drawingml/2006/table">
            <a:tbl>
              <a:tblPr>
                <a:noFill/>
              </a:tblPr>
              <a:tblGrid>
                <a:gridCol w="14546923">
                  <a:extLst>
                    <a:ext uri="{9D8B030D-6E8A-4147-A177-3AD203B41FA5}">
                      <a16:colId xmlns:a16="http://schemas.microsoft.com/office/drawing/2014/main" val="20000"/>
                    </a:ext>
                  </a:extLst>
                </a:gridCol>
              </a:tblGrid>
              <a:tr h="681172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React</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'react';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err="1">
                          <a:solidFill>
                            <a:srgbClr val="660066"/>
                          </a:solidFill>
                          <a:latin typeface="Consolas" panose="020B0609020204030204" pitchFamily="49" charset="0"/>
                          <a:ea typeface="Montserrat"/>
                          <a:cs typeface="Montserrat"/>
                          <a:sym typeface="Montserrat"/>
                        </a:rPr>
                        <a:t>ReactDOM</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'react-</a:t>
                      </a:r>
                      <a:r>
                        <a:rPr lang="en-GB" sz="4000" dirty="0" err="1">
                          <a:solidFill>
                            <a:srgbClr val="008800"/>
                          </a:solidFill>
                          <a:latin typeface="Consolas" panose="020B0609020204030204" pitchFamily="49" charset="0"/>
                          <a:ea typeface="Montserrat"/>
                          <a:cs typeface="Montserrat"/>
                          <a:sym typeface="Montserrat"/>
                        </a:rPr>
                        <a:t>dom</a:t>
                      </a:r>
                      <a:r>
                        <a:rPr lang="en-GB" sz="4000" dirty="0">
                          <a:solidFill>
                            <a:srgbClr val="0088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'./index.css';</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App</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'./App';</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import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registerServiceWorker</a:t>
                      </a: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from</a:t>
                      </a: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a:t>
                      </a:r>
                      <a:r>
                        <a:rPr lang="en-GB" sz="4000" dirty="0" err="1">
                          <a:solidFill>
                            <a:srgbClr val="008800"/>
                          </a:solidFill>
                          <a:latin typeface="Consolas" panose="020B0609020204030204" pitchFamily="49" charset="0"/>
                          <a:ea typeface="Montserrat"/>
                          <a:cs typeface="Montserrat"/>
                          <a:sym typeface="Montserrat"/>
                        </a:rPr>
                        <a:t>registerServiceWorker</a:t>
                      </a:r>
                      <a:r>
                        <a:rPr lang="en-GB" sz="4000" dirty="0">
                          <a:solidFill>
                            <a:srgbClr val="0088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endParaRPr sz="4000" dirty="0">
                        <a:highlight>
                          <a:srgbClr val="9900FF"/>
                        </a:highlight>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err="1">
                          <a:solidFill>
                            <a:srgbClr val="660066"/>
                          </a:solidFill>
                          <a:latin typeface="Consolas" panose="020B0609020204030204" pitchFamily="49" charset="0"/>
                          <a:ea typeface="Montserrat"/>
                          <a:cs typeface="Montserrat"/>
                          <a:sym typeface="Montserrat"/>
                        </a:rPr>
                        <a:t>ReactDOM</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App</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document</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getElementById</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'root'</a:t>
                      </a:r>
                      <a:r>
                        <a:rPr lang="en-GB" sz="4000" dirty="0">
                          <a:solidFill>
                            <a:srgbClr val="666600"/>
                          </a:solidFill>
                          <a:latin typeface="Consolas" panose="020B0609020204030204" pitchFamily="49" charset="0"/>
                          <a:ea typeface="Montserrat"/>
                          <a:cs typeface="Montserrat"/>
                          <a:sym typeface="Montserrat"/>
                        </a:rPr>
                        <a:t>));</a:t>
                      </a: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endParaRPr sz="4000" dirty="0">
                        <a:latin typeface="Consolas" panose="020B0609020204030204" pitchFamily="49" charset="0"/>
                        <a:ea typeface="Montserrat"/>
                        <a:cs typeface="Montserrat"/>
                        <a:sym typeface="Montserrat"/>
                      </a:endParaRPr>
                    </a:p>
                    <a:p>
                      <a:pPr marL="0" lvl="0" indent="0" algn="l" rtl="0">
                        <a:spcBef>
                          <a:spcPts val="0"/>
                        </a:spcBef>
                        <a:spcAft>
                          <a:spcPts val="0"/>
                        </a:spcAft>
                        <a:buNone/>
                      </a:pPr>
                      <a:r>
                        <a:rPr lang="en-GB" sz="4000" dirty="0" err="1">
                          <a:latin typeface="Consolas" panose="020B0609020204030204" pitchFamily="49" charset="0"/>
                          <a:ea typeface="Montserrat"/>
                          <a:cs typeface="Montserrat"/>
                          <a:sym typeface="Montserrat"/>
                        </a:rPr>
                        <a:t>registerServiceWorker</a:t>
                      </a:r>
                      <a:r>
                        <a:rPr lang="en-GB" sz="4000" dirty="0">
                          <a:solidFill>
                            <a:srgbClr val="666600"/>
                          </a:solidFill>
                          <a:latin typeface="Consolas" panose="020B0609020204030204" pitchFamily="49" charset="0"/>
                          <a:ea typeface="Montserrat"/>
                          <a:cs typeface="Montserrat"/>
                          <a:sym typeface="Montserrat"/>
                        </a:rPr>
                        <a:t>();</a:t>
                      </a:r>
                      <a:endParaRPr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27323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a:bodyPr>
          <a:lstStyle/>
          <a:p>
            <a:pPr algn="l"/>
            <a:r>
              <a:rPr lang="en-US" sz="8800" dirty="0">
                <a:latin typeface="Helvetica" panose="020B0604020202020204" pitchFamily="34" charset="0"/>
                <a:cs typeface="Helvetica" panose="020B0604020202020204" pitchFamily="34" charset="0"/>
              </a:rPr>
              <a:t>Dynamic React Components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To make truly dynamic web applications, we need to be able to use React to do some logic. </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In this task, you will learn to control how and when components are displayed on the browser using if statements and lists.</a:t>
            </a:r>
          </a:p>
          <a:p>
            <a:pPr marL="457200" indent="-457200" algn="l">
              <a:buFont typeface="Arial" panose="020B0604020202020204" pitchFamily="34" charset="0"/>
              <a:buChar char="•"/>
            </a:pPr>
            <a:endParaRPr lang="en-US" sz="3000"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endParaRPr lang="en-US" sz="3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170894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One of the most basic things you want to be able to do with a React application is to decide which components to display, based on some conditions.</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Imagine you have already created the two components below:</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3008962475"/>
              </p:ext>
            </p:extLst>
          </p:nvPr>
        </p:nvGraphicFramePr>
        <p:xfrm>
          <a:off x="5125582" y="5236258"/>
          <a:ext cx="14132836" cy="6710680"/>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6404967">
                <a:tc>
                  <a:txBody>
                    <a:bodyPr/>
                    <a:lstStyle/>
                    <a:p>
                      <a:pPr marL="0" lvl="0" indent="0" algn="l" rtl="0">
                        <a:spcBef>
                          <a:spcPts val="0"/>
                        </a:spcBef>
                        <a:spcAft>
                          <a:spcPts val="0"/>
                        </a:spcAft>
                        <a:buNone/>
                      </a:pPr>
                      <a:r>
                        <a:rPr lang="en-GB" sz="4800" dirty="0">
                          <a:solidFill>
                            <a:srgbClr val="000088"/>
                          </a:solidFill>
                          <a:latin typeface="Consolas" panose="020B0609020204030204" pitchFamily="49" charset="0"/>
                          <a:ea typeface="Montserrat"/>
                          <a:cs typeface="Montserrat"/>
                          <a:sym typeface="Montserrat"/>
                        </a:rPr>
                        <a:t>function</a:t>
                      </a:r>
                      <a:r>
                        <a:rPr lang="en-GB" sz="4800" dirty="0">
                          <a:latin typeface="Consolas" panose="020B0609020204030204" pitchFamily="49" charset="0"/>
                          <a:ea typeface="Montserrat"/>
                          <a:cs typeface="Montserrat"/>
                          <a:sym typeface="Montserrat"/>
                        </a:rPr>
                        <a:t> </a:t>
                      </a:r>
                      <a:r>
                        <a:rPr lang="en-GB" sz="4800" dirty="0">
                          <a:solidFill>
                            <a:srgbClr val="660066"/>
                          </a:solidFill>
                          <a:latin typeface="Consolas" panose="020B0609020204030204" pitchFamily="49" charset="0"/>
                          <a:ea typeface="Montserrat"/>
                          <a:cs typeface="Montserrat"/>
                          <a:sym typeface="Montserrat"/>
                        </a:rPr>
                        <a:t>Welcome</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return</a:t>
                      </a:r>
                      <a:r>
                        <a:rPr lang="en-GB" sz="4800" dirty="0">
                          <a:latin typeface="Consolas" panose="020B0609020204030204" pitchFamily="49" charset="0"/>
                          <a:ea typeface="Montserrat"/>
                          <a:cs typeface="Montserrat"/>
                          <a:sym typeface="Montserrat"/>
                        </a:rPr>
                        <a:t> </a:t>
                      </a:r>
                      <a:r>
                        <a:rPr lang="en-GB" sz="4800" dirty="0">
                          <a:solidFill>
                            <a:srgbClr val="008800"/>
                          </a:solidFill>
                          <a:latin typeface="Consolas" panose="020B0609020204030204" pitchFamily="49" charset="0"/>
                          <a:ea typeface="Montserrat"/>
                          <a:cs typeface="Montserrat"/>
                          <a:sym typeface="Montserrat"/>
                        </a:rPr>
                        <a:t>&lt;h1&gt;</a:t>
                      </a:r>
                      <a:r>
                        <a:rPr lang="en-GB" sz="4800" dirty="0">
                          <a:solidFill>
                            <a:srgbClr val="660066"/>
                          </a:solidFill>
                          <a:latin typeface="Consolas" panose="020B0609020204030204" pitchFamily="49" charset="0"/>
                          <a:ea typeface="Montserrat"/>
                          <a:cs typeface="Montserrat"/>
                          <a:sym typeface="Montserrat"/>
                        </a:rPr>
                        <a:t>Welcome</a:t>
                      </a:r>
                      <a:r>
                        <a:rPr lang="en-GB" sz="4800" dirty="0">
                          <a:latin typeface="Consolas" panose="020B0609020204030204" pitchFamily="49" charset="0"/>
                          <a:ea typeface="Montserrat"/>
                          <a:cs typeface="Montserrat"/>
                          <a:sym typeface="Montserrat"/>
                        </a:rPr>
                        <a:t> back </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name</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h1</a:t>
                      </a:r>
                      <a:r>
                        <a:rPr lang="en-GB" sz="4800" dirty="0">
                          <a:solidFill>
                            <a:srgbClr val="666600"/>
                          </a:solidFill>
                          <a:latin typeface="Consolas" panose="020B0609020204030204" pitchFamily="49" charset="0"/>
                          <a:ea typeface="Montserrat"/>
                          <a:cs typeface="Montserrat"/>
                          <a:sym typeface="Montserrat"/>
                        </a:rPr>
                        <a:t>&gt;;</a:t>
                      </a:r>
                      <a:br>
                        <a:rPr lang="en-GB" sz="4800" dirty="0">
                          <a:latin typeface="Consolas" panose="020B0609020204030204" pitchFamily="49" charset="0"/>
                          <a:ea typeface="Montserrat"/>
                          <a:cs typeface="Montserrat"/>
                          <a:sym typeface="Montserrat"/>
                        </a:rPr>
                      </a:b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br>
                        <a:rPr lang="en-GB" sz="4800" dirty="0">
                          <a:latin typeface="Consolas" panose="020B0609020204030204" pitchFamily="49" charset="0"/>
                          <a:ea typeface="Montserrat"/>
                          <a:cs typeface="Montserrat"/>
                          <a:sym typeface="Montserrat"/>
                        </a:rPr>
                      </a:br>
                      <a:r>
                        <a:rPr lang="en-GB" sz="4800" dirty="0">
                          <a:solidFill>
                            <a:srgbClr val="000088"/>
                          </a:solidFill>
                          <a:latin typeface="Consolas" panose="020B0609020204030204" pitchFamily="49" charset="0"/>
                          <a:ea typeface="Montserrat"/>
                          <a:cs typeface="Montserrat"/>
                          <a:sym typeface="Montserrat"/>
                        </a:rPr>
                        <a:t>function</a:t>
                      </a:r>
                      <a:r>
                        <a:rPr lang="en-GB" sz="4800" dirty="0">
                          <a:latin typeface="Consolas" panose="020B0609020204030204" pitchFamily="49" charset="0"/>
                          <a:ea typeface="Montserrat"/>
                          <a:cs typeface="Montserrat"/>
                          <a:sym typeface="Montserrat"/>
                        </a:rPr>
                        <a:t> </a:t>
                      </a:r>
                      <a:r>
                        <a:rPr lang="en-GB" sz="4800" dirty="0" err="1">
                          <a:solidFill>
                            <a:srgbClr val="660066"/>
                          </a:solidFill>
                          <a:latin typeface="Consolas" panose="020B0609020204030204" pitchFamily="49" charset="0"/>
                          <a:ea typeface="Montserrat"/>
                          <a:cs typeface="Montserrat"/>
                          <a:sym typeface="Montserrat"/>
                        </a:rPr>
                        <a:t>SignUp</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props</a:t>
                      </a:r>
                      <a:r>
                        <a:rPr lang="en-GB" sz="4800" dirty="0">
                          <a:solidFill>
                            <a:srgbClr val="666600"/>
                          </a:solidFill>
                          <a:latin typeface="Consolas" panose="020B0609020204030204" pitchFamily="49" charset="0"/>
                          <a:ea typeface="Montserrat"/>
                          <a:cs typeface="Montserrat"/>
                          <a:sym typeface="Montserrat"/>
                        </a:rPr>
                        <a:t>)</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return</a:t>
                      </a:r>
                      <a:r>
                        <a:rPr lang="en-GB" sz="4800" dirty="0">
                          <a:latin typeface="Consolas" panose="020B0609020204030204" pitchFamily="49" charset="0"/>
                          <a:ea typeface="Montserrat"/>
                          <a:cs typeface="Montserrat"/>
                          <a:sym typeface="Montserrat"/>
                        </a:rPr>
                        <a:t> </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button type</a:t>
                      </a:r>
                      <a:r>
                        <a:rPr lang="en-GB" sz="4800" dirty="0">
                          <a:solidFill>
                            <a:srgbClr val="666600"/>
                          </a:solidFill>
                          <a:latin typeface="Consolas" panose="020B0609020204030204" pitchFamily="49" charset="0"/>
                          <a:ea typeface="Montserrat"/>
                          <a:cs typeface="Montserrat"/>
                          <a:sym typeface="Montserrat"/>
                        </a:rPr>
                        <a:t>=</a:t>
                      </a:r>
                      <a:r>
                        <a:rPr lang="en-GB" sz="4800" dirty="0">
                          <a:solidFill>
                            <a:srgbClr val="008800"/>
                          </a:solidFill>
                          <a:latin typeface="Consolas" panose="020B0609020204030204" pitchFamily="49" charset="0"/>
                          <a:ea typeface="Montserrat"/>
                          <a:cs typeface="Montserrat"/>
                          <a:sym typeface="Montserrat"/>
                        </a:rPr>
                        <a:t>"button"</a:t>
                      </a:r>
                      <a:r>
                        <a:rPr lang="en-GB" sz="4800" dirty="0">
                          <a:solidFill>
                            <a:srgbClr val="666600"/>
                          </a:solidFill>
                          <a:latin typeface="Consolas" panose="020B0609020204030204" pitchFamily="49" charset="0"/>
                          <a:ea typeface="Montserrat"/>
                          <a:cs typeface="Montserrat"/>
                          <a:sym typeface="Montserrat"/>
                        </a:rPr>
                        <a:t>&gt;</a:t>
                      </a:r>
                      <a:r>
                        <a:rPr lang="en-GB" sz="4800" dirty="0">
                          <a:solidFill>
                            <a:srgbClr val="660066"/>
                          </a:solidFill>
                          <a:latin typeface="Consolas" panose="020B0609020204030204" pitchFamily="49" charset="0"/>
                          <a:ea typeface="Montserrat"/>
                          <a:cs typeface="Montserrat"/>
                          <a:sym typeface="Montserrat"/>
                        </a:rPr>
                        <a:t>Sign</a:t>
                      </a:r>
                      <a:r>
                        <a:rPr lang="en-GB" sz="4800" dirty="0">
                          <a:latin typeface="Consolas" panose="020B0609020204030204" pitchFamily="49" charset="0"/>
                          <a:ea typeface="Montserrat"/>
                          <a:cs typeface="Montserrat"/>
                          <a:sym typeface="Montserrat"/>
                        </a:rPr>
                        <a:t> </a:t>
                      </a:r>
                      <a:r>
                        <a:rPr lang="en-GB" sz="4800" dirty="0">
                          <a:solidFill>
                            <a:srgbClr val="000088"/>
                          </a:solidFill>
                          <a:latin typeface="Consolas" panose="020B0609020204030204" pitchFamily="49" charset="0"/>
                          <a:ea typeface="Montserrat"/>
                          <a:cs typeface="Montserrat"/>
                          <a:sym typeface="Montserrat"/>
                        </a:rPr>
                        <a:t>in</a:t>
                      </a:r>
                      <a:r>
                        <a:rPr lang="en-GB" sz="4800" dirty="0">
                          <a:solidFill>
                            <a:srgbClr val="666600"/>
                          </a:solidFill>
                          <a:latin typeface="Consolas" panose="020B0609020204030204" pitchFamily="49" charset="0"/>
                          <a:ea typeface="Montserrat"/>
                          <a:cs typeface="Montserrat"/>
                          <a:sym typeface="Montserrat"/>
                        </a:rPr>
                        <a:t>&lt;/</a:t>
                      </a:r>
                      <a:r>
                        <a:rPr lang="en-GB" sz="4800" dirty="0">
                          <a:latin typeface="Consolas" panose="020B0609020204030204" pitchFamily="49" charset="0"/>
                          <a:ea typeface="Montserrat"/>
                          <a:cs typeface="Montserrat"/>
                          <a:sym typeface="Montserrat"/>
                        </a:rPr>
                        <a:t>button</a:t>
                      </a:r>
                      <a:r>
                        <a:rPr lang="en-GB" sz="4800" dirty="0">
                          <a:solidFill>
                            <a:srgbClr val="666600"/>
                          </a:solidFill>
                          <a:latin typeface="Consolas" panose="020B0609020204030204" pitchFamily="49" charset="0"/>
                          <a:ea typeface="Montserrat"/>
                          <a:cs typeface="Montserrat"/>
                          <a:sym typeface="Montserrat"/>
                        </a:rPr>
                        <a:t>&gt;;</a:t>
                      </a:r>
                      <a:br>
                        <a:rPr lang="en-GB" sz="4800" dirty="0">
                          <a:latin typeface="Consolas" panose="020B0609020204030204" pitchFamily="49" charset="0"/>
                          <a:ea typeface="Montserrat"/>
                          <a:cs typeface="Montserrat"/>
                          <a:sym typeface="Montserrat"/>
                        </a:rPr>
                      </a:br>
                      <a:r>
                        <a:rPr lang="en-GB" sz="4800" dirty="0">
                          <a:latin typeface="Consolas" panose="020B0609020204030204" pitchFamily="49" charset="0"/>
                          <a:ea typeface="Montserrat"/>
                          <a:cs typeface="Montserrat"/>
                          <a:sym typeface="Montserrat"/>
                        </a:rPr>
                        <a:t>}</a:t>
                      </a:r>
                      <a:endParaRPr lang="en-GB" sz="48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865747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You could use the logic below to decide which component to show:</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756739260"/>
              </p:ext>
            </p:extLst>
          </p:nvPr>
        </p:nvGraphicFramePr>
        <p:xfrm>
          <a:off x="5125582" y="4266486"/>
          <a:ext cx="14132836" cy="7969057"/>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7969057">
                <a:tc>
                  <a:txBody>
                    <a:bodyPr/>
                    <a:lstStyle/>
                    <a:p>
                      <a:pPr marL="0" lvl="0" indent="0" algn="l" rtl="0">
                        <a:spcBef>
                          <a:spcPts val="0"/>
                        </a:spcBef>
                        <a:spcAft>
                          <a:spcPts val="0"/>
                        </a:spcAft>
                        <a:buNone/>
                      </a:pPr>
                      <a:r>
                        <a:rPr lang="en-GB" sz="4000" dirty="0">
                          <a:solidFill>
                            <a:srgbClr val="000088"/>
                          </a:solidFill>
                          <a:latin typeface="Consolas" panose="020B0609020204030204" pitchFamily="49" charset="0"/>
                          <a:ea typeface="Montserrat"/>
                          <a:cs typeface="Montserrat"/>
                          <a:sym typeface="Montserrat"/>
                        </a:rPr>
                        <a:t>function</a:t>
                      </a:r>
                      <a:r>
                        <a:rPr lang="en-GB" sz="4000" dirty="0">
                          <a:latin typeface="Consolas" panose="020B0609020204030204" pitchFamily="49" charset="0"/>
                          <a:ea typeface="Montserrat"/>
                          <a:cs typeface="Montserrat"/>
                          <a:sym typeface="Montserrat"/>
                        </a:rPr>
                        <a:t> </a:t>
                      </a:r>
                      <a:r>
                        <a:rPr lang="en-GB" sz="4000" dirty="0">
                          <a:solidFill>
                            <a:srgbClr val="660066"/>
                          </a:solidFill>
                          <a:latin typeface="Consolas" panose="020B0609020204030204" pitchFamily="49" charset="0"/>
                          <a:ea typeface="Montserrat"/>
                          <a:cs typeface="Montserrat"/>
                          <a:sym typeface="Montserrat"/>
                        </a:rPr>
                        <a:t>Greeting</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props</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const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props</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if</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Welcome</a:t>
                      </a:r>
                      <a:r>
                        <a:rPr lang="en-GB" sz="4000" dirty="0">
                          <a:latin typeface="Consolas" panose="020B0609020204030204" pitchFamily="49" charset="0"/>
                          <a:ea typeface="Montserrat"/>
                          <a:cs typeface="Montserrat"/>
                          <a:sym typeface="Montserrat"/>
                        </a:rPr>
                        <a:t> name=”John”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err="1">
                          <a:solidFill>
                            <a:srgbClr val="660066"/>
                          </a:solidFill>
                          <a:latin typeface="Consolas" panose="020B0609020204030204" pitchFamily="49" charset="0"/>
                          <a:ea typeface="Montserrat"/>
                          <a:cs typeface="Montserrat"/>
                          <a:sym typeface="Montserrat"/>
                        </a:rPr>
                        <a:t>SignUp</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br>
                        <a:rPr lang="en-GB" sz="4000" dirty="0">
                          <a:latin typeface="Consolas" panose="020B0609020204030204" pitchFamily="49" charset="0"/>
                          <a:ea typeface="Montserrat"/>
                          <a:cs typeface="Montserrat"/>
                          <a:sym typeface="Montserrat"/>
                        </a:rPr>
                      </a:br>
                      <a:r>
                        <a:rPr lang="en-GB" sz="4000" dirty="0" err="1">
                          <a:solidFill>
                            <a:srgbClr val="660066"/>
                          </a:solidFill>
                          <a:latin typeface="Consolas" panose="020B0609020204030204" pitchFamily="49" charset="0"/>
                          <a:ea typeface="Montserrat"/>
                          <a:cs typeface="Montserrat"/>
                          <a:sym typeface="Montserrat"/>
                        </a:rPr>
                        <a:t>ReactDOM</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&lt;</a:t>
                      </a:r>
                      <a:r>
                        <a:rPr lang="en-GB" sz="4000" dirty="0">
                          <a:solidFill>
                            <a:srgbClr val="660066"/>
                          </a:solidFill>
                          <a:latin typeface="Consolas" panose="020B0609020204030204" pitchFamily="49" charset="0"/>
                          <a:ea typeface="Montserrat"/>
                          <a:cs typeface="Montserrat"/>
                          <a:sym typeface="Montserrat"/>
                        </a:rPr>
                        <a:t>Greeting</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0088"/>
                          </a:solidFill>
                          <a:latin typeface="Consolas" panose="020B0609020204030204" pitchFamily="49" charset="0"/>
                          <a:ea typeface="Montserrat"/>
                          <a:cs typeface="Montserrat"/>
                          <a:sym typeface="Montserrat"/>
                        </a:rPr>
                        <a:t>true</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document</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getElementById</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'root'</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solidFill>
                            <a:srgbClr val="666600"/>
                          </a:solidFill>
                          <a:latin typeface="Consolas" panose="020B0609020204030204" pitchFamily="49" charset="0"/>
                          <a:ea typeface="Montserrat"/>
                          <a:cs typeface="Montserrat"/>
                          <a:sym typeface="Montserrat"/>
                        </a:rPr>
                        <a:t>);</a:t>
                      </a:r>
                      <a:endParaRPr lang="en-GB"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89110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4898571"/>
            <a:ext cx="21971000" cy="6242438"/>
          </a:xfrm>
          <a:prstGeom prst="rect">
            <a:avLst/>
          </a:prstGeom>
        </p:spPr>
        <p:txBody>
          <a:bodyPr>
            <a:normAutofit/>
          </a:bodyPr>
          <a:lstStyle/>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UI design </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Creating React Components </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What Data Should be Stored in What State?</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Props vs state</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The app.js component </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Dynamic React Components</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Render Components using if Statements</a:t>
            </a:r>
          </a:p>
          <a:p>
            <a:pPr marL="457200" indent="-457200" algn="l" rtl="0" fontAlgn="base">
              <a:spcBef>
                <a:spcPts val="0"/>
              </a:spcBef>
              <a:spcAft>
                <a:spcPts val="0"/>
              </a:spcAft>
              <a:buFont typeface="Arial" panose="020B0604020202020204" pitchFamily="34" charset="0"/>
              <a:buChar char="•"/>
            </a:pPr>
            <a:r>
              <a:rPr lang="en-US" sz="4400" b="0" i="0" u="none" strike="noStrike" dirty="0">
                <a:solidFill>
                  <a:srgbClr val="FFFFFF"/>
                </a:solidFill>
                <a:effectLst/>
                <a:latin typeface="Helvetica" panose="020B0604020202020204" pitchFamily="34" charset="0"/>
                <a:cs typeface="Helvetica" panose="020B0604020202020204" pitchFamily="34" charset="0"/>
              </a:rPr>
              <a:t>Render Multiple Components Using Lists</a:t>
            </a:r>
          </a:p>
          <a:p>
            <a:pPr marL="933450" lvl="0" indent="-857250" algn="l" rtl="0">
              <a:lnSpc>
                <a:spcPct val="115000"/>
              </a:lnSpc>
              <a:spcBef>
                <a:spcPts val="0"/>
              </a:spcBef>
              <a:spcAft>
                <a:spcPts val="0"/>
              </a:spcAft>
              <a:buClr>
                <a:schemeClr val="bg1"/>
              </a:buClr>
              <a:buSzPts val="2400"/>
              <a:buFont typeface="Arial" panose="020B0604020202020204" pitchFamily="34" charset="0"/>
              <a:buChar char="•"/>
            </a:pPr>
            <a:endParaRPr lang="en-US" sz="13800" dirty="0">
              <a:solidFill>
                <a:schemeClr val="bg1"/>
              </a:solidFill>
              <a:latin typeface="Helvetica" panose="020B0604020202020204" pitchFamily="34" charset="0"/>
              <a:cs typeface="Helvetica" panose="020B0604020202020204" pitchFamily="34" charset="0"/>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Components using if Statements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499" y="3113544"/>
            <a:ext cx="21871215"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You could also manipulate an element inline using JSX. Remember with JSX you can embed any JavaScript using curly braces. </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3643938789"/>
              </p:ext>
            </p:extLst>
          </p:nvPr>
        </p:nvGraphicFramePr>
        <p:xfrm>
          <a:off x="5125582" y="5529229"/>
          <a:ext cx="14132836" cy="5770143"/>
        </p:xfrm>
        <a:graphic>
          <a:graphicData uri="http://schemas.openxmlformats.org/drawingml/2006/table">
            <a:tbl>
              <a:tblPr>
                <a:noFill/>
              </a:tblPr>
              <a:tblGrid>
                <a:gridCol w="14132836">
                  <a:extLst>
                    <a:ext uri="{9D8B030D-6E8A-4147-A177-3AD203B41FA5}">
                      <a16:colId xmlns:a16="http://schemas.microsoft.com/office/drawing/2014/main" val="20000"/>
                    </a:ext>
                  </a:extLst>
                </a:gridCol>
              </a:tblGrid>
              <a:tr h="5770143">
                <a:tc>
                  <a:txBody>
                    <a:bodyPr/>
                    <a:lstStyle/>
                    <a:p>
                      <a:pPr marL="0" lvl="0" indent="0" algn="l" rtl="0">
                        <a:spcBef>
                          <a:spcPts val="0"/>
                        </a:spcBef>
                        <a:spcAft>
                          <a:spcPts val="0"/>
                        </a:spcAft>
                        <a:buNone/>
                      </a:pPr>
                      <a:r>
                        <a:rPr lang="en-GB" sz="4000" dirty="0">
                          <a:latin typeface="Consolas" panose="020B0609020204030204" pitchFamily="49" charset="0"/>
                          <a:ea typeface="Montserrat"/>
                          <a:cs typeface="Montserrat"/>
                          <a:sym typeface="Montserrat"/>
                        </a:rPr>
                        <a:t>render</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const</a:t>
                      </a:r>
                      <a:r>
                        <a:rPr lang="en-GB" sz="4000" dirty="0">
                          <a:latin typeface="Consolas" panose="020B0609020204030204" pitchFamily="49" charset="0"/>
                          <a:ea typeface="Montserrat"/>
                          <a:cs typeface="Montserrat"/>
                          <a:sym typeface="Montserrat"/>
                        </a:rPr>
                        <a:t> </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a:t>
                      </a:r>
                      <a:r>
                        <a:rPr lang="en-GB" sz="4000" dirty="0" err="1">
                          <a:solidFill>
                            <a:srgbClr val="000088"/>
                          </a:solidFill>
                          <a:latin typeface="Consolas" panose="020B0609020204030204" pitchFamily="49" charset="0"/>
                          <a:ea typeface="Montserrat"/>
                          <a:cs typeface="Montserrat"/>
                          <a:sym typeface="Montserrat"/>
                        </a:rPr>
                        <a:t>this</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state</a:t>
                      </a:r>
                      <a:r>
                        <a:rPr lang="en-GB" sz="4000" dirty="0" err="1">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0088"/>
                          </a:solidFill>
                          <a:latin typeface="Consolas" panose="020B0609020204030204" pitchFamily="49" charset="0"/>
                          <a:ea typeface="Montserrat"/>
                          <a:cs typeface="Montserrat"/>
                          <a:sym typeface="Montserrat"/>
                        </a:rPr>
                        <a:t>return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The user is </a:t>
                      </a:r>
                      <a:r>
                        <a:rPr lang="en-GB" sz="4000" dirty="0">
                          <a:solidFill>
                            <a:srgbClr val="008800"/>
                          </a:solidFill>
                          <a:latin typeface="Consolas" panose="020B0609020204030204" pitchFamily="49" charset="0"/>
                          <a:ea typeface="Montserrat"/>
                          <a:cs typeface="Montserrat"/>
                          <a:sym typeface="Montserrat"/>
                        </a:rPr>
                        <a:t>&lt;b&gt;</a:t>
                      </a:r>
                      <a:r>
                        <a:rPr lang="en-GB" sz="4000" dirty="0">
                          <a:solidFill>
                            <a:srgbClr val="666600"/>
                          </a:solidFill>
                          <a:latin typeface="Consolas" panose="020B0609020204030204" pitchFamily="49" charset="0"/>
                          <a:ea typeface="Montserrat"/>
                          <a:cs typeface="Montserrat"/>
                          <a:sym typeface="Montserrat"/>
                        </a:rPr>
                        <a:t>{</a:t>
                      </a:r>
                      <a:r>
                        <a:rPr lang="en-GB" sz="4000" dirty="0" err="1">
                          <a:latin typeface="Consolas" panose="020B0609020204030204" pitchFamily="49" charset="0"/>
                          <a:ea typeface="Montserrat"/>
                          <a:cs typeface="Montserrat"/>
                          <a:sym typeface="Montserrat"/>
                        </a:rPr>
                        <a:t>isLoggedIn</a:t>
                      </a: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'currently' </a:t>
                      </a:r>
                      <a:r>
                        <a:rPr lang="en-GB" sz="4000" dirty="0">
                          <a:solidFill>
                            <a:srgbClr val="666600"/>
                          </a:solidFill>
                          <a:latin typeface="Consolas" panose="020B0609020204030204" pitchFamily="49" charset="0"/>
                          <a:ea typeface="Montserrat"/>
                          <a:cs typeface="Montserrat"/>
                          <a:sym typeface="Montserrat"/>
                        </a:rPr>
                        <a:t>:</a:t>
                      </a:r>
                      <a:r>
                        <a:rPr lang="en-GB" sz="4000" dirty="0">
                          <a:latin typeface="Consolas" panose="020B0609020204030204" pitchFamily="49" charset="0"/>
                          <a:ea typeface="Montserrat"/>
                          <a:cs typeface="Montserrat"/>
                          <a:sym typeface="Montserrat"/>
                        </a:rPr>
                        <a:t> 'not'</a:t>
                      </a:r>
                      <a:r>
                        <a:rPr lang="en-GB" sz="4000" dirty="0">
                          <a:solidFill>
                            <a:srgbClr val="666600"/>
                          </a:solidFill>
                          <a:latin typeface="Consolas" panose="020B0609020204030204" pitchFamily="49" charset="0"/>
                          <a:ea typeface="Montserrat"/>
                          <a:cs typeface="Montserrat"/>
                          <a:sym typeface="Montserrat"/>
                        </a:rPr>
                        <a:t>}</a:t>
                      </a:r>
                      <a:r>
                        <a:rPr lang="en-GB" sz="4000" dirty="0">
                          <a:solidFill>
                            <a:srgbClr val="008800"/>
                          </a:solidFill>
                          <a:latin typeface="Consolas" panose="020B0609020204030204" pitchFamily="49" charset="0"/>
                          <a:ea typeface="Montserrat"/>
                          <a:cs typeface="Montserrat"/>
                          <a:sym typeface="Montserrat"/>
                        </a:rPr>
                        <a:t>&lt;/b&gt;</a:t>
                      </a:r>
                      <a:r>
                        <a:rPr lang="en-GB" sz="4000" dirty="0">
                          <a:latin typeface="Consolas" panose="020B0609020204030204" pitchFamily="49" charset="0"/>
                          <a:ea typeface="Montserrat"/>
                          <a:cs typeface="Montserrat"/>
                          <a:sym typeface="Montserrat"/>
                        </a:rPr>
                        <a:t> logged in.</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008800"/>
                          </a:solidFill>
                          <a:latin typeface="Consolas" panose="020B0609020204030204" pitchFamily="49" charset="0"/>
                          <a:ea typeface="Montserrat"/>
                          <a:cs typeface="Montserrat"/>
                          <a:sym typeface="Montserrat"/>
                        </a:rPr>
                        <a:t>&lt;/div&gt;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  </a:t>
                      </a:r>
                      <a:r>
                        <a:rPr lang="en-GB" sz="4000" dirty="0">
                          <a:solidFill>
                            <a:srgbClr val="666600"/>
                          </a:solidFill>
                          <a:latin typeface="Consolas" panose="020B0609020204030204" pitchFamily="49" charset="0"/>
                          <a:ea typeface="Montserrat"/>
                          <a:cs typeface="Montserrat"/>
                          <a:sym typeface="Montserrat"/>
                        </a:rPr>
                        <a:t>);</a:t>
                      </a:r>
                      <a:br>
                        <a:rPr lang="en-GB" sz="4000" dirty="0">
                          <a:latin typeface="Consolas" panose="020B0609020204030204" pitchFamily="49" charset="0"/>
                          <a:ea typeface="Montserrat"/>
                          <a:cs typeface="Montserrat"/>
                          <a:sym typeface="Montserrat"/>
                        </a:rPr>
                      </a:br>
                      <a:r>
                        <a:rPr lang="en-GB" sz="4000" dirty="0">
                          <a:latin typeface="Consolas" panose="020B0609020204030204" pitchFamily="49" charset="0"/>
                          <a:ea typeface="Montserrat"/>
                          <a:cs typeface="Montserrat"/>
                          <a:sym typeface="Montserrat"/>
                        </a:rPr>
                        <a:t>}</a:t>
                      </a:r>
                      <a:endParaRPr lang="en-GB" sz="4000" dirty="0">
                        <a:solidFill>
                          <a:srgbClr val="000088"/>
                        </a:solidFill>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756662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6F5FC184-C07B-4ADA-9134-CB68FBF52274}"/>
              </a:ext>
            </a:extLst>
          </p:cNvPr>
          <p:cNvSpPr txBox="1">
            <a:spLocks noGrp="1"/>
          </p:cNvSpPr>
          <p:nvPr>
            <p:ph type="title"/>
          </p:nvPr>
        </p:nvSpPr>
        <p:spPr>
          <a:xfrm>
            <a:off x="1206499" y="1079500"/>
            <a:ext cx="20543158" cy="1435100"/>
          </a:xfrm>
          <a:prstGeom prst="rect">
            <a:avLst/>
          </a:prstGeom>
        </p:spPr>
        <p:txBody>
          <a:bodyPr>
            <a:normAutofit fontScale="90000"/>
          </a:bodyPr>
          <a:lstStyle/>
          <a:p>
            <a:pPr algn="l"/>
            <a:r>
              <a:rPr lang="en-US" sz="8800" dirty="0">
                <a:latin typeface="Helvetica" panose="020B0604020202020204" pitchFamily="34" charset="0"/>
                <a:cs typeface="Helvetica" panose="020B0604020202020204" pitchFamily="34" charset="0"/>
              </a:rPr>
              <a:t>Render Multiple Components Using Lists</a:t>
            </a:r>
          </a:p>
        </p:txBody>
      </p:sp>
      <p:sp>
        <p:nvSpPr>
          <p:cNvPr id="7" name="مربع نص 6">
            <a:extLst>
              <a:ext uri="{FF2B5EF4-FFF2-40B4-BE49-F238E27FC236}">
                <a16:creationId xmlns:a16="http://schemas.microsoft.com/office/drawing/2014/main" id="{6E627BEC-0700-428C-93B9-E5FF315F0F10}"/>
              </a:ext>
            </a:extLst>
          </p:cNvPr>
          <p:cNvSpPr txBox="1"/>
          <p:nvPr/>
        </p:nvSpPr>
        <p:spPr>
          <a:xfrm>
            <a:off x="1206500" y="3113544"/>
            <a:ext cx="10201729"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When designing UIs, you are also more than likely going to want to be able to add multiple instances of a component to your UI.</a:t>
            </a:r>
          </a:p>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To do this using React, we make use of lists.</a:t>
            </a:r>
          </a:p>
        </p:txBody>
      </p:sp>
      <p:graphicFrame>
        <p:nvGraphicFramePr>
          <p:cNvPr id="4" name="Google Shape;274;p35">
            <a:extLst>
              <a:ext uri="{FF2B5EF4-FFF2-40B4-BE49-F238E27FC236}">
                <a16:creationId xmlns:a16="http://schemas.microsoft.com/office/drawing/2014/main" id="{5D6FA242-4721-44C2-9830-B9D627C2DA3A}"/>
              </a:ext>
            </a:extLst>
          </p:cNvPr>
          <p:cNvGraphicFramePr/>
          <p:nvPr>
            <p:extLst>
              <p:ext uri="{D42A27DB-BD31-4B8C-83A1-F6EECF244321}">
                <p14:modId xmlns:p14="http://schemas.microsoft.com/office/powerpoint/2010/main" val="2286664669"/>
              </p:ext>
            </p:extLst>
          </p:nvPr>
        </p:nvGraphicFramePr>
        <p:xfrm>
          <a:off x="12518571" y="2906485"/>
          <a:ext cx="10686485" cy="10002520"/>
        </p:xfrm>
        <a:graphic>
          <a:graphicData uri="http://schemas.openxmlformats.org/drawingml/2006/table">
            <a:tbl>
              <a:tblPr>
                <a:noFill/>
              </a:tblPr>
              <a:tblGrid>
                <a:gridCol w="290125">
                  <a:extLst>
                    <a:ext uri="{9D8B030D-6E8A-4147-A177-3AD203B41FA5}">
                      <a16:colId xmlns:a16="http://schemas.microsoft.com/office/drawing/2014/main" val="20000"/>
                    </a:ext>
                  </a:extLst>
                </a:gridCol>
                <a:gridCol w="10396360">
                  <a:extLst>
                    <a:ext uri="{9D8B030D-6E8A-4147-A177-3AD203B41FA5}">
                      <a16:colId xmlns:a16="http://schemas.microsoft.com/office/drawing/2014/main" val="3640326052"/>
                    </a:ext>
                  </a:extLst>
                </a:gridCol>
              </a:tblGrid>
              <a:tr h="9241971">
                <a:tc>
                  <a:txBody>
                    <a:bodyPr/>
                    <a:lstStyle/>
                    <a:p>
                      <a:pPr marL="0" lvl="0" indent="0" algn="l" rtl="0">
                        <a:spcBef>
                          <a:spcPts val="0"/>
                        </a:spcBef>
                        <a:spcAft>
                          <a:spcPts val="0"/>
                        </a:spcAft>
                        <a:buNone/>
                      </a:pPr>
                      <a:endParaRPr sz="36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tc>
                  <a:txBody>
                    <a:bodyPr/>
                    <a:lstStyle/>
                    <a:p>
                      <a:pPr marL="0" lvl="0" indent="0" algn="l" rtl="0">
                        <a:spcBef>
                          <a:spcPts val="0"/>
                        </a:spcBef>
                        <a:spcAft>
                          <a:spcPts val="0"/>
                        </a:spcAft>
                        <a:buNone/>
                      </a:pPr>
                      <a:r>
                        <a:rPr lang="en-GB" sz="3600" dirty="0">
                          <a:solidFill>
                            <a:srgbClr val="000088"/>
                          </a:solidFill>
                          <a:latin typeface="Consolas" panose="020B0609020204030204" pitchFamily="49" charset="0"/>
                          <a:ea typeface="Montserrat"/>
                          <a:cs typeface="Montserrat"/>
                          <a:sym typeface="Montserrat"/>
                        </a:rPr>
                        <a:t>function</a:t>
                      </a:r>
                      <a:r>
                        <a:rPr lang="en-GB" sz="3600" dirty="0">
                          <a:latin typeface="Consolas" panose="020B0609020204030204" pitchFamily="49" charset="0"/>
                          <a:ea typeface="Montserrat"/>
                          <a:cs typeface="Montserrat"/>
                          <a:sym typeface="Montserrat"/>
                        </a:rPr>
                        <a:t> </a:t>
                      </a:r>
                      <a:r>
                        <a:rPr lang="en-GB" sz="3600" dirty="0" err="1">
                          <a:solidFill>
                            <a:srgbClr val="660066"/>
                          </a:solidFill>
                          <a:latin typeface="Consolas" panose="020B0609020204030204" pitchFamily="49" charset="0"/>
                          <a:ea typeface="Montserrat"/>
                          <a:cs typeface="Montserrat"/>
                          <a:sym typeface="Montserrat"/>
                        </a:rPr>
                        <a:t>NumberList</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props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numbersArr</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props</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numbers</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listItems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numbersArr</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map</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number</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latin typeface="Consolas" panose="020B0609020204030204" pitchFamily="49" charset="0"/>
                          <a:ea typeface="Montserrat"/>
                          <a:cs typeface="Montserrat"/>
                          <a:sym typeface="Montserrat"/>
                        </a:rPr>
                        <a:t>li key</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number</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toString</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number</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a:solidFill>
                            <a:srgbClr val="008800"/>
                          </a:solidFill>
                          <a:latin typeface="Consolas" panose="020B0609020204030204" pitchFamily="49" charset="0"/>
                          <a:ea typeface="Montserrat"/>
                          <a:cs typeface="Montserrat"/>
                          <a:sym typeface="Montserrat"/>
                        </a:rPr>
                        <a:t>/li&gt;</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return (</a:t>
                      </a:r>
                      <a:br>
                        <a:rPr lang="en-GB" sz="3600" dirty="0">
                          <a:solidFill>
                            <a:srgbClr val="008800"/>
                          </a:solidFill>
                          <a:latin typeface="Consolas" panose="020B0609020204030204" pitchFamily="49" charset="0"/>
                          <a:ea typeface="Montserrat"/>
                          <a:cs typeface="Montserrat"/>
                          <a:sym typeface="Montserrat"/>
                        </a:rPr>
                      </a:br>
                      <a:r>
                        <a:rPr lang="en-GB" sz="3600" dirty="0">
                          <a:solidFill>
                            <a:srgbClr val="008800"/>
                          </a:solidFill>
                          <a:latin typeface="Consolas" panose="020B0609020204030204" pitchFamily="49" charset="0"/>
                          <a:ea typeface="Montserrat"/>
                          <a:cs typeface="Montserrat"/>
                          <a:sym typeface="Montserrat"/>
                        </a:rPr>
                        <a:t>    &lt;ul&gt;{</a:t>
                      </a:r>
                      <a:r>
                        <a:rPr lang="en-GB" sz="3600" dirty="0" err="1">
                          <a:solidFill>
                            <a:srgbClr val="008800"/>
                          </a:solidFill>
                          <a:latin typeface="Consolas" panose="020B0609020204030204" pitchFamily="49" charset="0"/>
                          <a:ea typeface="Montserrat"/>
                          <a:cs typeface="Montserrat"/>
                          <a:sym typeface="Montserrat"/>
                        </a:rPr>
                        <a:t>listItems</a:t>
                      </a:r>
                      <a:r>
                        <a:rPr lang="en-GB" sz="3600" dirty="0">
                          <a:solidFill>
                            <a:srgbClr val="008800"/>
                          </a:solidFill>
                          <a:latin typeface="Consolas" panose="020B0609020204030204" pitchFamily="49" charset="0"/>
                          <a:ea typeface="Montserrat"/>
                          <a:cs typeface="Montserrat"/>
                          <a:sym typeface="Montserrat"/>
                        </a:rPr>
                        <a:t>}&lt;/</a:t>
                      </a:r>
                      <a:r>
                        <a:rPr lang="en-GB" sz="3600" dirty="0">
                          <a:latin typeface="Consolas" panose="020B0609020204030204" pitchFamily="49" charset="0"/>
                          <a:ea typeface="Montserrat"/>
                          <a:cs typeface="Montserrat"/>
                          <a:sym typeface="Montserrat"/>
                        </a:rPr>
                        <a:t>ul</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br>
                        <a:rPr lang="en-GB" sz="3600" dirty="0">
                          <a:latin typeface="Consolas" panose="020B0609020204030204" pitchFamily="49" charset="0"/>
                          <a:ea typeface="Montserrat"/>
                          <a:cs typeface="Montserrat"/>
                          <a:sym typeface="Montserrat"/>
                        </a:rPr>
                      </a:br>
                      <a:r>
                        <a:rPr lang="en-GB" sz="3600" dirty="0" err="1">
                          <a:solidFill>
                            <a:srgbClr val="000088"/>
                          </a:solidFill>
                          <a:latin typeface="Consolas" panose="020B0609020204030204" pitchFamily="49" charset="0"/>
                          <a:ea typeface="Montserrat"/>
                          <a:cs typeface="Montserrat"/>
                          <a:sym typeface="Montserrat"/>
                        </a:rPr>
                        <a:t>const</a:t>
                      </a: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nums</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a:t>
                      </a:r>
                      <a:r>
                        <a:rPr lang="en-GB" sz="3600" dirty="0">
                          <a:solidFill>
                            <a:srgbClr val="006666"/>
                          </a:solidFill>
                          <a:latin typeface="Consolas" panose="020B0609020204030204" pitchFamily="49" charset="0"/>
                          <a:ea typeface="Montserrat"/>
                          <a:cs typeface="Montserrat"/>
                          <a:sym typeface="Montserrat"/>
                        </a:rPr>
                        <a:t>1</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2</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3</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4</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006666"/>
                          </a:solidFill>
                          <a:latin typeface="Consolas" panose="020B0609020204030204" pitchFamily="49" charset="0"/>
                          <a:ea typeface="Montserrat"/>
                          <a:cs typeface="Montserrat"/>
                          <a:sym typeface="Montserrat"/>
                        </a:rPr>
                        <a:t>5</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err="1">
                          <a:solidFill>
                            <a:srgbClr val="660066"/>
                          </a:solidFill>
                          <a:latin typeface="Consolas" panose="020B0609020204030204" pitchFamily="49" charset="0"/>
                          <a:ea typeface="Montserrat"/>
                          <a:cs typeface="Montserrat"/>
                          <a:sym typeface="Montserrat"/>
                        </a:rPr>
                        <a:t>ReactDOM</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render</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&lt;</a:t>
                      </a:r>
                      <a:r>
                        <a:rPr lang="en-GB" sz="3600" dirty="0" err="1">
                          <a:solidFill>
                            <a:srgbClr val="660066"/>
                          </a:solidFill>
                          <a:latin typeface="Consolas" panose="020B0609020204030204" pitchFamily="49" charset="0"/>
                          <a:ea typeface="Montserrat"/>
                          <a:cs typeface="Montserrat"/>
                          <a:sym typeface="Montserrat"/>
                        </a:rPr>
                        <a:t>NumberList</a:t>
                      </a:r>
                      <a:r>
                        <a:rPr lang="en-GB" sz="3600" dirty="0">
                          <a:latin typeface="Consolas" panose="020B0609020204030204" pitchFamily="49" charset="0"/>
                          <a:ea typeface="Montserrat"/>
                          <a:cs typeface="Montserrat"/>
                          <a:sym typeface="Montserrat"/>
                        </a:rPr>
                        <a:t> numbers</a:t>
                      </a:r>
                      <a:r>
                        <a:rPr lang="en-GB" sz="3600" dirty="0">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nums</a:t>
                      </a:r>
                      <a:r>
                        <a:rPr lang="en-GB" sz="3600" dirty="0">
                          <a:solidFill>
                            <a:srgbClr val="666600"/>
                          </a:solidFill>
                          <a:latin typeface="Consolas" panose="020B0609020204030204" pitchFamily="49" charset="0"/>
                          <a:ea typeface="Montserrat"/>
                          <a:cs typeface="Montserrat"/>
                          <a:sym typeface="Montserrat"/>
                        </a:rPr>
                        <a:t>}</a:t>
                      </a:r>
                      <a:r>
                        <a:rPr lang="en-GB" sz="3600" dirty="0">
                          <a:latin typeface="Consolas" panose="020B0609020204030204" pitchFamily="49" charset="0"/>
                          <a:ea typeface="Montserrat"/>
                          <a:cs typeface="Montserrat"/>
                          <a:sym typeface="Montserrat"/>
                        </a:rPr>
                        <a:t> </a:t>
                      </a:r>
                      <a:r>
                        <a:rPr lang="en-GB" sz="3600" dirty="0">
                          <a:solidFill>
                            <a:srgbClr val="666600"/>
                          </a:solidFill>
                          <a:latin typeface="Consolas" panose="020B0609020204030204" pitchFamily="49" charset="0"/>
                          <a:ea typeface="Montserrat"/>
                          <a:cs typeface="Montserrat"/>
                          <a:sym typeface="Montserrat"/>
                        </a:rPr>
                        <a:t>/&gt;,</a:t>
                      </a:r>
                      <a:br>
                        <a:rPr lang="en-GB" sz="3600" dirty="0">
                          <a:latin typeface="Consolas" panose="020B0609020204030204" pitchFamily="49" charset="0"/>
                          <a:ea typeface="Montserrat"/>
                          <a:cs typeface="Montserrat"/>
                          <a:sym typeface="Montserrat"/>
                        </a:rPr>
                      </a:br>
                      <a:r>
                        <a:rPr lang="en-GB" sz="3600" dirty="0">
                          <a:latin typeface="Consolas" panose="020B0609020204030204" pitchFamily="49" charset="0"/>
                          <a:ea typeface="Montserrat"/>
                          <a:cs typeface="Montserrat"/>
                          <a:sym typeface="Montserrat"/>
                        </a:rPr>
                        <a:t>  </a:t>
                      </a:r>
                      <a:r>
                        <a:rPr lang="en-GB" sz="3600" dirty="0" err="1">
                          <a:latin typeface="Consolas" panose="020B0609020204030204" pitchFamily="49" charset="0"/>
                          <a:ea typeface="Montserrat"/>
                          <a:cs typeface="Montserrat"/>
                          <a:sym typeface="Montserrat"/>
                        </a:rPr>
                        <a:t>document</a:t>
                      </a:r>
                      <a:r>
                        <a:rPr lang="en-GB" sz="3600" dirty="0" err="1">
                          <a:solidFill>
                            <a:srgbClr val="666600"/>
                          </a:solidFill>
                          <a:latin typeface="Consolas" panose="020B0609020204030204" pitchFamily="49" charset="0"/>
                          <a:ea typeface="Montserrat"/>
                          <a:cs typeface="Montserrat"/>
                          <a:sym typeface="Montserrat"/>
                        </a:rPr>
                        <a:t>.</a:t>
                      </a:r>
                      <a:r>
                        <a:rPr lang="en-GB" sz="3600" dirty="0" err="1">
                          <a:latin typeface="Consolas" panose="020B0609020204030204" pitchFamily="49" charset="0"/>
                          <a:ea typeface="Montserrat"/>
                          <a:cs typeface="Montserrat"/>
                          <a:sym typeface="Montserrat"/>
                        </a:rPr>
                        <a:t>getElementById</a:t>
                      </a:r>
                      <a:r>
                        <a:rPr lang="en-GB" sz="3600" dirty="0">
                          <a:solidFill>
                            <a:srgbClr val="666600"/>
                          </a:solidFill>
                          <a:latin typeface="Consolas" panose="020B0609020204030204" pitchFamily="49" charset="0"/>
                          <a:ea typeface="Montserrat"/>
                          <a:cs typeface="Montserrat"/>
                          <a:sym typeface="Montserrat"/>
                        </a:rPr>
                        <a:t>(</a:t>
                      </a:r>
                      <a:r>
                        <a:rPr lang="en-GB" sz="3600" dirty="0">
                          <a:solidFill>
                            <a:srgbClr val="008800"/>
                          </a:solidFill>
                          <a:latin typeface="Consolas" panose="020B0609020204030204" pitchFamily="49" charset="0"/>
                          <a:ea typeface="Montserrat"/>
                          <a:cs typeface="Montserrat"/>
                          <a:sym typeface="Montserrat"/>
                        </a:rPr>
                        <a:t>'root'</a:t>
                      </a:r>
                      <a:r>
                        <a:rPr lang="en-GB" sz="3600" dirty="0">
                          <a:solidFill>
                            <a:srgbClr val="666600"/>
                          </a:solidFill>
                          <a:latin typeface="Consolas" panose="020B0609020204030204" pitchFamily="49" charset="0"/>
                          <a:ea typeface="Montserrat"/>
                          <a:cs typeface="Montserrat"/>
                          <a:sym typeface="Montserrat"/>
                        </a:rPr>
                        <a:t>)</a:t>
                      </a:r>
                      <a:br>
                        <a:rPr lang="en-GB" sz="3600" dirty="0">
                          <a:latin typeface="Consolas" panose="020B0609020204030204" pitchFamily="49" charset="0"/>
                          <a:ea typeface="Montserrat"/>
                          <a:cs typeface="Montserrat"/>
                          <a:sym typeface="Montserrat"/>
                        </a:rPr>
                      </a:br>
                      <a:r>
                        <a:rPr lang="en-GB" sz="3600" dirty="0">
                          <a:solidFill>
                            <a:srgbClr val="666600"/>
                          </a:solidFill>
                          <a:latin typeface="Consolas" panose="020B0609020204030204" pitchFamily="49" charset="0"/>
                          <a:ea typeface="Montserrat"/>
                          <a:cs typeface="Montserrat"/>
                          <a:sym typeface="Montserrat"/>
                        </a:rPr>
                        <a:t>);</a:t>
                      </a:r>
                      <a:endParaRPr sz="36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19095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lang="en-US" dirty="0"/>
          </a:p>
        </p:txBody>
      </p:sp>
      <p:sp>
        <p:nvSpPr>
          <p:cNvPr id="201" name="Slide bullet text"/>
          <p:cNvSpPr txBox="1">
            <a:spLocks noGrp="1"/>
          </p:cNvSpPr>
          <p:nvPr>
            <p:ph type="body" sz="half" idx="1"/>
          </p:nvPr>
        </p:nvSpPr>
        <p:spPr>
          <a:xfrm>
            <a:off x="1206500" y="4248504"/>
            <a:ext cx="12509500" cy="8256630"/>
          </a:xfrm>
          <a:prstGeom prst="rect">
            <a:avLst/>
          </a:prstGeom>
        </p:spPr>
        <p:txBody>
          <a:bodyPr/>
          <a:lstStyle/>
          <a:p>
            <a:pPr algn="l" rtl="0">
              <a:defRPr/>
            </a:pPr>
            <a:r>
              <a:rPr lang="en-US" dirty="0"/>
              <a:t>Before you begin writing front-end code, you need to design the user interface (UI). </a:t>
            </a:r>
          </a:p>
          <a:p>
            <a:pPr algn="l" rtl="0">
              <a:defRPr/>
            </a:pPr>
            <a:r>
              <a:rPr lang="en-US" dirty="0"/>
              <a:t>There are various ways to do this including, wireframing: </a:t>
            </a:r>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UI Design</a:t>
            </a:r>
          </a:p>
        </p:txBody>
      </p:sp>
      <p:pic>
        <p:nvPicPr>
          <p:cNvPr id="6" name="Google Shape;166;p21">
            <a:extLst>
              <a:ext uri="{FF2B5EF4-FFF2-40B4-BE49-F238E27FC236}">
                <a16:creationId xmlns:a16="http://schemas.microsoft.com/office/drawing/2014/main" id="{9E7F10B4-2A3E-432E-843A-A54A96B80D7C}"/>
              </a:ext>
            </a:extLst>
          </p:cNvPr>
          <p:cNvPicPr preferRelativeResize="0"/>
          <p:nvPr/>
        </p:nvPicPr>
        <p:blipFill>
          <a:blip r:embed="rId2">
            <a:alphaModFix/>
          </a:blip>
          <a:stretch>
            <a:fillRect/>
          </a:stretch>
        </p:blipFill>
        <p:spPr>
          <a:xfrm>
            <a:off x="13572057" y="2924158"/>
            <a:ext cx="10811943" cy="10726528"/>
          </a:xfrm>
          <a:prstGeom prst="rect">
            <a:avLst/>
          </a:prstGeom>
          <a:noFill/>
          <a:ln>
            <a:noFill/>
          </a:ln>
        </p:spPr>
      </p:pic>
    </p:spTree>
    <p:extLst>
      <p:ext uri="{BB962C8B-B14F-4D97-AF65-F5344CB8AC3E}">
        <p14:creationId xmlns:p14="http://schemas.microsoft.com/office/powerpoint/2010/main" val="27025331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lang="en-US" dirty="0"/>
          </a:p>
        </p:txBody>
      </p:sp>
      <p:sp>
        <p:nvSpPr>
          <p:cNvPr id="201" name="Slide bullet text"/>
          <p:cNvSpPr txBox="1">
            <a:spLocks noGrp="1"/>
          </p:cNvSpPr>
          <p:nvPr>
            <p:ph type="body" sz="half" idx="1"/>
          </p:nvPr>
        </p:nvSpPr>
        <p:spPr>
          <a:xfrm>
            <a:off x="1206499" y="4248504"/>
            <a:ext cx="21675271" cy="8256630"/>
          </a:xfrm>
          <a:prstGeom prst="rect">
            <a:avLst/>
          </a:prstGeom>
        </p:spPr>
        <p:txBody>
          <a:bodyPr/>
          <a:lstStyle/>
          <a:p>
            <a:pPr algn="l" rtl="0">
              <a:defRPr/>
            </a:pPr>
            <a:r>
              <a:rPr lang="en-US" dirty="0"/>
              <a:t>As you design your UI, you will notice that there are certain elements that will be used over and over again.</a:t>
            </a:r>
          </a:p>
          <a:p>
            <a:pPr algn="l" rtl="0">
              <a:defRPr/>
            </a:pPr>
            <a:r>
              <a:rPr lang="en-US" dirty="0"/>
              <a:t>According to Reacts’ documentation: “A good rule of thumb is that if a part of your UI is used several times (Button, Panel, Avatar), or is complex enough on its own (App, </a:t>
            </a:r>
            <a:r>
              <a:rPr lang="en-US" dirty="0" err="1"/>
              <a:t>FeedStory</a:t>
            </a:r>
            <a:r>
              <a:rPr lang="en-US" dirty="0"/>
              <a:t>, Comment), it is a good candidate to be a reusable component.”</a:t>
            </a:r>
          </a:p>
          <a:p>
            <a:pPr algn="l" rtl="0">
              <a:defRPr/>
            </a:pPr>
            <a:r>
              <a:rPr lang="en-US" dirty="0"/>
              <a:t>A component can contain other components</a:t>
            </a:r>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UI Design</a:t>
            </a:r>
          </a:p>
        </p:txBody>
      </p:sp>
    </p:spTree>
    <p:extLst>
      <p:ext uri="{BB962C8B-B14F-4D97-AF65-F5344CB8AC3E}">
        <p14:creationId xmlns:p14="http://schemas.microsoft.com/office/powerpoint/2010/main" val="16243875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8839" y="3307742"/>
            <a:ext cx="21966322" cy="9761934"/>
          </a:xfrm>
          <a:prstGeom prst="rect">
            <a:avLst/>
          </a:prstGeom>
        </p:spPr>
        <p:txBody>
          <a:bodyPr>
            <a:normAutofit/>
          </a:bodyPr>
          <a:lstStyle/>
          <a:p>
            <a:pPr algn="l" rtl="0"/>
            <a:r>
              <a:rPr lang="en-US" sz="3600" b="0" i="0" dirty="0">
                <a:solidFill>
                  <a:srgbClr val="292929"/>
                </a:solidFill>
                <a:effectLst/>
                <a:latin typeface="Helvetica" panose="020B0604020202020204" pitchFamily="34" charset="0"/>
                <a:cs typeface="Helvetica" panose="020B0604020202020204" pitchFamily="34" charset="0"/>
              </a:rPr>
              <a:t>“React components are small, reusable pieces of code that return a React element to be rendered to the page.” React</a:t>
            </a:r>
          </a:p>
          <a:p>
            <a:pPr algn="l" rtl="0"/>
            <a:endParaRPr lang="en-US" sz="3600" b="0" i="0" dirty="0">
              <a:solidFill>
                <a:srgbClr val="292929"/>
              </a:solidFill>
              <a:effectLst/>
              <a:latin typeface="Helvetica" panose="020B0604020202020204" pitchFamily="34" charset="0"/>
              <a:cs typeface="Helvetica" panose="020B0604020202020204" pitchFamily="34" charset="0"/>
            </a:endParaRPr>
          </a:p>
          <a:p>
            <a:pPr algn="l" rtl="0"/>
            <a:r>
              <a:rPr lang="en-US" sz="3600" b="0" i="0" dirty="0">
                <a:solidFill>
                  <a:srgbClr val="292929"/>
                </a:solidFill>
                <a:effectLst/>
                <a:latin typeface="Helvetica" panose="020B0604020202020204" pitchFamily="34" charset="0"/>
                <a:cs typeface="Helvetica" panose="020B0604020202020204" pitchFamily="34" charset="0"/>
              </a:rPr>
              <a:t>What is the difference between a React element and a React component? </a:t>
            </a:r>
          </a:p>
          <a:p>
            <a:pPr algn="l" rtl="0"/>
            <a:endParaRPr lang="en-US" sz="3600" b="0" i="0" dirty="0">
              <a:solidFill>
                <a:srgbClr val="292929"/>
              </a:solidFill>
              <a:effectLst/>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pic>
        <p:nvPicPr>
          <p:cNvPr id="1026" name="Picture 2" descr="Components in React. Components are the heart of any React… | by Hetvi  Desai | Medium">
            <a:extLst>
              <a:ext uri="{FF2B5EF4-FFF2-40B4-BE49-F238E27FC236}">
                <a16:creationId xmlns:a16="http://schemas.microsoft.com/office/drawing/2014/main" id="{BF87FE7E-5DFB-4188-A94E-8DB966B6F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6954" y="6970945"/>
            <a:ext cx="6076948" cy="60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993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pic>
        <p:nvPicPr>
          <p:cNvPr id="2" name="Picture 2">
            <a:extLst>
              <a:ext uri="{FF2B5EF4-FFF2-40B4-BE49-F238E27FC236}">
                <a16:creationId xmlns:a16="http://schemas.microsoft.com/office/drawing/2014/main" id="{77FC5AC6-52C6-415E-8577-B83DF461B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14" y="2447218"/>
            <a:ext cx="16089087" cy="10757395"/>
          </a:xfrm>
          <a:prstGeom prst="rect">
            <a:avLst/>
          </a:prstGeom>
          <a:noFill/>
          <a:extLst>
            <a:ext uri="{909E8E84-426E-40DD-AFC4-6F175D3DCCD1}">
              <a14:hiddenFill xmlns:a14="http://schemas.microsoft.com/office/drawing/2010/main">
                <a:solidFill>
                  <a:srgbClr val="FFFFFF"/>
                </a:solidFill>
              </a14:hiddenFill>
            </a:ext>
          </a:extLst>
        </p:spPr>
      </p:pic>
      <p:sp>
        <p:nvSpPr>
          <p:cNvPr id="3" name="عنصر نائب للنص 2">
            <a:extLst>
              <a:ext uri="{FF2B5EF4-FFF2-40B4-BE49-F238E27FC236}">
                <a16:creationId xmlns:a16="http://schemas.microsoft.com/office/drawing/2014/main" id="{54AD41FA-9334-45C2-871A-615CAF7851B6}"/>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32110318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8839" y="3307742"/>
            <a:ext cx="21966322" cy="9761934"/>
          </a:xfrm>
          <a:prstGeom prst="rect">
            <a:avLst/>
          </a:prstGeom>
        </p:spPr>
        <p:txBody>
          <a:bodyPr>
            <a:normAutofit/>
          </a:bodyPr>
          <a:lstStyle/>
          <a:p>
            <a:pPr algn="l" rtl="0"/>
            <a:r>
              <a:rPr lang="en-US" sz="3600" b="0" i="0" dirty="0">
                <a:solidFill>
                  <a:srgbClr val="292929"/>
                </a:solidFill>
                <a:effectLst/>
                <a:latin typeface="Helvetica" panose="020B0604020202020204" pitchFamily="34" charset="0"/>
                <a:cs typeface="Helvetica" panose="020B0604020202020204" pitchFamily="34" charset="0"/>
              </a:rPr>
              <a:t>Notice that a React component is a piece of code (in this case a function) that accepts props as an input and returns a React element as output. </a:t>
            </a:r>
          </a:p>
        </p:txBody>
      </p:sp>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graphicFrame>
        <p:nvGraphicFramePr>
          <p:cNvPr id="5" name="Google Shape;189;p24">
            <a:extLst>
              <a:ext uri="{FF2B5EF4-FFF2-40B4-BE49-F238E27FC236}">
                <a16:creationId xmlns:a16="http://schemas.microsoft.com/office/drawing/2014/main" id="{67EF3550-EAAB-4EEB-8D48-743DEA586A5D}"/>
              </a:ext>
            </a:extLst>
          </p:cNvPr>
          <p:cNvGraphicFramePr/>
          <p:nvPr>
            <p:extLst>
              <p:ext uri="{D42A27DB-BD31-4B8C-83A1-F6EECF244321}">
                <p14:modId xmlns:p14="http://schemas.microsoft.com/office/powerpoint/2010/main" val="510190256"/>
              </p:ext>
            </p:extLst>
          </p:nvPr>
        </p:nvGraphicFramePr>
        <p:xfrm>
          <a:off x="11013310" y="5448236"/>
          <a:ext cx="12067436" cy="7789418"/>
        </p:xfrm>
        <a:graphic>
          <a:graphicData uri="http://schemas.openxmlformats.org/drawingml/2006/table">
            <a:tbl>
              <a:tblPr>
                <a:noFill/>
              </a:tblPr>
              <a:tblGrid>
                <a:gridCol w="12067436">
                  <a:extLst>
                    <a:ext uri="{9D8B030D-6E8A-4147-A177-3AD203B41FA5}">
                      <a16:colId xmlns:a16="http://schemas.microsoft.com/office/drawing/2014/main" val="20000"/>
                    </a:ext>
                  </a:extLst>
                </a:gridCol>
              </a:tblGrid>
              <a:tr h="6731064">
                <a:tc>
                  <a:txBody>
                    <a:bodyPr/>
                    <a:lstStyle/>
                    <a:p>
                      <a:pPr marL="0" lvl="0" indent="0" algn="l" rtl="0">
                        <a:lnSpc>
                          <a:spcPct val="115000"/>
                        </a:lnSpc>
                        <a:spcBef>
                          <a:spcPts val="0"/>
                        </a:spcBef>
                        <a:spcAft>
                          <a:spcPts val="0"/>
                        </a:spcAft>
                        <a:buNone/>
                      </a:pPr>
                      <a:r>
                        <a:rPr lang="en-GB" sz="4400" dirty="0">
                          <a:solidFill>
                            <a:srgbClr val="000088"/>
                          </a:solidFill>
                          <a:latin typeface="Consolas" panose="020B0609020204030204" pitchFamily="49" charset="0"/>
                          <a:ea typeface="Montserrat"/>
                          <a:cs typeface="Montserrat"/>
                          <a:sym typeface="Montserrat"/>
                        </a:rPr>
                        <a:t>Function </a:t>
                      </a:r>
                      <a:r>
                        <a:rPr lang="en-GB" sz="4400" dirty="0">
                          <a:solidFill>
                            <a:srgbClr val="660066"/>
                          </a:solidFill>
                          <a:latin typeface="Consolas" panose="020B0609020204030204" pitchFamily="49" charset="0"/>
                          <a:ea typeface="Montserrat"/>
                          <a:cs typeface="Montserrat"/>
                          <a:sym typeface="Montserrat"/>
                        </a:rPr>
                        <a:t>Welcome</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props</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a:t>
                      </a:r>
                      <a:r>
                        <a:rPr lang="en-GB" sz="4400" dirty="0">
                          <a:solidFill>
                            <a:srgbClr val="000088"/>
                          </a:solidFill>
                          <a:latin typeface="Consolas" panose="020B0609020204030204" pitchFamily="49" charset="0"/>
                          <a:ea typeface="Montserrat"/>
                          <a:cs typeface="Montserrat"/>
                          <a:sym typeface="Montserrat"/>
                        </a:rPr>
                        <a:t>return</a:t>
                      </a:r>
                      <a:r>
                        <a:rPr lang="en-GB" sz="4400" dirty="0">
                          <a:latin typeface="Consolas" panose="020B0609020204030204" pitchFamily="49" charset="0"/>
                          <a:ea typeface="Montserrat"/>
                          <a:cs typeface="Montserrat"/>
                          <a:sym typeface="Montserrat"/>
                        </a:rPr>
                        <a:t> </a:t>
                      </a:r>
                      <a:r>
                        <a:rPr lang="en-GB" sz="4400" dirty="0">
                          <a:solidFill>
                            <a:srgbClr val="008800"/>
                          </a:solidFill>
                          <a:latin typeface="Consolas" panose="020B0609020204030204" pitchFamily="49" charset="0"/>
                          <a:ea typeface="Montserrat"/>
                          <a:cs typeface="Montserrat"/>
                          <a:sym typeface="Montserrat"/>
                        </a:rPr>
                        <a:t>&lt;h1&gt;</a:t>
                      </a:r>
                      <a:r>
                        <a:rPr lang="en-GB" sz="4400" dirty="0">
                          <a:solidFill>
                            <a:srgbClr val="660066"/>
                          </a:solidFill>
                          <a:latin typeface="Consolas" panose="020B0609020204030204" pitchFamily="49" charset="0"/>
                          <a:ea typeface="Montserrat"/>
                          <a:cs typeface="Montserrat"/>
                          <a:sym typeface="Montserrat"/>
                        </a:rPr>
                        <a:t>Hello</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props</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name</a:t>
                      </a:r>
                      <a:r>
                        <a:rPr lang="en-GB" sz="4400" dirty="0">
                          <a:solidFill>
                            <a:srgbClr val="666600"/>
                          </a:solidFill>
                          <a:latin typeface="Consolas" panose="020B0609020204030204" pitchFamily="49" charset="0"/>
                          <a:ea typeface="Montserrat"/>
                          <a:cs typeface="Montserrat"/>
                          <a:sym typeface="Montserrat"/>
                        </a:rPr>
                        <a:t>}&lt;/</a:t>
                      </a:r>
                      <a:r>
                        <a:rPr lang="en-GB" sz="4400" dirty="0">
                          <a:latin typeface="Consolas" panose="020B0609020204030204" pitchFamily="49" charset="0"/>
                          <a:ea typeface="Montserrat"/>
                          <a:cs typeface="Montserrat"/>
                          <a:sym typeface="Montserrat"/>
                        </a:rPr>
                        <a:t>h1</a:t>
                      </a:r>
                      <a:r>
                        <a:rPr lang="en-GB" sz="4400" dirty="0">
                          <a:solidFill>
                            <a:srgbClr val="666600"/>
                          </a:solidFill>
                          <a:latin typeface="Consolas" panose="020B0609020204030204" pitchFamily="49" charset="0"/>
                          <a:ea typeface="Montserrat"/>
                          <a:cs typeface="Montserrat"/>
                          <a:sym typeface="Montserrat"/>
                        </a:rPr>
                        <a:t>&gt;;</a:t>
                      </a:r>
                      <a:br>
                        <a:rPr lang="en-GB" sz="4400" dirty="0">
                          <a:latin typeface="Consolas" panose="020B0609020204030204" pitchFamily="49" charset="0"/>
                          <a:ea typeface="Montserrat"/>
                          <a:cs typeface="Montserrat"/>
                          <a:sym typeface="Montserrat"/>
                        </a:rPr>
                      </a:b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br>
                        <a:rPr lang="en-GB" sz="4400" dirty="0">
                          <a:latin typeface="Consolas" panose="020B0609020204030204" pitchFamily="49" charset="0"/>
                          <a:ea typeface="Montserrat"/>
                          <a:cs typeface="Montserrat"/>
                          <a:sym typeface="Montserrat"/>
                        </a:rPr>
                      </a:br>
                      <a:r>
                        <a:rPr lang="en-GB" sz="4400" dirty="0" err="1">
                          <a:solidFill>
                            <a:srgbClr val="000088"/>
                          </a:solidFill>
                          <a:latin typeface="Consolas" panose="020B0609020204030204" pitchFamily="49" charset="0"/>
                          <a:ea typeface="Montserrat"/>
                          <a:cs typeface="Montserrat"/>
                          <a:sym typeface="Montserrat"/>
                        </a:rPr>
                        <a:t>const</a:t>
                      </a:r>
                      <a:r>
                        <a:rPr lang="en-GB" sz="4400" dirty="0">
                          <a:latin typeface="Consolas" panose="020B0609020204030204" pitchFamily="49" charset="0"/>
                          <a:ea typeface="Montserrat"/>
                          <a:cs typeface="Montserrat"/>
                          <a:sym typeface="Montserrat"/>
                        </a:rPr>
                        <a:t> element </a:t>
                      </a:r>
                      <a:r>
                        <a:rPr lang="en-GB" sz="4400" dirty="0">
                          <a:solidFill>
                            <a:srgbClr val="666600"/>
                          </a:solidFill>
                          <a:latin typeface="Consolas" panose="020B0609020204030204" pitchFamily="49" charset="0"/>
                          <a:ea typeface="Montserrat"/>
                          <a:cs typeface="Montserrat"/>
                          <a:sym typeface="Montserrat"/>
                        </a:rPr>
                        <a:t>=</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&lt;</a:t>
                      </a:r>
                      <a:r>
                        <a:rPr lang="en-GB" sz="4400" dirty="0">
                          <a:solidFill>
                            <a:srgbClr val="660066"/>
                          </a:solidFill>
                          <a:latin typeface="Consolas" panose="020B0609020204030204" pitchFamily="49" charset="0"/>
                          <a:ea typeface="Montserrat"/>
                          <a:cs typeface="Montserrat"/>
                          <a:sym typeface="Montserrat"/>
                        </a:rPr>
                        <a:t>Welcome</a:t>
                      </a:r>
                      <a:r>
                        <a:rPr lang="en-GB" sz="4400" dirty="0">
                          <a:latin typeface="Consolas" panose="020B0609020204030204" pitchFamily="49" charset="0"/>
                          <a:ea typeface="Montserrat"/>
                          <a:cs typeface="Montserrat"/>
                          <a:sym typeface="Montserrat"/>
                        </a:rPr>
                        <a:t> name</a:t>
                      </a:r>
                      <a:r>
                        <a:rPr lang="en-GB" sz="4400" dirty="0">
                          <a:solidFill>
                            <a:srgbClr val="666600"/>
                          </a:solidFill>
                          <a:latin typeface="Consolas" panose="020B0609020204030204" pitchFamily="49" charset="0"/>
                          <a:ea typeface="Montserrat"/>
                          <a:cs typeface="Montserrat"/>
                          <a:sym typeface="Montserrat"/>
                        </a:rPr>
                        <a:t>=</a:t>
                      </a:r>
                      <a:r>
                        <a:rPr lang="en-GB" sz="4400" dirty="0">
                          <a:solidFill>
                            <a:srgbClr val="008800"/>
                          </a:solidFill>
                          <a:latin typeface="Consolas" panose="020B0609020204030204" pitchFamily="49" charset="0"/>
                          <a:ea typeface="Montserrat"/>
                          <a:cs typeface="Montserrat"/>
                          <a:sym typeface="Montserrat"/>
                        </a:rPr>
                        <a:t>"Sara"</a:t>
                      </a:r>
                      <a:r>
                        <a:rPr lang="en-GB" sz="4400" dirty="0">
                          <a:latin typeface="Consolas" panose="020B0609020204030204" pitchFamily="49" charset="0"/>
                          <a:ea typeface="Montserrat"/>
                          <a:cs typeface="Montserrat"/>
                          <a:sym typeface="Montserrat"/>
                        </a:rPr>
                        <a:t> </a:t>
                      </a:r>
                      <a:r>
                        <a:rPr lang="en-GB" sz="4400" dirty="0">
                          <a:solidFill>
                            <a:srgbClr val="666600"/>
                          </a:solidFill>
                          <a:latin typeface="Consolas" panose="020B0609020204030204" pitchFamily="49" charset="0"/>
                          <a:ea typeface="Montserrat"/>
                          <a:cs typeface="Montserrat"/>
                          <a:sym typeface="Montserrat"/>
                        </a:rPr>
                        <a:t>/&gt;;</a:t>
                      </a:r>
                      <a:br>
                        <a:rPr lang="en-GB" sz="4400" dirty="0">
                          <a:latin typeface="Consolas" panose="020B0609020204030204" pitchFamily="49" charset="0"/>
                          <a:ea typeface="Montserrat"/>
                          <a:cs typeface="Montserrat"/>
                          <a:sym typeface="Montserrat"/>
                        </a:rPr>
                      </a:br>
                      <a:r>
                        <a:rPr lang="en-GB" sz="4400" dirty="0" err="1">
                          <a:solidFill>
                            <a:srgbClr val="660066"/>
                          </a:solidFill>
                          <a:latin typeface="Consolas" panose="020B0609020204030204" pitchFamily="49" charset="0"/>
                          <a:ea typeface="Montserrat"/>
                          <a:cs typeface="Montserrat"/>
                          <a:sym typeface="Montserrat"/>
                        </a:rPr>
                        <a:t>ReactDOM</a:t>
                      </a:r>
                      <a:r>
                        <a:rPr lang="en-GB" sz="4400" dirty="0" err="1">
                          <a:solidFill>
                            <a:srgbClr val="666600"/>
                          </a:solidFill>
                          <a:latin typeface="Consolas" panose="020B0609020204030204" pitchFamily="49" charset="0"/>
                          <a:ea typeface="Montserrat"/>
                          <a:cs typeface="Montserrat"/>
                          <a:sym typeface="Montserrat"/>
                        </a:rPr>
                        <a:t>.</a:t>
                      </a:r>
                      <a:r>
                        <a:rPr lang="en-GB" sz="4400" dirty="0" err="1">
                          <a:latin typeface="Consolas" panose="020B0609020204030204" pitchFamily="49" charset="0"/>
                          <a:ea typeface="Montserrat"/>
                          <a:cs typeface="Montserrat"/>
                          <a:sym typeface="Montserrat"/>
                        </a:rPr>
                        <a:t>render</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element</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latin typeface="Consolas" panose="020B0609020204030204" pitchFamily="49" charset="0"/>
                          <a:ea typeface="Montserrat"/>
                          <a:cs typeface="Montserrat"/>
                          <a:sym typeface="Montserrat"/>
                        </a:rPr>
                        <a:t>  </a:t>
                      </a:r>
                      <a:r>
                        <a:rPr lang="en-GB" sz="4400" dirty="0" err="1">
                          <a:latin typeface="Consolas" panose="020B0609020204030204" pitchFamily="49" charset="0"/>
                          <a:ea typeface="Montserrat"/>
                          <a:cs typeface="Montserrat"/>
                          <a:sym typeface="Montserrat"/>
                        </a:rPr>
                        <a:t>document</a:t>
                      </a:r>
                      <a:r>
                        <a:rPr lang="en-GB" sz="4400" dirty="0" err="1">
                          <a:solidFill>
                            <a:srgbClr val="666600"/>
                          </a:solidFill>
                          <a:latin typeface="Consolas" panose="020B0609020204030204" pitchFamily="49" charset="0"/>
                          <a:ea typeface="Montserrat"/>
                          <a:cs typeface="Montserrat"/>
                          <a:sym typeface="Montserrat"/>
                        </a:rPr>
                        <a:t>.</a:t>
                      </a:r>
                      <a:r>
                        <a:rPr lang="en-GB" sz="4400" dirty="0" err="1">
                          <a:latin typeface="Consolas" panose="020B0609020204030204" pitchFamily="49" charset="0"/>
                          <a:ea typeface="Montserrat"/>
                          <a:cs typeface="Montserrat"/>
                          <a:sym typeface="Montserrat"/>
                        </a:rPr>
                        <a:t>getElementById</a:t>
                      </a:r>
                      <a:r>
                        <a:rPr lang="en-GB" sz="4400" dirty="0">
                          <a:solidFill>
                            <a:srgbClr val="666600"/>
                          </a:solidFill>
                          <a:latin typeface="Consolas" panose="020B0609020204030204" pitchFamily="49" charset="0"/>
                          <a:ea typeface="Montserrat"/>
                          <a:cs typeface="Montserrat"/>
                          <a:sym typeface="Montserrat"/>
                        </a:rPr>
                        <a:t>(</a:t>
                      </a:r>
                      <a:r>
                        <a:rPr lang="en-GB" sz="4400" dirty="0">
                          <a:solidFill>
                            <a:srgbClr val="008800"/>
                          </a:solidFill>
                          <a:latin typeface="Consolas" panose="020B0609020204030204" pitchFamily="49" charset="0"/>
                          <a:ea typeface="Montserrat"/>
                          <a:cs typeface="Montserrat"/>
                          <a:sym typeface="Montserrat"/>
                        </a:rPr>
                        <a:t>'root'</a:t>
                      </a:r>
                      <a:r>
                        <a:rPr lang="en-GB" sz="4400" dirty="0">
                          <a:solidFill>
                            <a:srgbClr val="666600"/>
                          </a:solidFill>
                          <a:latin typeface="Consolas" panose="020B0609020204030204" pitchFamily="49" charset="0"/>
                          <a:ea typeface="Montserrat"/>
                          <a:cs typeface="Montserrat"/>
                          <a:sym typeface="Montserrat"/>
                        </a:rPr>
                        <a:t>)</a:t>
                      </a:r>
                      <a:br>
                        <a:rPr lang="en-GB" sz="4400" dirty="0">
                          <a:latin typeface="Consolas" panose="020B0609020204030204" pitchFamily="49" charset="0"/>
                          <a:ea typeface="Montserrat"/>
                          <a:cs typeface="Montserrat"/>
                          <a:sym typeface="Montserrat"/>
                        </a:rPr>
                      </a:br>
                      <a:r>
                        <a:rPr lang="en-GB" sz="4400" dirty="0">
                          <a:solidFill>
                            <a:srgbClr val="666600"/>
                          </a:solidFill>
                          <a:latin typeface="Consolas" panose="020B0609020204030204" pitchFamily="49" charset="0"/>
                          <a:ea typeface="Montserrat"/>
                          <a:cs typeface="Montserrat"/>
                          <a:sym typeface="Montserrat"/>
                        </a:rPr>
                        <a:t>);</a:t>
                      </a:r>
                      <a:endParaRPr sz="4400" dirty="0">
                        <a:latin typeface="Consolas" panose="020B0609020204030204" pitchFamily="49" charset="0"/>
                        <a:ea typeface="Montserrat"/>
                        <a:cs typeface="Montserrat"/>
                        <a:sym typeface="Montserra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2325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graphicFrame>
        <p:nvGraphicFramePr>
          <p:cNvPr id="7" name="Google Shape;198;p25">
            <a:extLst>
              <a:ext uri="{FF2B5EF4-FFF2-40B4-BE49-F238E27FC236}">
                <a16:creationId xmlns:a16="http://schemas.microsoft.com/office/drawing/2014/main" id="{C97C2751-1709-4EEE-88FF-BA7EA48257E2}"/>
              </a:ext>
            </a:extLst>
          </p:cNvPr>
          <p:cNvGraphicFramePr/>
          <p:nvPr>
            <p:extLst>
              <p:ext uri="{D42A27DB-BD31-4B8C-83A1-F6EECF244321}">
                <p14:modId xmlns:p14="http://schemas.microsoft.com/office/powerpoint/2010/main" val="1258572597"/>
              </p:ext>
            </p:extLst>
          </p:nvPr>
        </p:nvGraphicFramePr>
        <p:xfrm>
          <a:off x="3341914" y="3505200"/>
          <a:ext cx="17700171" cy="7214922"/>
        </p:xfrm>
        <a:graphic>
          <a:graphicData uri="http://schemas.openxmlformats.org/drawingml/2006/table">
            <a:tbl>
              <a:tblPr>
                <a:noFill/>
              </a:tblPr>
              <a:tblGrid>
                <a:gridCol w="5900057">
                  <a:extLst>
                    <a:ext uri="{9D8B030D-6E8A-4147-A177-3AD203B41FA5}">
                      <a16:colId xmlns:a16="http://schemas.microsoft.com/office/drawing/2014/main" val="20000"/>
                    </a:ext>
                  </a:extLst>
                </a:gridCol>
                <a:gridCol w="5900057">
                  <a:extLst>
                    <a:ext uri="{9D8B030D-6E8A-4147-A177-3AD203B41FA5}">
                      <a16:colId xmlns:a16="http://schemas.microsoft.com/office/drawing/2014/main" val="20001"/>
                    </a:ext>
                  </a:extLst>
                </a:gridCol>
                <a:gridCol w="5900057">
                  <a:extLst>
                    <a:ext uri="{9D8B030D-6E8A-4147-A177-3AD203B41FA5}">
                      <a16:colId xmlns:a16="http://schemas.microsoft.com/office/drawing/2014/main" val="20002"/>
                    </a:ext>
                  </a:extLst>
                </a:gridCol>
              </a:tblGrid>
              <a:tr h="800761">
                <a:tc>
                  <a:txBody>
                    <a:bodyPr/>
                    <a:lstStyle/>
                    <a:p>
                      <a:pPr marL="0" lvl="0" indent="0" algn="ctr" rtl="0">
                        <a:spcBef>
                          <a:spcPts val="0"/>
                        </a:spcBef>
                        <a:spcAft>
                          <a:spcPts val="0"/>
                        </a:spcAft>
                        <a:buNone/>
                      </a:pPr>
                      <a:r>
                        <a:rPr lang="en-GB" sz="3600" b="1" dirty="0">
                          <a:solidFill>
                            <a:schemeClr val="tx1"/>
                          </a:solidFill>
                          <a:latin typeface="Montserrat"/>
                          <a:ea typeface="Montserrat"/>
                          <a:cs typeface="Montserrat"/>
                          <a:sym typeface="Montserrat"/>
                        </a:rPr>
                        <a:t>Input</a:t>
                      </a:r>
                      <a:endParaRPr sz="3600" b="1" dirty="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tc>
                  <a:txBody>
                    <a:bodyPr/>
                    <a:lstStyle/>
                    <a:p>
                      <a:pPr marL="0" lvl="0" indent="0" algn="ctr" rtl="0">
                        <a:spcBef>
                          <a:spcPts val="0"/>
                        </a:spcBef>
                        <a:spcAft>
                          <a:spcPts val="0"/>
                        </a:spcAft>
                        <a:buNone/>
                      </a:pPr>
                      <a:r>
                        <a:rPr lang="en-GB" sz="3600" b="1">
                          <a:solidFill>
                            <a:schemeClr val="tx1"/>
                          </a:solidFill>
                          <a:latin typeface="Montserrat"/>
                          <a:ea typeface="Montserrat"/>
                          <a:cs typeface="Montserrat"/>
                          <a:sym typeface="Montserrat"/>
                        </a:rPr>
                        <a:t>Processing </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tc>
                  <a:txBody>
                    <a:bodyPr/>
                    <a:lstStyle/>
                    <a:p>
                      <a:pPr marL="0" lvl="0" indent="0" algn="ctr" rtl="0">
                        <a:spcBef>
                          <a:spcPts val="0"/>
                        </a:spcBef>
                        <a:spcAft>
                          <a:spcPts val="0"/>
                        </a:spcAft>
                        <a:buNone/>
                      </a:pPr>
                      <a:r>
                        <a:rPr lang="en-GB" sz="3600" b="1">
                          <a:solidFill>
                            <a:schemeClr val="tx1"/>
                          </a:solidFill>
                          <a:latin typeface="Montserrat"/>
                          <a:ea typeface="Montserrat"/>
                          <a:cs typeface="Montserrat"/>
                          <a:sym typeface="Montserrat"/>
                        </a:rPr>
                        <a:t>Output</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FF5"/>
                    </a:solidFill>
                  </a:tcPr>
                </a:tc>
                <a:extLst>
                  <a:ext uri="{0D108BD9-81ED-4DB2-BD59-A6C34878D82A}">
                    <a16:rowId xmlns:a16="http://schemas.microsoft.com/office/drawing/2014/main" val="10000"/>
                  </a:ext>
                </a:extLst>
              </a:tr>
              <a:tr h="800761">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props</a:t>
                      </a:r>
                      <a:endParaRPr sz="360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dirty="0">
                          <a:solidFill>
                            <a:schemeClr val="tx1"/>
                          </a:solidFill>
                          <a:latin typeface="Montserrat"/>
                          <a:ea typeface="Montserrat"/>
                          <a:cs typeface="Montserrat"/>
                          <a:sym typeface="Montserrat"/>
                        </a:rPr>
                        <a:t>React Component</a:t>
                      </a:r>
                      <a:endParaRPr sz="3600" dirty="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React Element</a:t>
                      </a:r>
                      <a:endParaRPr sz="3600">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539507">
                <a:tc>
                  <a:txBody>
                    <a:bodyPr/>
                    <a:lstStyle/>
                    <a:p>
                      <a:pPr marL="0" lvl="0" indent="0" algn="ctr" rtl="0">
                        <a:spcBef>
                          <a:spcPts val="0"/>
                        </a:spcBef>
                        <a:spcAft>
                          <a:spcPts val="0"/>
                        </a:spcAft>
                        <a:buNone/>
                      </a:pPr>
                      <a:r>
                        <a:rPr lang="en-GB" sz="3600" dirty="0">
                          <a:solidFill>
                            <a:schemeClr val="tx1"/>
                          </a:solidFill>
                          <a:latin typeface="Consolas"/>
                          <a:ea typeface="Consolas"/>
                          <a:cs typeface="Consolas"/>
                          <a:sym typeface="Consolas"/>
                        </a:rPr>
                        <a:t>name=”Sara”</a:t>
                      </a:r>
                      <a:endParaRPr sz="3600" dirty="0">
                        <a:solidFill>
                          <a:schemeClr val="tx1"/>
                        </a:solidFill>
                        <a:latin typeface="Consolas"/>
                        <a:ea typeface="Consolas"/>
                        <a:cs typeface="Consolas"/>
                        <a:sym typeface="Consolas"/>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a:solidFill>
                            <a:schemeClr val="tx1"/>
                          </a:solidFill>
                          <a:latin typeface="Montserrat"/>
                          <a:ea typeface="Montserrat"/>
                          <a:cs typeface="Montserrat"/>
                          <a:sym typeface="Montserrat"/>
                        </a:rPr>
                        <a:t>function </a:t>
                      </a:r>
                      <a:endParaRPr sz="3600">
                        <a:solidFill>
                          <a:schemeClr val="tx1"/>
                        </a:solidFill>
                        <a:latin typeface="Montserrat"/>
                        <a:ea typeface="Montserrat"/>
                        <a:cs typeface="Montserrat"/>
                        <a:sym typeface="Montserrat"/>
                      </a:endParaRPr>
                    </a:p>
                    <a:p>
                      <a:pPr marL="0" lvl="0" indent="0" algn="ctr" rtl="0">
                        <a:spcBef>
                          <a:spcPts val="0"/>
                        </a:spcBef>
                        <a:spcAft>
                          <a:spcPts val="0"/>
                        </a:spcAft>
                        <a:buNone/>
                      </a:pPr>
                      <a:r>
                        <a:rPr lang="en-GB" sz="3600">
                          <a:solidFill>
                            <a:schemeClr val="tx1"/>
                          </a:solidFill>
                          <a:latin typeface="Consolas"/>
                          <a:ea typeface="Consolas"/>
                          <a:cs typeface="Consolas"/>
                          <a:sym typeface="Consolas"/>
                        </a:rPr>
                        <a:t>Welcome(props) {</a:t>
                      </a:r>
                      <a:br>
                        <a:rPr lang="en-GB" sz="3600">
                          <a:solidFill>
                            <a:schemeClr val="tx1"/>
                          </a:solidFill>
                          <a:latin typeface="Consolas"/>
                          <a:ea typeface="Consolas"/>
                          <a:cs typeface="Consolas"/>
                          <a:sym typeface="Consolas"/>
                        </a:rPr>
                      </a:br>
                      <a:r>
                        <a:rPr lang="en-GB" sz="3600">
                          <a:solidFill>
                            <a:schemeClr val="tx1"/>
                          </a:solidFill>
                          <a:latin typeface="Consolas"/>
                          <a:ea typeface="Consolas"/>
                          <a:cs typeface="Consolas"/>
                          <a:sym typeface="Consolas"/>
                        </a:rPr>
                        <a:t>  return &lt;h1&gt;Hello, {props.name}&lt;/h1&gt;;</a:t>
                      </a:r>
                      <a:br>
                        <a:rPr lang="en-GB" sz="3600">
                          <a:solidFill>
                            <a:schemeClr val="tx1"/>
                          </a:solidFill>
                          <a:latin typeface="Consolas"/>
                          <a:ea typeface="Consolas"/>
                          <a:cs typeface="Consolas"/>
                          <a:sym typeface="Consolas"/>
                        </a:rPr>
                      </a:br>
                      <a:r>
                        <a:rPr lang="en-GB" sz="3600">
                          <a:solidFill>
                            <a:schemeClr val="tx1"/>
                          </a:solidFill>
                          <a:latin typeface="Consolas"/>
                          <a:ea typeface="Consolas"/>
                          <a:cs typeface="Consolas"/>
                          <a:sym typeface="Consolas"/>
                        </a:rPr>
                        <a:t>}</a:t>
                      </a:r>
                      <a:endParaRPr sz="3600">
                        <a:solidFill>
                          <a:schemeClr val="tx1"/>
                        </a:solidFill>
                        <a:latin typeface="Consolas"/>
                        <a:ea typeface="Consolas"/>
                        <a:cs typeface="Consolas"/>
                        <a:sym typeface="Consolas"/>
                      </a:endParaRPr>
                    </a:p>
                    <a:p>
                      <a:pPr marL="0" lvl="0" indent="0" algn="ctr" rtl="0">
                        <a:spcBef>
                          <a:spcPts val="0"/>
                        </a:spcBef>
                        <a:spcAft>
                          <a:spcPts val="0"/>
                        </a:spcAft>
                        <a:buNone/>
                      </a:pPr>
                      <a:endParaRPr sz="3600">
                        <a:solidFill>
                          <a:schemeClr val="tx1"/>
                        </a:solidFill>
                        <a:latin typeface="Montserrat"/>
                        <a:ea typeface="Montserrat"/>
                        <a:cs typeface="Montserrat"/>
                        <a:sym typeface="Montserrat"/>
                      </a:endParaRPr>
                    </a:p>
                    <a:p>
                      <a:pPr marL="0" lvl="0" indent="0" algn="ctr" rtl="0">
                        <a:spcBef>
                          <a:spcPts val="0"/>
                        </a:spcBef>
                        <a:spcAft>
                          <a:spcPts val="0"/>
                        </a:spcAft>
                        <a:buNone/>
                      </a:pPr>
                      <a:r>
                        <a:rPr lang="en-GB" sz="3600">
                          <a:solidFill>
                            <a:schemeClr val="tx1"/>
                          </a:solidFill>
                          <a:latin typeface="Montserrat"/>
                          <a:ea typeface="Montserrat"/>
                          <a:cs typeface="Montserrat"/>
                          <a:sym typeface="Montserrat"/>
                        </a:rPr>
                        <a:t>Components can be implemented using either </a:t>
                      </a:r>
                      <a:r>
                        <a:rPr lang="en-GB" sz="3600" b="1">
                          <a:solidFill>
                            <a:schemeClr val="tx1"/>
                          </a:solidFill>
                          <a:latin typeface="Montserrat"/>
                          <a:ea typeface="Montserrat"/>
                          <a:cs typeface="Montserrat"/>
                          <a:sym typeface="Montserrat"/>
                        </a:rPr>
                        <a:t>functions </a:t>
                      </a:r>
                      <a:r>
                        <a:rPr lang="en-GB" sz="3600">
                          <a:solidFill>
                            <a:schemeClr val="tx1"/>
                          </a:solidFill>
                          <a:latin typeface="Montserrat"/>
                          <a:ea typeface="Montserrat"/>
                          <a:cs typeface="Montserrat"/>
                          <a:sym typeface="Montserrat"/>
                        </a:rPr>
                        <a:t>or </a:t>
                      </a:r>
                      <a:r>
                        <a:rPr lang="en-GB" sz="3600" b="1">
                          <a:solidFill>
                            <a:schemeClr val="tx1"/>
                          </a:solidFill>
                          <a:latin typeface="Montserrat"/>
                          <a:ea typeface="Montserrat"/>
                          <a:cs typeface="Montserrat"/>
                          <a:sym typeface="Montserrat"/>
                        </a:rPr>
                        <a:t>classes</a:t>
                      </a:r>
                      <a:endParaRPr sz="3600" b="1">
                        <a:solidFill>
                          <a:schemeClr val="tx1"/>
                        </a:solidFill>
                        <a:latin typeface="Montserrat"/>
                        <a:ea typeface="Montserrat"/>
                        <a:cs typeface="Montserrat"/>
                        <a:sym typeface="Montserra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3600" dirty="0">
                          <a:solidFill>
                            <a:schemeClr val="tx1"/>
                          </a:solidFill>
                          <a:latin typeface="Consolas"/>
                          <a:ea typeface="Consolas"/>
                          <a:cs typeface="Consolas"/>
                          <a:sym typeface="Consolas"/>
                        </a:rPr>
                        <a:t>&lt;h1&gt;Hello, Sara&lt;/h1&gt;</a:t>
                      </a:r>
                      <a:endParaRPr sz="3600" dirty="0">
                        <a:solidFill>
                          <a:schemeClr val="tx1"/>
                        </a:solidFill>
                        <a:latin typeface="Consolas"/>
                        <a:ea typeface="Consolas"/>
                        <a:cs typeface="Consolas"/>
                        <a:sym typeface="Consolas"/>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43556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499" y="1079500"/>
            <a:ext cx="15840529" cy="1435100"/>
          </a:xfrm>
          <a:prstGeom prst="rect">
            <a:avLst/>
          </a:prstGeom>
        </p:spPr>
        <p:txBody>
          <a:bodyPr>
            <a:normAutofit/>
          </a:bodyPr>
          <a:lstStyle/>
          <a:p>
            <a:pPr algn="l" rtl="0"/>
            <a:r>
              <a:rPr lang="en-US" sz="8800" i="0" dirty="0">
                <a:solidFill>
                  <a:schemeClr val="tx1"/>
                </a:solidFill>
                <a:effectLst/>
                <a:latin typeface="Helvetica" panose="020B0604020202020204" pitchFamily="34" charset="0"/>
                <a:cs typeface="Helvetica" panose="020B0604020202020204" pitchFamily="34" charset="0"/>
              </a:rPr>
              <a:t>Creating React Components</a:t>
            </a:r>
          </a:p>
        </p:txBody>
      </p:sp>
      <p:sp>
        <p:nvSpPr>
          <p:cNvPr id="5" name="مربع نص 4">
            <a:extLst>
              <a:ext uri="{FF2B5EF4-FFF2-40B4-BE49-F238E27FC236}">
                <a16:creationId xmlns:a16="http://schemas.microsoft.com/office/drawing/2014/main" id="{025E8E4C-5F44-4A72-840C-94DF8588D837}"/>
              </a:ext>
            </a:extLst>
          </p:cNvPr>
          <p:cNvSpPr txBox="1"/>
          <p:nvPr/>
        </p:nvSpPr>
        <p:spPr>
          <a:xfrm>
            <a:off x="1206499" y="3113544"/>
            <a:ext cx="21871215"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indent="-457200" algn="l">
              <a:buFont typeface="Arial" panose="020B0604020202020204" pitchFamily="34" charset="0"/>
              <a:buChar char="•"/>
            </a:pPr>
            <a:r>
              <a:rPr lang="en-US" sz="3000" dirty="0">
                <a:latin typeface="Helvetica" panose="020B0604020202020204" pitchFamily="34" charset="0"/>
                <a:cs typeface="Helvetica" panose="020B0604020202020204" pitchFamily="34" charset="0"/>
              </a:rPr>
              <a:t>When creating React components it is extremely important that you always adhere to the following two rules: </a:t>
            </a:r>
          </a:p>
          <a:p>
            <a:pPr marL="457200" lvl="8" indent="-457200" algn="l">
              <a:buFont typeface="Courier New" panose="02070309020205020404" pitchFamily="49" charset="0"/>
              <a:buChar char="o"/>
            </a:pPr>
            <a:endParaRPr lang="en-US" sz="3000" dirty="0">
              <a:latin typeface="Helvetica" panose="020B0604020202020204" pitchFamily="34" charset="0"/>
              <a:cs typeface="Helvetica" panose="020B0604020202020204" pitchFamily="34" charset="0"/>
            </a:endParaRPr>
          </a:p>
          <a:p>
            <a:pPr marL="514350" lvl="8" indent="-514350" algn="l">
              <a:buFont typeface="+mj-lt"/>
              <a:buAutoNum type="arabicPeriod"/>
            </a:pPr>
            <a:r>
              <a:rPr lang="en-US" sz="3000" dirty="0">
                <a:latin typeface="Helvetica" panose="020B0604020202020204" pitchFamily="34" charset="0"/>
                <a:cs typeface="Helvetica" panose="020B0604020202020204" pitchFamily="34" charset="0"/>
              </a:rPr>
              <a:t>ALWAYS start component names with a capital letter. React treats components starting with lowercase letters as DOM tags.</a:t>
            </a:r>
          </a:p>
          <a:p>
            <a:pPr marL="514350" lvl="8" indent="-514350" algn="l">
              <a:buFont typeface="+mj-lt"/>
              <a:buAutoNum type="arabicPeriod"/>
            </a:pPr>
            <a:r>
              <a:rPr lang="en-US" sz="3000" dirty="0">
                <a:latin typeface="Helvetica" panose="020B0604020202020204" pitchFamily="34" charset="0"/>
                <a:cs typeface="Helvetica" panose="020B0604020202020204" pitchFamily="34" charset="0"/>
              </a:rPr>
              <a:t>A component should NEVER modify its own props.</a:t>
            </a:r>
          </a:p>
          <a:p>
            <a:pPr marL="457200" indent="-457200" algn="l">
              <a:buFont typeface="Arial" panose="020B0604020202020204" pitchFamily="34" charset="0"/>
              <a:buChar char="•"/>
            </a:pPr>
            <a:endParaRPr lang="en-US" sz="3000" b="1"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endParaRPr lang="en-US" sz="3000" b="1" dirty="0">
              <a:latin typeface="Helvetica" panose="020B0604020202020204" pitchFamily="34" charset="0"/>
              <a:cs typeface="Helvetica" panose="020B0604020202020204" pitchFamily="34" charset="0"/>
            </a:endParaRPr>
          </a:p>
          <a:p>
            <a:pPr marL="457200" indent="-457200" algn="l">
              <a:buFont typeface="Arial" panose="020B0604020202020204" pitchFamily="34" charset="0"/>
              <a:buChar char="•"/>
            </a:pPr>
            <a:r>
              <a:rPr lang="en-US" sz="3000" b="1" dirty="0">
                <a:latin typeface="Helvetica" panose="020B0604020202020204" pitchFamily="34" charset="0"/>
                <a:cs typeface="Helvetica" panose="020B0604020202020204" pitchFamily="34" charset="0"/>
              </a:rPr>
              <a:t>Props definition: </a:t>
            </a:r>
            <a:r>
              <a:rPr lang="en-US" sz="3000" dirty="0">
                <a:latin typeface="Helvetica" panose="020B0604020202020204" pitchFamily="34" charset="0"/>
                <a:cs typeface="Helvetica" panose="020B0604020202020204" pitchFamily="34" charset="0"/>
              </a:rPr>
              <a:t>“props are inputs to a React component. They are data passed down from a parent component to a child component.”</a:t>
            </a:r>
          </a:p>
        </p:txBody>
      </p:sp>
    </p:spTree>
    <p:extLst>
      <p:ext uri="{BB962C8B-B14F-4D97-AF65-F5344CB8AC3E}">
        <p14:creationId xmlns:p14="http://schemas.microsoft.com/office/powerpoint/2010/main" val="332791441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1210</TotalTime>
  <Words>2553</Words>
  <Application>Microsoft Office PowerPoint</Application>
  <PresentationFormat>مخصص</PresentationFormat>
  <Paragraphs>138</Paragraphs>
  <Slides>21</Slides>
  <Notes>14</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21</vt:i4>
      </vt:variant>
    </vt:vector>
  </HeadingPairs>
  <TitlesOfParts>
    <vt:vector size="31" baseType="lpstr">
      <vt:lpstr>Arial</vt:lpstr>
      <vt:lpstr>Cabin</vt:lpstr>
      <vt:lpstr>Consolas</vt:lpstr>
      <vt:lpstr>Courier New</vt:lpstr>
      <vt:lpstr>Helvetica</vt:lpstr>
      <vt:lpstr>Helvetica Neue</vt:lpstr>
      <vt:lpstr>Helvetica Neue Medium</vt:lpstr>
      <vt:lpstr>Montserrat</vt:lpstr>
      <vt:lpstr>Montserrat Light</vt:lpstr>
      <vt:lpstr>21_BasicWhite</vt:lpstr>
      <vt:lpstr>ReactJS (Components) </vt:lpstr>
      <vt:lpstr>Objective  </vt:lpstr>
      <vt:lpstr>UI Design</vt:lpstr>
      <vt:lpstr>UI Design</vt:lpstr>
      <vt:lpstr>Creating React Components</vt:lpstr>
      <vt:lpstr>Creating React Components</vt:lpstr>
      <vt:lpstr>Creating React Components</vt:lpstr>
      <vt:lpstr>Creating React Components</vt:lpstr>
      <vt:lpstr>Creating React Components</vt:lpstr>
      <vt:lpstr>What Data Should be Stored in What State?</vt:lpstr>
      <vt:lpstr>What Data Should be Stored in What State?</vt:lpstr>
      <vt:lpstr>Props vs. State</vt:lpstr>
      <vt:lpstr>How to Create a Stateful Component</vt:lpstr>
      <vt:lpstr>How to Create a Stateful Component</vt:lpstr>
      <vt:lpstr>عرض تقديمي في PowerPoint</vt:lpstr>
      <vt:lpstr>The App.js Component</vt:lpstr>
      <vt:lpstr>Dynamic React Components</vt:lpstr>
      <vt:lpstr>Render Components using if Statements</vt:lpstr>
      <vt:lpstr>Render Components using if Statements</vt:lpstr>
      <vt:lpstr>Render Components using if Statements</vt:lpstr>
      <vt:lpstr>Render Multiple Components Using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haneen nooh</cp:lastModifiedBy>
  <cp:revision>47</cp:revision>
  <dcterms:modified xsi:type="dcterms:W3CDTF">2021-10-24T23:58:45Z</dcterms:modified>
</cp:coreProperties>
</file>