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7" r:id="rId6"/>
    <p:sldId id="266" r:id="rId7"/>
    <p:sldId id="274" r:id="rId8"/>
    <p:sldId id="275" r:id="rId9"/>
    <p:sldId id="264" r:id="rId10"/>
    <p:sldId id="268" r:id="rId11"/>
    <p:sldId id="269" r:id="rId12"/>
    <p:sldId id="270" r:id="rId13"/>
    <p:sldId id="272" r:id="rId14"/>
    <p:sldId id="271" r:id="rId15"/>
    <p:sldId id="273" r:id="rId16"/>
    <p:sldId id="260" r:id="rId17"/>
    <p:sldId id="261" r:id="rId18"/>
  </p:sldIdLst>
  <p:sldSz cx="24384000" cy="13716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W/C9yY5vCzVDdW9tke01RYbP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53" d="100"/>
          <a:sy n="53" d="100"/>
        </p:scale>
        <p:origin x="7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31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08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36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9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8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83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68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42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64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43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00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bg>
      <p:bgPr>
        <a:solidFill>
          <a:srgbClr val="4294A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1pPr>
            <a:lvl2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2pPr>
            <a:lvl3pPr marL="137160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3pPr>
            <a:lvl4pPr marL="182880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4pPr>
            <a:lvl5pPr marL="228600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 b="1">
                <a:solidFill>
                  <a:srgbClr val="FFFFFF"/>
                </a:solidFill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15" name="Google Shape;15;p15" descr="mcitt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 descr="Tuwaiq Academy Logo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 descr="logoSAFCSP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id="19" name="Google Shape;19;p15" descr="Tuwaiq1000-google-logo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25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5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5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marL="914400" lvl="1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marL="1371600" lvl="2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marL="1828800" lvl="3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marL="2286000" lvl="4" indent="-22860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p26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6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6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marL="914400" lvl="1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marL="1371600" lvl="2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marL="1828800" lvl="3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marL="2286000" lvl="4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104" name="Google Shape;104;p27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7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7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>
            <a:spLocks noGrp="1"/>
          </p:cNvSpPr>
          <p:nvPr>
            <p:ph type="pic" idx="2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Google Shape;110;p28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6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6" descr="Tuwaiq Academy LogoWaterMark-01-01.png"/>
          <p:cNvPicPr preferRelativeResize="0"/>
          <p:nvPr/>
        </p:nvPicPr>
        <p:blipFill rotWithShape="1">
          <a:blip r:embed="rId3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Fact">
  <p:cSld name="Big Fa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7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7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7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" name="Google Shape;46;p19" descr="Dotline-0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9" descr="Tuwaiq Academy LogoWaterMark-01-01.png"/>
          <p:cNvPicPr preferRelativeResize="0"/>
          <p:nvPr/>
        </p:nvPicPr>
        <p:blipFill rotWithShape="1">
          <a:blip r:embed="rId3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4294A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20" descr="mcittt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0" descr="Tuwaiq Academy Logo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0" descr="logoSAFCSP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id="55" name="Google Shape;55;p20" descr="Tuwaiq1000-google-logo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>
  <p:cSld name="Statem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1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1" descr="Dotline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sz="4760" b="1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21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2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1" name="Google Shape;71;p22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2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2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2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marL="1371600" lvl="2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marL="1828800" lvl="3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marL="2286000" lvl="4" indent="-369189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81000" marR="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marL="990600" marR="0" lvl="1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marL="1600200" marR="0" lvl="2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marL="2209800" marR="0" lvl="3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marL="2819400" marR="0" lvl="4" indent="-381000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GB"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id="82" name="Google Shape;82;p24" descr="Tuwaiq1000-google-logo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4" descr="Dotline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4" descr="Tuwaiq Academy LogoWaterMark-01-01.png"/>
          <p:cNvPicPr preferRelativeResize="0"/>
          <p:nvPr/>
        </p:nvPicPr>
        <p:blipFill rotWithShape="1">
          <a:blip r:embed="rId4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62915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2915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2914" algn="r" rtl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291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291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sz="30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" name="Google Shape;8;p14" descr="Tuwaiq1000-google-logo-01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 descr="Tuwaiq Academy LogoWaterMark-01-01.png"/>
          <p:cNvPicPr preferRelativeResize="0"/>
          <p:nvPr/>
        </p:nvPicPr>
        <p:blipFill rotWithShape="1">
          <a:blip r:embed="rId16">
            <a:alphaModFix amt="50159"/>
          </a:blip>
          <a:srcRect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 descr="Dotline-02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usestate.asp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hyperlink" Target="https://www.w3schools.com/react/react_state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Manipulation </a:t>
            </a:r>
            <a:endParaRPr sz="11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4294967295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endParaRPr sz="55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Hooks Rules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5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Rules:</a:t>
            </a:r>
          </a:p>
          <a:p>
            <a:pPr marL="819150" lvl="3" indent="-742950">
              <a:lnSpc>
                <a:spcPct val="150000"/>
              </a:lnSpc>
              <a:buClr>
                <a:schemeClr val="dk2"/>
              </a:buClr>
              <a:buSzPts val="4400"/>
              <a:buFont typeface="+mj-lt"/>
              <a:buAutoNum type="arabicPeriod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can only be called inside React function components.</a:t>
            </a:r>
          </a:p>
          <a:p>
            <a:pPr marL="819150" lvl="3" indent="-742950">
              <a:lnSpc>
                <a:spcPct val="150000"/>
              </a:lnSpc>
              <a:buClr>
                <a:schemeClr val="dk2"/>
              </a:buClr>
              <a:buSzPts val="4400"/>
              <a:buFont typeface="+mj-lt"/>
              <a:buAutoNum type="arabicPeriod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can only be called at the top level of a component.</a:t>
            </a:r>
          </a:p>
          <a:p>
            <a:pPr marL="819150" lvl="3" indent="-742950">
              <a:lnSpc>
                <a:spcPct val="150000"/>
              </a:lnSpc>
              <a:buClr>
                <a:schemeClr val="dk2"/>
              </a:buClr>
              <a:buSzPts val="4400"/>
              <a:buFont typeface="+mj-lt"/>
              <a:buAutoNum type="arabicPeriod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cannot be conditional</a:t>
            </a: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663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React </a:t>
            </a:r>
            <a:r>
              <a:rPr lang="en-US" sz="8500" b="1" dirty="0" err="1">
                <a:solidFill>
                  <a:srgbClr val="E6B91E"/>
                </a:solidFill>
                <a:latin typeface="Trebuchet MS"/>
              </a:rPr>
              <a:t>useState</a:t>
            </a:r>
            <a:r>
              <a:rPr lang="en-US" sz="8500" b="1" dirty="0">
                <a:solidFill>
                  <a:srgbClr val="E6B91E"/>
                </a:solidFill>
                <a:latin typeface="Trebuchet MS"/>
              </a:rPr>
              <a:t> Hooks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The React </a:t>
            </a: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useState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 Hook allows us to track state in a function component.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State generally refers to data or </a:t>
            </a:r>
            <a:r>
              <a:rPr lang="en-US" sz="44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properites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that need to be tracking in an application.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129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Import </a:t>
            </a:r>
            <a:r>
              <a:rPr lang="en-US" sz="8500" b="1" dirty="0" err="1">
                <a:solidFill>
                  <a:srgbClr val="E6B91E"/>
                </a:solidFill>
                <a:latin typeface="Trebuchet MS"/>
              </a:rPr>
              <a:t>useState</a:t>
            </a:r>
            <a:endParaRPr lang="en-US" sz="8500" b="1" dirty="0">
              <a:solidFill>
                <a:srgbClr val="E6B91E"/>
              </a:solidFill>
              <a:latin typeface="Trebuchet MS"/>
            </a:endParaRP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To use the </a:t>
            </a:r>
            <a:r>
              <a:rPr lang="en-US" sz="44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useState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 Hook, we first need to import it into our component.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A5F85-1779-3843-9DBC-F407FDA30FD6}"/>
              </a:ext>
            </a:extLst>
          </p:cNvPr>
          <p:cNvSpPr/>
          <p:nvPr/>
        </p:nvSpPr>
        <p:spPr>
          <a:xfrm>
            <a:off x="6096000" y="5534561"/>
            <a:ext cx="12192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0077AA"/>
                </a:solidFill>
                <a:latin typeface="Verdana" panose="020B0604030504040204" pitchFamily="34" charset="0"/>
              </a:rPr>
              <a:t>import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Verdana" panose="020B0604030504040204" pitchFamily="34" charset="0"/>
              </a:rPr>
              <a:t>{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r>
              <a:rPr lang="en-US" sz="4000" dirty="0" err="1">
                <a:latin typeface="Verdana" panose="020B0604030504040204" pitchFamily="34" charset="0"/>
              </a:rPr>
              <a:t>useState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Verdana" panose="020B0604030504040204" pitchFamily="34" charset="0"/>
              </a:rPr>
              <a:t>}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Verdana" panose="020B0604030504040204" pitchFamily="34" charset="0"/>
              </a:rPr>
              <a:t>from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Verdana" panose="020B0604030504040204" pitchFamily="34" charset="0"/>
              </a:rPr>
              <a:t>"react"</a:t>
            </a:r>
            <a:r>
              <a:rPr lang="en-US" sz="4000" dirty="0">
                <a:solidFill>
                  <a:srgbClr val="999999"/>
                </a:solidFill>
                <a:latin typeface="Verdana" panose="020B0604030504040204" pitchFamily="34" charset="0"/>
              </a:rPr>
              <a:t>;</a:t>
            </a:r>
            <a:r>
              <a:rPr lang="en-US" sz="4000" dirty="0">
                <a:latin typeface="Verdana" panose="020B0604030504040204" pitchFamily="34" charset="0"/>
              </a:rPr>
              <a:t> 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03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3" descr="Untitled-2_iO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2;p10">
            <a:extLst>
              <a:ext uri="{FF2B5EF4-FFF2-40B4-BE49-F238E27FC236}">
                <a16:creationId xmlns:a16="http://schemas.microsoft.com/office/drawing/2014/main" id="{4C386F0F-3952-EB4D-AFB7-59C461F9D922}"/>
              </a:ext>
            </a:extLst>
          </p:cNvPr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 err="1">
                <a:solidFill>
                  <a:srgbClr val="E6B91E"/>
                </a:solidFill>
                <a:latin typeface="Trebuchet MS"/>
              </a:rPr>
              <a:t>Initilize</a:t>
            </a:r>
            <a:r>
              <a:rPr lang="en-US" sz="8500" b="1" dirty="0">
                <a:solidFill>
                  <a:srgbClr val="E6B91E"/>
                </a:solidFill>
                <a:latin typeface="Trebuchet MS"/>
              </a:rPr>
              <a:t> </a:t>
            </a:r>
            <a:r>
              <a:rPr lang="en-US" sz="8500" b="1" dirty="0" err="1">
                <a:solidFill>
                  <a:srgbClr val="E6B91E"/>
                </a:solidFill>
                <a:latin typeface="Trebuchet MS"/>
              </a:rPr>
              <a:t>useState</a:t>
            </a:r>
            <a:endParaRPr lang="en-US" sz="8500" b="1" dirty="0">
              <a:solidFill>
                <a:srgbClr val="E6B91E"/>
              </a:solidFill>
              <a:latin typeface="Trebuchet MS"/>
            </a:endParaRP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33;p10">
            <a:extLst>
              <a:ext uri="{FF2B5EF4-FFF2-40B4-BE49-F238E27FC236}">
                <a16:creationId xmlns:a16="http://schemas.microsoft.com/office/drawing/2014/main" id="{F1AA973A-1233-2A45-B462-880F1AD7F149}"/>
              </a:ext>
            </a:extLst>
          </p:cNvPr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We initialize our state by calling </a:t>
            </a:r>
            <a:r>
              <a:rPr lang="en-US" sz="44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useState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 in our function component.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 err="1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useState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 accepts an initial state and returns two values:</a:t>
            </a:r>
          </a:p>
          <a:p>
            <a:pPr marL="819150" lvl="3" indent="-742950">
              <a:lnSpc>
                <a:spcPct val="150000"/>
              </a:lnSpc>
              <a:buClr>
                <a:schemeClr val="dk2"/>
              </a:buClr>
              <a:buSzPts val="4400"/>
              <a:buFont typeface="+mj-lt"/>
              <a:buAutoNum type="arabicPeriod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The current state </a:t>
            </a:r>
          </a:p>
          <a:p>
            <a:pPr marL="819150" lvl="3" indent="-742950">
              <a:lnSpc>
                <a:spcPct val="150000"/>
              </a:lnSpc>
              <a:buClr>
                <a:schemeClr val="dk2"/>
              </a:buClr>
              <a:buSzPts val="4400"/>
              <a:buFont typeface="+mj-lt"/>
              <a:buAutoNum type="arabicPeriod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A function that update the state </a:t>
            </a:r>
          </a:p>
          <a:p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A1462-2C5B-D646-9409-A7C12E872E2F}"/>
              </a:ext>
            </a:extLst>
          </p:cNvPr>
          <p:cNvSpPr/>
          <p:nvPr/>
        </p:nvSpPr>
        <p:spPr>
          <a:xfrm>
            <a:off x="5535447" y="7924000"/>
            <a:ext cx="12192000" cy="367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4572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"react"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9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Read state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626854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We can now include our state anywhere in our component.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A5F85-1779-3843-9DBC-F407FDA30FD6}"/>
              </a:ext>
            </a:extLst>
          </p:cNvPr>
          <p:cNvSpPr/>
          <p:nvPr/>
        </p:nvSpPr>
        <p:spPr>
          <a:xfrm>
            <a:off x="4140200" y="4749800"/>
            <a:ext cx="16967200" cy="7380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864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"react"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"react-</a:t>
            </a:r>
            <a:r>
              <a:rPr lang="en-US" sz="4000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My favorite color is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FavoriteColor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'root'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4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3" descr="Untitled-2_iO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2;p10">
            <a:extLst>
              <a:ext uri="{FF2B5EF4-FFF2-40B4-BE49-F238E27FC236}">
                <a16:creationId xmlns:a16="http://schemas.microsoft.com/office/drawing/2014/main" id="{4C386F0F-3952-EB4D-AFB7-59C461F9D922}"/>
              </a:ext>
            </a:extLst>
          </p:cNvPr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Update state 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33;p10">
            <a:extLst>
              <a:ext uri="{FF2B5EF4-FFF2-40B4-BE49-F238E27FC236}">
                <a16:creationId xmlns:a16="http://schemas.microsoft.com/office/drawing/2014/main" id="{F1AA973A-1233-2A45-B462-880F1AD7F149}"/>
              </a:ext>
            </a:extLst>
          </p:cNvPr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To update our state, we use our state updater function.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A1462-2C5B-D646-9409-A7C12E872E2F}"/>
              </a:ext>
            </a:extLst>
          </p:cNvPr>
          <p:cNvSpPr/>
          <p:nvPr/>
        </p:nvSpPr>
        <p:spPr>
          <a:xfrm>
            <a:off x="1447800" y="4813939"/>
            <a:ext cx="21488400" cy="73800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"react"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"react-</a:t>
            </a:r>
            <a:r>
              <a:rPr lang="en-US" sz="4000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useState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My favorite color is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={()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ReactDOM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FavoriteColor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'root’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286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body" idx="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810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6B7076"/>
              </a:buClr>
              <a:buSzPts val="3000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https://www.w3schools.com/react/react_usestate.asp</a:t>
            </a:r>
            <a:endParaRPr lang="en-GB" u="sng" dirty="0">
              <a:solidFill>
                <a:schemeClr val="hlink"/>
              </a:solidFill>
            </a:endParaRPr>
          </a:p>
          <a:p>
            <a:pPr marL="381000" lvl="0" indent="-381000" algn="l" rtl="0">
              <a:lnSpc>
                <a:spcPct val="150000"/>
              </a:lnSpc>
              <a:spcBef>
                <a:spcPts val="0"/>
              </a:spcBef>
              <a:buClr>
                <a:srgbClr val="6B7076"/>
              </a:buClr>
              <a:buSzPts val="3000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https://www.w3schools.com/react/react_state.asp</a:t>
            </a:r>
            <a:r>
              <a:rPr lang="en-GB" u="sng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4294A2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13" descr="Untitled-2_Android.png"/>
          <p:cNvPicPr preferRelativeResize="0"/>
          <p:nvPr/>
        </p:nvPicPr>
        <p:blipFill rotWithShape="1">
          <a:blip r:embed="rId5">
            <a:alphaModFix/>
          </a:blip>
          <a:srcRect l="34470" t="30896" r="35052" b="32729"/>
          <a:stretch/>
        </p:blipFill>
        <p:spPr>
          <a:xfrm>
            <a:off x="22234800" y="708700"/>
            <a:ext cx="569850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 descr="Untitled-2_iO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 descr="Untitled-2_JS.png"/>
          <p:cNvPicPr preferRelativeResize="0"/>
          <p:nvPr/>
        </p:nvPicPr>
        <p:blipFill rotWithShape="1">
          <a:blip r:embed="rId7">
            <a:alphaModFix/>
          </a:blip>
          <a:srcRect l="34661" t="34287" r="32019" b="33481"/>
          <a:stretch/>
        </p:blipFill>
        <p:spPr>
          <a:xfrm>
            <a:off x="21242612" y="773125"/>
            <a:ext cx="569837" cy="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1206500" y="4572000"/>
            <a:ext cx="21567774" cy="634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state</a:t>
            </a:r>
          </a:p>
          <a:p>
            <a:pPr marL="68580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 Creating the state Object</a:t>
            </a:r>
          </a:p>
          <a:p>
            <a:pPr marL="68580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Using the state Object</a:t>
            </a:r>
          </a:p>
          <a:p>
            <a:pPr marL="68580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React Hooks</a:t>
            </a:r>
          </a:p>
          <a:p>
            <a:pPr marL="685800" indent="-685800">
              <a:lnSpc>
                <a:spcPct val="150000"/>
              </a:lnSpc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React </a:t>
            </a:r>
            <a:r>
              <a:rPr lang="en-US" sz="4800" dirty="0" err="1">
                <a:solidFill>
                  <a:srgbClr val="FFFFFF"/>
                </a:solidFill>
              </a:rPr>
              <a:t>useState</a:t>
            </a:r>
            <a:r>
              <a:rPr lang="en-US" sz="4800" dirty="0">
                <a:solidFill>
                  <a:srgbClr val="FFFFFF"/>
                </a:solidFill>
              </a:rPr>
              <a:t> Hook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11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1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"/>
          <p:cNvSpPr txBox="1">
            <a:spLocks noGrp="1"/>
          </p:cNvSpPr>
          <p:nvPr>
            <p:ph type="subTitle" idx="4294967295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77500" lnSpcReduction="20000"/>
          </a:bodyPr>
          <a:lstStyle/>
          <a:p>
            <a:pPr marL="381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GB" sz="55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state</a:t>
            </a:r>
          </a:p>
          <a:p>
            <a:pPr marL="685800" indent="-68580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5500" dirty="0">
                <a:solidFill>
                  <a:srgbClr val="FFFFFF"/>
                </a:solidFill>
              </a:rPr>
              <a:t> Creating the state Object</a:t>
            </a:r>
          </a:p>
          <a:p>
            <a:pPr marL="685800" indent="-68580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5500" dirty="0">
                <a:solidFill>
                  <a:srgbClr val="FFFFFF"/>
                </a:solidFill>
              </a:rPr>
              <a:t>Using the state Object</a:t>
            </a:r>
          </a:p>
          <a:p>
            <a:pPr marL="685800" indent="-68580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5500" dirty="0">
                <a:solidFill>
                  <a:srgbClr val="FFFFFF"/>
                </a:solidFill>
              </a:rPr>
              <a:t>React Hooks</a:t>
            </a:r>
          </a:p>
          <a:p>
            <a:pPr marL="685800" indent="-685800" algn="l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ts val="5500"/>
              <a:buFont typeface="Arial"/>
              <a:buChar char="•"/>
            </a:pPr>
            <a:r>
              <a:rPr lang="en-US" sz="5500" dirty="0">
                <a:solidFill>
                  <a:srgbClr val="FFFFFF"/>
                </a:solidFill>
              </a:rPr>
              <a:t>React </a:t>
            </a:r>
            <a:r>
              <a:rPr lang="en-US" sz="5500" dirty="0" err="1">
                <a:solidFill>
                  <a:srgbClr val="FFFFFF"/>
                </a:solidFill>
              </a:rPr>
              <a:t>useState</a:t>
            </a:r>
            <a:r>
              <a:rPr lang="en-US" sz="5500" dirty="0">
                <a:solidFill>
                  <a:srgbClr val="FFFFFF"/>
                </a:solidFill>
              </a:rPr>
              <a:t> Hook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None/>
            </a:pPr>
            <a:endParaRPr lang="en-GB" sz="55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Arial"/>
              <a:buChar char="•"/>
            </a:pPr>
            <a:endParaRPr dirty="0"/>
          </a:p>
        </p:txBody>
      </p:sp>
      <p:pic>
        <p:nvPicPr>
          <p:cNvPr id="126" name="Google Shape;126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1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E"/>
              </a:buClr>
              <a:buSzPts val="2800"/>
              <a:buFont typeface="Trebuchet MS"/>
              <a:buNone/>
            </a:pPr>
            <a:r>
              <a:rPr lang="en-GB" sz="8500" b="1" i="0" u="none" strike="noStrike" cap="none" dirty="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State </a:t>
            </a: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React components has a built-in state object.</a:t>
            </a: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The state object is where you store property values that belongs to the component.</a:t>
            </a: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When the state object changes, the component re-renders.</a:t>
            </a:r>
          </a:p>
          <a:p>
            <a:br>
              <a:rPr lang="en-US" sz="4400" dirty="0"/>
            </a:b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sz="4400" dirty="0"/>
            </a:b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sz="4400" dirty="0"/>
            </a:br>
            <a:endParaRPr sz="44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3551894" cy="209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500" b="1" dirty="0">
                <a:solidFill>
                  <a:srgbClr val="E6B91E"/>
                </a:solidFill>
                <a:latin typeface="Trebuchet MS"/>
              </a:rPr>
              <a:t> Creating the state Object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The state object is initialized in the constructor:</a:t>
            </a:r>
          </a:p>
          <a:p>
            <a:br>
              <a:rPr lang="en-US" dirty="0"/>
            </a:br>
            <a:endParaRPr lang="en-US" dirty="0"/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76200" lvl="0">
              <a:lnSpc>
                <a:spcPct val="150000"/>
              </a:lnSpc>
              <a:buClr>
                <a:schemeClr val="dk2"/>
              </a:buClr>
              <a:buSzPts val="4400"/>
            </a:pPr>
            <a:endParaRPr lang="en-GB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EE8B2-0F46-784A-AA8D-150D1E514F1F}"/>
              </a:ext>
            </a:extLst>
          </p:cNvPr>
          <p:cNvSpPr/>
          <p:nvPr/>
        </p:nvSpPr>
        <p:spPr>
          <a:xfrm>
            <a:off x="4288521" y="4969437"/>
            <a:ext cx="16002000" cy="566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640080">
            <a:spAutoFit/>
          </a:bodyPr>
          <a:lstStyle/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My Car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ar-SA" sz="4000" dirty="0">
              <a:latin typeface="Consolas" panose="020B0609020204030204" pitchFamily="49" charset="0"/>
            </a:endParaRP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ar-SA" sz="4000" dirty="0">
              <a:solidFill>
                <a:srgbClr val="88C6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3551894" cy="209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500" b="1" dirty="0">
                <a:solidFill>
                  <a:srgbClr val="E6B91E"/>
                </a:solidFill>
                <a:latin typeface="Trebuchet MS"/>
              </a:rPr>
              <a:t> Creating the state Object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3"/>
            <a:ext cx="19634786" cy="84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The state object can contain as many properties as you like:</a:t>
            </a:r>
          </a:p>
          <a:p>
            <a:br>
              <a:rPr lang="en-US" dirty="0"/>
            </a:br>
            <a:endParaRPr lang="en-US" dirty="0"/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dirty="0"/>
            </a:br>
            <a:endParaRPr lang="en-US" dirty="0"/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457200" lvl="0" indent="-381000">
              <a:lnSpc>
                <a:spcPct val="150000"/>
              </a:lnSpc>
              <a:buClr>
                <a:schemeClr val="dk2"/>
              </a:buClr>
              <a:buSzPts val="4400"/>
              <a:buFont typeface="Trebuchet MS"/>
              <a:buChar char="❖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  <a:p>
            <a:pPr marL="76200" lvl="0">
              <a:lnSpc>
                <a:spcPct val="150000"/>
              </a:lnSpc>
              <a:buClr>
                <a:schemeClr val="dk2"/>
              </a:buClr>
              <a:buSzPts val="4400"/>
            </a:pPr>
            <a:endParaRPr lang="en-GB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EE8B2-0F46-784A-AA8D-150D1E514F1F}"/>
              </a:ext>
            </a:extLst>
          </p:cNvPr>
          <p:cNvSpPr/>
          <p:nvPr/>
        </p:nvSpPr>
        <p:spPr>
          <a:xfrm>
            <a:off x="3518500" y="4709465"/>
            <a:ext cx="16002000" cy="809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640080">
            <a:spAutoFit/>
          </a:bodyPr>
          <a:lstStyle/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"Mustang"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1964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My Car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ar-SA" sz="4000" dirty="0">
              <a:solidFill>
                <a:srgbClr val="88C6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770822" y="912011"/>
            <a:ext cx="12842355" cy="209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Using the state Object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20798214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Refer to the state object anywhere in the component by using the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this.state.propertyname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Helvetica Neue"/>
                <a:cs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syntax:</a:t>
            </a:r>
          </a:p>
          <a:p>
            <a:br>
              <a:rPr lang="en-US" dirty="0"/>
            </a:br>
            <a:endParaRPr lang="en-US" dirty="0"/>
          </a:p>
          <a:p>
            <a:endParaRPr lang="en-US" sz="40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sz="4400" dirty="0"/>
            </a:br>
            <a:endParaRPr lang="en-US" sz="4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FBB03-F3CB-4F4D-9446-2540466FD8ED}"/>
              </a:ext>
            </a:extLst>
          </p:cNvPr>
          <p:cNvSpPr/>
          <p:nvPr/>
        </p:nvSpPr>
        <p:spPr>
          <a:xfrm>
            <a:off x="1893345" y="4870440"/>
            <a:ext cx="20798214" cy="8402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31520" anchor="ctr">
            <a:spAutoFit/>
          </a:bodyPr>
          <a:lstStyle/>
          <a:p>
            <a:pPr lvl="2"/>
            <a:r>
              <a:rPr lang="en-US" sz="36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"Mustang"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1964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It is a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36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);}}</a:t>
            </a:r>
            <a:endParaRPr lang="ar-SA" sz="3600" dirty="0">
              <a:solidFill>
                <a:srgbClr val="88C6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361748" y="903805"/>
            <a:ext cx="14201599" cy="209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Changing the state Object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20798214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To change a value in the state object, use the </a:t>
            </a: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this.setState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() 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method.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When a value in the state object changes, the component will re-render, meaning that the output will change according to the new value(s).</a:t>
            </a:r>
          </a:p>
          <a:p>
            <a:br>
              <a:rPr lang="en-US" sz="1800" dirty="0"/>
            </a:br>
            <a:endParaRPr lang="en-US" sz="1800" dirty="0"/>
          </a:p>
          <a:p>
            <a:endParaRPr lang="en-US" sz="48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  <a:p>
            <a:br>
              <a:rPr lang="en-US" sz="5400" dirty="0"/>
            </a:br>
            <a:endParaRPr lang="en-US" sz="5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361748" y="903805"/>
            <a:ext cx="14201599" cy="209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Example for </a:t>
            </a:r>
            <a:r>
              <a:rPr lang="en-US" sz="8500" b="1" dirty="0" err="1">
                <a:solidFill>
                  <a:srgbClr val="E6B91E"/>
                </a:solidFill>
                <a:latin typeface="Trebuchet MS"/>
              </a:rPr>
              <a:t>setState</a:t>
            </a:r>
            <a:r>
              <a:rPr lang="en-US" sz="8500" b="1" dirty="0">
                <a:solidFill>
                  <a:srgbClr val="E6B91E"/>
                </a:solidFill>
                <a:latin typeface="Trebuchet MS"/>
              </a:rPr>
              <a:t> 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204BC-6E25-7E44-9912-898A1FFDFA43}"/>
              </a:ext>
            </a:extLst>
          </p:cNvPr>
          <p:cNvSpPr/>
          <p:nvPr/>
        </p:nvSpPr>
        <p:spPr>
          <a:xfrm>
            <a:off x="3346382" y="3263151"/>
            <a:ext cx="19802375" cy="94509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3152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React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brand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"Ford"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"Mustang"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year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changeColor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setState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brand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}&lt;/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It is a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2400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sz="2400" dirty="0" err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changeColor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Change color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99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ar-SA" sz="2400" dirty="0">
              <a:solidFill>
                <a:srgbClr val="88C6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0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6023070" y="920667"/>
            <a:ext cx="12842355" cy="230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8500" b="1" dirty="0">
                <a:solidFill>
                  <a:srgbClr val="E6B91E"/>
                </a:solidFill>
                <a:latin typeface="Trebuchet MS"/>
              </a:rPr>
              <a:t>React Hooks</a:t>
            </a:r>
          </a:p>
          <a:p>
            <a:br>
              <a:rPr lang="en-US" sz="8800" dirty="0"/>
            </a:br>
            <a:endParaRPr sz="8500" b="0" i="0" u="none" strike="noStrike" cap="none" dirty="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2374607" y="3224822"/>
            <a:ext cx="19634786" cy="939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allow function components to have access to state and other React features. Because of this, class components are generally no longer needed.</a:t>
            </a:r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Hooks allow us to "hook" into React features such as 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state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 and 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Helvetica Neue"/>
                <a:ea typeface="Helvetica Neue"/>
                <a:cs typeface="Helvetica Neue"/>
              </a:rPr>
              <a:t>lifecycle methods</a:t>
            </a:r>
            <a:r>
              <a:rPr lang="en-US" sz="44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</a:rPr>
              <a:t>.</a:t>
            </a:r>
          </a:p>
          <a:p>
            <a:br>
              <a:rPr lang="en-US" dirty="0"/>
            </a:br>
            <a:endParaRPr lang="en-US" dirty="0"/>
          </a:p>
          <a:p>
            <a:pPr marL="647700" lvl="3" indent="-571500">
              <a:lnSpc>
                <a:spcPct val="150000"/>
              </a:lnSpc>
              <a:buClr>
                <a:schemeClr val="dk2"/>
              </a:buClr>
              <a:buSzPts val="4400"/>
              <a:buFont typeface="Wingdings" pitchFamily="2" charset="2"/>
              <a:buChar char="v"/>
            </a:pPr>
            <a:endParaRPr lang="en-US" sz="4400" dirty="0">
              <a:solidFill>
                <a:srgbClr val="5E5E5E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7747823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968</Words>
  <Application>Microsoft Macintosh PowerPoint</Application>
  <PresentationFormat>Custom</PresentationFormat>
  <Paragraphs>179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Consolas</vt:lpstr>
      <vt:lpstr>Verdana</vt:lpstr>
      <vt:lpstr>Helvetica Neue</vt:lpstr>
      <vt:lpstr>Trebuchet MS</vt:lpstr>
      <vt:lpstr>21_BasicWhite</vt:lpstr>
      <vt:lpstr>State Manipulation </vt:lpstr>
      <vt:lpstr>Objective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Functional component &amp; Class component </dc:title>
  <cp:lastModifiedBy>Maryam Balabeed</cp:lastModifiedBy>
  <cp:revision>9</cp:revision>
  <dcterms:modified xsi:type="dcterms:W3CDTF">2021-10-26T09:56:46Z</dcterms:modified>
</cp:coreProperties>
</file>