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73" r:id="rId4"/>
    <p:sldId id="267" r:id="rId5"/>
    <p:sldId id="268" r:id="rId6"/>
    <p:sldId id="269" r:id="rId7"/>
    <p:sldId id="270" r:id="rId8"/>
    <p:sldId id="271" r:id="rId9"/>
    <p:sldId id="272" r:id="rId10"/>
    <p:sldId id="274" r:id="rId11"/>
    <p:sldId id="275" r:id="rId12"/>
    <p:sldId id="276" r:id="rId13"/>
    <p:sldId id="265"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p:scale>
          <a:sx n="41" d="100"/>
          <a:sy n="41"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45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462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486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45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giters.com/Lazytangent/thunks" TargetMode="External"/><Relationship Id="rId7" Type="http://schemas.openxmlformats.org/officeDocument/2006/relationships/image" Target="../media/image20.png"/><Relationship Id="rId2" Type="http://schemas.openxmlformats.org/officeDocument/2006/relationships/hyperlink" Target="https://www.tutomena.com/web-development/javascript/redux-library/" TargetMode="Externa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medium.com/@sumeet.ru/component-communication-in-react-without-redux-5006b7a6009d"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Redux</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React Context API vs Redux</a:t>
            </a:r>
            <a:endParaRPr dirty="0"/>
          </a:p>
        </p:txBody>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a:xfrm>
            <a:off x="1206500" y="2281374"/>
            <a:ext cx="20645794" cy="8256630"/>
          </a:xfrm>
        </p:spPr>
        <p:txBody>
          <a:bodyPr>
            <a:noAutofit/>
          </a:bodyPr>
          <a:lstStyle/>
          <a:p>
            <a:pPr marL="0" indent="0" algn="l" rtl="0">
              <a:lnSpc>
                <a:spcPct val="100000"/>
              </a:lnSpc>
              <a:buNone/>
            </a:pPr>
            <a:r>
              <a:rPr lang="en-US" b="1" i="0" dirty="0">
                <a:solidFill>
                  <a:srgbClr val="0096A4"/>
                </a:solidFill>
                <a:effectLst/>
                <a:latin typeface="Helvetica" panose="020B0604020202020204" pitchFamily="34" charset="0"/>
                <a:cs typeface="Helvetica" panose="020B0604020202020204" pitchFamily="34" charset="0"/>
              </a:rPr>
              <a:t>The Difference</a:t>
            </a:r>
          </a:p>
          <a:p>
            <a:pPr algn="l" rtl="0">
              <a:lnSpc>
                <a:spcPct val="100000"/>
              </a:lnSpc>
            </a:pPr>
            <a:r>
              <a:rPr lang="en-US" b="0" i="0" dirty="0">
                <a:solidFill>
                  <a:srgbClr val="1F1E1E"/>
                </a:solidFill>
                <a:effectLst/>
                <a:latin typeface="Helvetica" panose="020B0604020202020204" pitchFamily="34" charset="0"/>
                <a:cs typeface="Helvetica" panose="020B0604020202020204" pitchFamily="34" charset="0"/>
              </a:rPr>
              <a:t>In the react architecture if a react application is configured with Redux then there can be only one store. There are exceptional situations where multiple store can be considered. So if you look at the react component tree then redux has to seat on the top of that tree.</a:t>
            </a:r>
          </a:p>
          <a:p>
            <a:pPr algn="l" rtl="0">
              <a:lnSpc>
                <a:spcPct val="100000"/>
              </a:lnSpc>
            </a:pPr>
            <a:r>
              <a:rPr lang="en-US" b="0" i="0" dirty="0">
                <a:solidFill>
                  <a:srgbClr val="1F1E1E"/>
                </a:solidFill>
                <a:effectLst/>
                <a:latin typeface="Helvetica" panose="020B0604020202020204" pitchFamily="34" charset="0"/>
                <a:cs typeface="Helvetica" panose="020B0604020202020204" pitchFamily="34" charset="0"/>
              </a:rPr>
              <a:t>React Context API on the other hand , we can have multiple contexts across the application. It solves the problem of "Prop Drilling", whatever we have in the context something is updated that changed is passed to its children nodes via context an for achieving that we don't have to pass all the props unnecessarily.</a:t>
            </a:r>
            <a:endParaRPr lang="en-US" dirty="0">
              <a:latin typeface="Helvetica" panose="020B0604020202020204" pitchFamily="34" charset="0"/>
              <a:cs typeface="Helvetica" panose="020B0604020202020204" pitchFamily="34" charset="0"/>
            </a:endParaRPr>
          </a:p>
          <a:p>
            <a:pPr marL="0" indent="0" algn="l" rtl="0">
              <a:lnSpc>
                <a:spcPct val="100000"/>
              </a:lnSpc>
              <a:buNone/>
            </a:pPr>
            <a:r>
              <a:rPr lang="en-US" b="1" i="0" dirty="0">
                <a:solidFill>
                  <a:srgbClr val="0096A4"/>
                </a:solidFill>
                <a:effectLst/>
                <a:latin typeface="Helvetica" panose="020B0604020202020204" pitchFamily="34" charset="0"/>
                <a:cs typeface="Helvetica" panose="020B0604020202020204" pitchFamily="34" charset="0"/>
              </a:rPr>
              <a:t>When to use Redux  </a:t>
            </a:r>
          </a:p>
          <a:p>
            <a:pPr algn="l" rtl="0">
              <a:lnSpc>
                <a:spcPct val="100000"/>
              </a:lnSpc>
            </a:pPr>
            <a:r>
              <a:rPr lang="en-US" b="0" i="0" dirty="0">
                <a:solidFill>
                  <a:srgbClr val="1F1E1E"/>
                </a:solidFill>
                <a:effectLst/>
                <a:latin typeface="Helvetica" panose="020B0604020202020204" pitchFamily="34" charset="0"/>
                <a:cs typeface="Helvetica" panose="020B0604020202020204" pitchFamily="34" charset="0"/>
              </a:rPr>
              <a:t>If we are working in an application which requires very frequent updates , like multiple updates per second then redux will be a better solution.</a:t>
            </a:r>
            <a:endParaRPr lang="en-US" dirty="0">
              <a:solidFill>
                <a:srgbClr val="1F1E1E"/>
              </a:solidFill>
              <a:latin typeface="Helvetica" panose="020B0604020202020204" pitchFamily="34" charset="0"/>
              <a:cs typeface="Helvetica" panose="020B0604020202020204" pitchFamily="34" charset="0"/>
            </a:endParaRPr>
          </a:p>
          <a:p>
            <a:pPr marL="0" indent="0" algn="l" rtl="0">
              <a:lnSpc>
                <a:spcPct val="100000"/>
              </a:lnSpc>
              <a:buNone/>
            </a:pPr>
            <a:r>
              <a:rPr lang="en-US" b="1" i="0" dirty="0">
                <a:solidFill>
                  <a:srgbClr val="0096A4"/>
                </a:solidFill>
                <a:effectLst/>
                <a:latin typeface="Helvetica" panose="020B0604020202020204" pitchFamily="34" charset="0"/>
                <a:cs typeface="Helvetica" panose="020B0604020202020204" pitchFamily="34" charset="0"/>
              </a:rPr>
              <a:t>When to use Context API </a:t>
            </a:r>
          </a:p>
          <a:p>
            <a:pPr algn="l" rtl="0">
              <a:lnSpc>
                <a:spcPct val="100000"/>
              </a:lnSpc>
            </a:pPr>
            <a:r>
              <a:rPr lang="en-US" b="0" i="0" dirty="0">
                <a:solidFill>
                  <a:srgbClr val="1F1E1E"/>
                </a:solidFill>
                <a:effectLst/>
                <a:latin typeface="Helvetica" panose="020B0604020202020204" pitchFamily="34" charset="0"/>
                <a:cs typeface="Helvetica" panose="020B0604020202020204" pitchFamily="34" charset="0"/>
              </a:rPr>
              <a:t>When we are dealing with less frequent changes those data should be put in Context API , lets say if we are selecting theme for a website we can keep that data in context </a:t>
            </a:r>
            <a:r>
              <a:rPr lang="en-US" b="0" i="0" dirty="0" err="1">
                <a:solidFill>
                  <a:srgbClr val="1F1E1E"/>
                </a:solidFill>
                <a:effectLst/>
                <a:latin typeface="Helvetica" panose="020B0604020202020204" pitchFamily="34" charset="0"/>
                <a:cs typeface="Helvetica" panose="020B0604020202020204" pitchFamily="34" charset="0"/>
              </a:rPr>
              <a:t>api</a:t>
            </a:r>
            <a:r>
              <a:rPr lang="en-US" b="0" i="0" dirty="0">
                <a:solidFill>
                  <a:srgbClr val="1F1E1E"/>
                </a:solidFill>
                <a:effectLst/>
                <a:latin typeface="Helvetica" panose="020B0604020202020204" pitchFamily="34" charset="0"/>
                <a:cs typeface="Helvetica" panose="020B0604020202020204" pitchFamily="34" charset="0"/>
              </a:rPr>
              <a:t>, more over context </a:t>
            </a:r>
            <a:r>
              <a:rPr lang="en-US" b="0" i="0" dirty="0" err="1">
                <a:solidFill>
                  <a:srgbClr val="1F1E1E"/>
                </a:solidFill>
                <a:effectLst/>
                <a:latin typeface="Helvetica" panose="020B0604020202020204" pitchFamily="34" charset="0"/>
                <a:cs typeface="Helvetica" panose="020B0604020202020204" pitchFamily="34" charset="0"/>
              </a:rPr>
              <a:t>api</a:t>
            </a:r>
            <a:r>
              <a:rPr lang="en-US" b="0" i="0" dirty="0">
                <a:solidFill>
                  <a:srgbClr val="1F1E1E"/>
                </a:solidFill>
                <a:effectLst/>
                <a:latin typeface="Helvetica" panose="020B0604020202020204" pitchFamily="34" charset="0"/>
                <a:cs typeface="Helvetica" panose="020B0604020202020204" pitchFamily="34" charset="0"/>
              </a:rPr>
              <a:t> comes with react package we don't need to install any extra packages for that and its really easy to setup context </a:t>
            </a:r>
            <a:r>
              <a:rPr lang="en-US" b="0" i="0" dirty="0" err="1">
                <a:solidFill>
                  <a:srgbClr val="1F1E1E"/>
                </a:solidFill>
                <a:effectLst/>
                <a:latin typeface="Helvetica" panose="020B0604020202020204" pitchFamily="34" charset="0"/>
                <a:cs typeface="Helvetica" panose="020B0604020202020204" pitchFamily="34" charset="0"/>
              </a:rPr>
              <a:t>api</a:t>
            </a:r>
            <a:br>
              <a:rPr lang="en-US" b="0" i="0" dirty="0">
                <a:solidFill>
                  <a:srgbClr val="1F1E1E"/>
                </a:solidFill>
                <a:effectLst/>
                <a:latin typeface="Helvetica" panose="020B0604020202020204" pitchFamily="34" charset="0"/>
                <a:cs typeface="Helvetica" panose="020B0604020202020204" pitchFamily="34" charset="0"/>
              </a:rPr>
            </a:br>
            <a:endParaRPr lang="en-US" b="0" i="0" dirty="0">
              <a:solidFill>
                <a:srgbClr val="1F1E1E"/>
              </a:solidFill>
              <a:effectLst/>
              <a:latin typeface="Helvetica" panose="020B0604020202020204" pitchFamily="34" charset="0"/>
              <a:cs typeface="Helvetica" panose="020B0604020202020204" pitchFamily="34" charset="0"/>
            </a:endParaRPr>
          </a:p>
        </p:txBody>
      </p:sp>
      <p:pic>
        <p:nvPicPr>
          <p:cNvPr id="1026" name="Picture 2">
            <a:extLst>
              <a:ext uri="{FF2B5EF4-FFF2-40B4-BE49-F238E27FC236}">
                <a16:creationId xmlns:a16="http://schemas.microsoft.com/office/drawing/2014/main" id="{915DFB18-CE71-4A52-A532-F61F2C780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228" y="317241"/>
            <a:ext cx="5467971" cy="271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116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React Context API vs Redux</a:t>
            </a:r>
            <a:endParaRPr dirty="0"/>
          </a:p>
        </p:txBody>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a:xfrm>
            <a:off x="1206500" y="3049472"/>
            <a:ext cx="21971000" cy="8256630"/>
          </a:xfrm>
        </p:spPr>
        <p:txBody>
          <a:bodyPr>
            <a:noAutofit/>
          </a:bodyPr>
          <a:lstStyle/>
          <a:p>
            <a:pPr marL="0" indent="0" algn="l" rtl="0">
              <a:lnSpc>
                <a:spcPct val="100000"/>
              </a:lnSpc>
              <a:buNone/>
            </a:pPr>
            <a:r>
              <a:rPr lang="en-US" b="1" i="0" dirty="0">
                <a:solidFill>
                  <a:srgbClr val="0096A4"/>
                </a:solidFill>
                <a:effectLst/>
                <a:latin typeface="Arial" panose="020B0604020202020204" pitchFamily="34" charset="0"/>
              </a:rPr>
              <a:t>Pros of using Redux</a:t>
            </a:r>
          </a:p>
          <a:p>
            <a:pPr algn="l" rtl="0">
              <a:lnSpc>
                <a:spcPct val="100000"/>
              </a:lnSpc>
            </a:pPr>
            <a:r>
              <a:rPr lang="en-US" b="0" i="0" dirty="0">
                <a:solidFill>
                  <a:srgbClr val="1F1E1E"/>
                </a:solidFill>
                <a:effectLst/>
                <a:latin typeface="Arial" panose="020B0604020202020204" pitchFamily="34" charset="0"/>
              </a:rPr>
              <a:t>Redux is much powerful</a:t>
            </a:r>
          </a:p>
          <a:p>
            <a:pPr algn="l" rtl="0">
              <a:lnSpc>
                <a:spcPct val="100000"/>
              </a:lnSpc>
            </a:pPr>
            <a:r>
              <a:rPr lang="en-US" b="0" i="0" dirty="0">
                <a:solidFill>
                  <a:srgbClr val="1F1E1E"/>
                </a:solidFill>
                <a:effectLst/>
                <a:latin typeface="Arial" panose="020B0604020202020204" pitchFamily="34" charset="0"/>
              </a:rPr>
              <a:t>As it is mentioned above redux internally uses context </a:t>
            </a:r>
            <a:r>
              <a:rPr lang="en-US" b="0" i="0" dirty="0" err="1">
                <a:solidFill>
                  <a:srgbClr val="1F1E1E"/>
                </a:solidFill>
                <a:effectLst/>
                <a:latin typeface="Arial" panose="020B0604020202020204" pitchFamily="34" charset="0"/>
              </a:rPr>
              <a:t>api</a:t>
            </a:r>
            <a:r>
              <a:rPr lang="en-US" b="0" i="0" dirty="0">
                <a:solidFill>
                  <a:srgbClr val="1F1E1E"/>
                </a:solidFill>
                <a:effectLst/>
                <a:latin typeface="Arial" panose="020B0604020202020204" pitchFamily="34" charset="0"/>
              </a:rPr>
              <a:t>, so it's much safer to use context </a:t>
            </a:r>
            <a:r>
              <a:rPr lang="en-US" b="0" i="0" dirty="0" err="1">
                <a:solidFill>
                  <a:srgbClr val="1F1E1E"/>
                </a:solidFill>
                <a:effectLst/>
                <a:latin typeface="Arial" panose="020B0604020202020204" pitchFamily="34" charset="0"/>
              </a:rPr>
              <a:t>api</a:t>
            </a:r>
            <a:r>
              <a:rPr lang="en-US" b="0" i="0" dirty="0">
                <a:solidFill>
                  <a:srgbClr val="1F1E1E"/>
                </a:solidFill>
                <a:effectLst/>
                <a:latin typeface="Arial" panose="020B0604020202020204" pitchFamily="34" charset="0"/>
              </a:rPr>
              <a:t> via react-redux than directly because if it changes the burden of updating code will be on react-redux not you</a:t>
            </a:r>
          </a:p>
          <a:p>
            <a:pPr algn="l" rtl="0">
              <a:lnSpc>
                <a:spcPct val="100000"/>
              </a:lnSpc>
            </a:pPr>
            <a:r>
              <a:rPr lang="en-US" b="0" i="0" dirty="0">
                <a:solidFill>
                  <a:srgbClr val="1F1E1E"/>
                </a:solidFill>
                <a:effectLst/>
                <a:latin typeface="Arial" panose="020B0604020202020204" pitchFamily="34" charset="0"/>
              </a:rPr>
              <a:t>Context does not provide any features like </a:t>
            </a:r>
            <a:r>
              <a:rPr lang="en-US" b="1" i="0" dirty="0">
                <a:solidFill>
                  <a:srgbClr val="1F1E1E"/>
                </a:solidFill>
                <a:effectLst/>
                <a:latin typeface="Arial" panose="020B0604020202020204" pitchFamily="34" charset="0"/>
              </a:rPr>
              <a:t>Redux </a:t>
            </a:r>
            <a:r>
              <a:rPr lang="en-US" b="1" i="0" dirty="0" err="1">
                <a:solidFill>
                  <a:srgbClr val="1F1E1E"/>
                </a:solidFill>
                <a:effectLst/>
                <a:latin typeface="Arial" panose="020B0604020202020204" pitchFamily="34" charset="0"/>
              </a:rPr>
              <a:t>Devtools</a:t>
            </a:r>
            <a:r>
              <a:rPr lang="en-US" b="0" i="0" dirty="0">
                <a:solidFill>
                  <a:srgbClr val="1F1E1E"/>
                </a:solidFill>
                <a:effectLst/>
                <a:latin typeface="Arial" panose="020B0604020202020204" pitchFamily="34" charset="0"/>
              </a:rPr>
              <a:t> , which helps us to see state updates directly</a:t>
            </a:r>
          </a:p>
          <a:p>
            <a:pPr algn="l" rtl="0">
              <a:lnSpc>
                <a:spcPct val="100000"/>
              </a:lnSpc>
            </a:pPr>
            <a:r>
              <a:rPr lang="en-US" b="0" i="0" dirty="0">
                <a:solidFill>
                  <a:srgbClr val="1F1E1E"/>
                </a:solidFill>
                <a:effectLst/>
                <a:latin typeface="Arial" panose="020B0604020202020204" pitchFamily="34" charset="0"/>
              </a:rPr>
              <a:t>We can have middleware to add </a:t>
            </a:r>
            <a:r>
              <a:rPr lang="en-US" b="0" i="0" dirty="0" err="1">
                <a:solidFill>
                  <a:srgbClr val="1F1E1E"/>
                </a:solidFill>
                <a:effectLst/>
                <a:latin typeface="Arial" panose="020B0604020202020204" pitchFamily="34" charset="0"/>
              </a:rPr>
              <a:t>centralised</a:t>
            </a:r>
            <a:r>
              <a:rPr lang="en-US" b="0" i="0" dirty="0">
                <a:solidFill>
                  <a:srgbClr val="1F1E1E"/>
                </a:solidFill>
                <a:effectLst/>
                <a:latin typeface="Arial" panose="020B0604020202020204" pitchFamily="34" charset="0"/>
              </a:rPr>
              <a:t> logic</a:t>
            </a:r>
          </a:p>
          <a:p>
            <a:pPr marL="0" indent="0" algn="l" rtl="0">
              <a:lnSpc>
                <a:spcPct val="100000"/>
              </a:lnSpc>
              <a:buNone/>
            </a:pPr>
            <a:r>
              <a:rPr lang="en-US" b="1" i="0" dirty="0">
                <a:solidFill>
                  <a:srgbClr val="0096A4"/>
                </a:solidFill>
                <a:effectLst/>
                <a:latin typeface="Arial" panose="020B0604020202020204" pitchFamily="34" charset="0"/>
              </a:rPr>
              <a:t>Cons of using Redux </a:t>
            </a:r>
            <a:endParaRPr lang="en-US" b="0" i="0" dirty="0">
              <a:solidFill>
                <a:srgbClr val="0096A4"/>
              </a:solidFill>
              <a:effectLst/>
              <a:latin typeface="Arial" panose="020B0604020202020204" pitchFamily="34" charset="0"/>
            </a:endParaRPr>
          </a:p>
          <a:p>
            <a:pPr algn="l" rtl="0">
              <a:lnSpc>
                <a:spcPct val="100000"/>
              </a:lnSpc>
            </a:pPr>
            <a:r>
              <a:rPr lang="en-US" b="0" i="0" dirty="0">
                <a:solidFill>
                  <a:srgbClr val="1F1E1E"/>
                </a:solidFill>
                <a:effectLst/>
                <a:latin typeface="Arial" panose="020B0604020202020204" pitchFamily="34" charset="0"/>
              </a:rPr>
              <a:t>You need to install extra dependencies like redux, react-redux and a middleware (</a:t>
            </a:r>
            <a:r>
              <a:rPr lang="en-US" b="0" i="0" dirty="0" err="1">
                <a:solidFill>
                  <a:srgbClr val="1F1E1E"/>
                </a:solidFill>
                <a:effectLst/>
                <a:latin typeface="Arial" panose="020B0604020202020204" pitchFamily="34" charset="0"/>
              </a:rPr>
              <a:t>thunk</a:t>
            </a:r>
            <a:r>
              <a:rPr lang="en-US" b="0" i="0" dirty="0">
                <a:solidFill>
                  <a:srgbClr val="1F1E1E"/>
                </a:solidFill>
                <a:effectLst/>
                <a:latin typeface="Arial" panose="020B0604020202020204" pitchFamily="34" charset="0"/>
              </a:rPr>
              <a:t> , saga </a:t>
            </a:r>
            <a:r>
              <a:rPr lang="en-US" b="0" i="0" dirty="0" err="1">
                <a:solidFill>
                  <a:srgbClr val="1F1E1E"/>
                </a:solidFill>
                <a:effectLst/>
                <a:latin typeface="Arial" panose="020B0604020202020204" pitchFamily="34" charset="0"/>
              </a:rPr>
              <a:t>etc</a:t>
            </a:r>
            <a:r>
              <a:rPr lang="en-US" b="0" i="0" dirty="0">
                <a:solidFill>
                  <a:srgbClr val="1F1E1E"/>
                </a:solidFill>
                <a:effectLst/>
                <a:latin typeface="Arial" panose="020B0604020202020204" pitchFamily="34" charset="0"/>
              </a:rPr>
              <a:t>) </a:t>
            </a:r>
          </a:p>
          <a:p>
            <a:pPr algn="l" rtl="0">
              <a:lnSpc>
                <a:spcPct val="100000"/>
              </a:lnSpc>
            </a:pPr>
            <a:r>
              <a:rPr lang="en-US" b="0" i="0" dirty="0">
                <a:solidFill>
                  <a:srgbClr val="1F1E1E"/>
                </a:solidFill>
                <a:effectLst/>
                <a:latin typeface="Arial" panose="020B0604020202020204" pitchFamily="34" charset="0"/>
              </a:rPr>
              <a:t>Installing extra dependencies increases bundle size</a:t>
            </a:r>
          </a:p>
          <a:p>
            <a:pPr algn="l" rtl="0">
              <a:lnSpc>
                <a:spcPct val="100000"/>
              </a:lnSpc>
            </a:pPr>
            <a:r>
              <a:rPr lang="en-US" b="0" i="0" dirty="0">
                <a:solidFill>
                  <a:srgbClr val="1F1E1E"/>
                </a:solidFill>
                <a:effectLst/>
                <a:latin typeface="Arial" panose="020B0604020202020204" pitchFamily="34" charset="0"/>
              </a:rPr>
              <a:t>Initial setup takes little time, though very easy to use after these setup</a:t>
            </a:r>
          </a:p>
        </p:txBody>
      </p:sp>
    </p:spTree>
    <p:extLst>
      <p:ext uri="{BB962C8B-B14F-4D97-AF65-F5344CB8AC3E}">
        <p14:creationId xmlns:p14="http://schemas.microsoft.com/office/powerpoint/2010/main" val="102066655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React Context API vs Redux</a:t>
            </a:r>
            <a:endParaRPr dirty="0"/>
          </a:p>
        </p:txBody>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a:xfrm>
            <a:off x="1206500" y="3497341"/>
            <a:ext cx="10985500" cy="8256630"/>
          </a:xfrm>
        </p:spPr>
        <p:txBody>
          <a:bodyPr>
            <a:noAutofit/>
          </a:bodyPr>
          <a:lstStyle/>
          <a:p>
            <a:pPr marL="0" indent="0" algn="l" rtl="0">
              <a:lnSpc>
                <a:spcPct val="100000"/>
              </a:lnSpc>
              <a:buNone/>
            </a:pPr>
            <a:r>
              <a:rPr lang="en-US" b="1" i="0" dirty="0">
                <a:solidFill>
                  <a:srgbClr val="0096A4"/>
                </a:solidFill>
                <a:effectLst/>
                <a:latin typeface="Arial" panose="020B0604020202020204" pitchFamily="34" charset="0"/>
              </a:rPr>
              <a:t>Pros of using Context API</a:t>
            </a:r>
          </a:p>
          <a:p>
            <a:pPr algn="l" rtl="0">
              <a:lnSpc>
                <a:spcPct val="100000"/>
              </a:lnSpc>
            </a:pPr>
            <a:r>
              <a:rPr lang="en-US" b="0" i="0" dirty="0">
                <a:solidFill>
                  <a:srgbClr val="1F1E1E"/>
                </a:solidFill>
                <a:effectLst/>
                <a:latin typeface="Arial" panose="020B0604020202020204" pitchFamily="34" charset="0"/>
              </a:rPr>
              <a:t>No prop drilling</a:t>
            </a:r>
          </a:p>
          <a:p>
            <a:pPr algn="l" rtl="0">
              <a:lnSpc>
                <a:spcPct val="100000"/>
              </a:lnSpc>
            </a:pPr>
            <a:r>
              <a:rPr lang="en-US" b="0" i="0" dirty="0">
                <a:solidFill>
                  <a:srgbClr val="1F1E1E"/>
                </a:solidFill>
                <a:effectLst/>
                <a:latin typeface="Arial" panose="020B0604020202020204" pitchFamily="34" charset="0"/>
              </a:rPr>
              <a:t>No extra libraries needs to be installed</a:t>
            </a:r>
          </a:p>
          <a:p>
            <a:pPr algn="l" rtl="0">
              <a:lnSpc>
                <a:spcPct val="100000"/>
              </a:lnSpc>
            </a:pPr>
            <a:r>
              <a:rPr lang="en-US" b="0" i="0" dirty="0">
                <a:solidFill>
                  <a:srgbClr val="1F1E1E"/>
                </a:solidFill>
                <a:effectLst/>
                <a:latin typeface="Arial" panose="020B0604020202020204" pitchFamily="34" charset="0"/>
              </a:rPr>
              <a:t>Less bundle size</a:t>
            </a:r>
          </a:p>
          <a:p>
            <a:pPr algn="l" rtl="0">
              <a:lnSpc>
                <a:spcPct val="100000"/>
              </a:lnSpc>
            </a:pPr>
            <a:r>
              <a:rPr lang="en-US" b="0" i="0" dirty="0">
                <a:solidFill>
                  <a:srgbClr val="1F1E1E"/>
                </a:solidFill>
                <a:effectLst/>
                <a:latin typeface="Arial" panose="020B0604020202020204" pitchFamily="34" charset="0"/>
              </a:rPr>
              <a:t>Easy and quick setup</a:t>
            </a:r>
          </a:p>
          <a:p>
            <a:pPr marL="0" indent="0" algn="l" rtl="0">
              <a:lnSpc>
                <a:spcPct val="100000"/>
              </a:lnSpc>
              <a:buNone/>
            </a:pPr>
            <a:r>
              <a:rPr lang="en-US" b="1" i="0" dirty="0">
                <a:solidFill>
                  <a:srgbClr val="0096A4"/>
                </a:solidFill>
                <a:effectLst/>
                <a:latin typeface="Arial" panose="020B0604020202020204" pitchFamily="34" charset="0"/>
              </a:rPr>
              <a:t>Cons of using Context API</a:t>
            </a:r>
          </a:p>
          <a:p>
            <a:pPr algn="l" rtl="0">
              <a:lnSpc>
                <a:spcPct val="100000"/>
              </a:lnSpc>
            </a:pPr>
            <a:r>
              <a:rPr lang="en-US" b="0" i="0" dirty="0">
                <a:solidFill>
                  <a:srgbClr val="1F1E1E"/>
                </a:solidFill>
                <a:effectLst/>
                <a:latin typeface="Arial" panose="020B0604020202020204" pitchFamily="34" charset="0"/>
              </a:rPr>
              <a:t>Not a good solution for frequent update till date</a:t>
            </a:r>
          </a:p>
          <a:p>
            <a:pPr algn="l" rtl="0">
              <a:lnSpc>
                <a:spcPct val="100000"/>
              </a:lnSpc>
            </a:pPr>
            <a:r>
              <a:rPr lang="en-US" b="0" i="0" dirty="0">
                <a:solidFill>
                  <a:srgbClr val="1F1E1E"/>
                </a:solidFill>
                <a:effectLst/>
                <a:latin typeface="Arial" panose="020B0604020202020204" pitchFamily="34" charset="0"/>
              </a:rPr>
              <a:t>No dev tools</a:t>
            </a:r>
          </a:p>
          <a:p>
            <a:pPr marL="0" indent="0" algn="l" rtl="0">
              <a:lnSpc>
                <a:spcPct val="100000"/>
              </a:lnSpc>
              <a:buNone/>
            </a:pPr>
            <a:br>
              <a:rPr lang="en-US" b="0" i="0" dirty="0">
                <a:solidFill>
                  <a:srgbClr val="1F1E1E"/>
                </a:solidFill>
                <a:effectLst/>
                <a:latin typeface="Arial" panose="020B0604020202020204" pitchFamily="34" charset="0"/>
              </a:rPr>
            </a:br>
            <a:endParaRPr lang="en-US" b="0" i="0" dirty="0">
              <a:solidFill>
                <a:srgbClr val="1F1E1E"/>
              </a:solidFill>
              <a:effectLst/>
              <a:latin typeface="Arial" panose="020B0604020202020204" pitchFamily="34" charset="0"/>
            </a:endParaRPr>
          </a:p>
        </p:txBody>
      </p:sp>
    </p:spTree>
    <p:extLst>
      <p:ext uri="{BB962C8B-B14F-4D97-AF65-F5344CB8AC3E}">
        <p14:creationId xmlns:p14="http://schemas.microsoft.com/office/powerpoint/2010/main" val="38142864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https://www.tutomena.com/web-development/javascript/redux-library/</a:t>
            </a:r>
            <a:endParaRPr lang="en-US" dirty="0"/>
          </a:p>
          <a:p>
            <a:pPr algn="l" rtl="0">
              <a:buSzTx/>
              <a:defRPr>
                <a:solidFill>
                  <a:srgbClr val="6B7076"/>
                </a:solidFill>
                <a:latin typeface="+mn-lt"/>
                <a:ea typeface="+mn-ea"/>
                <a:cs typeface="+mn-cs"/>
                <a:sym typeface="Helvetica Neue"/>
              </a:defRPr>
            </a:pPr>
            <a:r>
              <a:rPr lang="en-US" dirty="0">
                <a:hlinkClick r:id="rId3"/>
              </a:rPr>
              <a:t>https://giters.com/Lazytangent/thunks</a:t>
            </a:r>
            <a:endParaRPr lang="en-US" dirty="0"/>
          </a:p>
          <a:p>
            <a:pPr algn="l" rtl="0">
              <a:buSzTx/>
              <a:defRPr>
                <a:solidFill>
                  <a:srgbClr val="6B7076"/>
                </a:solidFill>
                <a:latin typeface="+mn-lt"/>
                <a:ea typeface="+mn-ea"/>
                <a:cs typeface="+mn-cs"/>
                <a:sym typeface="Helvetica Neue"/>
              </a:defRPr>
            </a:pPr>
            <a:r>
              <a:rPr lang="en-US" dirty="0">
                <a:hlinkClick r:id="rId4"/>
              </a:rPr>
              <a:t>https://medium.com/@sumeet.ru/component-communication-in-react-without-redux-5006b7a6009d</a:t>
            </a:r>
            <a:endParaRPr lang="en-US" dirty="0"/>
          </a:p>
          <a:p>
            <a:pPr algn="l" rtl="0">
              <a:buSzTx/>
              <a:defRPr>
                <a:solidFill>
                  <a:srgbClr val="6B7076"/>
                </a:solidFill>
                <a:latin typeface="+mn-lt"/>
                <a:ea typeface="+mn-ea"/>
                <a:cs typeface="+mn-cs"/>
                <a:sym typeface="Helvetica Neue"/>
              </a:defRPr>
            </a:pPr>
            <a:endParaRPr lang="en-US" dirty="0"/>
          </a:p>
          <a:p>
            <a:pPr algn="l" rtl="0">
              <a:buSzTx/>
              <a:defRPr>
                <a:solidFill>
                  <a:srgbClr val="6B7076"/>
                </a:solidFill>
                <a:latin typeface="+mn-lt"/>
                <a:ea typeface="+mn-ea"/>
                <a:cs typeface="+mn-cs"/>
                <a:sym typeface="Helvetica Neue"/>
              </a:defRPr>
            </a:pPr>
            <a:endParaRPr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5"/>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6"/>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7"/>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5990253"/>
            <a:ext cx="21971000" cy="3111613"/>
          </a:xfrm>
          <a:prstGeom prst="rect">
            <a:avLst/>
          </a:prstGeom>
        </p:spPr>
        <p:txBody>
          <a:bodyPr>
            <a:normAutofit fontScale="92500" lnSpcReduction="10000"/>
          </a:bodyPr>
          <a:lstStyle/>
          <a:p>
            <a:pPr marL="685800" indent="-685800" algn="l" rtl="0">
              <a:buFont typeface="Arial" panose="020B0604020202020204" pitchFamily="34" charset="0"/>
              <a:buChar char="•"/>
              <a:defRPr/>
            </a:pPr>
            <a:r>
              <a:rPr lang="en-US" dirty="0"/>
              <a:t>What is Redux?</a:t>
            </a:r>
          </a:p>
          <a:p>
            <a:pPr marL="685800" indent="-685800" algn="l" rtl="0">
              <a:buFont typeface="Arial" panose="020B0604020202020204" pitchFamily="34" charset="0"/>
              <a:buChar char="•"/>
              <a:defRPr/>
            </a:pPr>
            <a:r>
              <a:rPr lang="en-US" dirty="0"/>
              <a:t>Why to use Redux?</a:t>
            </a:r>
          </a:p>
          <a:p>
            <a:pPr marL="685800" indent="-685800" algn="l" rtl="0">
              <a:buFont typeface="Arial" panose="020B0604020202020204" pitchFamily="34" charset="0"/>
              <a:buChar char="•"/>
              <a:defRPr/>
            </a:pPr>
            <a:r>
              <a:rPr lang="en-US" dirty="0"/>
              <a:t>Redux flow</a:t>
            </a:r>
          </a:p>
          <a:p>
            <a:pPr marL="685800" indent="-685800" algn="l" rtl="0">
              <a:buFont typeface="Arial" panose="020B0604020202020204" pitchFamily="34" charset="0"/>
              <a:buChar char="•"/>
              <a:defRPr/>
            </a:pPr>
            <a:r>
              <a:rPr lang="en-US" dirty="0"/>
              <a:t>React Context API vs Redux</a:t>
            </a:r>
            <a:endParaRPr dirty="0"/>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State container that can be used with React to assist with site management</a:t>
            </a:r>
          </a:p>
          <a:p>
            <a:pPr algn="l" rtl="0">
              <a:defRPr/>
            </a:pPr>
            <a:r>
              <a:rPr lang="en-US" dirty="0"/>
              <a:t> It stores all state information for an app in one central place.</a:t>
            </a:r>
          </a:p>
          <a:p>
            <a:pPr algn="l" rtl="0">
              <a:defRPr/>
            </a:pPr>
            <a:r>
              <a:rPr lang="en-US" dirty="0"/>
              <a:t>The state information is stored in the store and the entire state of the application is stored in a single object known as the state tree. </a:t>
            </a:r>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What is Redux?</a:t>
            </a:r>
            <a:endParaRPr dirty="0"/>
          </a:p>
        </p:txBody>
      </p:sp>
      <p:sp>
        <p:nvSpPr>
          <p:cNvPr id="3" name="عنصر نائب للصورة 2">
            <a:extLst>
              <a:ext uri="{FF2B5EF4-FFF2-40B4-BE49-F238E27FC236}">
                <a16:creationId xmlns:a16="http://schemas.microsoft.com/office/drawing/2014/main" id="{56BB4C01-89BB-49B6-B6BB-A42B6BEA3272}"/>
              </a:ext>
            </a:extLst>
          </p:cNvPr>
          <p:cNvSpPr>
            <a:spLocks noGrp="1"/>
          </p:cNvSpPr>
          <p:nvPr>
            <p:ph type="pic" sz="half" idx="22"/>
          </p:nvPr>
        </p:nvSpPr>
        <p:spPr/>
      </p:sp>
      <p:pic>
        <p:nvPicPr>
          <p:cNvPr id="4100" name="Picture 4" descr="AngeloDeleon.com">
            <a:extLst>
              <a:ext uri="{FF2B5EF4-FFF2-40B4-BE49-F238E27FC236}">
                <a16:creationId xmlns:a16="http://schemas.microsoft.com/office/drawing/2014/main" id="{6E7B260F-C3FF-495B-A456-35CE64655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2690" y="2490834"/>
            <a:ext cx="9355494" cy="873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9572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4" cy="8256630"/>
          </a:xfrm>
          <a:prstGeom prst="rect">
            <a:avLst/>
          </a:prstGeom>
        </p:spPr>
        <p:txBody>
          <a:bodyPr/>
          <a:lstStyle/>
          <a:p>
            <a:pPr algn="l" rtl="0">
              <a:defRPr/>
            </a:pPr>
            <a:r>
              <a:rPr lang="en-US" dirty="0"/>
              <a:t>We may be able to create complete applications using React.js, but we will soon discover the limitations of our options, especially when the complexity of the application increases and the interrelationships between its various components (components) increase.</a:t>
            </a:r>
          </a:p>
          <a:p>
            <a:pPr algn="l" rtl="0">
              <a:defRPr/>
            </a:pPr>
            <a:r>
              <a:rPr lang="en-US" dirty="0"/>
              <a:t>For example, suppose we have a father component that has one son, and the latter has its own state. Note the following picture:</a:t>
            </a: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Why to use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pic>
        <p:nvPicPr>
          <p:cNvPr id="1026" name="Picture 2" descr="شجرة مكونات React.js بسيطة">
            <a:extLst>
              <a:ext uri="{FF2B5EF4-FFF2-40B4-BE49-F238E27FC236}">
                <a16:creationId xmlns:a16="http://schemas.microsoft.com/office/drawing/2014/main" id="{0BF6EF5A-62C4-45D2-89B3-D319172D0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021" y="7024156"/>
            <a:ext cx="10385958" cy="642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5722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When we started working on our project we didn't have a complete idea of ​​what the final application tree would look like (and it's really hard to tell), we thought that the parent component in the image would have an only son so we gave the latter a state of its own.</a:t>
            </a:r>
          </a:p>
          <a:p>
            <a:pPr algn="l" rtl="0">
              <a:defRPr/>
            </a:pPr>
            <a:r>
              <a:rPr lang="en-US" dirty="0"/>
              <a:t>After a while, we realized that the father will have other children who need to access the state of the first child, which is impossible in React.js because the state is passed from top to bottom only by Props, and cannot be passed horizontally between components of the same level. </a:t>
            </a:r>
          </a:p>
          <a:p>
            <a:pPr algn="l" rtl="0">
              <a:defRPr/>
            </a:pPr>
            <a:r>
              <a:rPr lang="en-US" dirty="0"/>
              <a:t>So the only solution will be to strip the first son of his state and raise it to the father so that the father can pass it again to the three sons in the form of Prop.</a:t>
            </a: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Why to use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pic>
        <p:nvPicPr>
          <p:cNvPr id="2050" name="Picture 2" descr="شجرة مكونات React.js معقدة">
            <a:extLst>
              <a:ext uri="{FF2B5EF4-FFF2-40B4-BE49-F238E27FC236}">
                <a16:creationId xmlns:a16="http://schemas.microsoft.com/office/drawing/2014/main" id="{4E5F9863-D2BD-4D39-961F-0EE0EDED1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255" y="4248504"/>
            <a:ext cx="12948363" cy="800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192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The Solution is: using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lstStyle/>
          <a:p>
            <a:endParaRPr lang="en-US"/>
          </a:p>
        </p:txBody>
      </p:sp>
      <p:pic>
        <p:nvPicPr>
          <p:cNvPr id="3074" name="Picture 2" descr="شجرة مكونات React.js معقدة مع Redux">
            <a:extLst>
              <a:ext uri="{FF2B5EF4-FFF2-40B4-BE49-F238E27FC236}">
                <a16:creationId xmlns:a16="http://schemas.microsoft.com/office/drawing/2014/main" id="{1D277452-702B-452B-9535-A08804537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086" y="3307742"/>
            <a:ext cx="14221329" cy="879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8392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The Solution is: using Redux</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lstStyle/>
          <a:p>
            <a:endParaRPr lang="en-US"/>
          </a:p>
        </p:txBody>
      </p:sp>
      <p:pic>
        <p:nvPicPr>
          <p:cNvPr id="5122" name="Picture 2" descr="redux - Liberal Dictionary">
            <a:extLst>
              <a:ext uri="{FF2B5EF4-FFF2-40B4-BE49-F238E27FC236}">
                <a16:creationId xmlns:a16="http://schemas.microsoft.com/office/drawing/2014/main" id="{1D37E717-4B30-4FAA-89CB-2E00B3F5F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351" y="2818143"/>
            <a:ext cx="15073798" cy="949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732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Redux flow</a:t>
            </a:r>
            <a:endParaRPr dirty="0"/>
          </a:p>
        </p:txBody>
      </p:sp>
      <p:sp>
        <p:nvSpPr>
          <p:cNvPr id="3" name="عنصر نائب للصورة 2">
            <a:extLst>
              <a:ext uri="{FF2B5EF4-FFF2-40B4-BE49-F238E27FC236}">
                <a16:creationId xmlns:a16="http://schemas.microsoft.com/office/drawing/2014/main" id="{CF62BBAE-776E-411F-BE7C-9573178F158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lstStyle/>
          <a:p>
            <a:endParaRPr lang="en-US"/>
          </a:p>
        </p:txBody>
      </p:sp>
      <p:pic>
        <p:nvPicPr>
          <p:cNvPr id="6146" name="Picture 2" descr="redux">
            <a:extLst>
              <a:ext uri="{FF2B5EF4-FFF2-40B4-BE49-F238E27FC236}">
                <a16:creationId xmlns:a16="http://schemas.microsoft.com/office/drawing/2014/main" id="{208CF375-BF0A-40F8-A25C-5A3A429A995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43162" y="2349401"/>
            <a:ext cx="15240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890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Redux flow</a:t>
            </a:r>
            <a:endParaRPr dirty="0"/>
          </a:p>
        </p:txBody>
      </p:sp>
      <p:sp>
        <p:nvSpPr>
          <p:cNvPr id="4" name="عنصر نائب للنص 3">
            <a:extLst>
              <a:ext uri="{FF2B5EF4-FFF2-40B4-BE49-F238E27FC236}">
                <a16:creationId xmlns:a16="http://schemas.microsoft.com/office/drawing/2014/main" id="{A31479DD-2D3E-4473-A843-297ABEDFC25B}"/>
              </a:ext>
            </a:extLst>
          </p:cNvPr>
          <p:cNvSpPr>
            <a:spLocks noGrp="1"/>
          </p:cNvSpPr>
          <p:nvPr>
            <p:ph type="body" sz="half" idx="1"/>
          </p:nvPr>
        </p:nvSpPr>
        <p:spPr/>
        <p:txBody>
          <a:bodyPr>
            <a:normAutofit lnSpcReduction="10000"/>
          </a:bodyPr>
          <a:lstStyle/>
          <a:p>
            <a:pPr algn="l" rtl="0"/>
            <a:r>
              <a:rPr lang="en-US" dirty="0"/>
              <a:t>It all starts from the User Interface, where the user performs a specific behavior that translates in Redux into what is known as Action.</a:t>
            </a:r>
          </a:p>
          <a:p>
            <a:pPr algn="l" rtl="0"/>
            <a:r>
              <a:rPr lang="en-US" dirty="0"/>
              <a:t>This action is received in pure functions known as Reducers. It usually accepts two arguments: the old state and the previously fired action, and returns the new state based on the information in the action.</a:t>
            </a:r>
          </a:p>
          <a:p>
            <a:pPr algn="l" rtl="0"/>
            <a:r>
              <a:rPr lang="en-US" dirty="0"/>
              <a:t>The action is an object with two basic properties:</a:t>
            </a:r>
          </a:p>
          <a:p>
            <a:pPr lvl="1" algn="l" rtl="0">
              <a:buFont typeface="Courier New" panose="02070309020205020404" pitchFamily="49" charset="0"/>
              <a:buChar char="o"/>
            </a:pPr>
            <a:r>
              <a:rPr lang="en-US" dirty="0"/>
              <a:t>type : This property is mandatory and contains the type of action to be performed.</a:t>
            </a:r>
          </a:p>
          <a:p>
            <a:pPr lvl="1" algn="l" rtl="0">
              <a:buFont typeface="Courier New" panose="02070309020205020404" pitchFamily="49" charset="0"/>
              <a:buChar char="o"/>
            </a:pPr>
            <a:r>
              <a:rPr lang="en-US" dirty="0"/>
              <a:t>payload : This property is not mandatory - it can be called any name other than payload - and it contains the information that we want to send to the Store to be merged into the state of the application via Reducers.</a:t>
            </a:r>
          </a:p>
        </p:txBody>
      </p:sp>
      <p:pic>
        <p:nvPicPr>
          <p:cNvPr id="7170" name="Picture 2" descr="Redux">
            <a:extLst>
              <a:ext uri="{FF2B5EF4-FFF2-40B4-BE49-F238E27FC236}">
                <a16:creationId xmlns:a16="http://schemas.microsoft.com/office/drawing/2014/main" id="{935429D4-AC43-48E2-B235-FD2F80A14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7234" y="3532012"/>
            <a:ext cx="12426766" cy="665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863555"/>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TotalTime>
  <Words>875</Words>
  <Application>Microsoft Office PowerPoint</Application>
  <PresentationFormat>مخصص</PresentationFormat>
  <Paragraphs>58</Paragraphs>
  <Slides>13</Slides>
  <Notes>4</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13</vt:i4>
      </vt:variant>
    </vt:vector>
  </HeadingPairs>
  <TitlesOfParts>
    <vt:vector size="19" baseType="lpstr">
      <vt:lpstr>Arial</vt:lpstr>
      <vt:lpstr>Courier New</vt:lpstr>
      <vt:lpstr>Helvetica</vt:lpstr>
      <vt:lpstr>Helvetica Neue</vt:lpstr>
      <vt:lpstr>Helvetica Neue Medium</vt:lpstr>
      <vt:lpstr>21_BasicWhite</vt:lpstr>
      <vt:lpstr>Redux</vt:lpstr>
      <vt:lpstr>Objective  </vt:lpstr>
      <vt:lpstr>What is Redux?</vt:lpstr>
      <vt:lpstr>Why to use Redux?</vt:lpstr>
      <vt:lpstr>Why to use Redux?</vt:lpstr>
      <vt:lpstr>The Solution is: using Redux</vt:lpstr>
      <vt:lpstr>The Solution is: using Redux</vt:lpstr>
      <vt:lpstr>Redux flow</vt:lpstr>
      <vt:lpstr>Redux flow</vt:lpstr>
      <vt:lpstr>React Context API vs Redux</vt:lpstr>
      <vt:lpstr>React Context API vs Redux</vt:lpstr>
      <vt:lpstr>React Context API vs Redux</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haneen nooh</dc:creator>
  <cp:lastModifiedBy>حنين نبيل  عبدالرحمن نوح</cp:lastModifiedBy>
  <cp:revision>13</cp:revision>
  <dcterms:modified xsi:type="dcterms:W3CDTF">2021-10-31T03:11:16Z</dcterms:modified>
</cp:coreProperties>
</file>