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8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W/C9yY5vCzVDdW9tke01RYbP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82" name="Google Shape;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83" name="Google Shape;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84" name="Google Shape;84;p24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89" name="Google Shape;8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90" name="Google Shape;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1" name="Google Shape;91;p25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97" name="Google Shape;9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98" name="Google Shape;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9" name="Google Shape;99;p26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04" name="Google Shape;10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105" name="Google Shape;1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06" name="Google Shape;106;p2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110" name="Google Shape;11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6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6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6" name="Google Shape;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7" name="Google Shape;27;p16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 showMasterSp="0">
  <p:cSld name="Big Fa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32" name="Google Shape;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33" name="Google Shape;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34" name="Google Shape;34;p1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 Academy LogoWaterMark-01-01.png" id="37" name="Google Shape;37;p18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8"/>
          <p:cNvSpPr/>
          <p:nvPr>
            <p:ph idx="2" type="pic"/>
          </p:nvPr>
        </p:nvSpPr>
        <p:spPr>
          <a:xfrm>
            <a:off x="12065000" y="1270000"/>
            <a:ext cx="11176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1206500" y="-381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1206500" y="5409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41" name="Google Shape;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9"/>
          <p:cNvSpPr/>
          <p:nvPr/>
        </p:nvSpPr>
        <p:spPr>
          <a:xfrm>
            <a:off x="23559869" y="4533900"/>
            <a:ext cx="832032" cy="4648200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otline-02.png" id="46" name="Google Shape;4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47" name="Google Shape;47;p19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51" name="Google Shape;5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52" name="Google Shape;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53" name="Google Shape;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55" name="Google Shape;5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58" name="Google Shape;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59" name="Google Shape;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64" name="Google Shape;64;p2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0" name="Google Shape;70;p22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2" name="Google Shape;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3" name="Google Shape;73;p2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4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utorialrepublic.com/css-reference/css3-properties.php" TargetMode="External"/><Relationship Id="rId4" Type="http://schemas.openxmlformats.org/officeDocument/2006/relationships/hyperlink" Target="https://developer.mozilla.org/en-US/docs/Web/CSS/CSS_Grid_Layout" TargetMode="External"/><Relationship Id="rId5" Type="http://schemas.openxmlformats.org/officeDocument/2006/relationships/hyperlink" Target="http://cssgridgarden.com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II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"/>
          <p:cNvSpPr txBox="1"/>
          <p:nvPr>
            <p:ph idx="4294967295" type="subTitle"/>
          </p:nvPr>
        </p:nvSpPr>
        <p:spPr>
          <a:xfrm>
            <a:off x="1206500" y="5229224"/>
            <a:ext cx="21971000" cy="52292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CSS grid for layout</a:t>
            </a:r>
            <a:endParaRPr/>
          </a:p>
        </p:txBody>
      </p:sp>
      <p:pic>
        <p:nvPicPr>
          <p:cNvPr descr="Logo&#10;&#10;Description automatically generated"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6335982" y="887948"/>
            <a:ext cx="8520600" cy="1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E"/>
              </a:buClr>
              <a:buSzPts val="2800"/>
              <a:buFont typeface="Trebuchet MS"/>
              <a:buNone/>
            </a:pPr>
            <a:r>
              <a:rPr b="1" i="0" lang="en-GB" sz="8500" u="none" cap="none" strike="noStrike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rPr>
              <a:t>Grid Layout</a:t>
            </a:r>
            <a:endParaRPr b="0" i="0" sz="8500" u="none" cap="none" strike="noStrike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3"/>
            <a:ext cx="19634786" cy="8474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Char char="❖"/>
            </a:pPr>
            <a:r>
              <a:rPr b="0" i="0" lang="en-GB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 Layout is a new layout model for CSS that has powerful abilities to control the sizing and positioning of boxes and their contents.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00"/>
              <a:buFont typeface="Trebuchet MS"/>
              <a:buChar char="❖"/>
            </a:pPr>
            <a:r>
              <a:rPr b="0" i="0" lang="en-GB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Grid layout, you can divide up the screen into </a:t>
            </a:r>
            <a:r>
              <a:rPr b="0" i="0" lang="en-GB" sz="44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</a:t>
            </a:r>
            <a:r>
              <a:rPr b="0" i="0" lang="en-GB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b="0" i="0" lang="en-GB" sz="44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columns</a:t>
            </a:r>
            <a:r>
              <a:rPr b="0" i="0" lang="en-GB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of sizes of your choosing.</a:t>
            </a:r>
            <a:endParaRPr b="0" i="0" sz="4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5531" y="8234365"/>
            <a:ext cx="9847907" cy="451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rehensive guide to using CSS Grid - Ειδήσεις από τον χώρο του Design  και Hosting - Design Host" id="135" name="Google Shape;1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4607" y="7510203"/>
            <a:ext cx="9458625" cy="53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7007225" y="1143000"/>
            <a:ext cx="97791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Grid Elements 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1596464" y="3409326"/>
            <a:ext cx="12926400" cy="5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858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b="0" lang="en-GB" sz="3200"/>
              <a:t>A grid layout consists of a parent element, with one or more child elements.</a:t>
            </a:r>
            <a:endParaRPr/>
          </a:p>
          <a:p>
            <a:pPr indent="-4826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/>
          </a:p>
          <a:p>
            <a:pPr indent="-6858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b="0" lang="en-GB" sz="3200"/>
              <a:t>An HTML element becomes a grid container when its display property is set to </a:t>
            </a:r>
            <a:r>
              <a:rPr b="0" lang="en-GB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en-GB" sz="3200"/>
              <a:t> or </a:t>
            </a:r>
            <a:r>
              <a:rPr b="0" lang="en-GB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inline-grid</a:t>
            </a:r>
            <a:r>
              <a:rPr b="0" lang="en-GB" sz="3200"/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t/>
            </a:r>
            <a:endParaRPr b="0" sz="3200"/>
          </a:p>
          <a:p>
            <a:pPr indent="-6858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b="0" lang="en-GB" sz="3200"/>
              <a:t>You can adjust the gap size by using one of the following properties:</a:t>
            </a:r>
            <a:endParaRPr/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/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15625481" y="3409326"/>
            <a:ext cx="7608600" cy="484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="grid-container"&gt;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15625481" y="8911420"/>
            <a:ext cx="7608600" cy="1395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2A2A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.grid-container 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 display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grid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3114264" y="7963468"/>
            <a:ext cx="44700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508000" lvl="0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grid-column-gap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grid-row-gap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rid-gap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List of CSS3 Properties</a:t>
            </a:r>
            <a:r>
              <a:rPr lang="en-GB"/>
              <a:t> 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CSS Grid Layout - CSS: Cascading Style Sheets | MDN</a:t>
            </a:r>
            <a:r>
              <a:rPr lang="en-GB"/>
              <a:t> 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Grid Garden - A game for learning CSS grid</a:t>
            </a:r>
            <a:r>
              <a:rPr lang="en-GB"/>
              <a:t> </a:t>
            </a:r>
            <a:endParaRPr/>
          </a:p>
        </p:txBody>
      </p:sp>
      <p:sp>
        <p:nvSpPr>
          <p:cNvPr id="150" name="Google Shape;150;p13"/>
          <p:cNvSpPr txBox="1"/>
          <p:nvPr>
            <p:ph idx="4" type="body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8571"/>
              <a:buFont typeface="Helvetica Neue"/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112011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_Android.png" id="154" name="Google Shape;154;p13"/>
          <p:cNvPicPr preferRelativeResize="0"/>
          <p:nvPr/>
        </p:nvPicPr>
        <p:blipFill rotWithShape="1">
          <a:blip r:embed="rId6">
            <a:alphaModFix/>
          </a:blip>
          <a:srcRect b="32729" l="34470" r="35052" t="30896"/>
          <a:stretch/>
        </p:blipFill>
        <p:spPr>
          <a:xfrm>
            <a:off x="22234800" y="708700"/>
            <a:ext cx="569850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iOS.png" id="155" name="Google Shape;15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JS.png" id="156" name="Google Shape;156;p13"/>
          <p:cNvPicPr preferRelativeResize="0"/>
          <p:nvPr/>
        </p:nvPicPr>
        <p:blipFill rotWithShape="1">
          <a:blip r:embed="rId8">
            <a:alphaModFix/>
          </a:blip>
          <a:srcRect b="33481" l="34661" r="32019" t="34287"/>
          <a:stretch/>
        </p:blipFill>
        <p:spPr>
          <a:xfrm>
            <a:off x="21242612" y="773125"/>
            <a:ext cx="569837" cy="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1206500" y="4572000"/>
            <a:ext cx="21567774" cy="634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Arial"/>
              <a:buChar char="•"/>
            </a:pPr>
            <a:r>
              <a:rPr b="0" i="0" lang="en-GB" sz="4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Selectors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Arial"/>
              <a:buChar char="•"/>
            </a:pPr>
            <a:r>
              <a:rPr b="0" i="0" lang="en-GB" sz="4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Cascade: Specificity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Arial"/>
              <a:buChar char="•"/>
            </a:pPr>
            <a:r>
              <a:rPr b="0" i="0" lang="en-GB" sz="4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CSS grid for layout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