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3716000" cx="2438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Light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cT5UXC8gangq0AaT2ySb6GCPP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553581-8E22-4D7D-A7DC-8535133B39AF}">
  <a:tblStyle styleId="{78553581-8E22-4D7D-A7DC-8535133B39AF}" styleName="Table_0">
    <a:wholeTbl>
      <a:tcTxStyle b="off" i="off">
        <a:font>
          <a:latin typeface="Helvetica Neue"/>
          <a:ea typeface="Helvetica Neue"/>
          <a:cs typeface="Helvetica Neue"/>
        </a:font>
        <a:srgbClr val="5E5E5E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DFFF"/>
          </a:solidFill>
        </a:fill>
      </a:tcStyle>
    </a:wholeTbl>
    <a:band1H>
      <a:tcTxStyle/>
    </a:band1H>
    <a:band2H>
      <a:tcTxStyle b="off" i="off"/>
      <a:tcStyle>
        <a:fill>
          <a:solidFill>
            <a:srgbClr val="E6F0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Light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9ff0079e7_2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f9ff0079e7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ff0079e7_2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f9ff0079e7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9ff00773c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f9ff00773c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type="title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60" cy="2687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7" cy="4011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7" y="10674873"/>
            <a:ext cx="5672730" cy="4011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7"/>
          <p:cNvGrpSpPr/>
          <p:nvPr/>
        </p:nvGrpSpPr>
        <p:grpSpPr>
          <a:xfrm>
            <a:off x="5856" y="-54933"/>
            <a:ext cx="24372288" cy="1531843"/>
            <a:chOff x="-1" y="-1"/>
            <a:chExt cx="24372285" cy="1531841"/>
          </a:xfrm>
        </p:grpSpPr>
        <p:sp>
          <p:nvSpPr>
            <p:cNvPr id="19" name="Google Shape;19;p17"/>
            <p:cNvSpPr/>
            <p:nvPr/>
          </p:nvSpPr>
          <p:spPr>
            <a:xfrm>
              <a:off x="-1" y="-1"/>
              <a:ext cx="24372285" cy="15318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20;p17"/>
            <p:cNvSpPr txBox="1"/>
            <p:nvPr/>
          </p:nvSpPr>
          <p:spPr>
            <a:xfrm>
              <a:off x="-1" y="473363"/>
              <a:ext cx="24372285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</a:t>
              </a:r>
              <a:endParaRPr/>
            </a:p>
          </p:txBody>
        </p:sp>
      </p:grpSp>
      <p:pic>
        <p:nvPicPr>
          <p:cNvPr descr="Tuwaiq1000-google-logo-01.png" id="21" name="Google Shape;2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4" y="-970858"/>
            <a:ext cx="6194033" cy="33636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80" name="Google Shape;8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81" name="Google Shape;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2" y="-1621805"/>
            <a:ext cx="9700513" cy="1371600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20006180" y="3163652"/>
            <a:ext cx="3045545" cy="8205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2" type="body"/>
          </p:nvPr>
        </p:nvSpPr>
        <p:spPr>
          <a:xfrm>
            <a:off x="1780557" y="3163652"/>
            <a:ext cx="17993860" cy="8205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3" type="body"/>
          </p:nvPr>
        </p:nvSpPr>
        <p:spPr>
          <a:xfrm>
            <a:off x="1759560" y="1813733"/>
            <a:ext cx="7656922" cy="817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4" type="body"/>
          </p:nvPr>
        </p:nvSpPr>
        <p:spPr>
          <a:xfrm>
            <a:off x="12115930" y="1813733"/>
            <a:ext cx="7656923" cy="817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86" name="Google Shape;86;p26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 showMasterSp="0">
  <p:cSld name="Big Fa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idx="1" type="body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91" name="Google Shape;9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92" name="Google Shape;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3" y="0"/>
            <a:ext cx="9700513" cy="13716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3" name="Google Shape;93;p2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50977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Helvetica Neue"/>
              <a:buChar char="•"/>
              <a:defRPr b="1" sz="3600"/>
            </a:lvl2pPr>
            <a:lvl3pPr indent="-509778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Helvetica Neue"/>
              <a:buChar char="•"/>
              <a:defRPr b="1" sz="3600"/>
            </a:lvl3pPr>
            <a:lvl4pPr indent="-509778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Helvetica Neue"/>
              <a:buChar char="•"/>
              <a:defRPr b="1" sz="3600"/>
            </a:lvl4pPr>
            <a:lvl5pPr indent="-509778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Helvetica Neue"/>
              <a:buChar char="•"/>
              <a:defRPr b="1" sz="3600"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2" type="body"/>
          </p:nvPr>
        </p:nvSpPr>
        <p:spPr>
          <a:xfrm>
            <a:off x="1753923" y="4939860"/>
            <a:ext cx="20876153" cy="383628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98" name="Google Shape;9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99" name="Google Shape;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6" y="-3081428"/>
            <a:ext cx="9700515" cy="13716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00" name="Google Shape;100;p28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/>
          <p:nvPr>
            <p:ph idx="2" type="pic"/>
          </p:nvPr>
        </p:nvSpPr>
        <p:spPr>
          <a:xfrm>
            <a:off x="16570577" y="2146151"/>
            <a:ext cx="4399070" cy="4399071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9"/>
          <p:cNvSpPr/>
          <p:nvPr>
            <p:ph idx="3" type="pic"/>
          </p:nvPr>
        </p:nvSpPr>
        <p:spPr>
          <a:xfrm>
            <a:off x="16571595" y="7095452"/>
            <a:ext cx="4397121" cy="4397121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9"/>
          <p:cNvSpPr/>
          <p:nvPr>
            <p:ph idx="4" type="pic"/>
          </p:nvPr>
        </p:nvSpPr>
        <p:spPr>
          <a:xfrm>
            <a:off x="3587234" y="2155100"/>
            <a:ext cx="9488866" cy="948886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106" name="Google Shape;10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>
            <p:ph idx="2" type="pic"/>
          </p:nvPr>
        </p:nvSpPr>
        <p:spPr>
          <a:xfrm>
            <a:off x="5853393" y="519393"/>
            <a:ext cx="12677214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110" name="Google Shape;11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114" name="Google Shape;11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60" cy="2687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15" name="Google Shape;1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7" cy="4011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16" name="Google Shape;1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7" y="10674873"/>
            <a:ext cx="5672730" cy="4011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31"/>
          <p:cNvGrpSpPr/>
          <p:nvPr/>
        </p:nvGrpSpPr>
        <p:grpSpPr>
          <a:xfrm>
            <a:off x="5856" y="-54933"/>
            <a:ext cx="24372288" cy="1531843"/>
            <a:chOff x="-1" y="-1"/>
            <a:chExt cx="24372285" cy="1531841"/>
          </a:xfrm>
        </p:grpSpPr>
        <p:sp>
          <p:nvSpPr>
            <p:cNvPr id="118" name="Google Shape;118;p31"/>
            <p:cNvSpPr/>
            <p:nvPr/>
          </p:nvSpPr>
          <p:spPr>
            <a:xfrm>
              <a:off x="-1" y="-1"/>
              <a:ext cx="24372285" cy="15318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31"/>
            <p:cNvSpPr txBox="1"/>
            <p:nvPr/>
          </p:nvSpPr>
          <p:spPr>
            <a:xfrm>
              <a:off x="-1" y="473363"/>
              <a:ext cx="24372285" cy="585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rPr b="0" i="0" lang="en-US" sz="3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</a:t>
              </a:r>
              <a:endParaRPr/>
            </a:p>
          </p:txBody>
        </p:sp>
      </p:grpSp>
      <p:pic>
        <p:nvPicPr>
          <p:cNvPr descr="Tuwaiq1000-google-logo-01.png" id="120" name="Google Shape;12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4" y="-970858"/>
            <a:ext cx="6194033" cy="33636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>
  <p:cSld name="TITLE_AND_BODY 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2"/>
          <p:cNvGrpSpPr/>
          <p:nvPr/>
        </p:nvGrpSpPr>
        <p:grpSpPr>
          <a:xfrm>
            <a:off x="-1" y="-16935"/>
            <a:ext cx="24384005" cy="13732936"/>
            <a:chOff x="0" y="-1"/>
            <a:chExt cx="24384002" cy="13732935"/>
          </a:xfrm>
        </p:grpSpPr>
        <p:cxnSp>
          <p:nvCxnSpPr>
            <p:cNvPr id="124" name="Google Shape;124;p32"/>
            <p:cNvCxnSpPr/>
            <p:nvPr/>
          </p:nvCxnSpPr>
          <p:spPr>
            <a:xfrm>
              <a:off x="18742025" y="16933"/>
              <a:ext cx="2438400" cy="13716000"/>
            </a:xfrm>
            <a:prstGeom prst="straightConnector1">
              <a:avLst/>
            </a:prstGeom>
            <a:noFill/>
            <a:ln cap="flat" cmpd="sng" w="254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32"/>
            <p:cNvCxnSpPr/>
            <p:nvPr/>
          </p:nvCxnSpPr>
          <p:spPr>
            <a:xfrm flipH="1">
              <a:off x="14850535" y="7379760"/>
              <a:ext cx="9527117" cy="6353173"/>
            </a:xfrm>
            <a:prstGeom prst="straightConnector1">
              <a:avLst/>
            </a:prstGeom>
            <a:noFill/>
            <a:ln cap="flat" cmpd="sng" w="254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32"/>
            <p:cNvSpPr/>
            <p:nvPr/>
          </p:nvSpPr>
          <p:spPr>
            <a:xfrm>
              <a:off x="18362952" y="-1"/>
              <a:ext cx="6014699" cy="13732935"/>
            </a:xfrm>
            <a:custGeom>
              <a:rect b="b" l="l" r="r" t="t"/>
              <a:pathLst>
                <a:path extrusionOk="0" h="21600" w="2160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90C226">
                <a:alpha val="2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2"/>
            <p:cNvSpPr/>
            <p:nvPr/>
          </p:nvSpPr>
          <p:spPr>
            <a:xfrm>
              <a:off x="19206883" y="-1"/>
              <a:ext cx="5177117" cy="1373293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2"/>
            <p:cNvSpPr/>
            <p:nvPr/>
          </p:nvSpPr>
          <p:spPr>
            <a:xfrm>
              <a:off x="17864667" y="6112933"/>
              <a:ext cx="6519335" cy="761999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4A021">
                <a:alpha val="71372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2"/>
            <p:cNvSpPr/>
            <p:nvPr/>
          </p:nvSpPr>
          <p:spPr>
            <a:xfrm>
              <a:off x="18669000" y="-1"/>
              <a:ext cx="5708653" cy="1373293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2"/>
            <p:cNvSpPr/>
            <p:nvPr/>
          </p:nvSpPr>
          <p:spPr>
            <a:xfrm>
              <a:off x="21797459" y="-1"/>
              <a:ext cx="2580189" cy="13732935"/>
            </a:xfrm>
            <a:custGeom>
              <a:rect b="b" l="l" r="r" t="t"/>
              <a:pathLst>
                <a:path extrusionOk="0" h="21600" w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2"/>
            <p:cNvSpPr/>
            <p:nvPr/>
          </p:nvSpPr>
          <p:spPr>
            <a:xfrm>
              <a:off x="21877997" y="-1"/>
              <a:ext cx="2499652" cy="1373293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2"/>
            <p:cNvSpPr/>
            <p:nvPr/>
          </p:nvSpPr>
          <p:spPr>
            <a:xfrm>
              <a:off x="20743331" y="7196667"/>
              <a:ext cx="3634318" cy="6536266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2"/>
            <p:cNvSpPr/>
            <p:nvPr/>
          </p:nvSpPr>
          <p:spPr>
            <a:xfrm>
              <a:off x="0" y="8043333"/>
              <a:ext cx="897465" cy="5689599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0C226">
                <a:alpha val="84313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2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  <a:noFill/>
          <a:ln>
            <a:noFill/>
          </a:ln>
        </p:spPr>
        <p:txBody>
          <a:bodyPr anchorCtr="0" anchor="t" bIns="243775" lIns="243775" spcFirstLastPara="1" rIns="243775" wrap="square" tIns="2437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7200"/>
              <a:buFont typeface="Trebuchet MS"/>
              <a:buNone/>
              <a:defRPr b="0" sz="72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  <a:noFill/>
          <a:ln>
            <a:noFill/>
          </a:ln>
        </p:spPr>
        <p:txBody>
          <a:bodyPr anchorCtr="0" anchor="t" bIns="243775" lIns="243775" spcFirstLastPara="1" rIns="243775" wrap="square" tIns="243775">
            <a:normAutofit/>
          </a:bodyPr>
          <a:lstStyle>
            <a:lvl1pPr indent="-444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400"/>
              <a:buFont typeface="Helvetica Neue"/>
              <a:buChar char="●"/>
              <a:defRPr sz="3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44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400"/>
              <a:buFont typeface="Helvetica Neue"/>
              <a:buChar char="○"/>
              <a:defRPr sz="3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444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400"/>
              <a:buFont typeface="Helvetica Neue"/>
              <a:buChar char="■"/>
              <a:defRPr sz="3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444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400"/>
              <a:buFont typeface="Helvetica Neue"/>
              <a:buChar char="●"/>
              <a:defRPr sz="3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444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400"/>
              <a:buFont typeface="Helvetica Neue"/>
              <a:buChar char="○"/>
              <a:defRPr sz="3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23342998" y="12595595"/>
            <a:ext cx="713423" cy="7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75" lIns="243775" spcFirstLastPara="1" rIns="243775" wrap="square" tIns="2437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None/>
              <a:defRPr sz="1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None/>
              <a:defRPr sz="1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None/>
              <a:defRPr sz="1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None/>
              <a:defRPr sz="1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None/>
              <a:defRPr sz="1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None/>
              <a:defRPr sz="1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None/>
              <a:defRPr sz="1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None/>
              <a:defRPr sz="1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600"/>
              <a:buFont typeface="Trebuchet MS"/>
              <a:buNone/>
              <a:defRPr sz="16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658177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2pPr>
            <a:lvl3pPr indent="-658177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3pPr>
            <a:lvl4pPr indent="-658177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4pPr>
            <a:lvl5pPr indent="-658177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6" name="Google Shape;26;p18"/>
          <p:cNvSpPr/>
          <p:nvPr>
            <p:ph idx="3" type="pic"/>
          </p:nvPr>
        </p:nvSpPr>
        <p:spPr>
          <a:xfrm>
            <a:off x="12193751" y="1401264"/>
            <a:ext cx="10913372" cy="10913373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8" name="Google Shape;2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9" name="Google Shape;29;p18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1206500" y="7123707"/>
            <a:ext cx="19570511" cy="46482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1207690" y="1106137"/>
            <a:ext cx="19568132" cy="636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509778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Helvetica Neue"/>
              <a:buChar char="•"/>
              <a:defRPr b="1" sz="3600"/>
            </a:lvl2pPr>
            <a:lvl3pPr indent="-509778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Helvetica Neue"/>
              <a:buChar char="•"/>
              <a:defRPr b="1" sz="3600"/>
            </a:lvl3pPr>
            <a:lvl4pPr indent="-509778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Helvetica Neue"/>
              <a:buChar char="•"/>
              <a:defRPr b="1" sz="3600"/>
            </a:lvl4pPr>
            <a:lvl5pPr indent="-509778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428"/>
              <a:buFont typeface="Helvetica Neue"/>
              <a:buChar char="•"/>
              <a:defRPr b="1" sz="3600"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1206499" y="11609909"/>
            <a:ext cx="19570511" cy="111695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19"/>
          <p:cNvSpPr/>
          <p:nvPr/>
        </p:nvSpPr>
        <p:spPr>
          <a:xfrm>
            <a:off x="21848894" y="-110578"/>
            <a:ext cx="2543008" cy="13937157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36" name="Google Shape;3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37" name="Google Shape;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3" y="0"/>
            <a:ext cx="9700513" cy="13716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38" name="Google Shape;38;p19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 Academy LogoWaterMark-01-01.png" id="41" name="Google Shape;41;p20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0"/>
          <p:cNvSpPr/>
          <p:nvPr>
            <p:ph idx="2" type="pic"/>
          </p:nvPr>
        </p:nvSpPr>
        <p:spPr>
          <a:xfrm>
            <a:off x="12065000" y="1270000"/>
            <a:ext cx="11176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0"/>
          <p:cNvSpPr txBox="1"/>
          <p:nvPr>
            <p:ph type="title"/>
          </p:nvPr>
        </p:nvSpPr>
        <p:spPr>
          <a:xfrm>
            <a:off x="1206500" y="-381000"/>
            <a:ext cx="9779000" cy="588227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1206500" y="5409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45" name="Google Shape;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/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54" name="Google Shape;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55" name="Google Shape;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3" y="0"/>
            <a:ext cx="9700513" cy="13716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56" name="Google Shape;56;p2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23"/>
          <p:cNvSpPr/>
          <p:nvPr/>
        </p:nvSpPr>
        <p:spPr>
          <a:xfrm>
            <a:off x="23559867" y="4533900"/>
            <a:ext cx="832032" cy="4648200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otline-02.png" id="61" name="Google Shape;6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451083" y="0"/>
            <a:ext cx="9700513" cy="13716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62" name="Google Shape;62;p23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658177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2pPr>
            <a:lvl3pPr indent="-658177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3pPr>
            <a:lvl4pPr indent="-658177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4pPr>
            <a:lvl5pPr indent="-658177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67" name="Google Shape;6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68" name="Google Shape;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4" cy="13716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69" name="Google Shape;69;p24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658177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2pPr>
            <a:lvl3pPr indent="-658177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3pPr>
            <a:lvl4pPr indent="-658177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4pPr>
            <a:lvl5pPr indent="-658177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765"/>
              <a:buFont typeface="Helvetica Neue"/>
              <a:buChar char="•"/>
              <a:defRPr b="1" sz="5500"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2" type="body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369189" lvl="1" marL="914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75" name="Google Shape;7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6" name="Google Shape;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3" y="0"/>
            <a:ext cx="9700513" cy="13716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7" name="Google Shape;77;p25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6" name="Google Shape;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4" y="10970684"/>
            <a:ext cx="6194033" cy="3363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" name="Google Shape;7;p16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3" y="-7352294"/>
            <a:ext cx="20100194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8" name="Google Shape;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3" y="0"/>
            <a:ext cx="9700513" cy="137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6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body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EI7sN1dDwcY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idx="4294967295" type="ctrTitle"/>
          </p:nvPr>
        </p:nvSpPr>
        <p:spPr>
          <a:xfrm>
            <a:off x="1206495" y="2574991"/>
            <a:ext cx="21971005" cy="4648202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JavaScript</a:t>
            </a:r>
            <a:endParaRPr/>
          </a:p>
        </p:txBody>
      </p:sp>
      <p:pic>
        <p:nvPicPr>
          <p:cNvPr descr="Picture 3"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39" y="12052717"/>
            <a:ext cx="2271441" cy="160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143" name="Google Shape;14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1" cy="75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idx="2" type="body"/>
          </p:nvPr>
        </p:nvSpPr>
        <p:spPr>
          <a:xfrm>
            <a:off x="1494047" y="3282936"/>
            <a:ext cx="21395905" cy="50045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4"/>
              <a:buFont typeface="Trebuchet MS"/>
              <a:buNone/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Timing events: with JavaScript you can make certain functions of code wait for a certain amount of time before being executed.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84"/>
              <a:buFont typeface="Trebuchet MS"/>
              <a:buNone/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4500"/>
          </a:p>
          <a:p>
            <a:pPr indent="-494711" lvl="0" marL="569895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Trebuchet MS"/>
              <a:buChar char="•"/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setTimeout:  </a:t>
            </a:r>
            <a:r>
              <a:rPr lang="en-US" sz="4500">
                <a:latin typeface="Consolas"/>
                <a:ea typeface="Consolas"/>
                <a:cs typeface="Consolas"/>
                <a:sym typeface="Consolas"/>
              </a:rPr>
              <a:t>setTimeout(aFunction, 3000);</a:t>
            </a:r>
            <a:endParaRPr sz="4500">
              <a:latin typeface="Consolas"/>
              <a:ea typeface="Consolas"/>
              <a:cs typeface="Consolas"/>
              <a:sym typeface="Consolas"/>
            </a:endParaRPr>
          </a:p>
          <a:p>
            <a:pPr indent="-494711" lvl="0" marL="569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Trebuchet MS"/>
              <a:buChar char="•"/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setInterval: </a:t>
            </a:r>
            <a:r>
              <a:rPr lang="en-US" sz="4500">
                <a:latin typeface="Consolas"/>
                <a:ea typeface="Consolas"/>
                <a:cs typeface="Consolas"/>
                <a:sym typeface="Consolas"/>
              </a:rPr>
              <a:t>setInterval(aFunction, 3000);</a:t>
            </a:r>
            <a:endParaRPr sz="4500"/>
          </a:p>
        </p:txBody>
      </p:sp>
      <p:sp>
        <p:nvSpPr>
          <p:cNvPr id="212" name="Google Shape;212;p9"/>
          <p:cNvSpPr txBox="1"/>
          <p:nvPr>
            <p:ph type="title"/>
          </p:nvPr>
        </p:nvSpPr>
        <p:spPr>
          <a:xfrm>
            <a:off x="4024563" y="1154725"/>
            <a:ext cx="15941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Asynchronous Programming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idx="2" type="body"/>
          </p:nvPr>
        </p:nvSpPr>
        <p:spPr>
          <a:xfrm>
            <a:off x="1225433" y="2738600"/>
            <a:ext cx="22357749" cy="29918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36"/>
              <a:buFont typeface="Trebuchet MS"/>
              <a:buNone/>
            </a:pPr>
            <a:r>
              <a:rPr lang="en-US" sz="45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Promises: allows the interpreter to carry on with other tasks while a function is executed without waiting for that function to finish. </a:t>
            </a:r>
            <a:endParaRPr/>
          </a:p>
          <a:p>
            <a:pPr indent="-454792" lvl="0" marL="454792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536"/>
              <a:buFont typeface="Consolas"/>
              <a:buChar char="•"/>
            </a:pPr>
            <a:r>
              <a:rPr lang="en-US" sz="45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doSomethingThatReturnsAPromise().then(successCallback, failureCallback);</a:t>
            </a:r>
            <a:endParaRPr/>
          </a:p>
        </p:txBody>
      </p:sp>
      <p:graphicFrame>
        <p:nvGraphicFramePr>
          <p:cNvPr id="218" name="Google Shape;218;p10"/>
          <p:cNvGraphicFramePr/>
          <p:nvPr/>
        </p:nvGraphicFramePr>
        <p:xfrm>
          <a:off x="5971315" y="6003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{78553581-8E22-4D7D-A7DC-8535133B39AF}</a:tableStyleId>
              </a:tblPr>
              <a:tblGrid>
                <a:gridCol w="10588475"/>
              </a:tblGrid>
              <a:tr h="4783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require('isomorphic-fetch');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fetch("https://www.example_API.com/")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.then(res =&gt; res.json())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.then((result) =&gt;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    console.log(result);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  }),     (error) =&gt;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 console.log(error);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} 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10"/>
          <p:cNvSpPr txBox="1"/>
          <p:nvPr>
            <p:ph type="title"/>
          </p:nvPr>
        </p:nvSpPr>
        <p:spPr>
          <a:xfrm>
            <a:off x="4024563" y="1154725"/>
            <a:ext cx="15941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Asynchronous Programming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idx="2" type="body"/>
          </p:nvPr>
        </p:nvSpPr>
        <p:spPr>
          <a:xfrm>
            <a:off x="1340233" y="2881736"/>
            <a:ext cx="13400695" cy="6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943"/>
              <a:buFont typeface="Helvetica Neue"/>
              <a:buNone/>
            </a:pP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You could also </a:t>
            </a:r>
            <a:r>
              <a:rPr b="1" lang="en-US" sz="4000"/>
              <a:t>create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your own promise object:</a:t>
            </a:r>
            <a:endParaRPr sz="4000"/>
          </a:p>
        </p:txBody>
      </p:sp>
      <p:graphicFrame>
        <p:nvGraphicFramePr>
          <p:cNvPr id="225" name="Google Shape;225;p11"/>
          <p:cNvGraphicFramePr/>
          <p:nvPr/>
        </p:nvGraphicFramePr>
        <p:xfrm>
          <a:off x="1373720" y="3780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{78553581-8E22-4D7D-A7DC-8535133B39AF}</a:tableStyleId>
              </a:tblPr>
              <a:tblGrid>
                <a:gridCol w="19923225"/>
              </a:tblGrid>
              <a:tr h="8121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promise = new Promise(function(resolve, reject)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// do something, possibly async, then…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if (/* everything turned out fine */)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resolve("Stuff worked!");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}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else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reject(Error("It broke"));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}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t/>
                      </a:r>
                      <a:endParaRPr sz="4000" u="none" cap="none" strike="noStrike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Montserrat Light"/>
                        <a:buNone/>
                      </a:pPr>
                      <a:r>
                        <a:rPr lang="en-US" sz="37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//Code example src: //https://developers.google.com/web/fundamentals/primers/promises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sp>
        <p:nvSpPr>
          <p:cNvPr id="226" name="Google Shape;226;p11"/>
          <p:cNvSpPr txBox="1"/>
          <p:nvPr>
            <p:ph type="title"/>
          </p:nvPr>
        </p:nvSpPr>
        <p:spPr>
          <a:xfrm>
            <a:off x="4024563" y="1154725"/>
            <a:ext cx="15941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Asynchronous Programming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idx="2" type="body"/>
          </p:nvPr>
        </p:nvSpPr>
        <p:spPr>
          <a:xfrm>
            <a:off x="1340233" y="2881736"/>
            <a:ext cx="21257493" cy="266421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</a:pPr>
            <a:r>
              <a:rPr b="1" lang="en-US" sz="4000"/>
              <a:t>Async functions: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can contain an 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await 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expression that pauses the execution of the async function and waits for the passed Promise's resolution, and 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resumes the async function's execution and returns the resolved value</a:t>
            </a:r>
            <a:endParaRPr sz="4000"/>
          </a:p>
        </p:txBody>
      </p:sp>
      <p:graphicFrame>
        <p:nvGraphicFramePr>
          <p:cNvPr id="232" name="Google Shape;232;p12"/>
          <p:cNvGraphicFramePr/>
          <p:nvPr/>
        </p:nvGraphicFramePr>
        <p:xfrm>
          <a:off x="2728753" y="6146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{78553581-8E22-4D7D-A7DC-8535133B39AF}</a:tableStyleId>
              </a:tblPr>
              <a:tblGrid>
                <a:gridCol w="18480450"/>
              </a:tblGrid>
              <a:tr h="2326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require('isomorphic-fetch');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const request = async () =&gt;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const response = await    fetch("https://www.example_API.com/");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const json = await response.json();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console.log(json);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request();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12"/>
          <p:cNvSpPr txBox="1"/>
          <p:nvPr>
            <p:ph type="title"/>
          </p:nvPr>
        </p:nvSpPr>
        <p:spPr>
          <a:xfrm>
            <a:off x="4024563" y="1154725"/>
            <a:ext cx="15941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Asynchronous Programming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idx="2" type="body"/>
          </p:nvPr>
        </p:nvSpPr>
        <p:spPr>
          <a:xfrm>
            <a:off x="1340233" y="2881736"/>
            <a:ext cx="21011207" cy="410723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28992" lvl="0" marL="4772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Char char="•"/>
            </a:pP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is a </a:t>
            </a:r>
            <a:r>
              <a:rPr b="1" lang="en-US" sz="4000"/>
              <a:t>hosted language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 that it never runs on its own; rather it runs in a container. </a:t>
            </a:r>
            <a:endParaRPr sz="4000"/>
          </a:p>
          <a:p>
            <a:pPr indent="-428992" lvl="0" marL="4772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Char char="•"/>
            </a:pP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b="1" lang="en-US" sz="4000"/>
              <a:t>container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can be the </a:t>
            </a:r>
            <a:r>
              <a:rPr b="1" lang="en-US" sz="4000"/>
              <a:t>browser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(on the client-side) or in </a:t>
            </a:r>
            <a:r>
              <a:rPr b="1" lang="en-US" sz="4000"/>
              <a:t>Node.js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(on the server-side).</a:t>
            </a:r>
            <a:endParaRPr sz="4000"/>
          </a:p>
          <a:p>
            <a:pPr indent="-428992" lvl="0" marL="47725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Char char="•"/>
            </a:pP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uses an </a:t>
            </a:r>
            <a:r>
              <a:rPr b="1" lang="en-US" sz="4000"/>
              <a:t>event-driven model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a </a:t>
            </a:r>
            <a:r>
              <a:rPr b="1" lang="en-US" sz="4000"/>
              <a:t>single thread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of execution. </a:t>
            </a:r>
            <a:endParaRPr sz="4000"/>
          </a:p>
        </p:txBody>
      </p:sp>
      <p:sp>
        <p:nvSpPr>
          <p:cNvPr id="239" name="Google Shape;239;p13"/>
          <p:cNvSpPr txBox="1"/>
          <p:nvPr>
            <p:ph type="title"/>
          </p:nvPr>
        </p:nvSpPr>
        <p:spPr>
          <a:xfrm>
            <a:off x="1206500" y="1079500"/>
            <a:ext cx="198669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How Does JavaScript Work?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idx="2" type="body"/>
          </p:nvPr>
        </p:nvSpPr>
        <p:spPr>
          <a:xfrm>
            <a:off x="1340233" y="2881736"/>
            <a:ext cx="20472095" cy="679832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71513" lvl="0" marL="6047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AutoNum type="arabicPeriod"/>
            </a:pP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your source code is </a:t>
            </a:r>
            <a:r>
              <a:rPr b="1" lang="en-US" sz="4000"/>
              <a:t>compiled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the functions are </a:t>
            </a:r>
            <a:r>
              <a:rPr b="1" lang="en-US" sz="4000"/>
              <a:t>dequeued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onto the </a:t>
            </a:r>
            <a:r>
              <a:rPr lang="en-US" sz="4000" u="sng"/>
              <a:t>call stack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executed by the interpreter.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24"/>
              <a:buFont typeface="Trebuchet MS"/>
              <a:buNone/>
            </a:pPr>
            <a:r>
              <a:t/>
            </a:r>
            <a:endParaRPr sz="4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71513" lvl="0" marL="6047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AutoNum type="arabicPeriod"/>
            </a:pP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function with a callback is encountered, the callback is sent to an API. Once the </a:t>
            </a:r>
            <a:r>
              <a:rPr b="1" lang="en-US" sz="4000"/>
              <a:t>API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is finished processing the callback function, it pushes the callback onto the </a:t>
            </a:r>
            <a:r>
              <a:rPr lang="en-US" sz="4000" u="sng"/>
              <a:t>task queue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24"/>
              <a:buFont typeface="Trebuchet MS"/>
              <a:buNone/>
            </a:pPr>
            <a:r>
              <a:t/>
            </a:r>
            <a:endParaRPr sz="4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571513" lvl="0" marL="6047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rebuchet MS"/>
              <a:buAutoNum type="arabicPeriod"/>
            </a:pP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4000" u="sng"/>
              <a:t>event loop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sits between the </a:t>
            </a:r>
            <a:r>
              <a:rPr b="1" lang="en-US" sz="4000"/>
              <a:t>call stack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</a:t>
            </a:r>
            <a:r>
              <a:rPr b="1" lang="en-US" sz="4000"/>
              <a:t>task queue</a:t>
            </a:r>
            <a:r>
              <a:rPr lang="en-US" sz="4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When the call stack is empty, the event loop will dequeue a function from the task queue onto the call stack where it will be executed. </a:t>
            </a:r>
            <a:endParaRPr sz="4000"/>
          </a:p>
        </p:txBody>
      </p:sp>
      <p:sp>
        <p:nvSpPr>
          <p:cNvPr id="245" name="Google Shape;245;p14"/>
          <p:cNvSpPr txBox="1"/>
          <p:nvPr>
            <p:ph type="title"/>
          </p:nvPr>
        </p:nvSpPr>
        <p:spPr>
          <a:xfrm>
            <a:off x="1206500" y="1079500"/>
            <a:ext cx="200244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JavaScript’s Event Loop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1206500" y="1079500"/>
            <a:ext cx="19130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How Does JavaScript Work?</a:t>
            </a:r>
            <a:endParaRPr/>
          </a:p>
        </p:txBody>
      </p:sp>
      <p:pic>
        <p:nvPicPr>
          <p:cNvPr descr="Google Shape;250;p32" id="251" name="Google Shape;2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046" y="2203674"/>
            <a:ext cx="15589582" cy="834398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/>
        </p:nvSpPr>
        <p:spPr>
          <a:xfrm>
            <a:off x="7770878" y="10529590"/>
            <a:ext cx="884224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Image from article by Gallaba, Mesbah &amp; Beschastnikh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9ff0079e7_2_16"/>
          <p:cNvSpPr txBox="1"/>
          <p:nvPr>
            <p:ph idx="2" type="body"/>
          </p:nvPr>
        </p:nvSpPr>
        <p:spPr>
          <a:xfrm>
            <a:off x="1780557" y="3163652"/>
            <a:ext cx="17994000" cy="82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430911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What is the JavaScript event loop really all about - Java Brains</a:t>
            </a:r>
            <a:endParaRPr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gf9ff0079e7_2_16"/>
          <p:cNvSpPr txBox="1"/>
          <p:nvPr>
            <p:ph idx="4" type="body"/>
          </p:nvPr>
        </p:nvSpPr>
        <p:spPr>
          <a:xfrm>
            <a:off x="9410053" y="1591857"/>
            <a:ext cx="48657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8393"/>
              <a:buFont typeface="Helvetica Neue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59" name="Google Shape;259;gf9ff0079e7_2_16"/>
          <p:cNvSpPr/>
          <p:nvPr/>
        </p:nvSpPr>
        <p:spPr>
          <a:xfrm>
            <a:off x="22116369" y="657012"/>
            <a:ext cx="817800" cy="817800"/>
          </a:xfrm>
          <a:prstGeom prst="roundRect">
            <a:avLst>
              <a:gd fmla="val 1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gf9ff0079e7_2_16"/>
          <p:cNvSpPr/>
          <p:nvPr/>
        </p:nvSpPr>
        <p:spPr>
          <a:xfrm>
            <a:off x="21120119" y="657012"/>
            <a:ext cx="817800" cy="817800"/>
          </a:xfrm>
          <a:prstGeom prst="roundRect">
            <a:avLst>
              <a:gd fmla="val 15000" name="adj"/>
            </a:avLst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gf9ff0079e7_2_16"/>
          <p:cNvSpPr/>
          <p:nvPr/>
        </p:nvSpPr>
        <p:spPr>
          <a:xfrm>
            <a:off x="20123869" y="657012"/>
            <a:ext cx="817800" cy="817800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_Android.png" id="262" name="Google Shape;262;gf9ff0079e7_2_16"/>
          <p:cNvPicPr preferRelativeResize="0"/>
          <p:nvPr/>
        </p:nvPicPr>
        <p:blipFill rotWithShape="1">
          <a:blip r:embed="rId4">
            <a:alphaModFix/>
          </a:blip>
          <a:srcRect b="32727" l="34470" r="35052" t="30897"/>
          <a:stretch/>
        </p:blipFill>
        <p:spPr>
          <a:xfrm>
            <a:off x="22234800" y="708700"/>
            <a:ext cx="569850" cy="68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iOS.png" id="263" name="Google Shape;263;gf9ff0079e7_2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JS.png" id="264" name="Google Shape;264;gf9ff0079e7_2_16"/>
          <p:cNvPicPr preferRelativeResize="0"/>
          <p:nvPr/>
        </p:nvPicPr>
        <p:blipFill rotWithShape="1">
          <a:blip r:embed="rId6">
            <a:alphaModFix/>
          </a:blip>
          <a:srcRect b="33479" l="34659" r="32020" t="34288"/>
          <a:stretch/>
        </p:blipFill>
        <p:spPr>
          <a:xfrm>
            <a:off x="21242613" y="773125"/>
            <a:ext cx="569837" cy="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9ff0079e7_2_134"/>
          <p:cNvSpPr txBox="1"/>
          <p:nvPr>
            <p:ph type="title"/>
          </p:nvPr>
        </p:nvSpPr>
        <p:spPr>
          <a:xfrm>
            <a:off x="7139862" y="2165609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0" name="Google Shape;270;gf9ff0079e7_2_134"/>
          <p:cNvSpPr txBox="1"/>
          <p:nvPr/>
        </p:nvSpPr>
        <p:spPr>
          <a:xfrm>
            <a:off x="1206500" y="4572000"/>
            <a:ext cx="21567900" cy="6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2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50"/>
              <a:buFont typeface="Helvetica Neue"/>
              <a:buChar char="•"/>
            </a:pPr>
            <a:r>
              <a:rPr lang="en-US" sz="49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Data Structures (Queue - Stack - Tree)</a:t>
            </a:r>
            <a:endParaRPr sz="49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2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50"/>
              <a:buFont typeface="Helvetica Neue"/>
              <a:buChar char="•"/>
            </a:pPr>
            <a:r>
              <a:rPr lang="en-US" sz="49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Arrow Function</a:t>
            </a:r>
            <a:endParaRPr sz="49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2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50"/>
              <a:buFont typeface="Helvetica Neue"/>
              <a:buChar char="•"/>
            </a:pPr>
            <a:r>
              <a:rPr lang="en-US" sz="49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Asynchronous programming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29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50"/>
              <a:buFont typeface="Helvetica Neue"/>
              <a:buChar char="•"/>
            </a:pPr>
            <a:r>
              <a:rPr lang="en-US" sz="495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 Queue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idx="4294967295" type="ctrTitle"/>
          </p:nvPr>
        </p:nvSpPr>
        <p:spPr>
          <a:xfrm>
            <a:off x="1206495" y="2574991"/>
            <a:ext cx="21971005" cy="20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/>
          </a:p>
        </p:txBody>
      </p:sp>
      <p:sp>
        <p:nvSpPr>
          <p:cNvPr id="149" name="Google Shape;149;p2"/>
          <p:cNvSpPr txBox="1"/>
          <p:nvPr>
            <p:ph idx="4294967295" type="subTitle"/>
          </p:nvPr>
        </p:nvSpPr>
        <p:spPr>
          <a:xfrm>
            <a:off x="1206500" y="5253774"/>
            <a:ext cx="21962400" cy="6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5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1010" lvl="0" marL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Char char="•"/>
            </a:pPr>
            <a:r>
              <a:rPr lang="en-US" sz="4950">
                <a:solidFill>
                  <a:schemeClr val="lt1"/>
                </a:solidFill>
              </a:rPr>
              <a:t>Arrow Function</a:t>
            </a:r>
            <a:endParaRPr sz="4950">
              <a:solidFill>
                <a:srgbClr val="FFFFFF"/>
              </a:solidFill>
            </a:endParaRPr>
          </a:p>
          <a:p>
            <a:pPr indent="-496302" lvl="0" marL="49630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Helvetica Neue"/>
              <a:buChar char="•"/>
            </a:pPr>
            <a:r>
              <a:rPr b="0" i="0" lang="en-US" sz="495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Data Structures (Queue - Stack - Tree)</a:t>
            </a:r>
            <a:endParaRPr/>
          </a:p>
          <a:p>
            <a:pPr indent="-496302" lvl="0" marL="49630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Helvetica Neue"/>
              <a:buChar char="•"/>
            </a:pPr>
            <a:r>
              <a:rPr b="0" i="0" lang="en-US" sz="495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Asynchronous programming </a:t>
            </a:r>
            <a:endParaRPr/>
          </a:p>
          <a:p>
            <a:pPr indent="-496302" lvl="0" marL="496302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0"/>
              <a:buFont typeface="Helvetica Neue"/>
              <a:buChar char="•"/>
            </a:pPr>
            <a:r>
              <a:rPr b="0" i="0" lang="en-US" sz="495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 Queue</a:t>
            </a:r>
            <a:endParaRPr/>
          </a:p>
        </p:txBody>
      </p:sp>
      <p:pic>
        <p:nvPicPr>
          <p:cNvPr descr="Picture 3"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39" y="12052717"/>
            <a:ext cx="2271441" cy="160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151" name="Google Shape;15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1" cy="75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1206500" y="2611964"/>
            <a:ext cx="8717044" cy="815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730"/>
              <a:buFont typeface="Helvetica Neue"/>
              <a:buNone/>
            </a:pPr>
            <a:r>
              <a:rPr lang="en-US" sz="4730"/>
              <a:t>1- Queue</a:t>
            </a:r>
            <a:endParaRPr/>
          </a:p>
        </p:txBody>
      </p:sp>
      <p:sp>
        <p:nvSpPr>
          <p:cNvPr id="157" name="Google Shape;157;p3"/>
          <p:cNvSpPr txBox="1"/>
          <p:nvPr>
            <p:ph idx="2" type="body"/>
          </p:nvPr>
        </p:nvSpPr>
        <p:spPr>
          <a:xfrm>
            <a:off x="1206500" y="3996179"/>
            <a:ext cx="21819507" cy="384187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34"/>
              <a:buFont typeface="Trebuchet MS"/>
              <a:buNone/>
            </a:pPr>
            <a:r>
              <a:rPr lang="en-US" sz="42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enters the queue at the back and leaves from the front; a first in, first out (FIFO) data structure.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34"/>
              <a:buFont typeface="Trebuchet MS"/>
              <a:buNone/>
            </a:pPr>
            <a:r>
              <a:rPr lang="en-US" sz="42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34"/>
              <a:buFont typeface="Trebuchet MS"/>
              <a:buNone/>
            </a:pPr>
            <a:r>
              <a:rPr lang="en-US" sz="42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Queue terminology:</a:t>
            </a:r>
            <a:endParaRPr/>
          </a:p>
          <a:p>
            <a:pPr indent="-424513" lvl="2" marL="98077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Char char="•"/>
            </a:pPr>
            <a:r>
              <a:rPr b="1" lang="en-US"/>
              <a:t>Enqueue</a:t>
            </a:r>
            <a:r>
              <a:rPr lang="en-US" sz="42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- an operation that adds an item to the back of a queue.</a:t>
            </a:r>
            <a:endParaRPr/>
          </a:p>
          <a:p>
            <a:pPr indent="-424513" lvl="2" marL="98077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Char char="•"/>
            </a:pPr>
            <a:r>
              <a:rPr b="1" lang="en-US"/>
              <a:t>Dequeue</a:t>
            </a:r>
            <a:r>
              <a:rPr lang="en-US" sz="42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- an operation that removes an item from the front of a queue.</a:t>
            </a:r>
            <a:endParaRPr/>
          </a:p>
        </p:txBody>
      </p:sp>
      <p:sp>
        <p:nvSpPr>
          <p:cNvPr id="158" name="Google Shape;158;p3"/>
          <p:cNvSpPr txBox="1"/>
          <p:nvPr>
            <p:ph type="title"/>
          </p:nvPr>
        </p:nvSpPr>
        <p:spPr>
          <a:xfrm>
            <a:off x="1206500" y="1079500"/>
            <a:ext cx="221883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120"/>
              <a:buFont typeface="Helvetica Neue"/>
              <a:buNone/>
            </a:pPr>
            <a:r>
              <a:rPr lang="en-US" sz="6120"/>
              <a:t>Some Basic Computer Science Data Structures </a:t>
            </a:r>
            <a:endParaRPr/>
          </a:p>
        </p:txBody>
      </p:sp>
      <p:pic>
        <p:nvPicPr>
          <p:cNvPr descr="Image" id="159" name="Google Shape;159;p3"/>
          <p:cNvPicPr preferRelativeResize="0"/>
          <p:nvPr/>
        </p:nvPicPr>
        <p:blipFill rotWithShape="1">
          <a:blip r:embed="rId3">
            <a:alphaModFix/>
          </a:blip>
          <a:srcRect b="28829" l="45566" r="1762" t="42283"/>
          <a:stretch/>
        </p:blipFill>
        <p:spPr>
          <a:xfrm>
            <a:off x="4351873" y="7916878"/>
            <a:ext cx="14253767" cy="439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6173050" y="12609785"/>
            <a:ext cx="12037899" cy="487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Source: https://tutsmaster.org/how-to-represent-stack-in-c-data-structure/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1206500" y="2611964"/>
            <a:ext cx="8717044" cy="815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730"/>
              <a:buFont typeface="Helvetica Neue"/>
              <a:buNone/>
            </a:pPr>
            <a:r>
              <a:rPr lang="en-US" sz="4730"/>
              <a:t>2- Stack</a:t>
            </a:r>
            <a:endParaRPr/>
          </a:p>
        </p:txBody>
      </p:sp>
      <p:sp>
        <p:nvSpPr>
          <p:cNvPr id="166" name="Google Shape;166;p4"/>
          <p:cNvSpPr txBox="1"/>
          <p:nvPr>
            <p:ph idx="2" type="body"/>
          </p:nvPr>
        </p:nvSpPr>
        <p:spPr>
          <a:xfrm>
            <a:off x="1919743" y="3670015"/>
            <a:ext cx="18172786" cy="30614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31470" lvl="0" marL="331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6"/>
              <a:buFont typeface="Trebuchet MS"/>
              <a:buChar char="•"/>
            </a:pPr>
            <a:r>
              <a:rPr lang="en-US" sz="330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items are added to the top of the stack and removed from the top of the stack; </a:t>
            </a:r>
            <a:endParaRPr/>
          </a:p>
          <a:p>
            <a:pPr indent="-331470" lvl="0" marL="331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6"/>
              <a:buFont typeface="Trebuchet MS"/>
              <a:buChar char="•"/>
            </a:pPr>
            <a:r>
              <a:rPr lang="en-US" sz="330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last in, first out (LIFO) data structure.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6"/>
              <a:buFont typeface="Trebuchet MS"/>
              <a:buNone/>
            </a:pPr>
            <a:r>
              <a:t/>
            </a:r>
            <a:endParaRPr sz="330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6"/>
              <a:buFont typeface="Trebuchet MS"/>
              <a:buNone/>
            </a:pPr>
            <a:r>
              <a:rPr lang="en-US" sz="330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Stack terminology:</a:t>
            </a:r>
            <a:endParaRPr/>
          </a:p>
          <a:p>
            <a:pPr indent="-331470" lvl="2" marL="7658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rebuchet MS"/>
              <a:buChar char="•"/>
            </a:pPr>
            <a:r>
              <a:rPr b="1" lang="en-US"/>
              <a:t>Push</a:t>
            </a:r>
            <a:r>
              <a:rPr lang="en-US" sz="330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- an operation that adds an item to the top of a stack.</a:t>
            </a:r>
            <a:endParaRPr/>
          </a:p>
          <a:p>
            <a:pPr indent="-331470" lvl="2" marL="7658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rebuchet MS"/>
              <a:buChar char="•"/>
            </a:pPr>
            <a:r>
              <a:rPr b="1" lang="en-US"/>
              <a:t>Pop</a:t>
            </a:r>
            <a:r>
              <a:rPr lang="en-US" sz="330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- an operation that removes an item from the top of a stack.</a:t>
            </a:r>
            <a:endParaRPr/>
          </a:p>
        </p:txBody>
      </p:sp>
      <p:pic>
        <p:nvPicPr>
          <p:cNvPr descr="Image" id="167" name="Google Shape;167;p4"/>
          <p:cNvPicPr preferRelativeResize="0"/>
          <p:nvPr/>
        </p:nvPicPr>
        <p:blipFill rotWithShape="1">
          <a:blip r:embed="rId3">
            <a:alphaModFix/>
          </a:blip>
          <a:srcRect b="21948" l="0" r="58392" t="35626"/>
          <a:stretch/>
        </p:blipFill>
        <p:spPr>
          <a:xfrm>
            <a:off x="7261222" y="6734122"/>
            <a:ext cx="9684602" cy="555457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/>
        </p:nvSpPr>
        <p:spPr>
          <a:xfrm>
            <a:off x="6173050" y="12609785"/>
            <a:ext cx="12037899" cy="487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Source: https://tutsmaster.org/how-to-represent-stack-in-c-data-structure/</a:t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1206500" y="1079500"/>
            <a:ext cx="221883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120"/>
              <a:buFont typeface="Helvetica Neue"/>
              <a:buNone/>
            </a:pPr>
            <a:r>
              <a:rPr lang="en-US" sz="6120"/>
              <a:t>Some Basic Computer Science Data Structures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1206500" y="2611964"/>
            <a:ext cx="8717044" cy="815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730"/>
              <a:buFont typeface="Helvetica Neue"/>
              <a:buNone/>
            </a:pPr>
            <a:r>
              <a:rPr lang="en-US" sz="4730"/>
              <a:t>3- Tree</a:t>
            </a:r>
            <a:endParaRPr/>
          </a:p>
        </p:txBody>
      </p:sp>
      <p:sp>
        <p:nvSpPr>
          <p:cNvPr id="175" name="Google Shape;175;p5"/>
          <p:cNvSpPr txBox="1"/>
          <p:nvPr>
            <p:ph idx="2" type="body"/>
          </p:nvPr>
        </p:nvSpPr>
        <p:spPr>
          <a:xfrm>
            <a:off x="1316949" y="3624415"/>
            <a:ext cx="19574501" cy="11783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34"/>
              <a:buFont typeface="Trebuchet MS"/>
              <a:buNone/>
            </a:pPr>
            <a:r>
              <a:rPr lang="en-US" sz="42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stores data in a hierarchy made up of a collection of nodes connected by edges.</a:t>
            </a:r>
            <a:endParaRPr/>
          </a:p>
        </p:txBody>
      </p:sp>
      <p:pic>
        <p:nvPicPr>
          <p:cNvPr descr="Google Shape;172;p22"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399" y="4610962"/>
            <a:ext cx="18786627" cy="761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6173050" y="12609785"/>
            <a:ext cx="12037899" cy="487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 Light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Image modified from https://programmingfordigitalart.wordpress.com/2015/03/05/w6-html-and-js/</a:t>
            </a:r>
            <a:endParaRPr/>
          </a:p>
        </p:txBody>
      </p:sp>
      <p:sp>
        <p:nvSpPr>
          <p:cNvPr id="178" name="Google Shape;178;p5"/>
          <p:cNvSpPr txBox="1"/>
          <p:nvPr>
            <p:ph type="title"/>
          </p:nvPr>
        </p:nvSpPr>
        <p:spPr>
          <a:xfrm>
            <a:off x="1206500" y="1079500"/>
            <a:ext cx="221883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120"/>
              <a:buFont typeface="Helvetica Neue"/>
              <a:buNone/>
            </a:pPr>
            <a:r>
              <a:rPr lang="en-US" sz="6120"/>
              <a:t>Some Basic Computer Science Data Structures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ff00773c_1_8"/>
          <p:cNvSpPr txBox="1"/>
          <p:nvPr>
            <p:ph idx="2" type="body"/>
          </p:nvPr>
        </p:nvSpPr>
        <p:spPr>
          <a:xfrm>
            <a:off x="2728750" y="2881725"/>
            <a:ext cx="184806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rebuchet MS"/>
              <a:buNone/>
            </a:pPr>
            <a:r>
              <a:rPr b="1" lang="en-US" sz="4000"/>
              <a:t>An alternative way to write a traditional function in JavaScript is to use the arrow function expression</a:t>
            </a:r>
            <a:endParaRPr sz="4000"/>
          </a:p>
        </p:txBody>
      </p:sp>
      <p:graphicFrame>
        <p:nvGraphicFramePr>
          <p:cNvPr id="184" name="Google Shape;184;gf9ff00773c_1_8"/>
          <p:cNvGraphicFramePr/>
          <p:nvPr/>
        </p:nvGraphicFramePr>
        <p:xfrm>
          <a:off x="2728828" y="4611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{78553581-8E22-4D7D-A7DC-8535133B39AF}</a:tableStyleId>
              </a:tblPr>
              <a:tblGrid>
                <a:gridCol w="18480450"/>
              </a:tblGrid>
              <a:tr h="2326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function(a, b){</a:t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    return a + b</a:t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</a:t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t/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(a,b) =&gt; return a + b</a:t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gf9ff00773c_1_8"/>
          <p:cNvSpPr txBox="1"/>
          <p:nvPr>
            <p:ph type="title"/>
          </p:nvPr>
        </p:nvSpPr>
        <p:spPr>
          <a:xfrm>
            <a:off x="4024563" y="1154725"/>
            <a:ext cx="15941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Arrow Function</a:t>
            </a:r>
            <a:endParaRPr/>
          </a:p>
        </p:txBody>
      </p:sp>
      <p:graphicFrame>
        <p:nvGraphicFramePr>
          <p:cNvPr id="186" name="Google Shape;186;gf9ff00773c_1_8"/>
          <p:cNvGraphicFramePr/>
          <p:nvPr/>
        </p:nvGraphicFramePr>
        <p:xfrm>
          <a:off x="2759728" y="8600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{78553581-8E22-4D7D-A7DC-8535133B39AF}</a:tableStyleId>
              </a:tblPr>
              <a:tblGrid>
                <a:gridCol w="18480450"/>
              </a:tblGrid>
              <a:tr h="2326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function sum(a, b){</a:t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    return a + b</a:t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</a:t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t/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sum = (a,b) =&gt; a + b</a:t>
                      </a:r>
                      <a:endParaRPr sz="4000">
                        <a:solidFill>
                          <a:srgbClr val="000000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idx="2" type="body"/>
          </p:nvPr>
        </p:nvSpPr>
        <p:spPr>
          <a:xfrm>
            <a:off x="1206500" y="3996179"/>
            <a:ext cx="21577116" cy="588373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4500"/>
              <a:buFont typeface="Helvetica Neue"/>
              <a:buNone/>
            </a:pPr>
            <a:r>
              <a:rPr b="1" lang="en-US" sz="4500"/>
              <a:t>Synchronous code: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when lines of code are executed </a:t>
            </a:r>
            <a:r>
              <a:rPr lang="en-US" sz="4500" u="sng"/>
              <a:t>in order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4524"/>
              <a:buFont typeface="Helvetica Neue"/>
              <a:buNone/>
            </a:pPr>
            <a:r>
              <a:t/>
            </a:r>
            <a:endParaRPr sz="4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0C226"/>
              </a:buClr>
              <a:buSzPts val="4500"/>
              <a:buFont typeface="Helvetica Neue"/>
              <a:buNone/>
            </a:pPr>
            <a:r>
              <a:rPr b="1" lang="en-US" sz="4500"/>
              <a:t>Asynchronous code: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The order to execute each line of code is given as it is encountered BUT your program </a:t>
            </a:r>
            <a:r>
              <a:rPr lang="en-US" sz="4500" u="sng"/>
              <a:t>doesn’t stop and wait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for an instruction to be completely executed before moving on to the next instruction. 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0C226"/>
              </a:buClr>
              <a:buSzPts val="4524"/>
              <a:buFont typeface="Helvetica Neue"/>
              <a:buNone/>
            </a:pPr>
            <a:r>
              <a:t/>
            </a:r>
            <a:endParaRPr sz="4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0C226"/>
              </a:buClr>
              <a:buSzPts val="4524"/>
              <a:buFont typeface="Helvetica Neue"/>
              <a:buNone/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Everything can move </a:t>
            </a:r>
            <a:r>
              <a:rPr b="1" lang="en-US" sz="4500"/>
              <a:t>quicker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because other tasks can execute in the background, but we need to make sure they are </a:t>
            </a:r>
            <a:r>
              <a:rPr b="1" lang="en-US" sz="4500"/>
              <a:t>executed in the correct order.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4500"/>
          </a:p>
        </p:txBody>
      </p:sp>
      <p:sp>
        <p:nvSpPr>
          <p:cNvPr id="192" name="Google Shape;192;p6"/>
          <p:cNvSpPr txBox="1"/>
          <p:nvPr>
            <p:ph type="title"/>
          </p:nvPr>
        </p:nvSpPr>
        <p:spPr>
          <a:xfrm>
            <a:off x="4024563" y="1154725"/>
            <a:ext cx="15941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Asynchronous Programming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/>
          <p:nvPr>
            <p:ph idx="2" type="body"/>
          </p:nvPr>
        </p:nvSpPr>
        <p:spPr>
          <a:xfrm>
            <a:off x="1206500" y="3996179"/>
            <a:ext cx="7419170" cy="588373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4800"/>
              <a:buFont typeface="Helvetica Neue"/>
              <a:buNone/>
            </a:pPr>
            <a:r>
              <a:rPr b="1" lang="en-US" sz="4500"/>
              <a:t>Callback functions: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 function that is </a:t>
            </a:r>
            <a:r>
              <a:rPr lang="en-US" sz="4500" u="sng"/>
              <a:t>passed as an argument to another function.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The callback isn’t executed right away. It is </a:t>
            </a:r>
            <a:r>
              <a:rPr lang="en-US" sz="4500" u="sng"/>
              <a:t>executed later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somewhere within the calling function.</a:t>
            </a:r>
            <a:endParaRPr sz="4500"/>
          </a:p>
        </p:txBody>
      </p:sp>
      <p:graphicFrame>
        <p:nvGraphicFramePr>
          <p:cNvPr id="198" name="Google Shape;198;p7"/>
          <p:cNvGraphicFramePr/>
          <p:nvPr/>
        </p:nvGraphicFramePr>
        <p:xfrm>
          <a:off x="11987248" y="26600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{78553581-8E22-4D7D-A7DC-8535133B39AF}</a:tableStyleId>
              </a:tblPr>
              <a:tblGrid>
                <a:gridCol w="11000100"/>
              </a:tblGrid>
              <a:tr h="2745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function a(s, callback)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	callback(s);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function b(s)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	console.log(s + "! It's me!");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//call function 'a' with a predefined callback 'b'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a("Hello world", b);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//call function 'a' with a custom callback.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a("Hello world", function(s) 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	console.log(s + ", I can use callbacks");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 Ligh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});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7"/>
          <p:cNvSpPr txBox="1"/>
          <p:nvPr>
            <p:ph type="title"/>
          </p:nvPr>
        </p:nvSpPr>
        <p:spPr>
          <a:xfrm>
            <a:off x="4024563" y="1154725"/>
            <a:ext cx="15941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Asynchronous Programming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idx="2" type="body"/>
          </p:nvPr>
        </p:nvSpPr>
        <p:spPr>
          <a:xfrm>
            <a:off x="1340233" y="2881736"/>
            <a:ext cx="20718186" cy="22372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4698"/>
              <a:buFont typeface="Helvetica Neue"/>
              <a:buNone/>
            </a:pPr>
            <a:r>
              <a:rPr lang="en-US" sz="469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useful method that requires a callback function to work is the </a:t>
            </a:r>
            <a:r>
              <a:rPr b="1" lang="en-US" sz="4500">
                <a:latin typeface="Consolas"/>
                <a:ea typeface="Consolas"/>
                <a:cs typeface="Consolas"/>
                <a:sym typeface="Consolas"/>
              </a:rPr>
              <a:t>map()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function, which </a:t>
            </a:r>
            <a:r>
              <a:rPr b="1" lang="en-US" sz="4500"/>
              <a:t>creates a new array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with the results of calling a provided function on </a:t>
            </a:r>
            <a:r>
              <a:rPr b="1" lang="en-US" sz="4500"/>
              <a:t>every element</a:t>
            </a: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 this array:</a:t>
            </a:r>
            <a:endParaRPr sz="4500"/>
          </a:p>
        </p:txBody>
      </p:sp>
      <p:graphicFrame>
        <p:nvGraphicFramePr>
          <p:cNvPr id="205" name="Google Shape;205;p8"/>
          <p:cNvGraphicFramePr/>
          <p:nvPr/>
        </p:nvGraphicFramePr>
        <p:xfrm>
          <a:off x="3936511" y="5290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{78553581-8E22-4D7D-A7DC-8535133B39AF}</a:tableStyleId>
              </a:tblPr>
              <a:tblGrid>
                <a:gridCol w="15109350"/>
              </a:tblGrid>
              <a:tr h="7090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create an array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let numbers = [1, 4, 9, 16];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call map(), passing a function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let mapped = numbers.map(function(x) { return x * 2 });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log the result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console.log(mapped);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Montserrat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// Output would be: 2,8,18,32</a:t>
                      </a:r>
                      <a:endParaRPr/>
                    </a:p>
                  </a:txBody>
                  <a:tcPr marT="63500" marB="63500" marR="63500" marL="6350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8"/>
          <p:cNvSpPr txBox="1"/>
          <p:nvPr>
            <p:ph type="title"/>
          </p:nvPr>
        </p:nvSpPr>
        <p:spPr>
          <a:xfrm>
            <a:off x="4024563" y="1154725"/>
            <a:ext cx="15941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7140"/>
              <a:buFont typeface="Helvetica Neue"/>
              <a:buNone/>
            </a:pPr>
            <a:r>
              <a:rPr lang="en-US" sz="7140"/>
              <a:t>Asynchronous Programming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