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66" r:id="rId4"/>
    <p:sldId id="267" r:id="rId5"/>
    <p:sldId id="268" r:id="rId6"/>
    <p:sldId id="282" r:id="rId7"/>
    <p:sldId id="283"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019" autoAdjust="0"/>
  </p:normalViewPr>
  <p:slideViewPr>
    <p:cSldViewPr snapToGrid="0" snapToObjects="1">
      <p:cViewPr varScale="1">
        <p:scale>
          <a:sx n="24" d="100"/>
          <a:sy n="24"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These activities may involve developing software completely from scratch, though most business applications are not developed this way. New business software is normally developed by modifying or extending already existing systems or by integrating off-the-shelf software. </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04635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For example, in a single day, several new versions of a system can be developed, integrated and tested, with XP. </a:t>
            </a:r>
            <a:endParaRPr lang="en-US" sz="1800"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93184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Incremental development</a:t>
            </a:r>
            <a:r>
              <a:rPr lang="en-US" dirty="0">
                <a:solidFill>
                  <a:schemeClr val="dk1"/>
                </a:solidFill>
                <a:latin typeface="Montserrat Light"/>
                <a:ea typeface="Montserrat Light"/>
                <a:cs typeface="Montserrat Light"/>
                <a:sym typeface="Montserrat Light"/>
              </a:rPr>
              <a:t>: The system is released in small frequent intervals. Requirements are based on simple customer stories or scenarios which are recorded on Story Cards and used as a basis for deciding what functionality to be included in the system increment.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Customer involvement</a:t>
            </a:r>
            <a:r>
              <a:rPr lang="en-US" dirty="0">
                <a:solidFill>
                  <a:schemeClr val="dk1"/>
                </a:solidFill>
                <a:latin typeface="Montserrat Light"/>
                <a:ea typeface="Montserrat Light"/>
                <a:cs typeface="Montserrat Light"/>
                <a:sym typeface="Montserrat Light"/>
              </a:rPr>
              <a:t>: The customer is constantly engaged in the development team. A customer representative takes part in the development and is responsible for defining the acceptance tests for the system.</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People, not processes</a:t>
            </a:r>
            <a:r>
              <a:rPr lang="en-US" dirty="0">
                <a:solidFill>
                  <a:schemeClr val="dk1"/>
                </a:solidFill>
                <a:latin typeface="Montserrat Light"/>
                <a:ea typeface="Montserrat Light"/>
                <a:cs typeface="Montserrat Light"/>
                <a:sym typeface="Montserrat Light"/>
              </a:rPr>
              <a:t>: Programming is done in pairs and the entire development team takes collective ownership of the system code. The development process also does not involve excessively long working hours.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Change is embraced</a:t>
            </a:r>
            <a:r>
              <a:rPr lang="en-US" dirty="0">
                <a:solidFill>
                  <a:schemeClr val="dk1"/>
                </a:solidFill>
                <a:latin typeface="Montserrat Light"/>
                <a:ea typeface="Montserrat Light"/>
                <a:cs typeface="Montserrat Light"/>
                <a:sym typeface="Montserrat Light"/>
              </a:rPr>
              <a:t>: This is done through regularly releasing the system to customers and designing tests before code is written. The code is also refactored once possible code improvements are found. Refactoring is the process of restructuring existing computer code in order to avoid code degeneration. New functionality is also constantly integrated.</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Maintaining simplicity</a:t>
            </a:r>
            <a:r>
              <a:rPr lang="en-US" dirty="0">
                <a:solidFill>
                  <a:schemeClr val="dk1"/>
                </a:solidFill>
                <a:latin typeface="Montserrat Light"/>
                <a:ea typeface="Montserrat Light"/>
                <a:cs typeface="Montserrat Light"/>
                <a:sym typeface="Montserrat Light"/>
              </a:rPr>
              <a:t>: The constant refactoring of code improves code quality and simple designs are used that do not unnecessarily anticipate future changes to the system.</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4140428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Once the story cards have been developed, the development team then breaks these down into tasks and estimates the effort and resources required for implementing each task. The customer is usually consulted on ways to refine the requirements and </a:t>
            </a:r>
            <a:r>
              <a:rPr lang="en-US" dirty="0" err="1">
                <a:solidFill>
                  <a:schemeClr val="dk1"/>
                </a:solidFill>
                <a:latin typeface="Montserrat Light"/>
                <a:ea typeface="Montserrat Light"/>
                <a:cs typeface="Montserrat Light"/>
                <a:sym typeface="Montserrat Light"/>
              </a:rPr>
              <a:t>prioritise</a:t>
            </a:r>
            <a:r>
              <a:rPr lang="en-US" dirty="0">
                <a:solidFill>
                  <a:schemeClr val="dk1"/>
                </a:solidFill>
                <a:latin typeface="Montserrat Light"/>
                <a:ea typeface="Montserrat Light"/>
                <a:cs typeface="Montserrat Light"/>
                <a:sym typeface="Montserrat Light"/>
              </a:rPr>
              <a:t> the stories for implementation. Stories that can be used immediately to deliver useful business support should be implemented first. If new changes come to light, new story cards need to be developed and the customer needs to decide whether these changes should have priority over new functionality.</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 “spike” is an increment in which no programming is done. This can be due to the team carrying out prototyping or trial development to better understand a problem and try to find a solution. A “spike” may also occur if the team needs to design the system architecture or to develop system documentation.</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With Extreme Programming, new versions of the software are delivered to customers roughly every two weeks and several new versions of the software can be built in a single day. The deadlines for releases are never missed. If the development teams experience any problems in the process, the customer is immediately consulted and some functionality is removed from the upcoming release.</a:t>
            </a:r>
            <a:endParaRPr lang="en-US" sz="1800" dirty="0">
              <a:solidFill>
                <a:schemeClr val="dk1"/>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2582540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sz="2400" dirty="0">
                <a:solidFill>
                  <a:schemeClr val="dk1"/>
                </a:solidFill>
                <a:latin typeface="Montserrat Light"/>
                <a:ea typeface="Montserrat Light"/>
                <a:cs typeface="Montserrat Light"/>
                <a:sym typeface="Montserrat Light"/>
              </a:rPr>
              <a:t>This is one of the most important innovations in XP.  Rather than writing some code and then writing tests for that code, you write the tests first. By doing this, you can run the test as the code is being written and discover problems during development.</a:t>
            </a:r>
          </a:p>
          <a:p>
            <a:pPr marL="0" lvl="0" indent="0" algn="just" rtl="0">
              <a:lnSpc>
                <a:spcPct val="125000"/>
              </a:lnSpc>
              <a:spcBef>
                <a:spcPts val="0"/>
              </a:spcBef>
              <a:spcAft>
                <a:spcPts val="0"/>
              </a:spcAft>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sz="2400" dirty="0">
                <a:solidFill>
                  <a:schemeClr val="dk1"/>
                </a:solidFill>
                <a:latin typeface="Montserrat Light"/>
                <a:ea typeface="Montserrat Light"/>
                <a:cs typeface="Montserrat Light"/>
                <a:sym typeface="Montserrat Light"/>
              </a:rPr>
              <a:t>In test-first development, the team members who have been assigned to implement a task have to thoroughly understand the specification so that they are able to write tests for the system. This means that any omissions or ambiguities in the specification have to be clarified before implementation begins. It also avoids “test-lag” which happens when the developer works faster than the tester. When “test-lag” occurs the implementation of the system gets further and further ahead without any testing. Tests are often skipped to keep the project on schedule.</a:t>
            </a:r>
          </a:p>
          <a:p>
            <a:pPr marL="0" lvl="0" indent="0" algn="just" rtl="0">
              <a:lnSpc>
                <a:spcPct val="125000"/>
              </a:lnSpc>
              <a:spcBef>
                <a:spcPts val="0"/>
              </a:spcBef>
              <a:spcAft>
                <a:spcPts val="0"/>
              </a:spcAft>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sz="2400" dirty="0">
                <a:solidFill>
                  <a:schemeClr val="dk1"/>
                </a:solidFill>
                <a:latin typeface="Montserrat Light"/>
                <a:ea typeface="Montserrat Light"/>
                <a:cs typeface="Montserrat Light"/>
                <a:sym typeface="Montserrat Light"/>
              </a:rPr>
              <a:t>The development team assesses each scenario that expresses the user requirements and breaks it down into tasks. One or more unit tests are generated for each task. These unit tests check the implementation described in a specific task.</a:t>
            </a:r>
          </a:p>
          <a:p>
            <a:pPr marL="0" lvl="0" indent="0" algn="just" rtl="0">
              <a:lnSpc>
                <a:spcPct val="125000"/>
              </a:lnSpc>
              <a:spcBef>
                <a:spcPts val="0"/>
              </a:spcBef>
              <a:spcAft>
                <a:spcPts val="0"/>
              </a:spcAft>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sz="2400" dirty="0">
                <a:solidFill>
                  <a:schemeClr val="dk1"/>
                </a:solidFill>
                <a:latin typeface="Montserrat Light"/>
                <a:ea typeface="Montserrat Light"/>
                <a:cs typeface="Montserrat Light"/>
                <a:sym typeface="Montserrat Light"/>
              </a:rPr>
              <a:t>The customer helps to develop acceptance tests for each of the scenarios that are to be implemented in the next release of the system. With acceptance testing, the system is tested using customer data to check that it meets the customer’s real needs. Like development, the acceptance testing in XP is incremental. As the development proceeds the customer, who is part of the team, writes tests. </a:t>
            </a:r>
          </a:p>
          <a:p>
            <a:pPr marL="0" lvl="0" indent="0" algn="just" rtl="0">
              <a:lnSpc>
                <a:spcPct val="125000"/>
              </a:lnSpc>
              <a:spcBef>
                <a:spcPts val="0"/>
              </a:spcBef>
              <a:spcAft>
                <a:spcPts val="0"/>
              </a:spcAft>
              <a:buNone/>
            </a:pPr>
            <a:endParaRPr lang="en-US" sz="2400"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sz="2400" dirty="0">
                <a:solidFill>
                  <a:schemeClr val="dk1"/>
                </a:solidFill>
                <a:latin typeface="Montserrat Light"/>
                <a:ea typeface="Montserrat Light"/>
                <a:cs typeface="Montserrat Light"/>
                <a:sym typeface="Montserrat Light"/>
              </a:rPr>
              <a:t>For test-first development, test automation is essential. Tests are written as executable components that: should be standalone, should simulate the submission of input to be tested and should check that the result meets the output specification before the task is implemented. An automated test framework makes it easy to write executable tests and submit a set of tests for execution. Since testing is automated, there is always a set of tests that can be quickly and easily executed.</a:t>
            </a:r>
          </a:p>
          <a:p>
            <a:endParaRPr lang="en-US" dirty="0"/>
          </a:p>
        </p:txBody>
      </p:sp>
    </p:spTree>
    <p:extLst>
      <p:ext uri="{BB962C8B-B14F-4D97-AF65-F5344CB8AC3E}">
        <p14:creationId xmlns:p14="http://schemas.microsoft.com/office/powerpoint/2010/main" val="2105160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dirty="0">
                <a:solidFill>
                  <a:schemeClr val="dk1"/>
                </a:solidFill>
                <a:latin typeface="Montserrat Light"/>
                <a:ea typeface="Montserrat Light"/>
                <a:cs typeface="Montserrat Light"/>
                <a:sym typeface="Montserrat Light"/>
              </a:rPr>
              <a:t>Some of the advantages of pair programming are:</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It supports the idea of collective ownership and responsibility for the system. When the software is owned by the whole team, individuals are not held responsible for problems with the code. The entire team has collective responsibility for resolving these problems instead.</a:t>
            </a:r>
          </a:p>
          <a:p>
            <a:pPr marL="45720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It acts as a type of informal review process since each line of code is looked at by at least two people. Even though pair programming doesn’t find as many errors, it is a much cheaper inspection process than formal program inspections.</a:t>
            </a:r>
          </a:p>
          <a:p>
            <a:pPr marL="45720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It helps support refactoring, which is a process of software improvement. With pair programming and collective ownership, others benefit immediately from the refactoring so they are likely to be more supportive of the process.</a:t>
            </a:r>
            <a:endParaRPr lang="en-US" sz="1800"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05501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AutoNum type="arabicPeriod"/>
            </a:pPr>
            <a:r>
              <a:rPr lang="en-US" b="1" dirty="0">
                <a:solidFill>
                  <a:schemeClr val="dk1"/>
                </a:solidFill>
                <a:latin typeface="Montserrat"/>
                <a:ea typeface="Montserrat"/>
                <a:cs typeface="Montserrat"/>
                <a:sym typeface="Montserrat"/>
              </a:rPr>
              <a:t>Software specification</a:t>
            </a:r>
            <a:r>
              <a:rPr lang="en-US" dirty="0">
                <a:solidFill>
                  <a:schemeClr val="dk1"/>
                </a:solidFill>
                <a:latin typeface="Montserrat Light"/>
                <a:ea typeface="Montserrat Light"/>
                <a:cs typeface="Montserrat Light"/>
                <a:sym typeface="Montserrat Light"/>
              </a:rPr>
              <a:t>: The functionality of the software and the constraints on its operation are defined. </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b="1" dirty="0">
                <a:solidFill>
                  <a:schemeClr val="dk1"/>
                </a:solidFill>
                <a:latin typeface="Montserrat"/>
                <a:ea typeface="Montserrat"/>
                <a:cs typeface="Montserrat"/>
                <a:sym typeface="Montserrat"/>
              </a:rPr>
              <a:t>Software design and implementation</a:t>
            </a:r>
            <a:r>
              <a:rPr lang="en-US" dirty="0">
                <a:solidFill>
                  <a:schemeClr val="dk1"/>
                </a:solidFill>
                <a:latin typeface="Montserrat Light"/>
                <a:ea typeface="Montserrat Light"/>
                <a:cs typeface="Montserrat Light"/>
                <a:sym typeface="Montserrat Light"/>
              </a:rPr>
              <a:t>: The software is designed and programmed in order to meet the specification.</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b="1" dirty="0">
                <a:solidFill>
                  <a:schemeClr val="dk1"/>
                </a:solidFill>
                <a:latin typeface="Montserrat"/>
                <a:ea typeface="Montserrat"/>
                <a:cs typeface="Montserrat"/>
                <a:sym typeface="Montserrat"/>
              </a:rPr>
              <a:t>Software validation</a:t>
            </a:r>
            <a:r>
              <a:rPr lang="en-US" dirty="0">
                <a:solidFill>
                  <a:schemeClr val="dk1"/>
                </a:solidFill>
                <a:latin typeface="Montserrat Light"/>
                <a:ea typeface="Montserrat Light"/>
                <a:cs typeface="Montserrat Light"/>
                <a:sym typeface="Montserrat Light"/>
              </a:rPr>
              <a:t>: The software is validated to ensure that it does what the customer wants.</a:t>
            </a:r>
          </a:p>
          <a:p>
            <a:pPr marL="457200" lvl="0" indent="-298450" algn="just" rtl="0">
              <a:lnSpc>
                <a:spcPct val="125000"/>
              </a:lnSpc>
              <a:spcBef>
                <a:spcPts val="0"/>
              </a:spcBef>
              <a:spcAft>
                <a:spcPts val="0"/>
              </a:spcAft>
              <a:buClr>
                <a:schemeClr val="dk1"/>
              </a:buClr>
              <a:buSzPts val="1100"/>
              <a:buFont typeface="Montserrat Light"/>
              <a:buAutoNum type="arabicPeriod"/>
            </a:pPr>
            <a:r>
              <a:rPr lang="en-US" b="1" dirty="0">
                <a:solidFill>
                  <a:schemeClr val="dk1"/>
                </a:solidFill>
                <a:latin typeface="Montserrat"/>
                <a:ea typeface="Montserrat"/>
                <a:cs typeface="Montserrat"/>
                <a:sym typeface="Montserrat"/>
              </a:rPr>
              <a:t>Software evolution</a:t>
            </a:r>
            <a:r>
              <a:rPr lang="en-US" dirty="0">
                <a:solidFill>
                  <a:schemeClr val="dk1"/>
                </a:solidFill>
                <a:latin typeface="Montserrat Light"/>
                <a:ea typeface="Montserrat Light"/>
                <a:cs typeface="Montserrat Light"/>
                <a:sym typeface="Montserrat Light"/>
              </a:rPr>
              <a:t>: The software should evolve to meet the changing needs of the customer. The development of software does not end once it has been deployed.</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Software processes are complex and there is no such thing as an ideal process. Processes must evolve in order to take advantage of people's capabilities within an </a:t>
            </a:r>
            <a:r>
              <a:rPr lang="en-US" dirty="0" err="1">
                <a:solidFill>
                  <a:schemeClr val="dk1"/>
                </a:solidFill>
                <a:latin typeface="Montserrat Light"/>
                <a:ea typeface="Montserrat Light"/>
                <a:cs typeface="Montserrat Light"/>
                <a:sym typeface="Montserrat Light"/>
              </a:rPr>
              <a:t>organisation</a:t>
            </a:r>
            <a:r>
              <a:rPr lang="en-US" dirty="0">
                <a:solidFill>
                  <a:schemeClr val="dk1"/>
                </a:solidFill>
                <a:latin typeface="Montserrat Light"/>
                <a:ea typeface="Montserrat Light"/>
                <a:cs typeface="Montserrat Light"/>
                <a:sym typeface="Montserrat Light"/>
              </a:rPr>
              <a:t> and according to the specific characteristics of the system being developed. </a:t>
            </a:r>
          </a:p>
          <a:p>
            <a:endParaRPr lang="en-US" dirty="0"/>
          </a:p>
        </p:txBody>
      </p:sp>
    </p:spTree>
    <p:extLst>
      <p:ext uri="{BB962C8B-B14F-4D97-AF65-F5344CB8AC3E}">
        <p14:creationId xmlns:p14="http://schemas.microsoft.com/office/powerpoint/2010/main" val="393900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 People have spent a significant amount of time and effort to find ways to improve this situation which has lead to the development of different software process models; steps that teams of software developers can follow so that they can deliver systems </a:t>
            </a:r>
            <a:r>
              <a:rPr lang="en-US" b="1" dirty="0">
                <a:solidFill>
                  <a:schemeClr val="dk1"/>
                </a:solidFill>
                <a:latin typeface="Montserrat"/>
                <a:ea typeface="Montserrat"/>
                <a:cs typeface="Montserrat"/>
                <a:sym typeface="Montserrat"/>
              </a:rPr>
              <a:t>on time, within scope and within budget. </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93707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dirty="0">
                <a:solidFill>
                  <a:srgbClr val="222222"/>
                </a:solidFill>
                <a:highlight>
                  <a:srgbClr val="FFFFFF"/>
                </a:highlight>
              </a:rPr>
              <a:t>Incremental Model is a process of software development where requirements are broken down into multiple standalone modules of software development cycle.</a:t>
            </a:r>
            <a:br>
              <a:rPr lang="en-US" sz="2400" dirty="0">
                <a:solidFill>
                  <a:srgbClr val="222222"/>
                </a:solidFill>
                <a:highlight>
                  <a:srgbClr val="FFFFFF"/>
                </a:highlight>
              </a:rPr>
            </a:br>
            <a:r>
              <a:rPr lang="en-US" sz="2400" dirty="0">
                <a:solidFill>
                  <a:srgbClr val="222222"/>
                </a:solidFill>
                <a:highlight>
                  <a:srgbClr val="FFFFFF"/>
                </a:highlight>
              </a:rPr>
              <a:t>Reuse –oriented software base on reusable components and integrated framework for the composition of these components, that components may provide specific function such as word processing and spreadsheet.</a:t>
            </a: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3572914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dirty="0">
                <a:solidFill>
                  <a:srgbClr val="222222"/>
                </a:solidFill>
                <a:highlight>
                  <a:srgbClr val="FFFFFF"/>
                </a:highlight>
              </a:rPr>
              <a:t>Incremental Model is a process of software development where requirements are broken down into multiple standalone modules of software development cycle.</a:t>
            </a:r>
            <a:br>
              <a:rPr lang="en-US" sz="2400" dirty="0">
                <a:solidFill>
                  <a:srgbClr val="222222"/>
                </a:solidFill>
                <a:highlight>
                  <a:srgbClr val="FFFFFF"/>
                </a:highlight>
              </a:rPr>
            </a:br>
            <a:r>
              <a:rPr lang="en-US" sz="2400" dirty="0">
                <a:solidFill>
                  <a:srgbClr val="222222"/>
                </a:solidFill>
                <a:highlight>
                  <a:srgbClr val="FFFFFF"/>
                </a:highlight>
              </a:rPr>
              <a:t>Reuse –oriented software base on reusable components and integrated framework for the composition of these components, that components may provide specific function such as word processing and spreadsheet.</a:t>
            </a: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38381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dirty="0">
                <a:solidFill>
                  <a:srgbClr val="222222"/>
                </a:solidFill>
                <a:highlight>
                  <a:srgbClr val="FFFFFF"/>
                </a:highlight>
              </a:rPr>
              <a:t>Incremental Model is a process of software development where requirements are broken down into multiple standalone modules of software development cycle.</a:t>
            </a:r>
            <a:br>
              <a:rPr lang="en-US" sz="2400" dirty="0">
                <a:solidFill>
                  <a:srgbClr val="222222"/>
                </a:solidFill>
                <a:highlight>
                  <a:srgbClr val="FFFFFF"/>
                </a:highlight>
              </a:rPr>
            </a:br>
            <a:r>
              <a:rPr lang="en-US" sz="2400" dirty="0">
                <a:solidFill>
                  <a:srgbClr val="222222"/>
                </a:solidFill>
                <a:highlight>
                  <a:srgbClr val="FFFFFF"/>
                </a:highlight>
              </a:rPr>
              <a:t>Reuse –oriented software base on reusable components and integrated framework for the composition of these components, that components may provide specific function such as word processing and spreadsheet.</a:t>
            </a: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75695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diagram above illustrates the incremental development model. As you can see the specification, development and validation activities occur at the same time with rapid feedback across these activities.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Incremental development is very similar to how we naturally solve problems in that we very seldom work out the whole solution to a problem in advance. Rather, we work towards the solution in a series of steps and backtrack if we make a mistake. Developing software incrementally is cheaper and it is easier to make changes to the software as it is being developed.</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Some functionality that is needed by the customer is incorporated into each version of the software. The first versions of the software generally include the most important or most urgently required functionality. Therefore, the customer is able to test the system at an early stage of development to see if it delivers the most important requirements. Only the most recent increment has to be changed if it does not deliver what is required. </a:t>
            </a:r>
            <a:endParaRPr lang="en-US" sz="1800"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654828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Large, complex systems compound the problem faced by incremental development. These systems, which usually have a long lifespan, are worked on by many different teams of engineers. The responsibilities of the different teams need to be clearly defined with respect to architecture since large systems need a stable architecture. This has to be planned in advance and not developed incrementally.</a:t>
            </a:r>
            <a:endParaRPr lang="en-US" sz="1800"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23871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Today, software is part of almost all business operations. This software needs to be developed quickly in order to take advantage of new opportunities and to respond to competitive pressure in a rapidly changing business environment. Therefore, the most critical requirement for software systems nowadays is often rapid development and delivery. Some companies are even happy to trade software quality and compromise on requirements in order to achieve faster deployment of the software.</a:t>
            </a:r>
          </a:p>
          <a:p>
            <a:pPr marL="0" lvl="0" indent="0" algn="just" rtl="0">
              <a:lnSpc>
                <a:spcPct val="150000"/>
              </a:lnSpc>
              <a:spcBef>
                <a:spcPts val="0"/>
              </a:spcBef>
              <a:spcAft>
                <a:spcPts val="0"/>
              </a:spcAft>
              <a:buClr>
                <a:schemeClr val="dk1"/>
              </a:buClr>
              <a:buSzPts val="1100"/>
              <a:buFont typeface="Arial"/>
              <a:buNone/>
            </a:pPr>
            <a:endParaRPr lang="en-US" sz="1800"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605366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xfrm>
            <a:off x="1206496" y="4533899"/>
            <a:ext cx="21971004" cy="4648201"/>
          </a:xfrm>
          <a:prstGeom prst="rect">
            <a:avLst/>
          </a:prstGeom>
        </p:spPr>
        <p:txBody>
          <a:bodyPr/>
          <a:lstStyle/>
          <a:p>
            <a:pPr algn="l" rtl="0">
              <a:defRPr/>
            </a:pPr>
            <a:r>
              <a:rPr lang="en-US" dirty="0"/>
              <a:t>Introduction to the Agile Development Process</a:t>
            </a:r>
            <a:br>
              <a:rPr lang="en-US" dirty="0"/>
            </a:br>
            <a:endParaRPr dirty="0"/>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816786" cy="8256630"/>
          </a:xfrm>
          <a:prstGeom prst="rect">
            <a:avLst/>
          </a:prstGeom>
        </p:spPr>
        <p:txBody>
          <a:bodyPr/>
          <a:lstStyle/>
          <a:p>
            <a:pPr marL="0" indent="0" algn="l" rtl="0">
              <a:buNone/>
              <a:defRPr/>
            </a:pPr>
            <a:r>
              <a:rPr lang="en-US" b="1" dirty="0"/>
              <a:t>Three </a:t>
            </a:r>
            <a:r>
              <a:rPr lang="en-US" b="1" dirty="0">
                <a:solidFill>
                  <a:srgbClr val="FFC000"/>
                </a:solidFill>
              </a:rPr>
              <a:t>benefits</a:t>
            </a:r>
            <a:r>
              <a:rPr lang="en-US" b="1" dirty="0"/>
              <a:t> of incremental development: </a:t>
            </a:r>
          </a:p>
          <a:p>
            <a:pPr marL="1123950" lvl="1" indent="-514350" algn="l" rtl="0">
              <a:buFont typeface="+mj-lt"/>
              <a:buAutoNum type="arabicPeriod"/>
              <a:defRPr/>
            </a:pPr>
            <a:r>
              <a:rPr lang="en-US" dirty="0">
                <a:solidFill>
                  <a:srgbClr val="FFC000"/>
                </a:solidFill>
              </a:rPr>
              <a:t>Cheaper</a:t>
            </a:r>
            <a:r>
              <a:rPr lang="en-US" dirty="0"/>
              <a:t> to </a:t>
            </a:r>
            <a:r>
              <a:rPr lang="en-US" dirty="0">
                <a:solidFill>
                  <a:srgbClr val="FFC000"/>
                </a:solidFill>
              </a:rPr>
              <a:t>change</a:t>
            </a:r>
            <a:r>
              <a:rPr lang="en-US" dirty="0"/>
              <a:t> the system if the customers’ requirements change. </a:t>
            </a:r>
          </a:p>
          <a:p>
            <a:pPr marL="1123950" lvl="1" indent="-514350" algn="l" rtl="0">
              <a:buFont typeface="+mj-lt"/>
              <a:buAutoNum type="arabicPeriod"/>
              <a:defRPr/>
            </a:pPr>
            <a:r>
              <a:rPr lang="en-US" dirty="0">
                <a:solidFill>
                  <a:srgbClr val="FFC000"/>
                </a:solidFill>
              </a:rPr>
              <a:t>Easier</a:t>
            </a:r>
            <a:r>
              <a:rPr lang="en-US" dirty="0"/>
              <a:t> to get </a:t>
            </a:r>
            <a:r>
              <a:rPr lang="en-US" dirty="0">
                <a:solidFill>
                  <a:srgbClr val="FFC000"/>
                </a:solidFill>
              </a:rPr>
              <a:t>feedback</a:t>
            </a:r>
            <a:r>
              <a:rPr lang="en-US" dirty="0"/>
              <a:t> from the customer regarding the work that has been done on the system.</a:t>
            </a:r>
          </a:p>
          <a:p>
            <a:pPr marL="1123950" lvl="1" indent="-514350" algn="l" rtl="0">
              <a:buFont typeface="+mj-lt"/>
              <a:buAutoNum type="arabicPeriod"/>
              <a:defRPr/>
            </a:pPr>
            <a:r>
              <a:rPr lang="en-US" dirty="0">
                <a:solidFill>
                  <a:srgbClr val="FFC000"/>
                </a:solidFill>
              </a:rPr>
              <a:t>Useful software</a:t>
            </a:r>
            <a:r>
              <a:rPr lang="en-US" dirty="0"/>
              <a:t> is delivered and deployed more </a:t>
            </a:r>
            <a:r>
              <a:rPr lang="en-US" dirty="0">
                <a:solidFill>
                  <a:srgbClr val="FFC000"/>
                </a:solidFill>
              </a:rPr>
              <a:t>rapidly</a:t>
            </a:r>
            <a:r>
              <a:rPr lang="en-US" dirty="0"/>
              <a:t> to the customer, even if all the functionality has not been included. </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500" y="1079500"/>
            <a:ext cx="17701986" cy="1435100"/>
          </a:xfrm>
          <a:prstGeom prst="rect">
            <a:avLst/>
          </a:prstGeom>
        </p:spPr>
        <p:txBody>
          <a:bodyPr>
            <a:normAutofit fontScale="90000"/>
          </a:bodyPr>
          <a:lstStyle/>
          <a:p>
            <a:pPr algn="l" rtl="0">
              <a:defRPr/>
            </a:pPr>
            <a:r>
              <a:rPr lang="en-US" dirty="0"/>
              <a:t>Incremental Development</a:t>
            </a:r>
            <a:br>
              <a:rPr lang="en-US" dirty="0"/>
            </a:br>
            <a:endParaRPr dirty="0"/>
          </a:p>
        </p:txBody>
      </p:sp>
      <p:sp>
        <p:nvSpPr>
          <p:cNvPr id="3" name="عنصر نائب للصورة 2">
            <a:extLst>
              <a:ext uri="{FF2B5EF4-FFF2-40B4-BE49-F238E27FC236}">
                <a16:creationId xmlns:a16="http://schemas.microsoft.com/office/drawing/2014/main" id="{27E414DE-449D-40FE-824E-0EE7467100F8}"/>
              </a:ext>
            </a:extLst>
          </p:cNvPr>
          <p:cNvSpPr>
            <a:spLocks noGrp="1"/>
          </p:cNvSpPr>
          <p:nvPr>
            <p:ph type="pic" sz="half" idx="22"/>
          </p:nvPr>
        </p:nvSpPr>
        <p:spPr/>
      </p:sp>
    </p:spTree>
    <p:extLst>
      <p:ext uri="{BB962C8B-B14F-4D97-AF65-F5344CB8AC3E}">
        <p14:creationId xmlns:p14="http://schemas.microsoft.com/office/powerpoint/2010/main" val="127263899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0" indent="0" algn="l" rtl="0">
              <a:buNone/>
              <a:defRPr/>
            </a:pPr>
            <a:r>
              <a:rPr lang="en-US" b="1" dirty="0">
                <a:solidFill>
                  <a:srgbClr val="FFC000"/>
                </a:solidFill>
              </a:rPr>
              <a:t>Disadvantages</a:t>
            </a:r>
            <a:r>
              <a:rPr lang="en-US" b="1" dirty="0"/>
              <a:t> of incremental development: </a:t>
            </a:r>
          </a:p>
          <a:p>
            <a:pPr marL="1123950" lvl="1" indent="-514350" algn="l" rtl="0">
              <a:buFont typeface="+mj-lt"/>
              <a:buAutoNum type="arabicPeriod"/>
              <a:defRPr/>
            </a:pPr>
            <a:r>
              <a:rPr lang="en-US" dirty="0">
                <a:solidFill>
                  <a:srgbClr val="FFC000"/>
                </a:solidFill>
              </a:rPr>
              <a:t>Not</a:t>
            </a:r>
            <a:r>
              <a:rPr lang="en-US" dirty="0"/>
              <a:t> as likely to be as </a:t>
            </a:r>
            <a:r>
              <a:rPr lang="en-US" dirty="0">
                <a:solidFill>
                  <a:srgbClr val="FFC000"/>
                </a:solidFill>
              </a:rPr>
              <a:t>well-documented</a:t>
            </a:r>
            <a:r>
              <a:rPr lang="en-US" dirty="0"/>
              <a:t> as when other approaches are used.</a:t>
            </a:r>
          </a:p>
          <a:p>
            <a:pPr marL="1123950" lvl="1" indent="-514350" algn="l" rtl="0">
              <a:buFont typeface="+mj-lt"/>
              <a:buAutoNum type="arabicPeriod"/>
              <a:defRPr/>
            </a:pPr>
            <a:r>
              <a:rPr lang="en-US" dirty="0"/>
              <a:t>Documentation is needed to measure the progress of </a:t>
            </a:r>
            <a:r>
              <a:rPr lang="en-US" dirty="0" err="1"/>
              <a:t>development.Iif</a:t>
            </a:r>
            <a:r>
              <a:rPr lang="en-US" dirty="0"/>
              <a:t> the system is developed </a:t>
            </a:r>
            <a:r>
              <a:rPr lang="en-US" dirty="0">
                <a:solidFill>
                  <a:srgbClr val="FFC000"/>
                </a:solidFill>
              </a:rPr>
              <a:t>too quickly</a:t>
            </a:r>
            <a:r>
              <a:rPr lang="en-US" dirty="0"/>
              <a:t>, it is </a:t>
            </a:r>
            <a:r>
              <a:rPr lang="en-US" dirty="0">
                <a:solidFill>
                  <a:srgbClr val="FFC000"/>
                </a:solidFill>
              </a:rPr>
              <a:t>not cost-effective</a:t>
            </a:r>
            <a:r>
              <a:rPr lang="en-US" dirty="0"/>
              <a:t> to produce documents that reflect all versions</a:t>
            </a:r>
          </a:p>
          <a:p>
            <a:pPr marL="1123950" lvl="1" indent="-514350" algn="l" rtl="0">
              <a:buFont typeface="+mj-lt"/>
              <a:buAutoNum type="arabicPeriod"/>
              <a:defRPr/>
            </a:pPr>
            <a:r>
              <a:rPr lang="en-US" dirty="0"/>
              <a:t>As new increments are added, the </a:t>
            </a:r>
            <a:r>
              <a:rPr lang="en-US" dirty="0">
                <a:solidFill>
                  <a:srgbClr val="FFC000"/>
                </a:solidFill>
              </a:rPr>
              <a:t>structure</a:t>
            </a:r>
            <a:r>
              <a:rPr lang="en-US" dirty="0"/>
              <a:t> of the system tends to </a:t>
            </a:r>
            <a:r>
              <a:rPr lang="en-US" dirty="0">
                <a:solidFill>
                  <a:srgbClr val="FFC000"/>
                </a:solidFill>
              </a:rPr>
              <a:t>degrade</a:t>
            </a:r>
            <a:r>
              <a:rPr lang="en-US" dirty="0"/>
              <a:t> and a lot of time and money will therefore be needed to improve the software. </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611929" cy="1435100"/>
          </a:xfrm>
          <a:prstGeom prst="rect">
            <a:avLst/>
          </a:prstGeom>
        </p:spPr>
        <p:txBody>
          <a:bodyPr>
            <a:normAutofit fontScale="90000"/>
          </a:bodyPr>
          <a:lstStyle/>
          <a:p>
            <a:pPr algn="l" rtl="0">
              <a:defRPr/>
            </a:pPr>
            <a:r>
              <a:rPr lang="en-US" dirty="0"/>
              <a:t>Incremental Development</a:t>
            </a:r>
            <a:br>
              <a:rPr lang="en-US" dirty="0"/>
            </a:br>
            <a:endParaRPr dirty="0"/>
          </a:p>
        </p:txBody>
      </p:sp>
    </p:spTree>
    <p:extLst>
      <p:ext uri="{BB962C8B-B14F-4D97-AF65-F5344CB8AC3E}">
        <p14:creationId xmlns:p14="http://schemas.microsoft.com/office/powerpoint/2010/main" val="34431839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9779001" cy="8256630"/>
          </a:xfrm>
          <a:prstGeom prst="rect">
            <a:avLst/>
          </a:prstGeom>
        </p:spPr>
        <p:txBody>
          <a:bodyPr/>
          <a:lstStyle/>
          <a:p>
            <a:pPr algn="l" rtl="0">
              <a:defRPr/>
            </a:pPr>
            <a:r>
              <a:rPr lang="en-US" dirty="0">
                <a:solidFill>
                  <a:srgbClr val="FFC000"/>
                </a:solidFill>
              </a:rPr>
              <a:t>Agile methods: </a:t>
            </a:r>
            <a:r>
              <a:rPr lang="en-US" dirty="0"/>
              <a:t>incremental development methods in which changes are made in small increments</a:t>
            </a:r>
          </a:p>
          <a:p>
            <a:pPr algn="l" rtl="0">
              <a:defRPr/>
            </a:pPr>
            <a:r>
              <a:rPr lang="en-US" dirty="0">
                <a:solidFill>
                  <a:srgbClr val="FFC000"/>
                </a:solidFill>
              </a:rPr>
              <a:t>New releases </a:t>
            </a:r>
            <a:r>
              <a:rPr lang="en-US" dirty="0"/>
              <a:t>of the system are created and made available to customers every </a:t>
            </a:r>
            <a:r>
              <a:rPr lang="en-US" dirty="0">
                <a:solidFill>
                  <a:srgbClr val="FFC000"/>
                </a:solidFill>
              </a:rPr>
              <a:t>two or three weeks </a:t>
            </a:r>
          </a:p>
          <a:p>
            <a:pPr algn="l" rtl="0">
              <a:defRPr/>
            </a:pPr>
            <a:r>
              <a:rPr lang="en-US" dirty="0">
                <a:solidFill>
                  <a:srgbClr val="FFC000"/>
                </a:solidFill>
              </a:rPr>
              <a:t>Involve customers </a:t>
            </a:r>
            <a:r>
              <a:rPr lang="en-US" dirty="0"/>
              <a:t>in the development process to get rapid feedback on changing requirements</a:t>
            </a:r>
          </a:p>
          <a:p>
            <a:pPr algn="l" rtl="0">
              <a:defRPr/>
            </a:pPr>
            <a:r>
              <a:rPr lang="en-US" dirty="0"/>
              <a:t>Minimize documentation by using </a:t>
            </a:r>
            <a:r>
              <a:rPr lang="en-US" dirty="0">
                <a:solidFill>
                  <a:srgbClr val="FFC000"/>
                </a:solidFill>
              </a:rPr>
              <a:t>informal communications</a:t>
            </a:r>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What is Agile?</a:t>
            </a:r>
            <a:endParaRPr dirty="0"/>
          </a:p>
        </p:txBody>
      </p:sp>
      <p:pic>
        <p:nvPicPr>
          <p:cNvPr id="9" name="Picture 2">
            <a:extLst>
              <a:ext uri="{FF2B5EF4-FFF2-40B4-BE49-F238E27FC236}">
                <a16:creationId xmlns:a16="http://schemas.microsoft.com/office/drawing/2014/main" id="{EDDF0460-8315-4126-9B70-D344F5249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0" y="4765444"/>
            <a:ext cx="12759870" cy="862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1224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2371957" cy="8256630"/>
          </a:xfrm>
          <a:prstGeom prst="rect">
            <a:avLst/>
          </a:prstGeom>
        </p:spPr>
        <p:txBody>
          <a:bodyPr/>
          <a:lstStyle/>
          <a:p>
            <a:pPr algn="l" rtl="0">
              <a:defRPr/>
            </a:pPr>
            <a:r>
              <a:rPr lang="en-US" dirty="0"/>
              <a:t>Agile development refers to a number of different iterative and incremental software development </a:t>
            </a:r>
            <a:r>
              <a:rPr lang="en-US" dirty="0">
                <a:solidFill>
                  <a:srgbClr val="FFC000"/>
                </a:solidFill>
              </a:rPr>
              <a:t>methodologies</a:t>
            </a:r>
            <a:r>
              <a:rPr lang="en-US" dirty="0"/>
              <a:t>:</a:t>
            </a:r>
          </a:p>
          <a:p>
            <a:pPr lvl="1" algn="l" rtl="0">
              <a:buFont typeface="Courier New" panose="02070309020205020404" pitchFamily="49" charset="0"/>
              <a:buChar char="o"/>
              <a:defRPr/>
            </a:pPr>
            <a:r>
              <a:rPr lang="en-US" dirty="0"/>
              <a:t>Extreme Programming (XP) (best known)</a:t>
            </a:r>
          </a:p>
          <a:p>
            <a:pPr lvl="1" algn="l" rtl="0">
              <a:buFont typeface="Courier New" panose="02070309020205020404" pitchFamily="49" charset="0"/>
              <a:buChar char="o"/>
              <a:defRPr/>
            </a:pPr>
            <a:r>
              <a:rPr lang="en-US" dirty="0"/>
              <a:t>Scrum </a:t>
            </a:r>
          </a:p>
          <a:p>
            <a:pPr lvl="1" algn="l" rtl="0">
              <a:buFont typeface="Courier New" panose="02070309020205020404" pitchFamily="49" charset="0"/>
              <a:buChar char="o"/>
              <a:defRPr/>
            </a:pPr>
            <a:r>
              <a:rPr lang="en-US" dirty="0"/>
              <a:t>Crystal</a:t>
            </a:r>
          </a:p>
          <a:p>
            <a:pPr lvl="1" algn="l" rtl="0">
              <a:buFont typeface="Courier New" panose="02070309020205020404" pitchFamily="49" charset="0"/>
              <a:buChar char="o"/>
              <a:defRPr/>
            </a:pPr>
            <a:r>
              <a:rPr lang="en-US" dirty="0"/>
              <a:t>Dynamic Systems</a:t>
            </a:r>
          </a:p>
          <a:p>
            <a:pPr lvl="1" algn="l" rtl="0">
              <a:buFont typeface="Courier New" panose="02070309020205020404" pitchFamily="49" charset="0"/>
              <a:buChar char="o"/>
              <a:defRPr/>
            </a:pPr>
            <a:r>
              <a:rPr lang="en-US" dirty="0"/>
              <a:t>Development Method (DSDM)</a:t>
            </a:r>
          </a:p>
          <a:p>
            <a:pPr lvl="1" algn="l" rtl="0">
              <a:buFont typeface="Courier New" panose="02070309020205020404" pitchFamily="49" charset="0"/>
              <a:buChar char="o"/>
              <a:defRPr/>
            </a:pPr>
            <a:r>
              <a:rPr lang="en-US" dirty="0"/>
              <a:t>Lean Development</a:t>
            </a:r>
          </a:p>
          <a:p>
            <a:pPr lvl="1" algn="l" rtl="0">
              <a:buFont typeface="Courier New" panose="02070309020205020404" pitchFamily="49" charset="0"/>
              <a:buChar char="o"/>
              <a:defRPr/>
            </a:pPr>
            <a:r>
              <a:rPr lang="en-US" dirty="0"/>
              <a:t>Feature-Driven Development (FDD)</a:t>
            </a:r>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What is Agile?</a:t>
            </a:r>
            <a:endParaRPr dirty="0"/>
          </a:p>
        </p:txBody>
      </p:sp>
    </p:spTree>
    <p:extLst>
      <p:ext uri="{BB962C8B-B14F-4D97-AF65-F5344CB8AC3E}">
        <p14:creationId xmlns:p14="http://schemas.microsoft.com/office/powerpoint/2010/main" val="7149110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4" cy="8256630"/>
          </a:xfrm>
          <a:prstGeom prst="rect">
            <a:avLst/>
          </a:prstGeom>
        </p:spPr>
        <p:txBody>
          <a:bodyPr/>
          <a:lstStyle/>
          <a:p>
            <a:pPr algn="l" rtl="0">
              <a:defRPr/>
            </a:pPr>
            <a:r>
              <a:rPr lang="en-US" dirty="0"/>
              <a:t>Agile methodologies were </a:t>
            </a:r>
            <a:r>
              <a:rPr lang="en-US" dirty="0">
                <a:solidFill>
                  <a:srgbClr val="FFC000"/>
                </a:solidFill>
              </a:rPr>
              <a:t>successful</a:t>
            </a:r>
            <a:r>
              <a:rPr lang="en-US" dirty="0"/>
              <a:t> for some types of system development:</a:t>
            </a:r>
          </a:p>
          <a:p>
            <a:pPr lvl="1" algn="l" rtl="0">
              <a:buFont typeface="Courier New" panose="02070309020205020404" pitchFamily="49" charset="0"/>
              <a:buChar char="o"/>
              <a:defRPr/>
            </a:pPr>
            <a:r>
              <a:rPr lang="en-US" dirty="0"/>
              <a:t>A software company is developing a </a:t>
            </a:r>
            <a:r>
              <a:rPr lang="en-US" dirty="0">
                <a:solidFill>
                  <a:srgbClr val="FFC000"/>
                </a:solidFill>
              </a:rPr>
              <a:t>small- or medium-sized p</a:t>
            </a:r>
            <a:r>
              <a:rPr lang="en-US" dirty="0"/>
              <a:t>roduct</a:t>
            </a:r>
          </a:p>
          <a:p>
            <a:pPr lvl="1" algn="l" rtl="0">
              <a:buFont typeface="Courier New" panose="02070309020205020404" pitchFamily="49" charset="0"/>
              <a:buChar char="o"/>
              <a:defRPr/>
            </a:pPr>
            <a:r>
              <a:rPr lang="en-US" dirty="0">
                <a:solidFill>
                  <a:srgbClr val="FFC000"/>
                </a:solidFill>
              </a:rPr>
              <a:t>Custom system development</a:t>
            </a:r>
            <a:r>
              <a:rPr lang="en-US" dirty="0"/>
              <a:t> within an organization, where the </a:t>
            </a:r>
            <a:r>
              <a:rPr lang="en-US" dirty="0">
                <a:solidFill>
                  <a:srgbClr val="FFC000"/>
                </a:solidFill>
              </a:rPr>
              <a:t>customer</a:t>
            </a:r>
            <a:r>
              <a:rPr lang="en-US" dirty="0"/>
              <a:t> is keen to be </a:t>
            </a:r>
            <a:r>
              <a:rPr lang="en-US" dirty="0">
                <a:solidFill>
                  <a:srgbClr val="FFC000"/>
                </a:solidFill>
              </a:rPr>
              <a:t>involved</a:t>
            </a:r>
            <a:r>
              <a:rPr lang="en-US" dirty="0"/>
              <a:t> in the development process and where there are not a lot of external rules and regulations that affect the software.</a:t>
            </a:r>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What is Agile?</a:t>
            </a:r>
          </a:p>
        </p:txBody>
      </p:sp>
    </p:spTree>
    <p:extLst>
      <p:ext uri="{BB962C8B-B14F-4D97-AF65-F5344CB8AC3E}">
        <p14:creationId xmlns:p14="http://schemas.microsoft.com/office/powerpoint/2010/main" val="13932800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24900" cy="8256630"/>
          </a:xfrm>
          <a:prstGeom prst="rect">
            <a:avLst/>
          </a:prstGeom>
        </p:spPr>
        <p:txBody>
          <a:bodyPr/>
          <a:lstStyle/>
          <a:p>
            <a:pPr algn="l" rtl="0">
              <a:defRPr/>
            </a:pPr>
            <a:r>
              <a:rPr lang="en-US" dirty="0"/>
              <a:t>Pushes recognized good practice, such as iterative development, to “</a:t>
            </a:r>
            <a:r>
              <a:rPr lang="en-US" dirty="0">
                <a:solidFill>
                  <a:srgbClr val="FFC000"/>
                </a:solidFill>
              </a:rPr>
              <a:t>extreme</a:t>
            </a:r>
            <a:r>
              <a:rPr lang="en-US" dirty="0"/>
              <a:t>” levels</a:t>
            </a:r>
          </a:p>
          <a:p>
            <a:pPr algn="l" rtl="0">
              <a:defRPr/>
            </a:pPr>
            <a:r>
              <a:rPr lang="en-US" dirty="0"/>
              <a:t>XP expresses requirements as </a:t>
            </a:r>
            <a:r>
              <a:rPr lang="en-US" dirty="0">
                <a:solidFill>
                  <a:srgbClr val="FFC000"/>
                </a:solidFill>
              </a:rPr>
              <a:t>user stories</a:t>
            </a:r>
          </a:p>
          <a:p>
            <a:pPr algn="l" rtl="0">
              <a:defRPr/>
            </a:pPr>
            <a:r>
              <a:rPr lang="en-US" dirty="0"/>
              <a:t>These are implemented directly as a </a:t>
            </a:r>
            <a:r>
              <a:rPr lang="en-US" dirty="0">
                <a:solidFill>
                  <a:srgbClr val="FFC000"/>
                </a:solidFill>
              </a:rPr>
              <a:t>series of tasks</a:t>
            </a:r>
          </a:p>
          <a:p>
            <a:pPr algn="l" rtl="0">
              <a:defRPr/>
            </a:pPr>
            <a:r>
              <a:rPr lang="en-US" dirty="0">
                <a:solidFill>
                  <a:srgbClr val="FFC000"/>
                </a:solidFill>
              </a:rPr>
              <a:t>Tests</a:t>
            </a:r>
            <a:r>
              <a:rPr lang="en-US" dirty="0"/>
              <a:t> for each task are developed by a </a:t>
            </a:r>
            <a:r>
              <a:rPr lang="en-US" dirty="0">
                <a:solidFill>
                  <a:srgbClr val="FFC000"/>
                </a:solidFill>
              </a:rPr>
              <a:t>pair of programmers </a:t>
            </a:r>
            <a:r>
              <a:rPr lang="en-US" dirty="0"/>
              <a:t>before any code is written</a:t>
            </a:r>
          </a:p>
          <a:p>
            <a:pPr algn="l" rtl="0">
              <a:defRPr/>
            </a:pPr>
            <a:r>
              <a:rPr lang="en-US" dirty="0"/>
              <a:t>When new code is integrated into the system, all these </a:t>
            </a:r>
            <a:r>
              <a:rPr lang="en-US" dirty="0">
                <a:solidFill>
                  <a:srgbClr val="FFC000"/>
                </a:solidFill>
              </a:rPr>
              <a:t>tests</a:t>
            </a:r>
            <a:r>
              <a:rPr lang="en-US" dirty="0"/>
              <a:t> must be </a:t>
            </a:r>
            <a:r>
              <a:rPr lang="en-US" dirty="0">
                <a:solidFill>
                  <a:srgbClr val="FFC000"/>
                </a:solidFill>
              </a:rPr>
              <a:t>executed successfully</a:t>
            </a:r>
          </a:p>
          <a:p>
            <a:pPr algn="l" rtl="0">
              <a:defRPr/>
            </a:pPr>
            <a:endParaRPr dirty="0"/>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Extreme Programming (XP)</a:t>
            </a:r>
            <a:endParaRPr dirty="0"/>
          </a:p>
        </p:txBody>
      </p:sp>
    </p:spTree>
    <p:extLst>
      <p:ext uri="{BB962C8B-B14F-4D97-AF65-F5344CB8AC3E}">
        <p14:creationId xmlns:p14="http://schemas.microsoft.com/office/powerpoint/2010/main" val="30389827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499" y="1079500"/>
            <a:ext cx="15154729" cy="1435100"/>
          </a:xfrm>
          <a:prstGeom prst="rect">
            <a:avLst/>
          </a:prstGeom>
        </p:spPr>
        <p:txBody>
          <a:bodyPr>
            <a:normAutofit/>
          </a:bodyPr>
          <a:lstStyle/>
          <a:p>
            <a:pPr algn="l" rtl="0">
              <a:defRPr/>
            </a:pPr>
            <a:r>
              <a:rPr lang="en-US" dirty="0"/>
              <a:t>Extreme Programming (XP)</a:t>
            </a:r>
            <a:endParaRPr dirty="0"/>
          </a:p>
        </p:txBody>
      </p:sp>
      <p:sp>
        <p:nvSpPr>
          <p:cNvPr id="3" name="عنصر نائب للصورة 2">
            <a:extLst>
              <a:ext uri="{FF2B5EF4-FFF2-40B4-BE49-F238E27FC236}">
                <a16:creationId xmlns:a16="http://schemas.microsoft.com/office/drawing/2014/main" id="{016C1246-8D37-4501-8168-548A4383401F}"/>
              </a:ext>
            </a:extLst>
          </p:cNvPr>
          <p:cNvSpPr>
            <a:spLocks noGrp="1"/>
          </p:cNvSpPr>
          <p:nvPr>
            <p:ph type="pic" sz="half" idx="22"/>
          </p:nvPr>
        </p:nvSpPr>
        <p:spPr/>
      </p:sp>
      <p:pic>
        <p:nvPicPr>
          <p:cNvPr id="8" name="Google Shape;250;p33">
            <a:extLst>
              <a:ext uri="{FF2B5EF4-FFF2-40B4-BE49-F238E27FC236}">
                <a16:creationId xmlns:a16="http://schemas.microsoft.com/office/drawing/2014/main" id="{B3D08C20-6D05-4A09-A0FA-E22C84E18178}"/>
              </a:ext>
            </a:extLst>
          </p:cNvPr>
          <p:cNvPicPr preferRelativeResize="0"/>
          <p:nvPr/>
        </p:nvPicPr>
        <p:blipFill>
          <a:blip r:embed="rId2">
            <a:alphaModFix/>
          </a:blip>
          <a:stretch>
            <a:fillRect/>
          </a:stretch>
        </p:blipFill>
        <p:spPr>
          <a:xfrm>
            <a:off x="2387298" y="2775856"/>
            <a:ext cx="20606896" cy="9403932"/>
          </a:xfrm>
          <a:prstGeom prst="rect">
            <a:avLst/>
          </a:prstGeom>
          <a:noFill/>
          <a:ln>
            <a:noFill/>
          </a:ln>
        </p:spPr>
      </p:pic>
      <p:sp>
        <p:nvSpPr>
          <p:cNvPr id="10" name="مربع نص 9">
            <a:extLst>
              <a:ext uri="{FF2B5EF4-FFF2-40B4-BE49-F238E27FC236}">
                <a16:creationId xmlns:a16="http://schemas.microsoft.com/office/drawing/2014/main" id="{F4BEC1DE-4E17-442F-AF64-031DEB0A611A}"/>
              </a:ext>
            </a:extLst>
          </p:cNvPr>
          <p:cNvSpPr txBox="1"/>
          <p:nvPr/>
        </p:nvSpPr>
        <p:spPr>
          <a:xfrm>
            <a:off x="6592025" y="12518319"/>
            <a:ext cx="12197442" cy="4809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lvl="0" indent="0" algn="ctr" rtl="0">
              <a:lnSpc>
                <a:spcPct val="115000"/>
              </a:lnSpc>
              <a:spcBef>
                <a:spcPts val="0"/>
              </a:spcBef>
              <a:spcAft>
                <a:spcPts val="0"/>
              </a:spcAft>
              <a:buNone/>
            </a:pPr>
            <a:r>
              <a:rPr lang="en-GB" sz="2400" i="1" dirty="0">
                <a:solidFill>
                  <a:schemeClr val="tx1"/>
                </a:solidFill>
              </a:rPr>
              <a:t>The XP release cycle (Sommerville 2010)</a:t>
            </a:r>
            <a:endParaRPr lang="en-GB" sz="2400" dirty="0">
              <a:solidFill>
                <a:schemeClr val="tx1"/>
              </a:solidFill>
            </a:endParaRPr>
          </a:p>
        </p:txBody>
      </p:sp>
    </p:spTree>
    <p:extLst>
      <p:ext uri="{BB962C8B-B14F-4D97-AF65-F5344CB8AC3E}">
        <p14:creationId xmlns:p14="http://schemas.microsoft.com/office/powerpoint/2010/main" val="36178532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9628757" cy="8256630"/>
          </a:xfrm>
          <a:prstGeom prst="rect">
            <a:avLst/>
          </a:prstGeom>
        </p:spPr>
        <p:txBody>
          <a:bodyPr/>
          <a:lstStyle/>
          <a:p>
            <a:pPr marL="0" indent="0" algn="l" rtl="0">
              <a:buNone/>
              <a:defRPr/>
            </a:pPr>
            <a:r>
              <a:rPr lang="en-US" dirty="0"/>
              <a:t>XP involves </a:t>
            </a:r>
            <a:r>
              <a:rPr lang="en-US" dirty="0">
                <a:solidFill>
                  <a:srgbClr val="FFC000"/>
                </a:solidFill>
              </a:rPr>
              <a:t>practices</a:t>
            </a:r>
            <a:r>
              <a:rPr lang="en-US" dirty="0"/>
              <a:t> from the </a:t>
            </a:r>
            <a:r>
              <a:rPr lang="en-US" dirty="0">
                <a:solidFill>
                  <a:srgbClr val="FFC000"/>
                </a:solidFill>
              </a:rPr>
              <a:t>Agile Manifesto</a:t>
            </a:r>
            <a:r>
              <a:rPr lang="en-US" dirty="0"/>
              <a:t>:</a:t>
            </a:r>
          </a:p>
          <a:p>
            <a:pPr algn="l" rtl="0">
              <a:defRPr/>
            </a:pPr>
            <a:r>
              <a:rPr lang="en-US" dirty="0"/>
              <a:t>Incremental development</a:t>
            </a:r>
          </a:p>
          <a:p>
            <a:pPr algn="l" rtl="0">
              <a:defRPr/>
            </a:pPr>
            <a:r>
              <a:rPr lang="en-US" dirty="0"/>
              <a:t>Customer involvement </a:t>
            </a:r>
          </a:p>
          <a:p>
            <a:pPr algn="l" rtl="0">
              <a:defRPr/>
            </a:pPr>
            <a:r>
              <a:rPr lang="en-US" dirty="0"/>
              <a:t>People, not processes</a:t>
            </a:r>
          </a:p>
          <a:p>
            <a:pPr algn="l" rtl="0">
              <a:defRPr/>
            </a:pPr>
            <a:r>
              <a:rPr lang="en-US" dirty="0"/>
              <a:t>Change is embraced </a:t>
            </a:r>
          </a:p>
          <a:p>
            <a:pPr algn="l" rtl="0">
              <a:defRPr/>
            </a:pPr>
            <a:r>
              <a:rPr lang="en-US" dirty="0"/>
              <a:t>Maintaining simplicity</a:t>
            </a:r>
          </a:p>
          <a:p>
            <a:pPr algn="l" rtl="0">
              <a:defRPr/>
            </a:pPr>
            <a:endParaRPr lang="en-US" dirty="0"/>
          </a:p>
        </p:txBody>
      </p:sp>
      <p:sp>
        <p:nvSpPr>
          <p:cNvPr id="203" name="Slide Title"/>
          <p:cNvSpPr txBox="1">
            <a:spLocks noGrp="1"/>
          </p:cNvSpPr>
          <p:nvPr>
            <p:ph type="title"/>
          </p:nvPr>
        </p:nvSpPr>
        <p:spPr>
          <a:xfrm>
            <a:off x="1206499" y="1079500"/>
            <a:ext cx="15513957" cy="1435100"/>
          </a:xfrm>
          <a:prstGeom prst="rect">
            <a:avLst/>
          </a:prstGeom>
        </p:spPr>
        <p:txBody>
          <a:bodyPr>
            <a:normAutofit/>
          </a:bodyPr>
          <a:lstStyle/>
          <a:p>
            <a:pPr algn="l" rtl="0">
              <a:defRPr/>
            </a:pPr>
            <a:r>
              <a:rPr lang="en-US" dirty="0"/>
              <a:t>Extreme Programming (XP)</a:t>
            </a:r>
            <a:endParaRPr dirty="0"/>
          </a:p>
        </p:txBody>
      </p:sp>
      <p:sp>
        <p:nvSpPr>
          <p:cNvPr id="3" name="عنصر نائب للصورة 2">
            <a:extLst>
              <a:ext uri="{FF2B5EF4-FFF2-40B4-BE49-F238E27FC236}">
                <a16:creationId xmlns:a16="http://schemas.microsoft.com/office/drawing/2014/main" id="{ACBB6E49-EC06-4811-BC70-A2A9414788BD}"/>
              </a:ext>
            </a:extLst>
          </p:cNvPr>
          <p:cNvSpPr>
            <a:spLocks noGrp="1"/>
          </p:cNvSpPr>
          <p:nvPr>
            <p:ph type="pic" sz="half" idx="22"/>
          </p:nvPr>
        </p:nvSpPr>
        <p:spPr/>
      </p:sp>
    </p:spTree>
    <p:extLst>
      <p:ext uri="{BB962C8B-B14F-4D97-AF65-F5344CB8AC3E}">
        <p14:creationId xmlns:p14="http://schemas.microsoft.com/office/powerpoint/2010/main" val="33733993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solidFill>
                  <a:srgbClr val="FFC000"/>
                </a:solidFill>
              </a:rPr>
              <a:t>Customer</a:t>
            </a:r>
            <a:r>
              <a:rPr lang="en-US" dirty="0"/>
              <a:t> is part of the development </a:t>
            </a:r>
            <a:r>
              <a:rPr lang="en-US" dirty="0">
                <a:solidFill>
                  <a:srgbClr val="FFC000"/>
                </a:solidFill>
              </a:rPr>
              <a:t>team</a:t>
            </a:r>
            <a:r>
              <a:rPr lang="en-US" dirty="0"/>
              <a:t> and discusses scenarios</a:t>
            </a:r>
          </a:p>
          <a:p>
            <a:pPr algn="l" rtl="0">
              <a:defRPr/>
            </a:pPr>
            <a:r>
              <a:rPr lang="en-US" dirty="0"/>
              <a:t>All team members develop a </a:t>
            </a:r>
            <a:r>
              <a:rPr lang="en-US" dirty="0">
                <a:solidFill>
                  <a:srgbClr val="FFC000"/>
                </a:solidFill>
              </a:rPr>
              <a:t>“story card” </a:t>
            </a:r>
          </a:p>
          <a:p>
            <a:pPr algn="l" rtl="0">
              <a:defRPr/>
            </a:pPr>
            <a:r>
              <a:rPr lang="en-US" dirty="0"/>
              <a:t>The team implements a </a:t>
            </a:r>
            <a:r>
              <a:rPr lang="en-US" dirty="0">
                <a:solidFill>
                  <a:srgbClr val="FFC000"/>
                </a:solidFill>
              </a:rPr>
              <a:t>scenario</a:t>
            </a:r>
            <a:r>
              <a:rPr lang="en-US" dirty="0"/>
              <a:t> in a future version </a:t>
            </a:r>
          </a:p>
          <a:p>
            <a:pPr algn="l" rtl="0">
              <a:defRPr/>
            </a:pPr>
            <a:r>
              <a:rPr lang="en-US" dirty="0"/>
              <a:t>Story cards are broken down into </a:t>
            </a:r>
            <a:r>
              <a:rPr lang="en-US" dirty="0">
                <a:solidFill>
                  <a:srgbClr val="FFC000"/>
                </a:solidFill>
              </a:rPr>
              <a:t>tasks</a:t>
            </a:r>
            <a:r>
              <a:rPr lang="en-US" dirty="0"/>
              <a:t>. The effort and resources needed for each task is estimated</a:t>
            </a:r>
          </a:p>
          <a:p>
            <a:pPr algn="l" rtl="0">
              <a:defRPr/>
            </a:pPr>
            <a:r>
              <a:rPr lang="en-US" dirty="0"/>
              <a:t>If new </a:t>
            </a:r>
            <a:r>
              <a:rPr lang="en-US" dirty="0">
                <a:solidFill>
                  <a:srgbClr val="FFC000"/>
                </a:solidFill>
              </a:rPr>
              <a:t>changes</a:t>
            </a:r>
            <a:r>
              <a:rPr lang="en-US" dirty="0"/>
              <a:t> come to light, new story cards need to be developed and the customer decides whether these changes should have </a:t>
            </a:r>
            <a:r>
              <a:rPr lang="en-US" dirty="0">
                <a:solidFill>
                  <a:srgbClr val="FFC000"/>
                </a:solidFill>
              </a:rPr>
              <a:t>priority</a:t>
            </a:r>
            <a:r>
              <a:rPr lang="en-US" dirty="0"/>
              <a:t> over new </a:t>
            </a:r>
            <a:r>
              <a:rPr lang="en-US" dirty="0">
                <a:solidFill>
                  <a:srgbClr val="FFC000"/>
                </a:solidFill>
              </a:rPr>
              <a:t>functionality</a:t>
            </a:r>
          </a:p>
          <a:p>
            <a:pPr algn="l" rtl="0">
              <a:defRPr/>
            </a:pPr>
            <a:endParaRPr dirty="0"/>
          </a:p>
        </p:txBody>
      </p:sp>
      <p:sp>
        <p:nvSpPr>
          <p:cNvPr id="203" name="Slide Title"/>
          <p:cNvSpPr txBox="1">
            <a:spLocks noGrp="1"/>
          </p:cNvSpPr>
          <p:nvPr>
            <p:ph type="title"/>
          </p:nvPr>
        </p:nvSpPr>
        <p:spPr>
          <a:xfrm>
            <a:off x="1206499" y="1079500"/>
            <a:ext cx="16134443" cy="1435100"/>
          </a:xfrm>
          <a:prstGeom prst="rect">
            <a:avLst/>
          </a:prstGeom>
        </p:spPr>
        <p:txBody>
          <a:bodyPr>
            <a:normAutofit/>
          </a:bodyPr>
          <a:lstStyle/>
          <a:p>
            <a:pPr algn="l" rtl="0">
              <a:defRPr/>
            </a:pPr>
            <a:r>
              <a:rPr lang="en-US" dirty="0"/>
              <a:t>Extreme Programming (XP)</a:t>
            </a:r>
            <a:endParaRPr dirty="0"/>
          </a:p>
        </p:txBody>
      </p:sp>
      <p:sp>
        <p:nvSpPr>
          <p:cNvPr id="3" name="عنصر نائب للصورة 2">
            <a:extLst>
              <a:ext uri="{FF2B5EF4-FFF2-40B4-BE49-F238E27FC236}">
                <a16:creationId xmlns:a16="http://schemas.microsoft.com/office/drawing/2014/main" id="{F719E412-B17D-45A0-93E1-D30EA776ECAF}"/>
              </a:ext>
            </a:extLst>
          </p:cNvPr>
          <p:cNvSpPr>
            <a:spLocks noGrp="1"/>
          </p:cNvSpPr>
          <p:nvPr>
            <p:ph type="pic" sz="half" idx="22"/>
          </p:nvPr>
        </p:nvSpPr>
        <p:spPr/>
      </p:sp>
    </p:spTree>
    <p:extLst>
      <p:ext uri="{BB962C8B-B14F-4D97-AF65-F5344CB8AC3E}">
        <p14:creationId xmlns:p14="http://schemas.microsoft.com/office/powerpoint/2010/main" val="27054157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902374" cy="8256630"/>
          </a:xfrm>
          <a:prstGeom prst="rect">
            <a:avLst/>
          </a:prstGeom>
        </p:spPr>
        <p:txBody>
          <a:bodyPr/>
          <a:lstStyle/>
          <a:p>
            <a:pPr marL="0" indent="0" algn="l" rtl="0">
              <a:buNone/>
              <a:defRPr/>
            </a:pPr>
            <a:r>
              <a:rPr lang="en-US" dirty="0"/>
              <a:t>The XP approach to testing </a:t>
            </a:r>
            <a:r>
              <a:rPr lang="en-US" dirty="0">
                <a:solidFill>
                  <a:srgbClr val="FFC000"/>
                </a:solidFill>
              </a:rPr>
              <a:t>reduces</a:t>
            </a:r>
            <a:r>
              <a:rPr lang="en-US" dirty="0"/>
              <a:t> the chances of </a:t>
            </a:r>
            <a:r>
              <a:rPr lang="en-US" dirty="0">
                <a:solidFill>
                  <a:srgbClr val="FFC000"/>
                </a:solidFill>
              </a:rPr>
              <a:t>introducing errors</a:t>
            </a:r>
            <a:r>
              <a:rPr lang="en-US" dirty="0"/>
              <a:t> that were not discovered in the current version of the system. </a:t>
            </a:r>
          </a:p>
          <a:p>
            <a:pPr marL="0" indent="0" algn="l" rtl="0">
              <a:buNone/>
              <a:defRPr/>
            </a:pPr>
            <a:r>
              <a:rPr lang="en-US" dirty="0">
                <a:solidFill>
                  <a:srgbClr val="FFC000"/>
                </a:solidFill>
              </a:rPr>
              <a:t>Key features: </a:t>
            </a:r>
          </a:p>
          <a:p>
            <a:pPr algn="l" rtl="0">
              <a:defRPr/>
            </a:pPr>
            <a:r>
              <a:rPr lang="en-US" dirty="0"/>
              <a:t>Test-first development</a:t>
            </a:r>
          </a:p>
          <a:p>
            <a:pPr algn="l" rtl="0">
              <a:defRPr/>
            </a:pPr>
            <a:r>
              <a:rPr lang="en-US" dirty="0"/>
              <a:t>Incremental test development from scenarios</a:t>
            </a:r>
          </a:p>
          <a:p>
            <a:pPr algn="l" rtl="0">
              <a:defRPr/>
            </a:pPr>
            <a:r>
              <a:rPr lang="en-US" dirty="0"/>
              <a:t>User involvement in the test development and validation</a:t>
            </a:r>
          </a:p>
          <a:p>
            <a:pPr algn="l" rtl="0">
              <a:defRPr/>
            </a:pPr>
            <a:r>
              <a:rPr lang="en-US" dirty="0"/>
              <a:t>The use of automated testing frameworks</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Testing in XP</a:t>
            </a:r>
            <a:endParaRPr dirty="0"/>
          </a:p>
        </p:txBody>
      </p:sp>
      <p:sp>
        <p:nvSpPr>
          <p:cNvPr id="3" name="عنصر نائب للصورة 2">
            <a:extLst>
              <a:ext uri="{FF2B5EF4-FFF2-40B4-BE49-F238E27FC236}">
                <a16:creationId xmlns:a16="http://schemas.microsoft.com/office/drawing/2014/main" id="{363DF3B9-2F26-4B0D-A189-5B0366013009}"/>
              </a:ext>
            </a:extLst>
          </p:cNvPr>
          <p:cNvSpPr>
            <a:spLocks noGrp="1"/>
          </p:cNvSpPr>
          <p:nvPr>
            <p:ph type="pic" sz="half" idx="22"/>
          </p:nvPr>
        </p:nvSpPr>
        <p:spPr/>
      </p:sp>
    </p:spTree>
    <p:extLst>
      <p:ext uri="{BB962C8B-B14F-4D97-AF65-F5344CB8AC3E}">
        <p14:creationId xmlns:p14="http://schemas.microsoft.com/office/powerpoint/2010/main" val="2195996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To be a proficient full stack web developer you also need to develop </a:t>
            </a:r>
            <a:r>
              <a:rPr lang="en-US" dirty="0">
                <a:solidFill>
                  <a:srgbClr val="FFC000"/>
                </a:solidFill>
              </a:rPr>
              <a:t>essential non-coding skills</a:t>
            </a:r>
          </a:p>
          <a:p>
            <a:pPr algn="l" rtl="0">
              <a:defRPr/>
            </a:pPr>
            <a:r>
              <a:rPr lang="en-US" dirty="0"/>
              <a:t>A full stack web developer needs to be able to </a:t>
            </a:r>
            <a:r>
              <a:rPr lang="en-US" dirty="0">
                <a:solidFill>
                  <a:srgbClr val="FFC000"/>
                </a:solidFill>
              </a:rPr>
              <a:t>understand, communicate and code </a:t>
            </a:r>
            <a:r>
              <a:rPr lang="en-US" dirty="0"/>
              <a:t>the </a:t>
            </a:r>
            <a:r>
              <a:rPr lang="en-US" dirty="0">
                <a:solidFill>
                  <a:srgbClr val="FFC000"/>
                </a:solidFill>
              </a:rPr>
              <a:t>whole</a:t>
            </a:r>
            <a:r>
              <a:rPr lang="en-US" dirty="0"/>
              <a:t> web application</a:t>
            </a:r>
          </a:p>
          <a:p>
            <a:pPr algn="l" rtl="0">
              <a:defRPr/>
            </a:pPr>
            <a:r>
              <a:rPr lang="en-US" dirty="0">
                <a:solidFill>
                  <a:srgbClr val="FFC000"/>
                </a:solidFill>
              </a:rPr>
              <a:t>Software Process:</a:t>
            </a:r>
            <a:r>
              <a:rPr lang="en-US" dirty="0"/>
              <a:t> set of related activities or steps that lead to the production of a software product.</a:t>
            </a:r>
          </a:p>
          <a:p>
            <a:pPr algn="l" rtl="0">
              <a:defRPr/>
            </a:pPr>
            <a:endParaRPr dirty="0"/>
          </a:p>
        </p:txBody>
      </p:sp>
      <p:sp>
        <p:nvSpPr>
          <p:cNvPr id="203" name="Slide Title"/>
          <p:cNvSpPr txBox="1">
            <a:spLocks noGrp="1"/>
          </p:cNvSpPr>
          <p:nvPr>
            <p:ph type="title"/>
          </p:nvPr>
        </p:nvSpPr>
        <p:spPr>
          <a:xfrm>
            <a:off x="1206499" y="1079500"/>
            <a:ext cx="18812329" cy="1435100"/>
          </a:xfrm>
          <a:prstGeom prst="rect">
            <a:avLst/>
          </a:prstGeom>
        </p:spPr>
        <p:txBody>
          <a:bodyPr>
            <a:normAutofit fontScale="90000"/>
          </a:bodyPr>
          <a:lstStyle/>
          <a:p>
            <a:pPr algn="l" rtl="0">
              <a:defRPr/>
            </a:pPr>
            <a:r>
              <a:rPr lang="en-US" dirty="0"/>
              <a:t>What is a Software Process?</a:t>
            </a:r>
            <a:br>
              <a:rPr lang="en-US" dirty="0"/>
            </a:b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588186" cy="8256630"/>
          </a:xfrm>
          <a:prstGeom prst="rect">
            <a:avLst/>
          </a:prstGeom>
        </p:spPr>
        <p:txBody>
          <a:bodyPr/>
          <a:lstStyle/>
          <a:p>
            <a:pPr marL="0" indent="0" algn="l" rtl="0">
              <a:buNone/>
              <a:defRPr/>
            </a:pPr>
            <a:r>
              <a:rPr lang="en-US" dirty="0"/>
              <a:t>Programmers sit together at </a:t>
            </a:r>
            <a:r>
              <a:rPr lang="en-US" dirty="0">
                <a:solidFill>
                  <a:srgbClr val="FFC000"/>
                </a:solidFill>
              </a:rPr>
              <a:t>the same workstation </a:t>
            </a:r>
            <a:r>
              <a:rPr lang="en-US" dirty="0"/>
              <a:t>and work to develop the software. </a:t>
            </a:r>
          </a:p>
          <a:p>
            <a:pPr marL="0" indent="0" algn="l" rtl="0">
              <a:buNone/>
              <a:defRPr/>
            </a:pPr>
            <a:r>
              <a:rPr lang="en-US" dirty="0">
                <a:solidFill>
                  <a:srgbClr val="FFC000"/>
                </a:solidFill>
              </a:rPr>
              <a:t>Advantages: </a:t>
            </a:r>
          </a:p>
          <a:p>
            <a:pPr algn="l" rtl="0">
              <a:defRPr/>
            </a:pPr>
            <a:r>
              <a:rPr lang="en-US" dirty="0"/>
              <a:t>It supports the idea of </a:t>
            </a:r>
            <a:r>
              <a:rPr lang="en-US" dirty="0">
                <a:solidFill>
                  <a:srgbClr val="FFC000"/>
                </a:solidFill>
              </a:rPr>
              <a:t>collective ownership </a:t>
            </a:r>
            <a:r>
              <a:rPr lang="en-US" dirty="0"/>
              <a:t>and responsibility for the system</a:t>
            </a:r>
          </a:p>
          <a:p>
            <a:pPr algn="l" rtl="0">
              <a:defRPr/>
            </a:pPr>
            <a:r>
              <a:rPr lang="en-US" dirty="0"/>
              <a:t>It acts as a type of </a:t>
            </a:r>
            <a:r>
              <a:rPr lang="en-US" dirty="0">
                <a:solidFill>
                  <a:srgbClr val="FFC000"/>
                </a:solidFill>
              </a:rPr>
              <a:t>informal review </a:t>
            </a:r>
            <a:r>
              <a:rPr lang="en-US" dirty="0"/>
              <a:t>process since each line of code is looked at by at least two people. </a:t>
            </a:r>
          </a:p>
          <a:p>
            <a:pPr algn="l" rtl="0">
              <a:defRPr/>
            </a:pPr>
            <a:r>
              <a:rPr lang="en-US" dirty="0"/>
              <a:t>It helps support </a:t>
            </a:r>
            <a:r>
              <a:rPr lang="en-US" dirty="0">
                <a:solidFill>
                  <a:srgbClr val="FFC000"/>
                </a:solidFill>
              </a:rPr>
              <a:t>refactoring</a:t>
            </a:r>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Pair Programming </a:t>
            </a:r>
            <a:br>
              <a:rPr lang="en-US" dirty="0"/>
            </a:br>
            <a:endParaRPr dirty="0"/>
          </a:p>
        </p:txBody>
      </p:sp>
      <p:sp>
        <p:nvSpPr>
          <p:cNvPr id="3" name="عنصر نائب للصورة 2">
            <a:extLst>
              <a:ext uri="{FF2B5EF4-FFF2-40B4-BE49-F238E27FC236}">
                <a16:creationId xmlns:a16="http://schemas.microsoft.com/office/drawing/2014/main" id="{591059EC-AFE5-4FC3-845D-D5287F296D60}"/>
              </a:ext>
            </a:extLst>
          </p:cNvPr>
          <p:cNvSpPr>
            <a:spLocks noGrp="1"/>
          </p:cNvSpPr>
          <p:nvPr>
            <p:ph type="pic" sz="half" idx="22"/>
          </p:nvPr>
        </p:nvSpPr>
        <p:spPr/>
      </p:sp>
    </p:spTree>
    <p:extLst>
      <p:ext uri="{BB962C8B-B14F-4D97-AF65-F5344CB8AC3E}">
        <p14:creationId xmlns:p14="http://schemas.microsoft.com/office/powerpoint/2010/main" val="29211278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8420443" cy="8256630"/>
          </a:xfrm>
          <a:prstGeom prst="rect">
            <a:avLst/>
          </a:prstGeom>
        </p:spPr>
        <p:txBody>
          <a:bodyPr/>
          <a:lstStyle/>
          <a:p>
            <a:pPr algn="l" rtl="0">
              <a:defRPr/>
            </a:pPr>
            <a:r>
              <a:rPr lang="en-US" dirty="0"/>
              <a:t>All software processes must include </a:t>
            </a:r>
            <a:r>
              <a:rPr lang="en-US" dirty="0">
                <a:solidFill>
                  <a:srgbClr val="FFC000"/>
                </a:solidFill>
              </a:rPr>
              <a:t>these fundamental activities: </a:t>
            </a:r>
          </a:p>
          <a:p>
            <a:pPr lvl="1" algn="l" rtl="0">
              <a:buFont typeface="Courier New" panose="02070309020205020404" pitchFamily="49" charset="0"/>
              <a:buChar char="o"/>
              <a:defRPr/>
            </a:pPr>
            <a:r>
              <a:rPr lang="en-US" dirty="0"/>
              <a:t>Software specification</a:t>
            </a:r>
          </a:p>
          <a:p>
            <a:pPr lvl="1" algn="l" rtl="0">
              <a:buFont typeface="Courier New" panose="02070309020205020404" pitchFamily="49" charset="0"/>
              <a:buChar char="o"/>
              <a:defRPr/>
            </a:pPr>
            <a:r>
              <a:rPr lang="en-US" dirty="0"/>
              <a:t>Software design and implementation</a:t>
            </a:r>
          </a:p>
          <a:p>
            <a:pPr lvl="1" algn="l" rtl="0">
              <a:buFont typeface="Courier New" panose="02070309020205020404" pitchFamily="49" charset="0"/>
              <a:buChar char="o"/>
              <a:defRPr/>
            </a:pPr>
            <a:r>
              <a:rPr lang="en-US" dirty="0"/>
              <a:t>Software validation</a:t>
            </a:r>
          </a:p>
          <a:p>
            <a:pPr lvl="1" algn="l" rtl="0">
              <a:buFont typeface="Courier New" panose="02070309020205020404" pitchFamily="49" charset="0"/>
              <a:buChar char="o"/>
              <a:defRPr/>
            </a:pPr>
            <a:r>
              <a:rPr lang="en-US" dirty="0"/>
              <a:t>Software evolution </a:t>
            </a:r>
          </a:p>
          <a:p>
            <a:pPr algn="l" rtl="0">
              <a:defRPr/>
            </a:pPr>
            <a:endParaRPr lang="en-US" dirty="0"/>
          </a:p>
        </p:txBody>
      </p:sp>
      <p:sp>
        <p:nvSpPr>
          <p:cNvPr id="203" name="Slide Title"/>
          <p:cNvSpPr txBox="1">
            <a:spLocks noGrp="1"/>
          </p:cNvSpPr>
          <p:nvPr>
            <p:ph type="title"/>
          </p:nvPr>
        </p:nvSpPr>
        <p:spPr>
          <a:xfrm>
            <a:off x="1206500" y="1079500"/>
            <a:ext cx="20281900" cy="1435100"/>
          </a:xfrm>
          <a:prstGeom prst="rect">
            <a:avLst/>
          </a:prstGeom>
        </p:spPr>
        <p:txBody>
          <a:bodyPr>
            <a:normAutofit/>
          </a:bodyPr>
          <a:lstStyle/>
          <a:p>
            <a:pPr algn="l" rtl="0">
              <a:defRPr/>
            </a:pPr>
            <a:r>
              <a:rPr lang="en-US" dirty="0"/>
              <a:t>What is a Software Process?</a:t>
            </a:r>
            <a:endParaRPr dirty="0"/>
          </a:p>
        </p:txBody>
      </p:sp>
      <p:sp>
        <p:nvSpPr>
          <p:cNvPr id="3" name="عنصر نائب للصورة 2">
            <a:extLst>
              <a:ext uri="{FF2B5EF4-FFF2-40B4-BE49-F238E27FC236}">
                <a16:creationId xmlns:a16="http://schemas.microsoft.com/office/drawing/2014/main" id="{5EAD21D9-C058-4F27-8374-E1EADDFC4F59}"/>
              </a:ext>
            </a:extLst>
          </p:cNvPr>
          <p:cNvSpPr>
            <a:spLocks noGrp="1"/>
          </p:cNvSpPr>
          <p:nvPr>
            <p:ph type="pic" sz="half" idx="22"/>
          </p:nvPr>
        </p:nvSpPr>
        <p:spPr/>
      </p:sp>
      <p:pic>
        <p:nvPicPr>
          <p:cNvPr id="1026" name="Picture 2" descr="Software Development Process - Inductotherm Group Pune">
            <a:extLst>
              <a:ext uri="{FF2B5EF4-FFF2-40B4-BE49-F238E27FC236}">
                <a16:creationId xmlns:a16="http://schemas.microsoft.com/office/drawing/2014/main" id="{962D5DD7-C16F-4BEE-BEFC-CCE919160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2715" y="3307742"/>
            <a:ext cx="9694408" cy="955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271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90520"/>
            <a:ext cx="21902375" cy="8256630"/>
          </a:xfrm>
          <a:prstGeom prst="rect">
            <a:avLst/>
          </a:prstGeom>
        </p:spPr>
        <p:txBody>
          <a:bodyPr/>
          <a:lstStyle/>
          <a:p>
            <a:pPr algn="l" rtl="0">
              <a:defRPr/>
            </a:pPr>
            <a:r>
              <a:rPr lang="en-US" dirty="0"/>
              <a:t>It is not uncommon for software development projects </a:t>
            </a:r>
            <a:r>
              <a:rPr lang="en-US" dirty="0">
                <a:solidFill>
                  <a:srgbClr val="FFC000"/>
                </a:solidFill>
              </a:rPr>
              <a:t>to cost more</a:t>
            </a:r>
            <a:r>
              <a:rPr lang="en-US" dirty="0"/>
              <a:t> and </a:t>
            </a:r>
            <a:r>
              <a:rPr lang="en-US" dirty="0">
                <a:solidFill>
                  <a:srgbClr val="FFC000"/>
                </a:solidFill>
              </a:rPr>
              <a:t>take longer </a:t>
            </a:r>
            <a:r>
              <a:rPr lang="en-US" dirty="0"/>
              <a:t>to develop than initially anticipated.</a:t>
            </a:r>
          </a:p>
          <a:p>
            <a:pPr algn="l" rtl="0">
              <a:defRPr/>
            </a:pPr>
            <a:r>
              <a:rPr lang="en-US" dirty="0"/>
              <a:t>Many software systems also don’t always deliver the </a:t>
            </a:r>
            <a:r>
              <a:rPr lang="en-US" dirty="0">
                <a:solidFill>
                  <a:srgbClr val="FFC000"/>
                </a:solidFill>
              </a:rPr>
              <a:t>functionality</a:t>
            </a:r>
            <a:r>
              <a:rPr lang="en-US" dirty="0"/>
              <a:t> that the users want</a:t>
            </a:r>
          </a:p>
          <a:p>
            <a:pPr algn="l" rtl="0">
              <a:defRPr/>
            </a:pPr>
            <a:r>
              <a:rPr lang="en-US" dirty="0"/>
              <a:t>The aim is to deliver systems </a:t>
            </a:r>
            <a:r>
              <a:rPr lang="en-US" dirty="0">
                <a:solidFill>
                  <a:srgbClr val="FFC000"/>
                </a:solidFill>
              </a:rPr>
              <a:t>on time, within scope and within budget</a:t>
            </a:r>
          </a:p>
          <a:p>
            <a:pPr algn="l" rtl="0">
              <a:defRPr/>
            </a:pPr>
            <a:endParaRPr lang="en-US" dirty="0"/>
          </a:p>
        </p:txBody>
      </p:sp>
      <p:sp>
        <p:nvSpPr>
          <p:cNvPr id="203" name="Slide Title"/>
          <p:cNvSpPr txBox="1">
            <a:spLocks noGrp="1"/>
          </p:cNvSpPr>
          <p:nvPr>
            <p:ph type="title"/>
          </p:nvPr>
        </p:nvSpPr>
        <p:spPr>
          <a:xfrm>
            <a:off x="1206500" y="1079500"/>
            <a:ext cx="21902374" cy="1435100"/>
          </a:xfrm>
          <a:prstGeom prst="rect">
            <a:avLst/>
          </a:prstGeom>
        </p:spPr>
        <p:txBody>
          <a:bodyPr>
            <a:normAutofit fontScale="90000"/>
          </a:bodyPr>
          <a:lstStyle/>
          <a:p>
            <a:pPr algn="l" rtl="0">
              <a:defRPr/>
            </a:pPr>
            <a:r>
              <a:rPr lang="en-US" dirty="0"/>
              <a:t>Why Should you Care about Software Processes?</a:t>
            </a:r>
            <a:br>
              <a:rPr lang="en-US" dirty="0"/>
            </a:br>
            <a:endParaRPr dirty="0"/>
          </a:p>
        </p:txBody>
      </p:sp>
    </p:spTree>
    <p:extLst>
      <p:ext uri="{BB962C8B-B14F-4D97-AF65-F5344CB8AC3E}">
        <p14:creationId xmlns:p14="http://schemas.microsoft.com/office/powerpoint/2010/main" val="40325854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solidFill>
                  <a:srgbClr val="FFC000"/>
                </a:solidFill>
              </a:rPr>
              <a:t>Software process model: </a:t>
            </a:r>
            <a:r>
              <a:rPr lang="en-US" dirty="0"/>
              <a:t>simple representation of a software process</a:t>
            </a:r>
          </a:p>
          <a:p>
            <a:pPr algn="l" rtl="0">
              <a:defRPr/>
            </a:pPr>
            <a:r>
              <a:rPr lang="en-US" dirty="0"/>
              <a:t>Kinds of </a:t>
            </a:r>
            <a:r>
              <a:rPr lang="en-US" dirty="0">
                <a:solidFill>
                  <a:srgbClr val="FFC000"/>
                </a:solidFill>
              </a:rPr>
              <a:t>process models</a:t>
            </a:r>
            <a:r>
              <a:rPr lang="en-US" dirty="0"/>
              <a:t>:</a:t>
            </a:r>
          </a:p>
          <a:p>
            <a:pPr lvl="1" algn="l" rtl="0">
              <a:buFont typeface="Courier New" panose="02070309020205020404" pitchFamily="49" charset="0"/>
              <a:buChar char="o"/>
              <a:defRPr/>
            </a:pPr>
            <a:r>
              <a:rPr lang="en-US" dirty="0"/>
              <a:t>The waterfall model</a:t>
            </a:r>
          </a:p>
          <a:p>
            <a:pPr lvl="1" algn="l" rtl="0">
              <a:buFont typeface="Courier New" panose="02070309020205020404" pitchFamily="49" charset="0"/>
              <a:buChar char="o"/>
              <a:defRPr/>
            </a:pPr>
            <a:r>
              <a:rPr lang="en-US" dirty="0"/>
              <a:t>Incremental development </a:t>
            </a:r>
          </a:p>
          <a:p>
            <a:pPr lvl="1" algn="l" rtl="0">
              <a:buFont typeface="Courier New" panose="02070309020205020404" pitchFamily="49" charset="0"/>
              <a:buChar char="o"/>
              <a:defRPr/>
            </a:pPr>
            <a:r>
              <a:rPr lang="en-US" dirty="0"/>
              <a:t>Reuse-oriented software engineering</a:t>
            </a:r>
          </a:p>
          <a:p>
            <a:pPr algn="l" rtl="0">
              <a:defRPr/>
            </a:pPr>
            <a:r>
              <a:rPr lang="en-US" dirty="0"/>
              <a:t>We’ll be focusing on </a:t>
            </a:r>
            <a:r>
              <a:rPr lang="en-US" dirty="0">
                <a:solidFill>
                  <a:srgbClr val="FFC000"/>
                </a:solidFill>
              </a:rPr>
              <a:t>incremental development </a:t>
            </a:r>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220043" cy="1435100"/>
          </a:xfrm>
          <a:prstGeom prst="rect">
            <a:avLst/>
          </a:prstGeom>
        </p:spPr>
        <p:txBody>
          <a:bodyPr>
            <a:normAutofit/>
          </a:bodyPr>
          <a:lstStyle/>
          <a:p>
            <a:pPr algn="l" rtl="0">
              <a:defRPr/>
            </a:pPr>
            <a:r>
              <a:rPr lang="en-US" dirty="0"/>
              <a:t>Software Process Models</a:t>
            </a:r>
            <a:endParaRPr dirty="0"/>
          </a:p>
        </p:txBody>
      </p:sp>
      <p:sp>
        <p:nvSpPr>
          <p:cNvPr id="3" name="عنصر نائب للصورة 2">
            <a:extLst>
              <a:ext uri="{FF2B5EF4-FFF2-40B4-BE49-F238E27FC236}">
                <a16:creationId xmlns:a16="http://schemas.microsoft.com/office/drawing/2014/main" id="{CD103314-42E8-46F7-AEA1-D69E6E1D0377}"/>
              </a:ext>
            </a:extLst>
          </p:cNvPr>
          <p:cNvSpPr>
            <a:spLocks noGrp="1"/>
          </p:cNvSpPr>
          <p:nvPr>
            <p:ph type="pic" sz="half" idx="22"/>
          </p:nvPr>
        </p:nvSpPr>
        <p:spPr/>
      </p:sp>
    </p:spTree>
    <p:extLst>
      <p:ext uri="{BB962C8B-B14F-4D97-AF65-F5344CB8AC3E}">
        <p14:creationId xmlns:p14="http://schemas.microsoft.com/office/powerpoint/2010/main" val="35372451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499" y="1079500"/>
            <a:ext cx="15220043" cy="1435100"/>
          </a:xfrm>
          <a:prstGeom prst="rect">
            <a:avLst/>
          </a:prstGeom>
        </p:spPr>
        <p:txBody>
          <a:bodyPr>
            <a:normAutofit/>
          </a:bodyPr>
          <a:lstStyle/>
          <a:p>
            <a:pPr algn="l" rtl="0">
              <a:defRPr/>
            </a:pPr>
            <a:r>
              <a:rPr lang="en-US" dirty="0"/>
              <a:t>Software Process Models</a:t>
            </a:r>
            <a:endParaRPr dirty="0"/>
          </a:p>
        </p:txBody>
      </p:sp>
      <p:sp>
        <p:nvSpPr>
          <p:cNvPr id="3" name="عنصر نائب للصورة 2">
            <a:extLst>
              <a:ext uri="{FF2B5EF4-FFF2-40B4-BE49-F238E27FC236}">
                <a16:creationId xmlns:a16="http://schemas.microsoft.com/office/drawing/2014/main" id="{CD103314-42E8-46F7-AEA1-D69E6E1D0377}"/>
              </a:ext>
            </a:extLst>
          </p:cNvPr>
          <p:cNvSpPr>
            <a:spLocks noGrp="1"/>
          </p:cNvSpPr>
          <p:nvPr>
            <p:ph type="pic" sz="half" idx="22"/>
          </p:nvPr>
        </p:nvSpPr>
        <p:spPr/>
      </p:sp>
      <p:sp>
        <p:nvSpPr>
          <p:cNvPr id="6" name="عنصر نائب للنص 5">
            <a:extLst>
              <a:ext uri="{FF2B5EF4-FFF2-40B4-BE49-F238E27FC236}">
                <a16:creationId xmlns:a16="http://schemas.microsoft.com/office/drawing/2014/main" id="{72635467-875C-4F58-83BF-D9DF66E9DB94}"/>
              </a:ext>
            </a:extLst>
          </p:cNvPr>
          <p:cNvSpPr>
            <a:spLocks noGrp="1"/>
          </p:cNvSpPr>
          <p:nvPr>
            <p:ph type="body" sz="half" idx="1"/>
          </p:nvPr>
        </p:nvSpPr>
        <p:spPr/>
        <p:txBody>
          <a:bodyPr/>
          <a:lstStyle/>
          <a:p>
            <a:endParaRPr lang="en-US"/>
          </a:p>
        </p:txBody>
      </p:sp>
      <p:pic>
        <p:nvPicPr>
          <p:cNvPr id="2050" name="Picture 2" descr="JIRA Waterfall Model - Javatpoint">
            <a:extLst>
              <a:ext uri="{FF2B5EF4-FFF2-40B4-BE49-F238E27FC236}">
                <a16:creationId xmlns:a16="http://schemas.microsoft.com/office/drawing/2014/main" id="{BA156580-98D5-4ECA-8DE7-05302C9A8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34849"/>
            <a:ext cx="11699421" cy="935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118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499" y="1079500"/>
            <a:ext cx="15220043" cy="1435100"/>
          </a:xfrm>
          <a:prstGeom prst="rect">
            <a:avLst/>
          </a:prstGeom>
        </p:spPr>
        <p:txBody>
          <a:bodyPr>
            <a:normAutofit/>
          </a:bodyPr>
          <a:lstStyle/>
          <a:p>
            <a:pPr algn="l" rtl="0">
              <a:defRPr/>
            </a:pPr>
            <a:r>
              <a:rPr lang="en-US" dirty="0"/>
              <a:t>Software Process Models</a:t>
            </a:r>
            <a:endParaRPr dirty="0"/>
          </a:p>
        </p:txBody>
      </p:sp>
      <p:sp>
        <p:nvSpPr>
          <p:cNvPr id="3" name="عنصر نائب للصورة 2">
            <a:extLst>
              <a:ext uri="{FF2B5EF4-FFF2-40B4-BE49-F238E27FC236}">
                <a16:creationId xmlns:a16="http://schemas.microsoft.com/office/drawing/2014/main" id="{CD103314-42E8-46F7-AEA1-D69E6E1D0377}"/>
              </a:ext>
            </a:extLst>
          </p:cNvPr>
          <p:cNvSpPr>
            <a:spLocks noGrp="1"/>
          </p:cNvSpPr>
          <p:nvPr>
            <p:ph type="pic" sz="half" idx="22"/>
          </p:nvPr>
        </p:nvSpPr>
        <p:spPr/>
      </p:sp>
      <p:sp>
        <p:nvSpPr>
          <p:cNvPr id="6" name="عنصر نائب للنص 5">
            <a:extLst>
              <a:ext uri="{FF2B5EF4-FFF2-40B4-BE49-F238E27FC236}">
                <a16:creationId xmlns:a16="http://schemas.microsoft.com/office/drawing/2014/main" id="{72635467-875C-4F58-83BF-D9DF66E9DB94}"/>
              </a:ext>
            </a:extLst>
          </p:cNvPr>
          <p:cNvSpPr>
            <a:spLocks noGrp="1"/>
          </p:cNvSpPr>
          <p:nvPr>
            <p:ph type="body" sz="half" idx="1"/>
          </p:nvPr>
        </p:nvSpPr>
        <p:spPr/>
        <p:txBody>
          <a:bodyPr/>
          <a:lstStyle/>
          <a:p>
            <a:endParaRPr lang="en-US" dirty="0"/>
          </a:p>
        </p:txBody>
      </p:sp>
      <p:pic>
        <p:nvPicPr>
          <p:cNvPr id="3074" name="Picture 2">
            <a:extLst>
              <a:ext uri="{FF2B5EF4-FFF2-40B4-BE49-F238E27FC236}">
                <a16:creationId xmlns:a16="http://schemas.microsoft.com/office/drawing/2014/main" id="{AD52E5AF-2D6A-41DA-84BA-5CFB71EE3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52" y="4766303"/>
            <a:ext cx="22911397" cy="567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9419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Involves fundamental activities of </a:t>
            </a:r>
            <a:r>
              <a:rPr lang="en-US" dirty="0">
                <a:solidFill>
                  <a:srgbClr val="FFC000"/>
                </a:solidFill>
              </a:rPr>
              <a:t>specification, development and validation</a:t>
            </a:r>
          </a:p>
          <a:p>
            <a:pPr algn="l" rtl="0">
              <a:defRPr/>
            </a:pPr>
            <a:r>
              <a:rPr lang="en-US" dirty="0"/>
              <a:t>The system is developed as a series of </a:t>
            </a:r>
            <a:r>
              <a:rPr lang="en-US" dirty="0">
                <a:solidFill>
                  <a:srgbClr val="FFC000"/>
                </a:solidFill>
              </a:rPr>
              <a:t>increments</a:t>
            </a:r>
            <a:r>
              <a:rPr lang="en-US" dirty="0"/>
              <a:t>, where each version adds more functionality to the previous version. </a:t>
            </a:r>
          </a:p>
          <a:p>
            <a:pPr algn="l" rtl="0">
              <a:defRPr/>
            </a:pPr>
            <a:r>
              <a:rPr lang="en-US" dirty="0"/>
              <a:t>An </a:t>
            </a:r>
            <a:r>
              <a:rPr lang="en-US" dirty="0">
                <a:solidFill>
                  <a:srgbClr val="FFC000"/>
                </a:solidFill>
              </a:rPr>
              <a:t>initial version </a:t>
            </a:r>
            <a:r>
              <a:rPr lang="en-US" dirty="0"/>
              <a:t>of the system is given to the user for feedback. The system is then </a:t>
            </a:r>
            <a:r>
              <a:rPr lang="en-US" dirty="0">
                <a:solidFill>
                  <a:srgbClr val="FFC000"/>
                </a:solidFill>
              </a:rPr>
              <a:t>evolved</a:t>
            </a:r>
            <a:r>
              <a:rPr lang="en-US" dirty="0"/>
              <a:t> through several versions until an adequate system is developed.</a:t>
            </a:r>
          </a:p>
          <a:p>
            <a:pPr algn="l" rtl="0">
              <a:defRPr/>
            </a:pPr>
            <a:endParaRPr dirty="0"/>
          </a:p>
        </p:txBody>
      </p:sp>
      <p:sp>
        <p:nvSpPr>
          <p:cNvPr id="203" name="Slide Title"/>
          <p:cNvSpPr txBox="1">
            <a:spLocks noGrp="1"/>
          </p:cNvSpPr>
          <p:nvPr>
            <p:ph type="title"/>
          </p:nvPr>
        </p:nvSpPr>
        <p:spPr>
          <a:xfrm>
            <a:off x="1206500" y="1079500"/>
            <a:ext cx="15089414" cy="1435100"/>
          </a:xfrm>
          <a:prstGeom prst="rect">
            <a:avLst/>
          </a:prstGeom>
        </p:spPr>
        <p:txBody>
          <a:bodyPr>
            <a:normAutofit fontScale="90000"/>
          </a:bodyPr>
          <a:lstStyle/>
          <a:p>
            <a:pPr algn="l" rtl="0">
              <a:defRPr/>
            </a:pPr>
            <a:r>
              <a:rPr lang="en-US" dirty="0"/>
              <a:t>Incremental Development</a:t>
            </a:r>
            <a:br>
              <a:rPr lang="en-US" dirty="0"/>
            </a:br>
            <a:endParaRPr dirty="0"/>
          </a:p>
        </p:txBody>
      </p:sp>
    </p:spTree>
    <p:extLst>
      <p:ext uri="{BB962C8B-B14F-4D97-AF65-F5344CB8AC3E}">
        <p14:creationId xmlns:p14="http://schemas.microsoft.com/office/powerpoint/2010/main" val="12385242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500" y="1079500"/>
            <a:ext cx="15318014" cy="1435100"/>
          </a:xfrm>
          <a:prstGeom prst="rect">
            <a:avLst/>
          </a:prstGeom>
        </p:spPr>
        <p:txBody>
          <a:bodyPr>
            <a:normAutofit fontScale="90000"/>
          </a:bodyPr>
          <a:lstStyle/>
          <a:p>
            <a:pPr algn="l" rtl="0">
              <a:defRPr/>
            </a:pPr>
            <a:r>
              <a:rPr lang="en-US" dirty="0"/>
              <a:t>Incremental Development</a:t>
            </a:r>
            <a:br>
              <a:rPr lang="en-US" dirty="0"/>
            </a:br>
            <a:endParaRPr dirty="0"/>
          </a:p>
        </p:txBody>
      </p:sp>
      <p:sp>
        <p:nvSpPr>
          <p:cNvPr id="3" name="عنصر نائب للصورة 2">
            <a:extLst>
              <a:ext uri="{FF2B5EF4-FFF2-40B4-BE49-F238E27FC236}">
                <a16:creationId xmlns:a16="http://schemas.microsoft.com/office/drawing/2014/main" id="{B079B253-0B02-4026-B6A6-B69727CB2298}"/>
              </a:ext>
            </a:extLst>
          </p:cNvPr>
          <p:cNvSpPr>
            <a:spLocks noGrp="1"/>
          </p:cNvSpPr>
          <p:nvPr>
            <p:ph type="pic" sz="half" idx="22"/>
          </p:nvPr>
        </p:nvSpPr>
        <p:spPr/>
      </p:sp>
      <p:pic>
        <p:nvPicPr>
          <p:cNvPr id="8" name="Google Shape;199;p26">
            <a:extLst>
              <a:ext uri="{FF2B5EF4-FFF2-40B4-BE49-F238E27FC236}">
                <a16:creationId xmlns:a16="http://schemas.microsoft.com/office/drawing/2014/main" id="{25A78986-D042-475F-AFBA-4DD8BBBA0E39}"/>
              </a:ext>
            </a:extLst>
          </p:cNvPr>
          <p:cNvPicPr preferRelativeResize="0"/>
          <p:nvPr/>
        </p:nvPicPr>
        <p:blipFill>
          <a:blip r:embed="rId3">
            <a:alphaModFix/>
          </a:blip>
          <a:stretch>
            <a:fillRect/>
          </a:stretch>
        </p:blipFill>
        <p:spPr>
          <a:xfrm>
            <a:off x="3102429" y="2372962"/>
            <a:ext cx="19561629" cy="9727264"/>
          </a:xfrm>
          <a:prstGeom prst="rect">
            <a:avLst/>
          </a:prstGeom>
          <a:noFill/>
          <a:ln>
            <a:noFill/>
          </a:ln>
        </p:spPr>
      </p:pic>
      <p:sp>
        <p:nvSpPr>
          <p:cNvPr id="10" name="مربع نص 9">
            <a:extLst>
              <a:ext uri="{FF2B5EF4-FFF2-40B4-BE49-F238E27FC236}">
                <a16:creationId xmlns:a16="http://schemas.microsoft.com/office/drawing/2014/main" id="{92DCAC6E-938D-483F-936D-D5190016186C}"/>
              </a:ext>
            </a:extLst>
          </p:cNvPr>
          <p:cNvSpPr txBox="1"/>
          <p:nvPr/>
        </p:nvSpPr>
        <p:spPr>
          <a:xfrm>
            <a:off x="6091529" y="11976599"/>
            <a:ext cx="121974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ctr" rtl="0">
              <a:spcBef>
                <a:spcPts val="0"/>
              </a:spcBef>
              <a:spcAft>
                <a:spcPts val="0"/>
              </a:spcAft>
              <a:buNone/>
            </a:pPr>
            <a:r>
              <a:rPr lang="en-GB" dirty="0">
                <a:solidFill>
                  <a:schemeClr val="tx1">
                    <a:lumMod val="50000"/>
                  </a:schemeClr>
                </a:solidFill>
                <a:latin typeface="Trebuchet MS"/>
                <a:ea typeface="Trebuchet MS"/>
                <a:cs typeface="Trebuchet MS"/>
                <a:sym typeface="Trebuchet MS"/>
              </a:rPr>
              <a:t>Incremental Development (Sommerville 2010)</a:t>
            </a:r>
          </a:p>
        </p:txBody>
      </p:sp>
    </p:spTree>
    <p:extLst>
      <p:ext uri="{BB962C8B-B14F-4D97-AF65-F5344CB8AC3E}">
        <p14:creationId xmlns:p14="http://schemas.microsoft.com/office/powerpoint/2010/main" val="3126770153"/>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2480</Words>
  <Application>Microsoft Office PowerPoint</Application>
  <PresentationFormat>مخصص</PresentationFormat>
  <Paragraphs>151</Paragraphs>
  <Slides>20</Slides>
  <Notes>14</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20</vt:i4>
      </vt:variant>
    </vt:vector>
  </HeadingPairs>
  <TitlesOfParts>
    <vt:vector size="29" baseType="lpstr">
      <vt:lpstr>Arial</vt:lpstr>
      <vt:lpstr>Courier New</vt:lpstr>
      <vt:lpstr>Helvetica</vt:lpstr>
      <vt:lpstr>Helvetica Neue</vt:lpstr>
      <vt:lpstr>Helvetica Neue Medium</vt:lpstr>
      <vt:lpstr>Montserrat</vt:lpstr>
      <vt:lpstr>Montserrat Light</vt:lpstr>
      <vt:lpstr>Trebuchet MS</vt:lpstr>
      <vt:lpstr>21_BasicWhite</vt:lpstr>
      <vt:lpstr>Introduction to the Agile Development Process </vt:lpstr>
      <vt:lpstr>What is a Software Process? </vt:lpstr>
      <vt:lpstr>What is a Software Process?</vt:lpstr>
      <vt:lpstr>Why Should you Care about Software Processes? </vt:lpstr>
      <vt:lpstr>Software Process Models</vt:lpstr>
      <vt:lpstr>Software Process Models</vt:lpstr>
      <vt:lpstr>Software Process Models</vt:lpstr>
      <vt:lpstr>Incremental Development </vt:lpstr>
      <vt:lpstr>Incremental Development </vt:lpstr>
      <vt:lpstr>Incremental Development </vt:lpstr>
      <vt:lpstr>Incremental Development </vt:lpstr>
      <vt:lpstr>What is Agile?</vt:lpstr>
      <vt:lpstr>What is Agile?</vt:lpstr>
      <vt:lpstr>What is Agile?</vt:lpstr>
      <vt:lpstr>Extreme Programming (XP)</vt:lpstr>
      <vt:lpstr>Extreme Programming (XP)</vt:lpstr>
      <vt:lpstr>Extreme Programming (XP)</vt:lpstr>
      <vt:lpstr>Extreme Programming (XP)</vt:lpstr>
      <vt:lpstr>Testing in XP</vt:lpstr>
      <vt:lpstr>Pair Programming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12</cp:revision>
  <dcterms:modified xsi:type="dcterms:W3CDTF">2021-11-21T04:33:36Z</dcterms:modified>
</cp:coreProperties>
</file>