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ED083AE6-46FA-4A59-8FB0-9F97EB10719F}" styleName="نمط فاتح 3 - تميي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679" autoAdjust="0"/>
  </p:normalViewPr>
  <p:slideViewPr>
    <p:cSldViewPr snapToGrid="0" snapToObjects="1">
      <p:cViewPr>
        <p:scale>
          <a:sx n="23" d="100"/>
          <a:sy n="23" d="100"/>
        </p:scale>
        <p:origin x="163" y="408"/>
      </p:cViewPr>
      <p:guideLst/>
    </p:cSldViewPr>
  </p:slideViewPr>
  <p:notesTextViewPr>
    <p:cViewPr>
      <p:scale>
        <a:sx n="1" d="1"/>
        <a:sy n="1" d="1"/>
      </p:scale>
      <p:origin x="0" y="-75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50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Web developers often have to manipulate the data stored in databases. For example, you may need to store your users’ usernames, passwords, names, addresses and telephone numbers, etc. Therefore, full stack web developers need to be able to work proficiently with databases.</a:t>
            </a:r>
          </a:p>
        </p:txBody>
      </p:sp>
    </p:spTree>
    <p:extLst>
      <p:ext uri="{BB962C8B-B14F-4D97-AF65-F5344CB8AC3E}">
        <p14:creationId xmlns:p14="http://schemas.microsoft.com/office/powerpoint/2010/main" val="1829308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A problem with relational databases is that their performance degrades as the volume of data increases. Many web applications have to store massive amounts of data. Imagine the amount of data that companies like Amazon and Google have to store, for example. This has lead to the use of NoSQL databases. You are using a NoSQL database every time you search for a product on Amazon, watch a video on </a:t>
            </a:r>
            <a:r>
              <a:rPr lang="en-US" dirty="0" err="1">
                <a:solidFill>
                  <a:schemeClr val="dk1"/>
                </a:solidFill>
                <a:latin typeface="Montserrat Light"/>
                <a:ea typeface="Montserrat Light"/>
                <a:cs typeface="Montserrat Light"/>
                <a:sym typeface="Montserrat Light"/>
              </a:rPr>
              <a:t>Youtube</a:t>
            </a:r>
            <a:r>
              <a:rPr lang="en-US" dirty="0">
                <a:solidFill>
                  <a:schemeClr val="dk1"/>
                </a:solidFill>
                <a:latin typeface="Montserrat Light"/>
                <a:ea typeface="Montserrat Light"/>
                <a:cs typeface="Montserrat Light"/>
                <a:sym typeface="Montserrat Light"/>
              </a:rPr>
              <a:t> or send a message to a friend on Facebook. </a:t>
            </a:r>
          </a:p>
          <a:p>
            <a:endParaRPr lang="en-US" dirty="0"/>
          </a:p>
        </p:txBody>
      </p:sp>
    </p:spTree>
    <p:extLst>
      <p:ext uri="{BB962C8B-B14F-4D97-AF65-F5344CB8AC3E}">
        <p14:creationId xmlns:p14="http://schemas.microsoft.com/office/powerpoint/2010/main" val="4010277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b="1" dirty="0">
                <a:solidFill>
                  <a:schemeClr val="dk1"/>
                </a:solidFill>
                <a:latin typeface="Montserrat"/>
                <a:ea typeface="Montserrat"/>
                <a:cs typeface="Montserrat"/>
                <a:sym typeface="Montserrat"/>
              </a:rPr>
              <a:t>Key-value store databases</a:t>
            </a:r>
            <a:r>
              <a:rPr lang="en-US" dirty="0">
                <a:solidFill>
                  <a:schemeClr val="dk1"/>
                </a:solidFill>
                <a:latin typeface="Montserrat Light"/>
                <a:ea typeface="Montserrat Light"/>
                <a:cs typeface="Montserrat Light"/>
                <a:sym typeface="Montserrat Light"/>
              </a:rPr>
              <a:t>: This is the simplest form of NoSQL database. Every item in the database is stored as a key (used to identify the value) and its value. </a:t>
            </a:r>
          </a:p>
          <a:p>
            <a:endParaRPr lang="en-US" dirty="0"/>
          </a:p>
        </p:txBody>
      </p:sp>
    </p:spTree>
    <p:extLst>
      <p:ext uri="{BB962C8B-B14F-4D97-AF65-F5344CB8AC3E}">
        <p14:creationId xmlns:p14="http://schemas.microsoft.com/office/powerpoint/2010/main" val="4005530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b="1" dirty="0">
                <a:solidFill>
                  <a:schemeClr val="dk1"/>
                </a:solidFill>
                <a:latin typeface="Montserrat"/>
                <a:ea typeface="Montserrat"/>
                <a:cs typeface="Montserrat"/>
                <a:sym typeface="Montserrat"/>
              </a:rPr>
              <a:t>Column-oriented databases</a:t>
            </a:r>
            <a:r>
              <a:rPr lang="en-US" dirty="0">
                <a:solidFill>
                  <a:schemeClr val="dk1"/>
                </a:solidFill>
                <a:latin typeface="Montserrat Light"/>
                <a:ea typeface="Montserrat Light"/>
                <a:cs typeface="Montserrat Light"/>
                <a:sym typeface="Montserrat Light"/>
              </a:rPr>
              <a:t>: Like key-value store databases, a key is used to identify values but instead of the key identifying only one value, it can be used to identify multiple values.</a:t>
            </a:r>
          </a:p>
          <a:p>
            <a:endParaRPr lang="en-US" dirty="0"/>
          </a:p>
        </p:txBody>
      </p:sp>
    </p:spTree>
    <p:extLst>
      <p:ext uri="{BB962C8B-B14F-4D97-AF65-F5344CB8AC3E}">
        <p14:creationId xmlns:p14="http://schemas.microsoft.com/office/powerpoint/2010/main" val="2989625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b="1" dirty="0">
                <a:solidFill>
                  <a:schemeClr val="dk1"/>
                </a:solidFill>
                <a:latin typeface="Montserrat"/>
                <a:ea typeface="Montserrat"/>
                <a:cs typeface="Montserrat"/>
                <a:sym typeface="Montserrat"/>
              </a:rPr>
              <a:t>Document store databases</a:t>
            </a:r>
            <a:r>
              <a:rPr lang="en-US" dirty="0">
                <a:solidFill>
                  <a:schemeClr val="dk1"/>
                </a:solidFill>
                <a:latin typeface="Montserrat Light"/>
                <a:ea typeface="Montserrat Light"/>
                <a:cs typeface="Montserrat Light"/>
                <a:sym typeface="Montserrat Light"/>
              </a:rPr>
              <a:t>: With this type of database, a key is used to identify a particular document. Documents are stored in </a:t>
            </a:r>
            <a:r>
              <a:rPr lang="en-US" dirty="0" err="1">
                <a:solidFill>
                  <a:schemeClr val="dk1"/>
                </a:solidFill>
                <a:latin typeface="Montserrat Light"/>
                <a:ea typeface="Montserrat Light"/>
                <a:cs typeface="Montserrat Light"/>
                <a:sym typeface="Montserrat Light"/>
              </a:rPr>
              <a:t>recognised</a:t>
            </a:r>
            <a:r>
              <a:rPr lang="en-US" dirty="0">
                <a:solidFill>
                  <a:schemeClr val="dk1"/>
                </a:solidFill>
                <a:latin typeface="Montserrat Light"/>
                <a:ea typeface="Montserrat Light"/>
                <a:cs typeface="Montserrat Light"/>
                <a:sym typeface="Montserrat Light"/>
              </a:rPr>
              <a:t> formats like XML, JSON, PDF etc. </a:t>
            </a:r>
          </a:p>
          <a:p>
            <a:endParaRPr lang="en-US" dirty="0"/>
          </a:p>
        </p:txBody>
      </p:sp>
    </p:spTree>
    <p:extLst>
      <p:ext uri="{BB962C8B-B14F-4D97-AF65-F5344CB8AC3E}">
        <p14:creationId xmlns:p14="http://schemas.microsoft.com/office/powerpoint/2010/main" val="1224157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None/>
            </a:pPr>
            <a:r>
              <a:rPr lang="en-US" b="1" dirty="0">
                <a:solidFill>
                  <a:schemeClr val="dk1"/>
                </a:solidFill>
                <a:latin typeface="Montserrat"/>
                <a:ea typeface="Montserrat"/>
                <a:cs typeface="Montserrat"/>
                <a:sym typeface="Montserrat"/>
              </a:rPr>
              <a:t>Graph databases</a:t>
            </a:r>
            <a:r>
              <a:rPr lang="en-US" dirty="0">
                <a:solidFill>
                  <a:schemeClr val="dk1"/>
                </a:solidFill>
                <a:latin typeface="Montserrat Light"/>
                <a:ea typeface="Montserrat Light"/>
                <a:cs typeface="Montserrat Light"/>
                <a:sym typeface="Montserrat Light"/>
              </a:rPr>
              <a:t>: This database uses the graph data structure to store data. Graphs contain nodes (A, B, C and D in the image below) and edges (the lines connecting the nodes). In graph databases, nodes are objects and edges are the relationships between these objects. Social networking applications, like Facebook, often store data using graph databases because it is good at tracking the relationships between objects.</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None/>
            </a:pPr>
            <a:r>
              <a:rPr lang="en-US" b="1" dirty="0">
                <a:solidFill>
                  <a:schemeClr val="dk1"/>
                </a:solidFill>
                <a:latin typeface="Montserrat"/>
                <a:ea typeface="Montserrat"/>
                <a:cs typeface="Montserrat"/>
                <a:sym typeface="Montserrat"/>
              </a:rPr>
              <a:t>Object-oriented databases</a:t>
            </a:r>
            <a:r>
              <a:rPr lang="en-US" dirty="0">
                <a:solidFill>
                  <a:schemeClr val="dk1"/>
                </a:solidFill>
                <a:latin typeface="Montserrat Light"/>
                <a:ea typeface="Montserrat Light"/>
                <a:cs typeface="Montserrat Light"/>
                <a:sym typeface="Montserrat Light"/>
              </a:rPr>
              <a:t>: These databases combine OOP and database principles. These databases are tied to specific programming languages.  </a:t>
            </a:r>
          </a:p>
          <a:p>
            <a:endParaRPr lang="en-US" dirty="0"/>
          </a:p>
        </p:txBody>
      </p:sp>
    </p:spTree>
    <p:extLst>
      <p:ext uri="{BB962C8B-B14F-4D97-AF65-F5344CB8AC3E}">
        <p14:creationId xmlns:p14="http://schemas.microsoft.com/office/powerpoint/2010/main" val="157845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b="1" dirty="0">
                <a:solidFill>
                  <a:schemeClr val="dk1"/>
                </a:solidFill>
                <a:latin typeface="Montserrat"/>
                <a:ea typeface="Montserrat"/>
                <a:cs typeface="Montserrat"/>
                <a:sym typeface="Montserrat"/>
              </a:rPr>
              <a:t>Documents</a:t>
            </a:r>
            <a:r>
              <a:rPr lang="en-US" dirty="0">
                <a:solidFill>
                  <a:schemeClr val="dk1"/>
                </a:solidFill>
                <a:latin typeface="Montserrat Light"/>
                <a:ea typeface="Montserrat Light"/>
                <a:cs typeface="Montserrat Light"/>
                <a:sym typeface="Montserrat Light"/>
              </a:rPr>
              <a:t>: In relational databases, records are stored in tables. An example of a record in the CUSTOMER table we considered earlier would be Alfred Smith. MongoDB uses documents instead of records (or rows in a table) to store data (i.e. with a MongoDB database, Alfred Smith's data would be stored in a document instead of in a row in the CUSTOMER table). MongoDB uses BSON documents. BSON stands for Binary JSON. BSON uses JSON files and stores type information. JSON files are just text information; this means that it has to be parsed if you want to program with it. Since BSON stores type information it is quicker and more efficient to use than JSON.</a:t>
            </a:r>
          </a:p>
          <a:p>
            <a:endParaRPr lang="en-US" dirty="0"/>
          </a:p>
        </p:txBody>
      </p:sp>
    </p:spTree>
    <p:extLst>
      <p:ext uri="{BB962C8B-B14F-4D97-AF65-F5344CB8AC3E}">
        <p14:creationId xmlns:p14="http://schemas.microsoft.com/office/powerpoint/2010/main" val="69771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As you already know, to use your app, clients will interact with a web server that will be running Node.js. Node.js will route all requests and perform whatever server-side logic is needed by our app. If our user wants to access, add or change information that needs to be persisted, they will need access to the Database. MongoDB is used for our database. An important component of MongoDB is Mongo. </a:t>
            </a:r>
            <a:r>
              <a:rPr lang="en-US" i="1" dirty="0">
                <a:solidFill>
                  <a:schemeClr val="dk1"/>
                </a:solidFill>
                <a:latin typeface="Montserrat Light"/>
                <a:ea typeface="Montserrat Light"/>
                <a:cs typeface="Montserrat Light"/>
                <a:sym typeface="Montserrat Light"/>
              </a:rPr>
              <a:t>Mongo is MongoDB’s administrative shell</a:t>
            </a:r>
            <a:r>
              <a:rPr lang="en-US" dirty="0">
                <a:solidFill>
                  <a:schemeClr val="dk1"/>
                </a:solidFill>
                <a:latin typeface="Montserrat Light"/>
                <a:ea typeface="Montserrat Light"/>
                <a:cs typeface="Montserrat Light"/>
                <a:sym typeface="Montserrat Light"/>
              </a:rPr>
              <a:t>. It is a C++ program that allows you to execute instructions on the database from a command line interface. Mongo allows you to use the MongoDB query language.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For Node.js to be able to communicate with MongoDB, it also makes use of </a:t>
            </a:r>
            <a:r>
              <a:rPr lang="en-US" i="1" dirty="0">
                <a:solidFill>
                  <a:schemeClr val="dk1"/>
                </a:solidFill>
                <a:latin typeface="Montserrat Light"/>
                <a:ea typeface="Montserrat Light"/>
                <a:cs typeface="Montserrat Light"/>
                <a:sym typeface="Montserrat Light"/>
              </a:rPr>
              <a:t>MongoDB drivers</a:t>
            </a:r>
            <a:r>
              <a:rPr lang="en-US" dirty="0">
                <a:solidFill>
                  <a:schemeClr val="dk1"/>
                </a:solidFill>
                <a:latin typeface="Montserrat Light"/>
                <a:ea typeface="Montserrat Light"/>
                <a:cs typeface="Montserrat Light"/>
                <a:sym typeface="Montserrat Light"/>
              </a:rPr>
              <a:t>. The official MongoDB driver can be installed using NPM.</a:t>
            </a:r>
          </a:p>
          <a:p>
            <a:endParaRPr lang="en-US" dirty="0"/>
          </a:p>
        </p:txBody>
      </p:sp>
    </p:spTree>
    <p:extLst>
      <p:ext uri="{BB962C8B-B14F-4D97-AF65-F5344CB8AC3E}">
        <p14:creationId xmlns:p14="http://schemas.microsoft.com/office/powerpoint/2010/main" val="280463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The production of accurate, relevant and timely information is the key to good decision-making and, in turn, good decision-making is the key to a business’ survival in a global environment. Timely and useful information requires accurate data which must be generated properly and stored in a format that is easy to access and process. The data environment should be carefully managed. </a:t>
            </a:r>
          </a:p>
          <a:p>
            <a:endParaRPr lang="en-US" dirty="0"/>
          </a:p>
        </p:txBody>
      </p:sp>
    </p:spTree>
    <p:extLst>
      <p:ext uri="{BB962C8B-B14F-4D97-AF65-F5344CB8AC3E}">
        <p14:creationId xmlns:p14="http://schemas.microsoft.com/office/powerpoint/2010/main" val="1496990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The illustration above shows how the DBMS serves as an intermediary between the user and the database. The DBMS receives all application requests and translates them into the complex operations required to fulfil those requests.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Much of the database’s internal complexity is hidden from the application programs and end users by the DBMS. There are some very important advantages to having a DBMS between the end user’s application and the database. Firstly, the DBMS allows the data in the database to be shared among multiple applications or users. Secondly, the DBMS integrates many different users’ views of the data into a single data repository.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3916691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Improved data sharing</a:t>
            </a:r>
            <a:r>
              <a:rPr lang="en-US" dirty="0">
                <a:solidFill>
                  <a:schemeClr val="dk1"/>
                </a:solidFill>
                <a:latin typeface="Montserrat Light"/>
                <a:ea typeface="Montserrat Light"/>
                <a:cs typeface="Montserrat Light"/>
                <a:sym typeface="Montserrat Light"/>
              </a:rPr>
              <a:t>: The DBMS helps create an environment in which end users have better access to more and better-managed data.</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Better data integration</a:t>
            </a:r>
            <a:r>
              <a:rPr lang="en-US" dirty="0">
                <a:solidFill>
                  <a:schemeClr val="dk1"/>
                </a:solidFill>
                <a:latin typeface="Montserrat Light"/>
                <a:ea typeface="Montserrat Light"/>
                <a:cs typeface="Montserrat Light"/>
                <a:sym typeface="Montserrat Light"/>
              </a:rPr>
              <a:t>: An integrated view of the </a:t>
            </a:r>
            <a:r>
              <a:rPr lang="en-US" dirty="0" err="1">
                <a:solidFill>
                  <a:schemeClr val="dk1"/>
                </a:solidFill>
                <a:latin typeface="Montserrat Light"/>
                <a:ea typeface="Montserrat Light"/>
                <a:cs typeface="Montserrat Light"/>
                <a:sym typeface="Montserrat Light"/>
              </a:rPr>
              <a:t>organisation’s</a:t>
            </a:r>
            <a:r>
              <a:rPr lang="en-US" dirty="0">
                <a:solidFill>
                  <a:schemeClr val="dk1"/>
                </a:solidFill>
                <a:latin typeface="Montserrat Light"/>
                <a:ea typeface="Montserrat Light"/>
                <a:cs typeface="Montserrat Light"/>
                <a:sym typeface="Montserrat Light"/>
              </a:rPr>
              <a:t> operations and a clearer view of the big picture is promoted by wider access to well-managed data. </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err="1">
                <a:solidFill>
                  <a:schemeClr val="dk1"/>
                </a:solidFill>
                <a:latin typeface="Montserrat"/>
                <a:ea typeface="Montserrat"/>
                <a:cs typeface="Montserrat"/>
                <a:sym typeface="Montserrat"/>
              </a:rPr>
              <a:t>Minimised</a:t>
            </a:r>
            <a:r>
              <a:rPr lang="en-US" b="1" dirty="0">
                <a:solidFill>
                  <a:schemeClr val="dk1"/>
                </a:solidFill>
                <a:latin typeface="Montserrat"/>
                <a:ea typeface="Montserrat"/>
                <a:cs typeface="Montserrat"/>
                <a:sym typeface="Montserrat"/>
              </a:rPr>
              <a:t> data inconsistency</a:t>
            </a:r>
            <a:r>
              <a:rPr lang="en-US" dirty="0">
                <a:solidFill>
                  <a:schemeClr val="dk1"/>
                </a:solidFill>
                <a:latin typeface="Montserrat Light"/>
                <a:ea typeface="Montserrat Light"/>
                <a:cs typeface="Montserrat Light"/>
                <a:sym typeface="Montserrat Light"/>
              </a:rPr>
              <a:t>: Data inconsistency occurs when different versions of the same data appear in different places. A properly designed database greatly reduces the probability of data inconsistency. </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Improved data access</a:t>
            </a:r>
            <a:r>
              <a:rPr lang="en-US" dirty="0">
                <a:solidFill>
                  <a:schemeClr val="dk1"/>
                </a:solidFill>
                <a:latin typeface="Montserrat Light"/>
                <a:ea typeface="Montserrat Light"/>
                <a:cs typeface="Montserrat Light"/>
                <a:sym typeface="Montserrat Light"/>
              </a:rPr>
              <a:t>: A query is a specific request for data manipulation (e.g. to read or update the data) sent to the DBMS. The DBMS makes it possible to produce quick answers to spur-of-the-moment queries. </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Improved decision-making</a:t>
            </a:r>
            <a:r>
              <a:rPr lang="en-US" dirty="0">
                <a:solidFill>
                  <a:schemeClr val="dk1"/>
                </a:solidFill>
                <a:latin typeface="Montserrat Light"/>
                <a:ea typeface="Montserrat Light"/>
                <a:cs typeface="Montserrat Light"/>
                <a:sym typeface="Montserrat Light"/>
              </a:rPr>
              <a:t>: Better-quality information (on which decisions are made) is generated, due to better-managed data and improved data access. </a:t>
            </a:r>
          </a:p>
          <a:p>
            <a:pPr marL="45720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457200" lvl="0" indent="-298450" algn="just" rtl="0">
              <a:lnSpc>
                <a:spcPct val="125000"/>
              </a:lnSpc>
              <a:spcBef>
                <a:spcPts val="0"/>
              </a:spcBef>
              <a:spcAft>
                <a:spcPts val="0"/>
              </a:spcAft>
              <a:buClr>
                <a:schemeClr val="dk1"/>
              </a:buClr>
              <a:buSzPts val="1100"/>
              <a:buFont typeface="Montserrat Light"/>
              <a:buChar char="●"/>
            </a:pPr>
            <a:r>
              <a:rPr lang="en-US" b="1" dirty="0">
                <a:solidFill>
                  <a:schemeClr val="dk1"/>
                </a:solidFill>
                <a:latin typeface="Montserrat"/>
                <a:ea typeface="Montserrat"/>
                <a:cs typeface="Montserrat"/>
                <a:sym typeface="Montserrat"/>
              </a:rPr>
              <a:t>Increased end user productivity</a:t>
            </a:r>
            <a:r>
              <a:rPr lang="en-US" dirty="0">
                <a:solidFill>
                  <a:schemeClr val="dk1"/>
                </a:solidFill>
                <a:latin typeface="Montserrat Light"/>
                <a:ea typeface="Montserrat Light"/>
                <a:cs typeface="Montserrat Light"/>
                <a:sym typeface="Montserrat Light"/>
              </a:rPr>
              <a:t>: The availability of data and the tools that transform data into usable information encourage end users to make quick, informed decisions. </a:t>
            </a:r>
          </a:p>
          <a:p>
            <a:pPr marL="0" lvl="0" indent="0" algn="just" rtl="0">
              <a:lnSpc>
                <a:spcPct val="125000"/>
              </a:lnSpc>
              <a:spcBef>
                <a:spcPts val="0"/>
              </a:spcBef>
              <a:spcAft>
                <a:spcPts val="0"/>
              </a:spcAft>
              <a:buNone/>
            </a:pPr>
            <a:endParaRPr lang="en-US"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87922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 With a single user database, if user A is using the database, users B and C must wait until user A is done. A desktop database is a single-user database that runs on a personal computer. </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A multi-user database, on the other hand, supports multiple users at the same time. A workgroup database is a multi-user database that supports a relatively small number of users (usually less than 50) or a specific department within an </a:t>
            </a:r>
            <a:r>
              <a:rPr lang="en-US" dirty="0" err="1">
                <a:solidFill>
                  <a:schemeClr val="dk1"/>
                </a:solidFill>
                <a:latin typeface="Montserrat Light"/>
                <a:ea typeface="Montserrat Light"/>
                <a:cs typeface="Montserrat Light"/>
                <a:sym typeface="Montserrat Light"/>
              </a:rPr>
              <a:t>organisation</a:t>
            </a:r>
            <a:r>
              <a:rPr lang="en-US" dirty="0">
                <a:solidFill>
                  <a:schemeClr val="dk1"/>
                </a:solidFill>
                <a:latin typeface="Montserrat Light"/>
                <a:ea typeface="Montserrat Light"/>
                <a:cs typeface="Montserrat Light"/>
                <a:sym typeface="Montserrat Light"/>
              </a:rPr>
              <a:t>.</a:t>
            </a:r>
          </a:p>
          <a:p>
            <a:pPr marL="0" lvl="0" indent="0" algn="just" rtl="0">
              <a:lnSpc>
                <a:spcPct val="125000"/>
              </a:lnSpc>
              <a:spcBef>
                <a:spcPts val="0"/>
              </a:spcBef>
              <a:spcAft>
                <a:spcPts val="0"/>
              </a:spcAft>
              <a:buClr>
                <a:schemeClr val="dk1"/>
              </a:buClr>
              <a:buSzPts val="1100"/>
              <a:buFont typeface="Arial"/>
              <a:buNone/>
            </a:pPr>
            <a:endParaRPr lang="en-US" dirty="0">
              <a:solidFill>
                <a:schemeClr val="dk1"/>
              </a:solidFill>
              <a:latin typeface="Montserrat Light"/>
              <a:ea typeface="Montserrat Light"/>
              <a:cs typeface="Montserrat Light"/>
              <a:sym typeface="Montserrat Light"/>
            </a:endParaRPr>
          </a:p>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When a multi-user database supports many users (more than 50) and is used by the entire </a:t>
            </a:r>
            <a:r>
              <a:rPr lang="en-US" dirty="0" err="1">
                <a:solidFill>
                  <a:schemeClr val="dk1"/>
                </a:solidFill>
                <a:latin typeface="Montserrat Light"/>
                <a:ea typeface="Montserrat Light"/>
                <a:cs typeface="Montserrat Light"/>
                <a:sym typeface="Montserrat Light"/>
              </a:rPr>
              <a:t>organisation</a:t>
            </a:r>
            <a:r>
              <a:rPr lang="en-US" dirty="0">
                <a:solidFill>
                  <a:schemeClr val="dk1"/>
                </a:solidFill>
                <a:latin typeface="Montserrat Light"/>
                <a:ea typeface="Montserrat Light"/>
                <a:cs typeface="Montserrat Light"/>
                <a:sym typeface="Montserrat Light"/>
              </a:rPr>
              <a:t>, across many departments, it is known as an enterprise database.</a:t>
            </a:r>
          </a:p>
          <a:p>
            <a:endParaRPr lang="en-US" dirty="0"/>
          </a:p>
        </p:txBody>
      </p:sp>
    </p:spTree>
    <p:extLst>
      <p:ext uri="{BB962C8B-B14F-4D97-AF65-F5344CB8AC3E}">
        <p14:creationId xmlns:p14="http://schemas.microsoft.com/office/powerpoint/2010/main" val="389074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You apply structure based on the type of processing that you intend to perform on the data. For example, imagine that you have a stack of printed invoices. If you just want to store these invoices so that you are able to retrieve them or display them later, you can scan them and save them in a graphical format. However, if you what to derive information from them, such as monthly totals or average sales, having the invoices in a graphical format will not be useful. You could instead store the invoice data in a structured spreadsheet format so that you can perform the desired computations.</a:t>
            </a:r>
          </a:p>
          <a:p>
            <a:endParaRPr lang="en-US" dirty="0"/>
          </a:p>
        </p:txBody>
      </p:sp>
    </p:spTree>
    <p:extLst>
      <p:ext uri="{BB962C8B-B14F-4D97-AF65-F5344CB8AC3E}">
        <p14:creationId xmlns:p14="http://schemas.microsoft.com/office/powerpoint/2010/main" val="375585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Relational databases store information about different entities and the relationship between them. The image below is an example of an entity relationship diagram (ERD) that is used to describe the relationships between certain entities.</a:t>
            </a:r>
          </a:p>
          <a:p>
            <a:endParaRPr lang="en-US" dirty="0"/>
          </a:p>
        </p:txBody>
      </p:sp>
    </p:spTree>
    <p:extLst>
      <p:ext uri="{BB962C8B-B14F-4D97-AF65-F5344CB8AC3E}">
        <p14:creationId xmlns:p14="http://schemas.microsoft.com/office/powerpoint/2010/main" val="822466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An entity is a table that stores all the data about a certain thing. For example, you may want to store information about all your customers in a database. You would then create a customer table (customer entity), which could look something like the one shown below:</a:t>
            </a:r>
          </a:p>
          <a:p>
            <a:endParaRPr lang="en-US" dirty="0"/>
          </a:p>
        </p:txBody>
      </p:sp>
    </p:spTree>
    <p:extLst>
      <p:ext uri="{BB962C8B-B14F-4D97-AF65-F5344CB8AC3E}">
        <p14:creationId xmlns:p14="http://schemas.microsoft.com/office/powerpoint/2010/main" val="1105437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marR="0" lvl="0" indent="0" algn="just" defTabSz="457200" rtl="0" eaLnBrk="1" fontAlgn="auto" latinLnBrk="0" hangingPunct="1">
              <a:lnSpc>
                <a:spcPct val="117999"/>
              </a:lnSpc>
              <a:spcBef>
                <a:spcPts val="0"/>
              </a:spcBef>
              <a:spcAft>
                <a:spcPts val="0"/>
              </a:spcAft>
              <a:buClrTx/>
              <a:buSzTx/>
              <a:buFontTx/>
              <a:buNone/>
              <a:tabLst/>
              <a:defRPr/>
            </a:pPr>
            <a:r>
              <a:rPr lang="en-US" dirty="0">
                <a:solidFill>
                  <a:schemeClr val="dk1"/>
                </a:solidFill>
                <a:latin typeface="Montserrat Light"/>
                <a:ea typeface="Montserrat Light"/>
                <a:cs typeface="Montserrat Light"/>
                <a:sym typeface="Montserrat Light"/>
              </a:rPr>
              <a:t>If you were designing a database for a store, you might also have a product entity that stores all the information about the products you sell. Your database would then contain a product table and a customer table. The database would also save information about the relationship between the two entities. For example, it would store information about which products a particular customer brought on a particular date. How this is implemented in a relational database, however, is beyond the scope of this course. </a:t>
            </a:r>
          </a:p>
          <a:p>
            <a:endParaRPr lang="en-US" dirty="0"/>
          </a:p>
        </p:txBody>
      </p:sp>
    </p:spTree>
    <p:extLst>
      <p:ext uri="{BB962C8B-B14F-4D97-AF65-F5344CB8AC3E}">
        <p14:creationId xmlns:p14="http://schemas.microsoft.com/office/powerpoint/2010/main" val="14872883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1"/>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2">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3"/>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60" r:id="rId8"/>
    <p:sldLayoutId id="2147483662" r:id="rId9"/>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www.slideshare.net/arangodb/introduction-to-column-oriented-database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Introduction to Databases</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normAutofit/>
          </a:bodyPr>
          <a:lstStyle/>
          <a:p>
            <a:pPr algn="l" rtl="0">
              <a:defRPr/>
            </a:pPr>
            <a:r>
              <a:rPr lang="en-US" dirty="0">
                <a:solidFill>
                  <a:srgbClr val="FFC000"/>
                </a:solidFill>
              </a:rPr>
              <a:t>Analytical: </a:t>
            </a:r>
            <a:r>
              <a:rPr lang="en-US" dirty="0"/>
              <a:t>focus on storing historical data and business metrics used exclusively for tactical or strategic decision making</a:t>
            </a:r>
          </a:p>
          <a:p>
            <a:pPr lvl="1" algn="l" rtl="0">
              <a:buFont typeface="Courier New" panose="02070309020205020404" pitchFamily="49" charset="0"/>
              <a:buChar char="o"/>
              <a:defRPr/>
            </a:pPr>
            <a:r>
              <a:rPr lang="en-US" dirty="0"/>
              <a:t>Typically comprise of </a:t>
            </a:r>
            <a:r>
              <a:rPr lang="en-US" dirty="0">
                <a:solidFill>
                  <a:srgbClr val="FFC000"/>
                </a:solidFill>
              </a:rPr>
              <a:t>two components</a:t>
            </a:r>
            <a:r>
              <a:rPr lang="en-US" dirty="0"/>
              <a:t>:</a:t>
            </a:r>
          </a:p>
          <a:p>
            <a:pPr lvl="2" algn="l" rtl="0">
              <a:buFont typeface="Wingdings" panose="05000000000000000000" pitchFamily="2" charset="2"/>
              <a:buChar char="§"/>
              <a:defRPr/>
            </a:pPr>
            <a:r>
              <a:rPr lang="en-US" dirty="0">
                <a:solidFill>
                  <a:srgbClr val="FFC000"/>
                </a:solidFill>
              </a:rPr>
              <a:t>Data warehouse: </a:t>
            </a:r>
            <a:r>
              <a:rPr lang="en-US" dirty="0"/>
              <a:t>focuses on storing data used to generate information required to make tactical or strategic decisions</a:t>
            </a:r>
          </a:p>
          <a:p>
            <a:pPr lvl="2" algn="l" rtl="0">
              <a:buFont typeface="Wingdings" panose="05000000000000000000" pitchFamily="2" charset="2"/>
              <a:buChar char="§"/>
              <a:defRPr/>
            </a:pPr>
            <a:r>
              <a:rPr lang="en-US" dirty="0">
                <a:solidFill>
                  <a:srgbClr val="FFC000"/>
                </a:solidFill>
              </a:rPr>
              <a:t>Online analytical processing </a:t>
            </a:r>
            <a:r>
              <a:rPr lang="en-US" dirty="0"/>
              <a:t>(OLAP) front end</a:t>
            </a:r>
          </a:p>
          <a:p>
            <a:pPr algn="l" rtl="0">
              <a:defRPr/>
            </a:pPr>
            <a:r>
              <a:rPr lang="en-US" dirty="0">
                <a:solidFill>
                  <a:srgbClr val="FFC000"/>
                </a:solidFill>
              </a:rPr>
              <a:t>Relational:</a:t>
            </a:r>
            <a:r>
              <a:rPr lang="en-US" dirty="0"/>
              <a:t> organizes data into tables. Links them based on defined relationships that enable you to retrieve/combine data from tables with a single query</a:t>
            </a:r>
          </a:p>
          <a:p>
            <a:pPr algn="l" rtl="0">
              <a:defRPr/>
            </a:pPr>
            <a:endParaRPr lang="en-US" dirty="0"/>
          </a:p>
          <a:p>
            <a:pPr algn="l" rtl="0">
              <a:defRPr/>
            </a:pPr>
            <a:endParaRPr lang="en-US" dirty="0"/>
          </a:p>
        </p:txBody>
      </p:sp>
      <p:sp>
        <p:nvSpPr>
          <p:cNvPr id="203" name="Slide Title"/>
          <p:cNvSpPr txBox="1">
            <a:spLocks noGrp="1"/>
          </p:cNvSpPr>
          <p:nvPr>
            <p:ph type="title"/>
          </p:nvPr>
        </p:nvSpPr>
        <p:spPr>
          <a:xfrm>
            <a:off x="1206499" y="1079500"/>
            <a:ext cx="17408071" cy="1435100"/>
          </a:xfrm>
          <a:prstGeom prst="rect">
            <a:avLst/>
          </a:prstGeom>
        </p:spPr>
        <p:txBody>
          <a:bodyPr>
            <a:normAutofit fontScale="90000"/>
          </a:bodyPr>
          <a:lstStyle/>
          <a:p>
            <a:pPr algn="l" rtl="0">
              <a:defRPr/>
            </a:pPr>
            <a:r>
              <a:rPr lang="en-US" dirty="0"/>
              <a:t>Types of Databases: Other</a:t>
            </a:r>
            <a:br>
              <a:rPr lang="en-US" dirty="0"/>
            </a:br>
            <a:endParaRPr dirty="0"/>
          </a:p>
        </p:txBody>
      </p:sp>
      <p:sp>
        <p:nvSpPr>
          <p:cNvPr id="3" name="عنصر نائب للصورة 2">
            <a:extLst>
              <a:ext uri="{FF2B5EF4-FFF2-40B4-BE49-F238E27FC236}">
                <a16:creationId xmlns:a16="http://schemas.microsoft.com/office/drawing/2014/main" id="{F732D914-0F2A-45B5-BCB3-D58309CF7B8F}"/>
              </a:ext>
            </a:extLst>
          </p:cNvPr>
          <p:cNvSpPr>
            <a:spLocks noGrp="1"/>
          </p:cNvSpPr>
          <p:nvPr>
            <p:ph type="pic" sz="half" idx="22"/>
          </p:nvPr>
        </p:nvSpPr>
        <p:spPr/>
      </p:sp>
    </p:spTree>
    <p:extLst>
      <p:ext uri="{BB962C8B-B14F-4D97-AF65-F5344CB8AC3E}">
        <p14:creationId xmlns:p14="http://schemas.microsoft.com/office/powerpoint/2010/main" val="566198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Relational Databases</a:t>
            </a:r>
          </a:p>
        </p:txBody>
      </p:sp>
      <p:pic>
        <p:nvPicPr>
          <p:cNvPr id="6" name="Google Shape;233;p30">
            <a:extLst>
              <a:ext uri="{FF2B5EF4-FFF2-40B4-BE49-F238E27FC236}">
                <a16:creationId xmlns:a16="http://schemas.microsoft.com/office/drawing/2014/main" id="{A360EFA3-AEBC-4E4F-A08C-22B61C6AFD78}"/>
              </a:ext>
            </a:extLst>
          </p:cNvPr>
          <p:cNvPicPr preferRelativeResize="0"/>
          <p:nvPr/>
        </p:nvPicPr>
        <p:blipFill>
          <a:blip r:embed="rId3">
            <a:alphaModFix/>
          </a:blip>
          <a:stretch>
            <a:fillRect/>
          </a:stretch>
        </p:blipFill>
        <p:spPr>
          <a:xfrm>
            <a:off x="3224911" y="2514600"/>
            <a:ext cx="17937679" cy="9435211"/>
          </a:xfrm>
          <a:prstGeom prst="rect">
            <a:avLst/>
          </a:prstGeom>
          <a:noFill/>
          <a:ln>
            <a:noFill/>
          </a:ln>
        </p:spPr>
      </p:pic>
      <p:sp>
        <p:nvSpPr>
          <p:cNvPr id="10" name="مربع نص 9">
            <a:extLst>
              <a:ext uri="{FF2B5EF4-FFF2-40B4-BE49-F238E27FC236}">
                <a16:creationId xmlns:a16="http://schemas.microsoft.com/office/drawing/2014/main" id="{00538350-9EFF-4266-B25F-FA78281A3127}"/>
              </a:ext>
            </a:extLst>
          </p:cNvPr>
          <p:cNvSpPr txBox="1"/>
          <p:nvPr/>
        </p:nvSpPr>
        <p:spPr>
          <a:xfrm>
            <a:off x="4333875" y="11860616"/>
            <a:ext cx="1571625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lvl="0" indent="0" algn="l" rtl="0">
              <a:spcBef>
                <a:spcPts val="0"/>
              </a:spcBef>
              <a:spcAft>
                <a:spcPts val="1600"/>
              </a:spcAft>
              <a:buNone/>
            </a:pPr>
            <a:r>
              <a:rPr lang="fr-FR" sz="2400" dirty="0">
                <a:solidFill>
                  <a:schemeClr val="tx1">
                    <a:lumMod val="50000"/>
                  </a:schemeClr>
                </a:solidFill>
              </a:rPr>
              <a:t>Image source: https://en.wikipedia.org/wiki/Star_schema#/media/File:Star-schema-example.png</a:t>
            </a:r>
          </a:p>
        </p:txBody>
      </p:sp>
    </p:spTree>
    <p:extLst>
      <p:ext uri="{BB962C8B-B14F-4D97-AF65-F5344CB8AC3E}">
        <p14:creationId xmlns:p14="http://schemas.microsoft.com/office/powerpoint/2010/main" val="8276611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Relational Databases</a:t>
            </a:r>
            <a:endParaRPr dirty="0"/>
          </a:p>
        </p:txBody>
      </p:sp>
      <p:graphicFrame>
        <p:nvGraphicFramePr>
          <p:cNvPr id="8" name="Google Shape;240;p31">
            <a:extLst>
              <a:ext uri="{FF2B5EF4-FFF2-40B4-BE49-F238E27FC236}">
                <a16:creationId xmlns:a16="http://schemas.microsoft.com/office/drawing/2014/main" id="{A3F1A959-F6AC-4C8B-80BF-5D8FDE1B4317}"/>
              </a:ext>
            </a:extLst>
          </p:cNvPr>
          <p:cNvGraphicFramePr/>
          <p:nvPr>
            <p:extLst>
              <p:ext uri="{D42A27DB-BD31-4B8C-83A1-F6EECF244321}">
                <p14:modId xmlns:p14="http://schemas.microsoft.com/office/powerpoint/2010/main" val="389726625"/>
              </p:ext>
            </p:extLst>
          </p:nvPr>
        </p:nvGraphicFramePr>
        <p:xfrm>
          <a:off x="609601" y="3988153"/>
          <a:ext cx="23164797" cy="7315869"/>
        </p:xfrm>
        <a:graphic>
          <a:graphicData uri="http://schemas.openxmlformats.org/drawingml/2006/table">
            <a:tbl>
              <a:tblPr>
                <a:tableStyleId>{ED083AE6-46FA-4A59-8FB0-9F97EB10719F}</a:tableStyleId>
              </a:tblPr>
              <a:tblGrid>
                <a:gridCol w="2572262">
                  <a:extLst>
                    <a:ext uri="{9D8B030D-6E8A-4147-A177-3AD203B41FA5}">
                      <a16:colId xmlns:a16="http://schemas.microsoft.com/office/drawing/2014/main" val="20000"/>
                    </a:ext>
                  </a:extLst>
                </a:gridCol>
                <a:gridCol w="2572262">
                  <a:extLst>
                    <a:ext uri="{9D8B030D-6E8A-4147-A177-3AD203B41FA5}">
                      <a16:colId xmlns:a16="http://schemas.microsoft.com/office/drawing/2014/main" val="20001"/>
                    </a:ext>
                  </a:extLst>
                </a:gridCol>
                <a:gridCol w="3002978">
                  <a:extLst>
                    <a:ext uri="{9D8B030D-6E8A-4147-A177-3AD203B41FA5}">
                      <a16:colId xmlns:a16="http://schemas.microsoft.com/office/drawing/2014/main" val="20002"/>
                    </a:ext>
                  </a:extLst>
                </a:gridCol>
                <a:gridCol w="2155985">
                  <a:extLst>
                    <a:ext uri="{9D8B030D-6E8A-4147-A177-3AD203B41FA5}">
                      <a16:colId xmlns:a16="http://schemas.microsoft.com/office/drawing/2014/main" val="20003"/>
                    </a:ext>
                  </a:extLst>
                </a:gridCol>
                <a:gridCol w="2572262">
                  <a:extLst>
                    <a:ext uri="{9D8B030D-6E8A-4147-A177-3AD203B41FA5}">
                      <a16:colId xmlns:a16="http://schemas.microsoft.com/office/drawing/2014/main" val="20004"/>
                    </a:ext>
                  </a:extLst>
                </a:gridCol>
                <a:gridCol w="2572262">
                  <a:extLst>
                    <a:ext uri="{9D8B030D-6E8A-4147-A177-3AD203B41FA5}">
                      <a16:colId xmlns:a16="http://schemas.microsoft.com/office/drawing/2014/main" val="20005"/>
                    </a:ext>
                  </a:extLst>
                </a:gridCol>
                <a:gridCol w="2572262">
                  <a:extLst>
                    <a:ext uri="{9D8B030D-6E8A-4147-A177-3AD203B41FA5}">
                      <a16:colId xmlns:a16="http://schemas.microsoft.com/office/drawing/2014/main" val="20006"/>
                    </a:ext>
                  </a:extLst>
                </a:gridCol>
                <a:gridCol w="2572262">
                  <a:extLst>
                    <a:ext uri="{9D8B030D-6E8A-4147-A177-3AD203B41FA5}">
                      <a16:colId xmlns:a16="http://schemas.microsoft.com/office/drawing/2014/main" val="20007"/>
                    </a:ext>
                  </a:extLst>
                </a:gridCol>
                <a:gridCol w="2572262">
                  <a:extLst>
                    <a:ext uri="{9D8B030D-6E8A-4147-A177-3AD203B41FA5}">
                      <a16:colId xmlns:a16="http://schemas.microsoft.com/office/drawing/2014/main" val="20008"/>
                    </a:ext>
                  </a:extLst>
                </a:gridCol>
              </a:tblGrid>
              <a:tr h="1828982">
                <a:tc>
                  <a:txBody>
                    <a:bodyPr/>
                    <a:lstStyle/>
                    <a:p>
                      <a:pPr marL="0" lvl="0" indent="0" algn="ctr" rtl="0">
                        <a:lnSpc>
                          <a:spcPct val="125000"/>
                        </a:lnSpc>
                        <a:spcBef>
                          <a:spcPts val="0"/>
                        </a:spcBef>
                        <a:spcAft>
                          <a:spcPts val="0"/>
                        </a:spcAft>
                        <a:buNone/>
                      </a:pPr>
                      <a:r>
                        <a:rPr lang="en-GB" sz="3200" dirty="0">
                          <a:solidFill>
                            <a:schemeClr val="bg1"/>
                          </a:solidFill>
                          <a:sym typeface="Montserrat"/>
                        </a:rPr>
                        <a:t>C_NAME </a:t>
                      </a:r>
                      <a:endParaRPr sz="3200" dirty="0">
                        <a:solidFill>
                          <a:schemeClr val="bg1"/>
                        </a:solidFill>
                        <a:latin typeface="Montserrat"/>
                        <a:ea typeface="Montserrat"/>
                        <a:cs typeface="Montserrat"/>
                        <a:sym typeface="Montserrat"/>
                      </a:endParaRPr>
                    </a:p>
                  </a:txBody>
                  <a:tcPr marL="63500" marR="63500" marT="63500" marB="63500">
                    <a:solidFill>
                      <a:schemeClr val="accent1">
                        <a:lumMod val="50000"/>
                      </a:schemeClr>
                    </a:solidFill>
                  </a:tcPr>
                </a:tc>
                <a:tc>
                  <a:txBody>
                    <a:bodyPr/>
                    <a:lstStyle/>
                    <a:p>
                      <a:pPr marL="0" lvl="0" indent="0" algn="ctr" rtl="0">
                        <a:lnSpc>
                          <a:spcPct val="125000"/>
                        </a:lnSpc>
                        <a:spcBef>
                          <a:spcPts val="0"/>
                        </a:spcBef>
                        <a:spcAft>
                          <a:spcPts val="0"/>
                        </a:spcAft>
                        <a:buNone/>
                      </a:pPr>
                      <a:r>
                        <a:rPr lang="en-GB" sz="3200">
                          <a:solidFill>
                            <a:schemeClr val="bg1"/>
                          </a:solidFill>
                          <a:sym typeface="Montserrat"/>
                        </a:rPr>
                        <a:t>C_PHONE</a:t>
                      </a:r>
                      <a:endParaRPr sz="3200">
                        <a:solidFill>
                          <a:schemeClr val="bg1"/>
                        </a:solidFill>
                        <a:latin typeface="Montserrat"/>
                        <a:ea typeface="Montserrat"/>
                        <a:cs typeface="Montserrat"/>
                        <a:sym typeface="Montserrat"/>
                      </a:endParaRPr>
                    </a:p>
                  </a:txBody>
                  <a:tcPr marL="63500" marR="63500" marT="63500" marB="63500">
                    <a:solidFill>
                      <a:schemeClr val="accent1">
                        <a:lumMod val="50000"/>
                      </a:schemeClr>
                    </a:solidFill>
                  </a:tcPr>
                </a:tc>
                <a:tc>
                  <a:txBody>
                    <a:bodyPr/>
                    <a:lstStyle/>
                    <a:p>
                      <a:pPr marL="0" lvl="0" indent="0" algn="ctr" rtl="0">
                        <a:lnSpc>
                          <a:spcPct val="125000"/>
                        </a:lnSpc>
                        <a:spcBef>
                          <a:spcPts val="0"/>
                        </a:spcBef>
                        <a:spcAft>
                          <a:spcPts val="0"/>
                        </a:spcAft>
                        <a:buNone/>
                      </a:pPr>
                      <a:r>
                        <a:rPr lang="en-GB" sz="3200" dirty="0">
                          <a:solidFill>
                            <a:schemeClr val="bg1"/>
                          </a:solidFill>
                          <a:sym typeface="Montserrat"/>
                        </a:rPr>
                        <a:t>C_ADDRESS</a:t>
                      </a:r>
                      <a:endParaRPr sz="3200" dirty="0">
                        <a:solidFill>
                          <a:schemeClr val="bg1"/>
                        </a:solidFill>
                        <a:latin typeface="Montserrat"/>
                        <a:ea typeface="Montserrat"/>
                        <a:cs typeface="Montserrat"/>
                        <a:sym typeface="Montserrat"/>
                      </a:endParaRPr>
                    </a:p>
                  </a:txBody>
                  <a:tcPr marL="63500" marR="63500" marT="63500" marB="63500">
                    <a:solidFill>
                      <a:schemeClr val="accent1">
                        <a:lumMod val="50000"/>
                      </a:schemeClr>
                    </a:solidFill>
                  </a:tcPr>
                </a:tc>
                <a:tc>
                  <a:txBody>
                    <a:bodyPr/>
                    <a:lstStyle/>
                    <a:p>
                      <a:pPr marL="0" lvl="0" indent="0" algn="ctr" rtl="0">
                        <a:lnSpc>
                          <a:spcPct val="125000"/>
                        </a:lnSpc>
                        <a:spcBef>
                          <a:spcPts val="0"/>
                        </a:spcBef>
                        <a:spcAft>
                          <a:spcPts val="0"/>
                        </a:spcAft>
                        <a:buNone/>
                      </a:pPr>
                      <a:r>
                        <a:rPr lang="en-GB" sz="3200">
                          <a:solidFill>
                            <a:schemeClr val="bg1"/>
                          </a:solidFill>
                          <a:sym typeface="Montserrat"/>
                        </a:rPr>
                        <a:t>C_POSTCODE</a:t>
                      </a:r>
                      <a:endParaRPr sz="3200">
                        <a:solidFill>
                          <a:schemeClr val="bg1"/>
                        </a:solidFill>
                        <a:latin typeface="Montserrat"/>
                        <a:ea typeface="Montserrat"/>
                        <a:cs typeface="Montserrat"/>
                        <a:sym typeface="Montserrat"/>
                      </a:endParaRPr>
                    </a:p>
                  </a:txBody>
                  <a:tcPr marL="63500" marR="63500" marT="63500" marB="63500">
                    <a:solidFill>
                      <a:schemeClr val="accent1">
                        <a:lumMod val="50000"/>
                      </a:schemeClr>
                    </a:solidFill>
                  </a:tcPr>
                </a:tc>
                <a:tc>
                  <a:txBody>
                    <a:bodyPr/>
                    <a:lstStyle/>
                    <a:p>
                      <a:pPr marL="0" lvl="0" indent="0" algn="ctr" rtl="0">
                        <a:lnSpc>
                          <a:spcPct val="125000"/>
                        </a:lnSpc>
                        <a:spcBef>
                          <a:spcPts val="0"/>
                        </a:spcBef>
                        <a:spcAft>
                          <a:spcPts val="0"/>
                        </a:spcAft>
                        <a:buNone/>
                      </a:pPr>
                      <a:r>
                        <a:rPr lang="en-GB" sz="3200" dirty="0">
                          <a:solidFill>
                            <a:schemeClr val="bg1"/>
                          </a:solidFill>
                          <a:sym typeface="Montserrat"/>
                        </a:rPr>
                        <a:t>A_NAME</a:t>
                      </a:r>
                      <a:endParaRPr sz="3200" dirty="0">
                        <a:solidFill>
                          <a:schemeClr val="bg1"/>
                        </a:solidFill>
                        <a:latin typeface="Montserrat"/>
                        <a:ea typeface="Montserrat"/>
                        <a:cs typeface="Montserrat"/>
                        <a:sym typeface="Montserrat"/>
                      </a:endParaRPr>
                    </a:p>
                  </a:txBody>
                  <a:tcPr marL="63500" marR="63500" marT="63500" marB="63500">
                    <a:solidFill>
                      <a:schemeClr val="accent1">
                        <a:lumMod val="50000"/>
                      </a:schemeClr>
                    </a:solidFill>
                  </a:tcPr>
                </a:tc>
                <a:tc>
                  <a:txBody>
                    <a:bodyPr/>
                    <a:lstStyle/>
                    <a:p>
                      <a:pPr marL="0" lvl="0" indent="0" algn="ctr" rtl="0">
                        <a:lnSpc>
                          <a:spcPct val="125000"/>
                        </a:lnSpc>
                        <a:spcBef>
                          <a:spcPts val="0"/>
                        </a:spcBef>
                        <a:spcAft>
                          <a:spcPts val="0"/>
                        </a:spcAft>
                        <a:buNone/>
                      </a:pPr>
                      <a:r>
                        <a:rPr lang="en-GB" sz="3200" dirty="0">
                          <a:solidFill>
                            <a:schemeClr val="bg1"/>
                          </a:solidFill>
                          <a:sym typeface="Montserrat"/>
                        </a:rPr>
                        <a:t>A_PHONE</a:t>
                      </a:r>
                      <a:endParaRPr sz="3200" dirty="0">
                        <a:solidFill>
                          <a:schemeClr val="bg1"/>
                        </a:solidFill>
                        <a:latin typeface="Montserrat"/>
                        <a:ea typeface="Montserrat"/>
                        <a:cs typeface="Montserrat"/>
                        <a:sym typeface="Montserrat"/>
                      </a:endParaRPr>
                    </a:p>
                  </a:txBody>
                  <a:tcPr marL="63500" marR="63500" marT="63500" marB="63500">
                    <a:solidFill>
                      <a:schemeClr val="accent1">
                        <a:lumMod val="50000"/>
                      </a:schemeClr>
                    </a:solidFill>
                  </a:tcPr>
                </a:tc>
                <a:tc>
                  <a:txBody>
                    <a:bodyPr/>
                    <a:lstStyle/>
                    <a:p>
                      <a:pPr marL="0" lvl="0" indent="0" algn="ctr" rtl="0">
                        <a:lnSpc>
                          <a:spcPct val="125000"/>
                        </a:lnSpc>
                        <a:spcBef>
                          <a:spcPts val="0"/>
                        </a:spcBef>
                        <a:spcAft>
                          <a:spcPts val="0"/>
                        </a:spcAft>
                        <a:buNone/>
                      </a:pPr>
                      <a:r>
                        <a:rPr lang="en-GB" sz="3200" dirty="0">
                          <a:solidFill>
                            <a:schemeClr val="bg1"/>
                          </a:solidFill>
                          <a:sym typeface="Montserrat"/>
                        </a:rPr>
                        <a:t>TP</a:t>
                      </a:r>
                      <a:endParaRPr sz="3200" dirty="0">
                        <a:solidFill>
                          <a:schemeClr val="bg1"/>
                        </a:solidFill>
                        <a:latin typeface="Montserrat"/>
                        <a:ea typeface="Montserrat"/>
                        <a:cs typeface="Montserrat"/>
                        <a:sym typeface="Montserrat"/>
                      </a:endParaRPr>
                    </a:p>
                  </a:txBody>
                  <a:tcPr marL="63500" marR="63500" marT="63500" marB="63500">
                    <a:solidFill>
                      <a:schemeClr val="accent1">
                        <a:lumMod val="50000"/>
                      </a:schemeClr>
                    </a:solidFill>
                  </a:tcPr>
                </a:tc>
                <a:tc>
                  <a:txBody>
                    <a:bodyPr/>
                    <a:lstStyle/>
                    <a:p>
                      <a:pPr marL="0" lvl="0" indent="0" algn="ctr" rtl="0">
                        <a:lnSpc>
                          <a:spcPct val="125000"/>
                        </a:lnSpc>
                        <a:spcBef>
                          <a:spcPts val="0"/>
                        </a:spcBef>
                        <a:spcAft>
                          <a:spcPts val="0"/>
                        </a:spcAft>
                        <a:buNone/>
                      </a:pPr>
                      <a:r>
                        <a:rPr lang="en-GB" sz="3200" dirty="0">
                          <a:solidFill>
                            <a:schemeClr val="bg1"/>
                          </a:solidFill>
                          <a:sym typeface="Montserrat"/>
                        </a:rPr>
                        <a:t>AMT</a:t>
                      </a:r>
                      <a:endParaRPr sz="3200" dirty="0">
                        <a:solidFill>
                          <a:schemeClr val="bg1"/>
                        </a:solidFill>
                        <a:latin typeface="Montserrat"/>
                        <a:ea typeface="Montserrat"/>
                        <a:cs typeface="Montserrat"/>
                        <a:sym typeface="Montserrat"/>
                      </a:endParaRPr>
                    </a:p>
                  </a:txBody>
                  <a:tcPr marL="63500" marR="63500" marT="63500" marB="63500">
                    <a:solidFill>
                      <a:schemeClr val="accent1">
                        <a:lumMod val="50000"/>
                      </a:schemeClr>
                    </a:solidFill>
                  </a:tcPr>
                </a:tc>
                <a:tc>
                  <a:txBody>
                    <a:bodyPr/>
                    <a:lstStyle/>
                    <a:p>
                      <a:pPr marL="0" lvl="0" indent="0" algn="ctr" rtl="0">
                        <a:lnSpc>
                          <a:spcPct val="125000"/>
                        </a:lnSpc>
                        <a:spcBef>
                          <a:spcPts val="0"/>
                        </a:spcBef>
                        <a:spcAft>
                          <a:spcPts val="0"/>
                        </a:spcAft>
                        <a:buNone/>
                      </a:pPr>
                      <a:r>
                        <a:rPr lang="en-GB" sz="3200" dirty="0">
                          <a:solidFill>
                            <a:schemeClr val="bg1"/>
                          </a:solidFill>
                          <a:sym typeface="Montserrat"/>
                        </a:rPr>
                        <a:t>REN</a:t>
                      </a:r>
                      <a:endParaRPr sz="3200" dirty="0">
                        <a:solidFill>
                          <a:schemeClr val="bg1"/>
                        </a:solidFill>
                        <a:latin typeface="Montserrat"/>
                        <a:ea typeface="Montserrat"/>
                        <a:cs typeface="Montserrat"/>
                        <a:sym typeface="Montserrat"/>
                      </a:endParaRPr>
                    </a:p>
                  </a:txBody>
                  <a:tcPr marL="63500" marR="63500" marT="63500" marB="63500">
                    <a:solidFill>
                      <a:schemeClr val="accent1">
                        <a:lumMod val="50000"/>
                      </a:schemeClr>
                    </a:solidFill>
                  </a:tcPr>
                </a:tc>
                <a:extLst>
                  <a:ext uri="{0D108BD9-81ED-4DB2-BD59-A6C34878D82A}">
                    <a16:rowId xmlns:a16="http://schemas.microsoft.com/office/drawing/2014/main" val="10000"/>
                  </a:ext>
                </a:extLst>
              </a:tr>
              <a:tr h="2355069">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Alfred Smith </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082 345 2341</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207 Willow St, Port Elizabeth</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6390</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Leah Hahn</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084 259 2073</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T1</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R100.00</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05-Apr-2021</a:t>
                      </a:r>
                      <a:endParaRPr sz="3200">
                        <a:solidFill>
                          <a:sysClr val="windowText" lastClr="000000"/>
                        </a:solidFill>
                        <a:latin typeface="Montserrat"/>
                        <a:ea typeface="Montserrat"/>
                        <a:cs typeface="Montserrat"/>
                        <a:sym typeface="Montserrat"/>
                      </a:endParaRPr>
                    </a:p>
                  </a:txBody>
                  <a:tcPr marL="63500" marR="63500" marT="63500" marB="63500"/>
                </a:tc>
                <a:extLst>
                  <a:ext uri="{0D108BD9-81ED-4DB2-BD59-A6C34878D82A}">
                    <a16:rowId xmlns:a16="http://schemas.microsoft.com/office/drawing/2014/main" val="10001"/>
                  </a:ext>
                </a:extLst>
              </a:tr>
              <a:tr h="1828982">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Kathy Dunne</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083 567 9012</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556 Bad St, Cape Town</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7100</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Alex Alby </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085 785 3938</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S2</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R250.00</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16-Jun-2021</a:t>
                      </a:r>
                      <a:endParaRPr sz="3200">
                        <a:solidFill>
                          <a:sysClr val="windowText" lastClr="000000"/>
                        </a:solidFill>
                        <a:latin typeface="Montserrat"/>
                        <a:ea typeface="Montserrat"/>
                        <a:cs typeface="Montserrat"/>
                        <a:sym typeface="Montserrat"/>
                      </a:endParaRPr>
                    </a:p>
                  </a:txBody>
                  <a:tcPr marL="63500" marR="63500" marT="63500" marB="63500"/>
                </a:tc>
                <a:extLst>
                  <a:ext uri="{0D108BD9-81ED-4DB2-BD59-A6C34878D82A}">
                    <a16:rowId xmlns:a16="http://schemas.microsoft.com/office/drawing/2014/main" val="10002"/>
                  </a:ext>
                </a:extLst>
              </a:tr>
              <a:tr h="1302836">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Paul Farris </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076 782 1232</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2148 High St,Benoni </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1522</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Leah Hahn </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084 259 2073</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T2</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a:solidFill>
                            <a:sysClr val="windowText" lastClr="000000"/>
                          </a:solidFill>
                          <a:sym typeface="Montserrat"/>
                        </a:rPr>
                        <a:t>R850.00</a:t>
                      </a:r>
                      <a:endParaRPr sz="3200">
                        <a:solidFill>
                          <a:sysClr val="windowText" lastClr="000000"/>
                        </a:solidFill>
                        <a:latin typeface="Montserrat"/>
                        <a:ea typeface="Montserrat"/>
                        <a:cs typeface="Montserrat"/>
                        <a:sym typeface="Montserrat"/>
                      </a:endParaRPr>
                    </a:p>
                  </a:txBody>
                  <a:tcPr marL="63500" marR="63500" marT="63500" marB="63500"/>
                </a:tc>
                <a:tc>
                  <a:txBody>
                    <a:bodyPr/>
                    <a:lstStyle/>
                    <a:p>
                      <a:pPr marL="0" lvl="0" indent="0" algn="l" rtl="0">
                        <a:lnSpc>
                          <a:spcPct val="125000"/>
                        </a:lnSpc>
                        <a:spcBef>
                          <a:spcPts val="0"/>
                        </a:spcBef>
                        <a:spcAft>
                          <a:spcPts val="0"/>
                        </a:spcAft>
                        <a:buNone/>
                      </a:pPr>
                      <a:r>
                        <a:rPr lang="en-GB" sz="3200" dirty="0">
                          <a:solidFill>
                            <a:sysClr val="windowText" lastClr="000000"/>
                          </a:solidFill>
                          <a:sym typeface="Montserrat"/>
                        </a:rPr>
                        <a:t>22-sep-2021</a:t>
                      </a:r>
                      <a:endParaRPr sz="3200" dirty="0">
                        <a:solidFill>
                          <a:sysClr val="windowText" lastClr="000000"/>
                        </a:solidFill>
                        <a:latin typeface="Montserrat"/>
                        <a:ea typeface="Montserrat"/>
                        <a:cs typeface="Montserrat"/>
                        <a:sym typeface="Montserrat"/>
                      </a:endParaRPr>
                    </a:p>
                  </a:txBody>
                  <a:tcPr marL="63500" marR="63500" marT="63500" marB="635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573561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normAutofit fontScale="77500" lnSpcReduction="20000"/>
          </a:bodyPr>
          <a:lstStyle/>
          <a:p>
            <a:pPr marL="0" indent="0" algn="l" rtl="0">
              <a:buNone/>
              <a:defRPr/>
            </a:pPr>
            <a:r>
              <a:rPr lang="en-US" dirty="0"/>
              <a:t>C_NAME = customer name </a:t>
            </a:r>
          </a:p>
          <a:p>
            <a:pPr marL="0" indent="0" algn="l" rtl="0">
              <a:buNone/>
              <a:defRPr/>
            </a:pPr>
            <a:r>
              <a:rPr lang="en-US" dirty="0"/>
              <a:t>C_PHONE = customer phone </a:t>
            </a:r>
          </a:p>
          <a:p>
            <a:pPr marL="0" indent="0" algn="l" rtl="0">
              <a:buNone/>
              <a:defRPr/>
            </a:pPr>
            <a:r>
              <a:rPr lang="en-US" dirty="0"/>
              <a:t>C_ADDRESS = customer address</a:t>
            </a:r>
          </a:p>
          <a:p>
            <a:pPr marL="0" indent="0" algn="l" rtl="0">
              <a:buNone/>
              <a:defRPr/>
            </a:pPr>
            <a:r>
              <a:rPr lang="en-US" dirty="0"/>
              <a:t>C_POSTCODE = customer postcode</a:t>
            </a:r>
          </a:p>
          <a:p>
            <a:pPr marL="0" indent="0" algn="l" rtl="0">
              <a:buNone/>
              <a:defRPr/>
            </a:pPr>
            <a:r>
              <a:rPr lang="en-US" dirty="0"/>
              <a:t>A_NAME = agent name </a:t>
            </a:r>
          </a:p>
          <a:p>
            <a:pPr marL="0" indent="0" algn="l" rtl="0">
              <a:buNone/>
              <a:defRPr/>
            </a:pPr>
            <a:r>
              <a:rPr lang="en-US" dirty="0"/>
              <a:t>A_PHONE = agent phone</a:t>
            </a:r>
          </a:p>
          <a:p>
            <a:pPr marL="0" indent="0" algn="l" rtl="0">
              <a:buNone/>
              <a:defRPr/>
            </a:pPr>
            <a:r>
              <a:rPr lang="en-US" dirty="0"/>
              <a:t>TP = insurance type</a:t>
            </a:r>
          </a:p>
          <a:p>
            <a:pPr marL="0" indent="0" algn="l" rtl="0">
              <a:buNone/>
              <a:defRPr/>
            </a:pPr>
            <a:r>
              <a:rPr lang="en-US" dirty="0"/>
              <a:t>AMT = insurance policy amount in thousands of R</a:t>
            </a:r>
          </a:p>
          <a:p>
            <a:pPr marL="0" indent="0" algn="l" rtl="0">
              <a:buNone/>
              <a:defRPr/>
            </a:pPr>
            <a:r>
              <a:rPr lang="en-US" dirty="0"/>
              <a:t>REN = Insurance renewal date </a:t>
            </a:r>
          </a:p>
          <a:p>
            <a:pPr marL="0" indent="0" algn="l" rtl="0">
              <a:buNone/>
              <a:defRPr/>
            </a:pPr>
            <a:r>
              <a:rPr lang="en-US" dirty="0">
                <a:solidFill>
                  <a:srgbClr val="FFC000"/>
                </a:solidFill>
              </a:rPr>
              <a:t>The CUSTOMER table contains 3 records. Each record is composed of 9 fields: C_NAME, C_PHONE, C_ADDRESS, C_POSTCODE, A_NAME, A_PHONE, TP, AMT and REN. Each record describes a specific customer.</a:t>
            </a:r>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Relational Databases</a:t>
            </a:r>
            <a:endParaRPr dirty="0"/>
          </a:p>
        </p:txBody>
      </p:sp>
      <p:sp>
        <p:nvSpPr>
          <p:cNvPr id="3" name="عنصر نائب للصورة 2">
            <a:extLst>
              <a:ext uri="{FF2B5EF4-FFF2-40B4-BE49-F238E27FC236}">
                <a16:creationId xmlns:a16="http://schemas.microsoft.com/office/drawing/2014/main" id="{4435BA31-B30F-4404-A4AE-D848653BC167}"/>
              </a:ext>
            </a:extLst>
          </p:cNvPr>
          <p:cNvSpPr>
            <a:spLocks noGrp="1"/>
          </p:cNvSpPr>
          <p:nvPr>
            <p:ph type="pic" sz="half" idx="22"/>
          </p:nvPr>
        </p:nvSpPr>
        <p:spPr/>
      </p:sp>
    </p:spTree>
    <p:extLst>
      <p:ext uri="{BB962C8B-B14F-4D97-AF65-F5344CB8AC3E}">
        <p14:creationId xmlns:p14="http://schemas.microsoft.com/office/powerpoint/2010/main" val="79542218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marL="0" indent="0" algn="l" rtl="0">
              <a:buNone/>
              <a:defRPr/>
            </a:pPr>
            <a:r>
              <a:rPr lang="en-US" dirty="0"/>
              <a:t>NoSQL databases generally have these </a:t>
            </a:r>
            <a:r>
              <a:rPr lang="en-US" dirty="0">
                <a:solidFill>
                  <a:srgbClr val="FFC000"/>
                </a:solidFill>
              </a:rPr>
              <a:t>characteristics</a:t>
            </a:r>
            <a:r>
              <a:rPr lang="en-US" dirty="0"/>
              <a:t>:</a:t>
            </a:r>
          </a:p>
          <a:p>
            <a:pPr algn="l" rtl="0">
              <a:defRPr/>
            </a:pPr>
            <a:r>
              <a:rPr lang="en-US" dirty="0"/>
              <a:t>They are </a:t>
            </a:r>
            <a:r>
              <a:rPr lang="en-US" dirty="0">
                <a:solidFill>
                  <a:srgbClr val="FFC000"/>
                </a:solidFill>
              </a:rPr>
              <a:t>not</a:t>
            </a:r>
            <a:r>
              <a:rPr lang="en-US" dirty="0"/>
              <a:t> based on the </a:t>
            </a:r>
            <a:r>
              <a:rPr lang="en-US" dirty="0">
                <a:solidFill>
                  <a:srgbClr val="FFC000"/>
                </a:solidFill>
              </a:rPr>
              <a:t>relational model</a:t>
            </a:r>
          </a:p>
          <a:p>
            <a:pPr algn="l" rtl="0">
              <a:defRPr/>
            </a:pPr>
            <a:r>
              <a:rPr lang="en-US" dirty="0"/>
              <a:t>They support </a:t>
            </a:r>
            <a:r>
              <a:rPr lang="en-US" dirty="0">
                <a:solidFill>
                  <a:srgbClr val="FFC000"/>
                </a:solidFill>
              </a:rPr>
              <a:t>distributed database architectures </a:t>
            </a:r>
            <a:r>
              <a:rPr lang="en-US" dirty="0"/>
              <a:t>i.e. servers in different areas</a:t>
            </a:r>
          </a:p>
          <a:p>
            <a:pPr algn="l" rtl="0">
              <a:defRPr/>
            </a:pPr>
            <a:r>
              <a:rPr lang="en-US" dirty="0"/>
              <a:t>They provide high </a:t>
            </a:r>
            <a:r>
              <a:rPr lang="en-US" dirty="0">
                <a:solidFill>
                  <a:srgbClr val="FFC000"/>
                </a:solidFill>
              </a:rPr>
              <a:t>scalability</a:t>
            </a:r>
            <a:r>
              <a:rPr lang="en-US" dirty="0"/>
              <a:t>, high </a:t>
            </a:r>
            <a:r>
              <a:rPr lang="en-US" dirty="0">
                <a:solidFill>
                  <a:srgbClr val="FFC000"/>
                </a:solidFill>
              </a:rPr>
              <a:t>availability</a:t>
            </a:r>
            <a:r>
              <a:rPr lang="en-US" dirty="0"/>
              <a:t> and </a:t>
            </a:r>
            <a:r>
              <a:rPr lang="en-US" dirty="0">
                <a:solidFill>
                  <a:srgbClr val="FFC000"/>
                </a:solidFill>
              </a:rPr>
              <a:t>fault tolerance</a:t>
            </a:r>
          </a:p>
          <a:p>
            <a:pPr algn="l" rtl="0">
              <a:defRPr/>
            </a:pPr>
            <a:r>
              <a:rPr lang="en-US" dirty="0"/>
              <a:t>They support very large amounts of </a:t>
            </a:r>
            <a:r>
              <a:rPr lang="en-US" dirty="0">
                <a:solidFill>
                  <a:srgbClr val="FFC000"/>
                </a:solidFill>
              </a:rPr>
              <a:t>sparse data</a:t>
            </a:r>
          </a:p>
          <a:p>
            <a:pPr algn="l" rtl="0">
              <a:defRPr/>
            </a:pPr>
            <a:r>
              <a:rPr lang="en-US" dirty="0"/>
              <a:t>They are geared toward </a:t>
            </a:r>
            <a:r>
              <a:rPr lang="en-US" dirty="0">
                <a:solidFill>
                  <a:srgbClr val="FFC000"/>
                </a:solidFill>
              </a:rPr>
              <a:t>performance</a:t>
            </a:r>
            <a:r>
              <a:rPr lang="en-US" dirty="0"/>
              <a:t> rather than transaction consistency</a:t>
            </a:r>
          </a:p>
          <a:p>
            <a:pPr algn="l" rtl="0">
              <a:defRPr/>
            </a:pPr>
            <a:endParaRPr lang="en-US" dirty="0"/>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NoSQL Databases</a:t>
            </a:r>
            <a:br>
              <a:rPr lang="en-US" dirty="0"/>
            </a:br>
            <a:endParaRPr dirty="0"/>
          </a:p>
        </p:txBody>
      </p:sp>
      <p:sp>
        <p:nvSpPr>
          <p:cNvPr id="3" name="عنصر نائب للصورة 2">
            <a:extLst>
              <a:ext uri="{FF2B5EF4-FFF2-40B4-BE49-F238E27FC236}">
                <a16:creationId xmlns:a16="http://schemas.microsoft.com/office/drawing/2014/main" id="{83A86C91-1C3A-40CA-9B85-79243DABC8A4}"/>
              </a:ext>
            </a:extLst>
          </p:cNvPr>
          <p:cNvSpPr>
            <a:spLocks noGrp="1"/>
          </p:cNvSpPr>
          <p:nvPr>
            <p:ph type="pic" sz="half" idx="22"/>
          </p:nvPr>
        </p:nvSpPr>
        <p:spPr/>
      </p:sp>
    </p:spTree>
    <p:extLst>
      <p:ext uri="{BB962C8B-B14F-4D97-AF65-F5344CB8AC3E}">
        <p14:creationId xmlns:p14="http://schemas.microsoft.com/office/powerpoint/2010/main" val="260592359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solidFill>
                  <a:srgbClr val="FFC000"/>
                </a:solidFill>
              </a:rPr>
              <a:t>Key-value store </a:t>
            </a:r>
            <a:r>
              <a:rPr lang="en-US" dirty="0"/>
              <a:t>databases: </a:t>
            </a:r>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NoSQL Databases</a:t>
            </a:r>
            <a:br>
              <a:rPr lang="en-US" dirty="0"/>
            </a:br>
            <a:endParaRPr dirty="0"/>
          </a:p>
        </p:txBody>
      </p:sp>
      <p:sp>
        <p:nvSpPr>
          <p:cNvPr id="3" name="عنصر نائب للصورة 2">
            <a:extLst>
              <a:ext uri="{FF2B5EF4-FFF2-40B4-BE49-F238E27FC236}">
                <a16:creationId xmlns:a16="http://schemas.microsoft.com/office/drawing/2014/main" id="{DE97F8D7-5B01-486E-999B-0C0004B442EB}"/>
              </a:ext>
            </a:extLst>
          </p:cNvPr>
          <p:cNvSpPr>
            <a:spLocks noGrp="1"/>
          </p:cNvSpPr>
          <p:nvPr>
            <p:ph type="pic" sz="half" idx="22"/>
          </p:nvPr>
        </p:nvSpPr>
        <p:spPr/>
      </p:sp>
      <p:pic>
        <p:nvPicPr>
          <p:cNvPr id="8" name="Google Shape;262;p34">
            <a:extLst>
              <a:ext uri="{FF2B5EF4-FFF2-40B4-BE49-F238E27FC236}">
                <a16:creationId xmlns:a16="http://schemas.microsoft.com/office/drawing/2014/main" id="{E4FB0004-0052-415E-84DD-DE3BC05074B1}"/>
              </a:ext>
            </a:extLst>
          </p:cNvPr>
          <p:cNvPicPr preferRelativeResize="0"/>
          <p:nvPr/>
        </p:nvPicPr>
        <p:blipFill>
          <a:blip r:embed="rId3">
            <a:alphaModFix/>
          </a:blip>
          <a:stretch>
            <a:fillRect/>
          </a:stretch>
        </p:blipFill>
        <p:spPr>
          <a:xfrm>
            <a:off x="6415983" y="5422900"/>
            <a:ext cx="11548534" cy="4485038"/>
          </a:xfrm>
          <a:prstGeom prst="rect">
            <a:avLst/>
          </a:prstGeom>
          <a:noFill/>
          <a:ln>
            <a:noFill/>
          </a:ln>
        </p:spPr>
      </p:pic>
      <p:sp>
        <p:nvSpPr>
          <p:cNvPr id="10" name="مربع نص 9">
            <a:extLst>
              <a:ext uri="{FF2B5EF4-FFF2-40B4-BE49-F238E27FC236}">
                <a16:creationId xmlns:a16="http://schemas.microsoft.com/office/drawing/2014/main" id="{EB802CD1-0A3A-4D0E-9AEB-03AE0DC22652}"/>
              </a:ext>
            </a:extLst>
          </p:cNvPr>
          <p:cNvSpPr txBox="1"/>
          <p:nvPr/>
        </p:nvSpPr>
        <p:spPr>
          <a:xfrm>
            <a:off x="5319693" y="9967533"/>
            <a:ext cx="13748116" cy="5092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0" indent="0" algn="ctr" rtl="0">
              <a:lnSpc>
                <a:spcPct val="125000"/>
              </a:lnSpc>
              <a:spcBef>
                <a:spcPts val="0"/>
              </a:spcBef>
              <a:spcAft>
                <a:spcPts val="0"/>
              </a:spcAft>
              <a:buClr>
                <a:schemeClr val="dk1"/>
              </a:buClr>
              <a:buSzPts val="1100"/>
              <a:buFont typeface="Arial"/>
              <a:buNone/>
            </a:pPr>
            <a:r>
              <a:rPr lang="de-DE" sz="2400" dirty="0">
                <a:solidFill>
                  <a:schemeClr val="tx1">
                    <a:lumMod val="50000"/>
                  </a:schemeClr>
                </a:solidFill>
                <a:latin typeface="Trebuchet MS"/>
                <a:ea typeface="Trebuchet MS"/>
                <a:cs typeface="Trebuchet MS"/>
                <a:sym typeface="Trebuchet MS"/>
              </a:rPr>
              <a:t>Img src: </a:t>
            </a:r>
            <a:r>
              <a:rPr lang="de-DE" sz="2400" u="sng" dirty="0">
                <a:solidFill>
                  <a:schemeClr val="tx1">
                    <a:lumMod val="50000"/>
                  </a:schemeClr>
                </a:solidFill>
                <a:latin typeface="Trebuchet MS"/>
                <a:ea typeface="Trebuchet MS"/>
                <a:cs typeface="Trebuchet MS"/>
                <a:sym typeface="Trebuchet MS"/>
                <a:hlinkClick r:id="rId4">
                  <a:extLst>
                    <a:ext uri="{A12FA001-AC4F-418D-AE19-62706E023703}">
                      <ahyp:hlinkClr xmlns:ahyp="http://schemas.microsoft.com/office/drawing/2018/hyperlinkcolor" val="tx"/>
                    </a:ext>
                  </a:extLst>
                </a:hlinkClick>
              </a:rPr>
              <a:t>https://www.slideshare.net/arangodb/introduction-to-column-oriented-databases</a:t>
            </a:r>
            <a:endParaRPr lang="de-DE" dirty="0">
              <a:solidFill>
                <a:schemeClr val="tx1">
                  <a:lumMod val="50000"/>
                </a:schemeClr>
              </a:solidFill>
              <a:latin typeface="Trebuchet MS"/>
              <a:ea typeface="Trebuchet MS"/>
              <a:cs typeface="Trebuchet MS"/>
              <a:sym typeface="Trebuchet MS"/>
            </a:endParaRPr>
          </a:p>
        </p:txBody>
      </p:sp>
    </p:spTree>
    <p:extLst>
      <p:ext uri="{BB962C8B-B14F-4D97-AF65-F5344CB8AC3E}">
        <p14:creationId xmlns:p14="http://schemas.microsoft.com/office/powerpoint/2010/main" val="379520497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solidFill>
                  <a:srgbClr val="FFC000"/>
                </a:solidFill>
              </a:rPr>
              <a:t>Column-oriented </a:t>
            </a:r>
            <a:r>
              <a:rPr lang="en-US" dirty="0"/>
              <a:t>databases: </a:t>
            </a:r>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NoSQL Databases</a:t>
            </a:r>
            <a:br>
              <a:rPr lang="en-US" dirty="0"/>
            </a:br>
            <a:endParaRPr lang="en-US" dirty="0"/>
          </a:p>
        </p:txBody>
      </p:sp>
      <p:sp>
        <p:nvSpPr>
          <p:cNvPr id="3" name="عنصر نائب للصورة 2">
            <a:extLst>
              <a:ext uri="{FF2B5EF4-FFF2-40B4-BE49-F238E27FC236}">
                <a16:creationId xmlns:a16="http://schemas.microsoft.com/office/drawing/2014/main" id="{8866E741-8F0F-40E2-85AB-C0A5B30F3E71}"/>
              </a:ext>
            </a:extLst>
          </p:cNvPr>
          <p:cNvSpPr>
            <a:spLocks noGrp="1"/>
          </p:cNvSpPr>
          <p:nvPr>
            <p:ph type="pic" sz="half" idx="22"/>
          </p:nvPr>
        </p:nvSpPr>
        <p:spPr/>
      </p:sp>
      <p:pic>
        <p:nvPicPr>
          <p:cNvPr id="10" name="Google Shape;272;p35">
            <a:extLst>
              <a:ext uri="{FF2B5EF4-FFF2-40B4-BE49-F238E27FC236}">
                <a16:creationId xmlns:a16="http://schemas.microsoft.com/office/drawing/2014/main" id="{F5FD4523-97E0-4A38-BB90-56BA64DD264F}"/>
              </a:ext>
            </a:extLst>
          </p:cNvPr>
          <p:cNvPicPr preferRelativeResize="0"/>
          <p:nvPr/>
        </p:nvPicPr>
        <p:blipFill>
          <a:blip r:embed="rId3">
            <a:alphaModFix/>
          </a:blip>
          <a:stretch>
            <a:fillRect/>
          </a:stretch>
        </p:blipFill>
        <p:spPr>
          <a:xfrm>
            <a:off x="3833915" y="5559800"/>
            <a:ext cx="16712670" cy="5634037"/>
          </a:xfrm>
          <a:prstGeom prst="rect">
            <a:avLst/>
          </a:prstGeom>
          <a:noFill/>
          <a:ln>
            <a:noFill/>
          </a:ln>
        </p:spPr>
      </p:pic>
      <p:sp>
        <p:nvSpPr>
          <p:cNvPr id="11" name="مربع نص 10">
            <a:extLst>
              <a:ext uri="{FF2B5EF4-FFF2-40B4-BE49-F238E27FC236}">
                <a16:creationId xmlns:a16="http://schemas.microsoft.com/office/drawing/2014/main" id="{E334BEB1-DF18-4434-A829-5746AAD0A00A}"/>
              </a:ext>
            </a:extLst>
          </p:cNvPr>
          <p:cNvSpPr txBox="1"/>
          <p:nvPr/>
        </p:nvSpPr>
        <p:spPr>
          <a:xfrm>
            <a:off x="4760017" y="11304582"/>
            <a:ext cx="14867467" cy="5092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0" indent="0" algn="ctr" rtl="0">
              <a:lnSpc>
                <a:spcPct val="125000"/>
              </a:lnSpc>
              <a:spcBef>
                <a:spcPts val="0"/>
              </a:spcBef>
              <a:spcAft>
                <a:spcPts val="0"/>
              </a:spcAft>
              <a:buNone/>
            </a:pPr>
            <a:r>
              <a:rPr lang="de-DE" sz="2400" dirty="0">
                <a:solidFill>
                  <a:schemeClr val="tx1">
                    <a:lumMod val="50000"/>
                  </a:schemeClr>
                </a:solidFill>
                <a:latin typeface="Trebuchet MS"/>
                <a:ea typeface="Trebuchet MS"/>
                <a:cs typeface="Trebuchet MS"/>
                <a:sym typeface="Trebuchet MS"/>
              </a:rPr>
              <a:t>Img src: https://www.slideshare.net/arangodb/introduction-to-column-oriented-databases</a:t>
            </a:r>
            <a:endParaRPr lang="de-DE" dirty="0">
              <a:solidFill>
                <a:schemeClr val="tx1">
                  <a:lumMod val="50000"/>
                </a:schemeClr>
              </a:solidFill>
              <a:latin typeface="Trebuchet MS"/>
              <a:ea typeface="Trebuchet MS"/>
              <a:cs typeface="Trebuchet MS"/>
              <a:sym typeface="Trebuchet MS"/>
            </a:endParaRPr>
          </a:p>
        </p:txBody>
      </p:sp>
    </p:spTree>
    <p:extLst>
      <p:ext uri="{BB962C8B-B14F-4D97-AF65-F5344CB8AC3E}">
        <p14:creationId xmlns:p14="http://schemas.microsoft.com/office/powerpoint/2010/main" val="153232235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solidFill>
                  <a:srgbClr val="FFC000"/>
                </a:solidFill>
              </a:rPr>
              <a:t>Document store </a:t>
            </a:r>
            <a:r>
              <a:rPr lang="en-US" dirty="0"/>
              <a:t>databases: </a:t>
            </a:r>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NoSQL Databases</a:t>
            </a:r>
            <a:br>
              <a:rPr lang="en-US" dirty="0"/>
            </a:br>
            <a:endParaRPr dirty="0"/>
          </a:p>
        </p:txBody>
      </p:sp>
      <p:sp>
        <p:nvSpPr>
          <p:cNvPr id="8" name="Google Shape;280;p36">
            <a:extLst>
              <a:ext uri="{FF2B5EF4-FFF2-40B4-BE49-F238E27FC236}">
                <a16:creationId xmlns:a16="http://schemas.microsoft.com/office/drawing/2014/main" id="{316F9B27-5F65-487B-8424-1FA80438F656}"/>
              </a:ext>
            </a:extLst>
          </p:cNvPr>
          <p:cNvSpPr txBox="1"/>
          <p:nvPr/>
        </p:nvSpPr>
        <p:spPr>
          <a:xfrm>
            <a:off x="5674357" y="10001917"/>
            <a:ext cx="13035284" cy="1178249"/>
          </a:xfrm>
          <a:prstGeom prst="rect">
            <a:avLst/>
          </a:prstGeom>
          <a:noFill/>
          <a:ln>
            <a:noFill/>
          </a:ln>
        </p:spPr>
        <p:txBody>
          <a:bodyPr spcFirstLastPara="1" wrap="square" lIns="91425" tIns="91425" rIns="91425" bIns="91425" anchor="t" anchorCtr="0">
            <a:noAutofit/>
          </a:bodyPr>
          <a:lstStyle/>
          <a:p>
            <a:pPr marL="0" lvl="0" indent="0" algn="ctr" rtl="0">
              <a:lnSpc>
                <a:spcPct val="125000"/>
              </a:lnSpc>
              <a:spcBef>
                <a:spcPts val="0"/>
              </a:spcBef>
              <a:spcAft>
                <a:spcPts val="0"/>
              </a:spcAft>
              <a:buNone/>
            </a:pPr>
            <a:r>
              <a:rPr lang="en-GB" dirty="0" err="1">
                <a:solidFill>
                  <a:schemeClr val="tx1">
                    <a:lumMod val="50000"/>
                  </a:schemeClr>
                </a:solidFill>
                <a:latin typeface="Trebuchet MS"/>
                <a:ea typeface="Trebuchet MS"/>
                <a:cs typeface="Trebuchet MS"/>
                <a:sym typeface="Trebuchet MS"/>
              </a:rPr>
              <a:t>Img</a:t>
            </a:r>
            <a:r>
              <a:rPr lang="en-GB" dirty="0">
                <a:solidFill>
                  <a:schemeClr val="tx1">
                    <a:lumMod val="50000"/>
                  </a:schemeClr>
                </a:solidFill>
                <a:latin typeface="Trebuchet MS"/>
                <a:ea typeface="Trebuchet MS"/>
                <a:cs typeface="Trebuchet MS"/>
                <a:sym typeface="Trebuchet MS"/>
              </a:rPr>
              <a:t> </a:t>
            </a:r>
            <a:r>
              <a:rPr lang="en-GB" dirty="0" err="1">
                <a:solidFill>
                  <a:schemeClr val="tx1">
                    <a:lumMod val="50000"/>
                  </a:schemeClr>
                </a:solidFill>
                <a:latin typeface="Trebuchet MS"/>
                <a:ea typeface="Trebuchet MS"/>
                <a:cs typeface="Trebuchet MS"/>
                <a:sym typeface="Trebuchet MS"/>
              </a:rPr>
              <a:t>src</a:t>
            </a:r>
            <a:r>
              <a:rPr lang="en-GB" dirty="0">
                <a:solidFill>
                  <a:schemeClr val="tx1">
                    <a:lumMod val="50000"/>
                  </a:schemeClr>
                </a:solidFill>
                <a:latin typeface="Trebuchet MS"/>
                <a:ea typeface="Trebuchet MS"/>
                <a:cs typeface="Trebuchet MS"/>
                <a:sym typeface="Trebuchet MS"/>
              </a:rPr>
              <a:t>: https://www.slideshare.net/arangodb/introduction-to-column-oriented-databases</a:t>
            </a:r>
            <a:endParaRPr dirty="0">
              <a:solidFill>
                <a:schemeClr val="tx1">
                  <a:lumMod val="50000"/>
                </a:schemeClr>
              </a:solidFill>
              <a:latin typeface="Trebuchet MS"/>
              <a:ea typeface="Trebuchet MS"/>
              <a:cs typeface="Trebuchet MS"/>
              <a:sym typeface="Trebuchet MS"/>
            </a:endParaRPr>
          </a:p>
        </p:txBody>
      </p:sp>
      <p:pic>
        <p:nvPicPr>
          <p:cNvPr id="9" name="Google Shape;281;p36">
            <a:extLst>
              <a:ext uri="{FF2B5EF4-FFF2-40B4-BE49-F238E27FC236}">
                <a16:creationId xmlns:a16="http://schemas.microsoft.com/office/drawing/2014/main" id="{8793B829-3083-4BEC-8A47-E75B1EFD8984}"/>
              </a:ext>
            </a:extLst>
          </p:cNvPr>
          <p:cNvPicPr preferRelativeResize="0"/>
          <p:nvPr/>
        </p:nvPicPr>
        <p:blipFill>
          <a:blip r:embed="rId3">
            <a:alphaModFix/>
          </a:blip>
          <a:stretch>
            <a:fillRect/>
          </a:stretch>
        </p:blipFill>
        <p:spPr>
          <a:xfrm>
            <a:off x="4097672" y="5566536"/>
            <a:ext cx="16188655" cy="4288664"/>
          </a:xfrm>
          <a:prstGeom prst="rect">
            <a:avLst/>
          </a:prstGeom>
          <a:noFill/>
          <a:ln>
            <a:noFill/>
          </a:ln>
        </p:spPr>
      </p:pic>
    </p:spTree>
    <p:extLst>
      <p:ext uri="{BB962C8B-B14F-4D97-AF65-F5344CB8AC3E}">
        <p14:creationId xmlns:p14="http://schemas.microsoft.com/office/powerpoint/2010/main" val="51439158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solidFill>
                  <a:srgbClr val="FFC000"/>
                </a:solidFill>
              </a:rPr>
              <a:t>Graph</a:t>
            </a:r>
            <a:r>
              <a:rPr lang="en-US" dirty="0"/>
              <a:t> databases:</a:t>
            </a:r>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endParaRPr lang="en-US" dirty="0"/>
          </a:p>
          <a:p>
            <a:pPr algn="l" rtl="0">
              <a:defRPr/>
            </a:pPr>
            <a:r>
              <a:rPr lang="en-US" dirty="0">
                <a:solidFill>
                  <a:srgbClr val="FFC000"/>
                </a:solidFill>
              </a:rPr>
              <a:t>Object-oriented</a:t>
            </a:r>
            <a:r>
              <a:rPr lang="en-US" dirty="0"/>
              <a:t> databases</a:t>
            </a:r>
          </a:p>
          <a:p>
            <a:pPr algn="l" rtl="0">
              <a:defRPr/>
            </a:pPr>
            <a:endParaRPr lang="en-US" dirty="0"/>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NoSQL Databases</a:t>
            </a:r>
            <a:br>
              <a:rPr lang="en-US" dirty="0"/>
            </a:br>
            <a:endParaRPr dirty="0"/>
          </a:p>
        </p:txBody>
      </p:sp>
      <p:sp>
        <p:nvSpPr>
          <p:cNvPr id="3" name="عنصر نائب للصورة 2">
            <a:extLst>
              <a:ext uri="{FF2B5EF4-FFF2-40B4-BE49-F238E27FC236}">
                <a16:creationId xmlns:a16="http://schemas.microsoft.com/office/drawing/2014/main" id="{72E53B7B-C174-4A1C-B92B-1E0C1D8E29B4}"/>
              </a:ext>
            </a:extLst>
          </p:cNvPr>
          <p:cNvSpPr>
            <a:spLocks noGrp="1"/>
          </p:cNvSpPr>
          <p:nvPr>
            <p:ph type="pic" sz="half" idx="22"/>
          </p:nvPr>
        </p:nvSpPr>
        <p:spPr/>
      </p:sp>
      <p:pic>
        <p:nvPicPr>
          <p:cNvPr id="8" name="Google Shape;289;p37">
            <a:extLst>
              <a:ext uri="{FF2B5EF4-FFF2-40B4-BE49-F238E27FC236}">
                <a16:creationId xmlns:a16="http://schemas.microsoft.com/office/drawing/2014/main" id="{8C2CA657-3EB6-4F2A-8439-99C3E54B77B1}"/>
              </a:ext>
            </a:extLst>
          </p:cNvPr>
          <p:cNvPicPr preferRelativeResize="0"/>
          <p:nvPr/>
        </p:nvPicPr>
        <p:blipFill>
          <a:blip r:embed="rId3">
            <a:alphaModFix/>
          </a:blip>
          <a:stretch>
            <a:fillRect/>
          </a:stretch>
        </p:blipFill>
        <p:spPr>
          <a:xfrm>
            <a:off x="7263023" y="4601204"/>
            <a:ext cx="6135479" cy="5200471"/>
          </a:xfrm>
          <a:prstGeom prst="rect">
            <a:avLst/>
          </a:prstGeom>
          <a:noFill/>
          <a:ln>
            <a:noFill/>
          </a:ln>
        </p:spPr>
      </p:pic>
    </p:spTree>
    <p:extLst>
      <p:ext uri="{BB962C8B-B14F-4D97-AF65-F5344CB8AC3E}">
        <p14:creationId xmlns:p14="http://schemas.microsoft.com/office/powerpoint/2010/main" val="308903379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dirty="0"/>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solidFill>
                  <a:srgbClr val="FFC000"/>
                </a:solidFill>
              </a:rPr>
              <a:t>MongoDB: </a:t>
            </a:r>
            <a:r>
              <a:rPr lang="en-US" dirty="0"/>
              <a:t>document store, NoSQL database made up of collections and documents. </a:t>
            </a:r>
          </a:p>
          <a:p>
            <a:pPr algn="l" rtl="0">
              <a:defRPr/>
            </a:pPr>
            <a:r>
              <a:rPr lang="en-US" dirty="0">
                <a:solidFill>
                  <a:srgbClr val="FFC000"/>
                </a:solidFill>
              </a:rPr>
              <a:t>Collection: </a:t>
            </a:r>
            <a:r>
              <a:rPr lang="en-US" dirty="0"/>
              <a:t>a group of documents. It is similar to an entity or table when working with relational databases.</a:t>
            </a:r>
          </a:p>
          <a:p>
            <a:pPr algn="l" rtl="0">
              <a:defRPr/>
            </a:pPr>
            <a:r>
              <a:rPr lang="en-US" dirty="0">
                <a:solidFill>
                  <a:srgbClr val="FFC000"/>
                </a:solidFill>
              </a:rPr>
              <a:t>Documents:</a:t>
            </a:r>
            <a:r>
              <a:rPr lang="en-US" dirty="0"/>
              <a:t> In relational databases, records are stored in tables. MongoDB uses BSON (Binary JSON) documents instead of records (or rows in a table) to store data</a:t>
            </a:r>
          </a:p>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MongoDB</a:t>
            </a:r>
            <a:endParaRPr dirty="0"/>
          </a:p>
        </p:txBody>
      </p:sp>
      <p:pic>
        <p:nvPicPr>
          <p:cNvPr id="2050" name="Picture 2">
            <a:extLst>
              <a:ext uri="{FF2B5EF4-FFF2-40B4-BE49-F238E27FC236}">
                <a16:creationId xmlns:a16="http://schemas.microsoft.com/office/drawing/2014/main" id="{3759E2A0-B3FD-4014-9EF6-672670BE4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676" y="8001614"/>
            <a:ext cx="12632267" cy="340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24077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It is important for all software developers to be able to </a:t>
            </a:r>
            <a:r>
              <a:rPr lang="en-US" dirty="0">
                <a:solidFill>
                  <a:srgbClr val="FFC000"/>
                </a:solidFill>
              </a:rPr>
              <a:t>access, manipulate and store data</a:t>
            </a:r>
            <a:r>
              <a:rPr lang="en-US" dirty="0"/>
              <a:t>. </a:t>
            </a:r>
          </a:p>
          <a:p>
            <a:pPr algn="l" rtl="0">
              <a:defRPr/>
            </a:pPr>
            <a:r>
              <a:rPr lang="en-US" dirty="0">
                <a:solidFill>
                  <a:srgbClr val="FFC000"/>
                </a:solidFill>
              </a:rPr>
              <a:t>Database</a:t>
            </a:r>
            <a:r>
              <a:rPr lang="en-US" dirty="0"/>
              <a:t>: a large container of data, with the ability to order the data in multiple ways while providing easy access to the data itself.</a:t>
            </a:r>
          </a:p>
          <a:p>
            <a:pPr algn="l" rtl="0">
              <a:defRPr/>
            </a:pPr>
            <a:endParaRPr lang="en-US" dirty="0"/>
          </a:p>
          <a:p>
            <a:pPr algn="l" rtl="0">
              <a:defRPr/>
            </a:pPr>
            <a:endParaRPr lang="en-US" dirty="0"/>
          </a:p>
          <a:p>
            <a:pPr algn="l" rtl="0">
              <a:defRPr/>
            </a:pPr>
            <a:endParaRPr lang="en-US" dirty="0"/>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Databases</a:t>
            </a:r>
            <a:br>
              <a:rPr lang="en-US" dirty="0"/>
            </a:br>
            <a:endParaRPr dirty="0"/>
          </a:p>
        </p:txBody>
      </p:sp>
      <p:sp>
        <p:nvSpPr>
          <p:cNvPr id="3" name="عنصر نائب للصورة 2">
            <a:extLst>
              <a:ext uri="{FF2B5EF4-FFF2-40B4-BE49-F238E27FC236}">
                <a16:creationId xmlns:a16="http://schemas.microsoft.com/office/drawing/2014/main" id="{43C19027-8E92-49B8-B3CE-EED544F407D9}"/>
              </a:ext>
            </a:extLst>
          </p:cNvPr>
          <p:cNvSpPr>
            <a:spLocks noGrp="1"/>
          </p:cNvSpPr>
          <p:nvPr>
            <p:ph type="pic" sz="half" idx="22"/>
          </p:nvPr>
        </p:nvSpPr>
        <p:spPr/>
      </p:sp>
      <p:pic>
        <p:nvPicPr>
          <p:cNvPr id="1026" name="Picture 2" descr="Choosing the Right Database for Your Applications | PingCAP">
            <a:extLst>
              <a:ext uri="{FF2B5EF4-FFF2-40B4-BE49-F238E27FC236}">
                <a16:creationId xmlns:a16="http://schemas.microsoft.com/office/drawing/2014/main" id="{98FDE599-F95A-4AF2-9E4E-AC5851376C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89" r="14501"/>
          <a:stretch/>
        </p:blipFill>
        <p:spPr bwMode="auto">
          <a:xfrm>
            <a:off x="11691257" y="5775923"/>
            <a:ext cx="11985171" cy="7322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a:p>
        </p:txBody>
      </p:sp>
      <p:sp>
        <p:nvSpPr>
          <p:cNvPr id="203" name="Slide Title"/>
          <p:cNvSpPr txBox="1">
            <a:spLocks noGrp="1"/>
          </p:cNvSpPr>
          <p:nvPr>
            <p:ph type="title"/>
          </p:nvPr>
        </p:nvSpPr>
        <p:spPr>
          <a:prstGeom prst="rect">
            <a:avLst/>
          </a:prstGeom>
        </p:spPr>
        <p:txBody>
          <a:bodyPr/>
          <a:lstStyle/>
          <a:p>
            <a:pPr algn="l" rtl="0">
              <a:defRPr/>
            </a:pPr>
            <a:r>
              <a:rPr lang="en-US" dirty="0"/>
              <a:t>MongoDB</a:t>
            </a:r>
            <a:endParaRPr dirty="0"/>
          </a:p>
        </p:txBody>
      </p:sp>
      <p:pic>
        <p:nvPicPr>
          <p:cNvPr id="6" name="Google Shape;303;p39">
            <a:extLst>
              <a:ext uri="{FF2B5EF4-FFF2-40B4-BE49-F238E27FC236}">
                <a16:creationId xmlns:a16="http://schemas.microsoft.com/office/drawing/2014/main" id="{14833E2E-2116-4ED7-A967-411A1449EFB9}"/>
              </a:ext>
            </a:extLst>
          </p:cNvPr>
          <p:cNvPicPr preferRelativeResize="0"/>
          <p:nvPr/>
        </p:nvPicPr>
        <p:blipFill>
          <a:blip r:embed="rId2">
            <a:alphaModFix/>
          </a:blip>
          <a:stretch>
            <a:fillRect/>
          </a:stretch>
        </p:blipFill>
        <p:spPr>
          <a:xfrm>
            <a:off x="3033993" y="3307742"/>
            <a:ext cx="18316014" cy="8256630"/>
          </a:xfrm>
          <a:prstGeom prst="rect">
            <a:avLst/>
          </a:prstGeom>
          <a:noFill/>
          <a:ln>
            <a:noFill/>
          </a:ln>
        </p:spPr>
      </p:pic>
    </p:spTree>
    <p:extLst>
      <p:ext uri="{BB962C8B-B14F-4D97-AF65-F5344CB8AC3E}">
        <p14:creationId xmlns:p14="http://schemas.microsoft.com/office/powerpoint/2010/main" val="380289046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dirty="0"/>
          </a:p>
        </p:txBody>
      </p:sp>
      <p:sp>
        <p:nvSpPr>
          <p:cNvPr id="201" name="Slide bullet text"/>
          <p:cNvSpPr txBox="1">
            <a:spLocks noGrp="1"/>
          </p:cNvSpPr>
          <p:nvPr>
            <p:ph type="body" sz="half" idx="1"/>
          </p:nvPr>
        </p:nvSpPr>
        <p:spPr>
          <a:prstGeom prst="rect">
            <a:avLst/>
          </a:prstGeom>
        </p:spPr>
        <p:txBody>
          <a:bodyPr/>
          <a:lstStyle/>
          <a:p>
            <a:pPr algn="l" rtl="0">
              <a:defRPr/>
            </a:pPr>
            <a:endParaRPr/>
          </a:p>
        </p:txBody>
      </p:sp>
      <p:sp>
        <p:nvSpPr>
          <p:cNvPr id="203" name="Slide Title"/>
          <p:cNvSpPr txBox="1">
            <a:spLocks noGrp="1"/>
          </p:cNvSpPr>
          <p:nvPr>
            <p:ph type="title"/>
          </p:nvPr>
        </p:nvSpPr>
        <p:spPr>
          <a:xfrm>
            <a:off x="1206500" y="1079500"/>
            <a:ext cx="19418300" cy="1435100"/>
          </a:xfrm>
          <a:prstGeom prst="rect">
            <a:avLst/>
          </a:prstGeom>
        </p:spPr>
        <p:txBody>
          <a:bodyPr>
            <a:normAutofit fontScale="90000"/>
          </a:bodyPr>
          <a:lstStyle/>
          <a:p>
            <a:pPr algn="l" rtl="0">
              <a:defRPr/>
            </a:pPr>
            <a:r>
              <a:rPr lang="en-US" dirty="0"/>
              <a:t>MongoDB in Full Stack Web Application</a:t>
            </a:r>
            <a:endParaRPr dirty="0"/>
          </a:p>
        </p:txBody>
      </p:sp>
      <p:sp>
        <p:nvSpPr>
          <p:cNvPr id="3" name="عنصر نائب للصورة 2">
            <a:extLst>
              <a:ext uri="{FF2B5EF4-FFF2-40B4-BE49-F238E27FC236}">
                <a16:creationId xmlns:a16="http://schemas.microsoft.com/office/drawing/2014/main" id="{A67261D3-A42C-4064-AAF4-8263DAFE9748}"/>
              </a:ext>
            </a:extLst>
          </p:cNvPr>
          <p:cNvSpPr>
            <a:spLocks noGrp="1"/>
          </p:cNvSpPr>
          <p:nvPr>
            <p:ph type="pic" sz="half" idx="22"/>
          </p:nvPr>
        </p:nvSpPr>
        <p:spPr/>
      </p:sp>
      <p:grpSp>
        <p:nvGrpSpPr>
          <p:cNvPr id="8" name="Google Shape;310;p40">
            <a:extLst>
              <a:ext uri="{FF2B5EF4-FFF2-40B4-BE49-F238E27FC236}">
                <a16:creationId xmlns:a16="http://schemas.microsoft.com/office/drawing/2014/main" id="{5216B256-35C8-4954-8583-4CA37D08AA03}"/>
              </a:ext>
            </a:extLst>
          </p:cNvPr>
          <p:cNvGrpSpPr/>
          <p:nvPr/>
        </p:nvGrpSpPr>
        <p:grpSpPr>
          <a:xfrm>
            <a:off x="5798533" y="2836365"/>
            <a:ext cx="12790436" cy="8859274"/>
            <a:chOff x="3051975" y="1431550"/>
            <a:chExt cx="3006300" cy="2272500"/>
          </a:xfrm>
        </p:grpSpPr>
        <p:sp>
          <p:nvSpPr>
            <p:cNvPr id="9" name="Google Shape;311;p40">
              <a:extLst>
                <a:ext uri="{FF2B5EF4-FFF2-40B4-BE49-F238E27FC236}">
                  <a16:creationId xmlns:a16="http://schemas.microsoft.com/office/drawing/2014/main" id="{08FBE3E3-22C3-4CB3-8269-AA04810660A1}"/>
                </a:ext>
              </a:extLst>
            </p:cNvPr>
            <p:cNvSpPr/>
            <p:nvPr/>
          </p:nvSpPr>
          <p:spPr>
            <a:xfrm>
              <a:off x="3051975" y="1431550"/>
              <a:ext cx="3006300" cy="227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312;p40">
              <a:extLst>
                <a:ext uri="{FF2B5EF4-FFF2-40B4-BE49-F238E27FC236}">
                  <a16:creationId xmlns:a16="http://schemas.microsoft.com/office/drawing/2014/main" id="{F04BF55C-11C0-43F9-B907-4E8798099535}"/>
                </a:ext>
              </a:extLst>
            </p:cNvPr>
            <p:cNvPicPr preferRelativeResize="0"/>
            <p:nvPr/>
          </p:nvPicPr>
          <p:blipFill>
            <a:blip r:embed="rId3">
              <a:alphaModFix/>
            </a:blip>
            <a:stretch>
              <a:fillRect/>
            </a:stretch>
          </p:blipFill>
          <p:spPr>
            <a:xfrm>
              <a:off x="3205163" y="1552575"/>
              <a:ext cx="2733675" cy="2038350"/>
            </a:xfrm>
            <a:prstGeom prst="rect">
              <a:avLst/>
            </a:prstGeom>
            <a:noFill/>
            <a:ln>
              <a:noFill/>
            </a:ln>
          </p:spPr>
        </p:pic>
      </p:grpSp>
    </p:spTree>
    <p:extLst>
      <p:ext uri="{BB962C8B-B14F-4D97-AF65-F5344CB8AC3E}">
        <p14:creationId xmlns:p14="http://schemas.microsoft.com/office/powerpoint/2010/main" val="40082372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18420443" cy="8256630"/>
          </a:xfrm>
          <a:prstGeom prst="rect">
            <a:avLst/>
          </a:prstGeom>
        </p:spPr>
        <p:txBody>
          <a:bodyPr/>
          <a:lstStyle/>
          <a:p>
            <a:pPr algn="l" rtl="0">
              <a:defRPr/>
            </a:pPr>
            <a:r>
              <a:rPr lang="en-US" dirty="0">
                <a:solidFill>
                  <a:srgbClr val="FFC000"/>
                </a:solidFill>
              </a:rPr>
              <a:t>Data</a:t>
            </a:r>
            <a:r>
              <a:rPr lang="en-US" dirty="0"/>
              <a:t>: raw, unprocessed facts </a:t>
            </a:r>
          </a:p>
          <a:p>
            <a:pPr algn="l" rtl="0">
              <a:defRPr/>
            </a:pPr>
            <a:r>
              <a:rPr lang="en-US" dirty="0">
                <a:solidFill>
                  <a:srgbClr val="FFC000"/>
                </a:solidFill>
              </a:rPr>
              <a:t>Information</a:t>
            </a:r>
            <a:r>
              <a:rPr lang="en-US" dirty="0"/>
              <a:t>: the result of processing the raw data to reveal its meaning</a:t>
            </a:r>
          </a:p>
          <a:p>
            <a:pPr algn="l" rtl="0">
              <a:defRPr/>
            </a:pPr>
            <a:endParaRPr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Data vs. Information</a:t>
            </a:r>
            <a:endParaRPr dirty="0"/>
          </a:p>
        </p:txBody>
      </p:sp>
      <p:sp>
        <p:nvSpPr>
          <p:cNvPr id="3" name="عنصر نائب للصورة 2">
            <a:extLst>
              <a:ext uri="{FF2B5EF4-FFF2-40B4-BE49-F238E27FC236}">
                <a16:creationId xmlns:a16="http://schemas.microsoft.com/office/drawing/2014/main" id="{680E1D31-B882-4681-BE5A-445BA858D4A9}"/>
              </a:ext>
            </a:extLst>
          </p:cNvPr>
          <p:cNvSpPr>
            <a:spLocks noGrp="1"/>
          </p:cNvSpPr>
          <p:nvPr>
            <p:ph type="pic" sz="half" idx="22"/>
          </p:nvPr>
        </p:nvSpPr>
        <p:spPr/>
      </p:sp>
      <p:grpSp>
        <p:nvGrpSpPr>
          <p:cNvPr id="8" name="Google Shape;172;p22">
            <a:extLst>
              <a:ext uri="{FF2B5EF4-FFF2-40B4-BE49-F238E27FC236}">
                <a16:creationId xmlns:a16="http://schemas.microsoft.com/office/drawing/2014/main" id="{F7A9C079-2CCD-47E9-8F8D-595EA5F4ABB8}"/>
              </a:ext>
            </a:extLst>
          </p:cNvPr>
          <p:cNvGrpSpPr/>
          <p:nvPr/>
        </p:nvGrpSpPr>
        <p:grpSpPr>
          <a:xfrm>
            <a:off x="13079538" y="5895806"/>
            <a:ext cx="11235836" cy="7550693"/>
            <a:chOff x="2643475" y="2080475"/>
            <a:chExt cx="4203756" cy="3063025"/>
          </a:xfrm>
        </p:grpSpPr>
        <p:sp>
          <p:nvSpPr>
            <p:cNvPr id="9" name="Google Shape;173;p22">
              <a:extLst>
                <a:ext uri="{FF2B5EF4-FFF2-40B4-BE49-F238E27FC236}">
                  <a16:creationId xmlns:a16="http://schemas.microsoft.com/office/drawing/2014/main" id="{4DEBD69D-620D-4F3D-ABCF-6DAE30999F05}"/>
                </a:ext>
              </a:extLst>
            </p:cNvPr>
            <p:cNvSpPr/>
            <p:nvPr/>
          </p:nvSpPr>
          <p:spPr>
            <a:xfrm>
              <a:off x="2643475" y="2080475"/>
              <a:ext cx="3858900" cy="28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74;p22">
              <a:extLst>
                <a:ext uri="{FF2B5EF4-FFF2-40B4-BE49-F238E27FC236}">
                  <a16:creationId xmlns:a16="http://schemas.microsoft.com/office/drawing/2014/main" id="{04EEFB69-6BEF-4C4B-942F-B61E5A1951AE}"/>
                </a:ext>
              </a:extLst>
            </p:cNvPr>
            <p:cNvPicPr preferRelativeResize="0"/>
            <p:nvPr/>
          </p:nvPicPr>
          <p:blipFill>
            <a:blip r:embed="rId3">
              <a:alphaModFix/>
            </a:blip>
            <a:stretch>
              <a:fillRect/>
            </a:stretch>
          </p:blipFill>
          <p:spPr>
            <a:xfrm>
              <a:off x="2716475" y="2172825"/>
              <a:ext cx="4130756" cy="2970675"/>
            </a:xfrm>
            <a:prstGeom prst="rect">
              <a:avLst/>
            </a:prstGeom>
            <a:noFill/>
            <a:ln>
              <a:noFill/>
            </a:ln>
          </p:spPr>
        </p:pic>
      </p:grpSp>
    </p:spTree>
    <p:extLst>
      <p:ext uri="{BB962C8B-B14F-4D97-AF65-F5344CB8AC3E}">
        <p14:creationId xmlns:p14="http://schemas.microsoft.com/office/powerpoint/2010/main" val="19574954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9779001" cy="8256630"/>
          </a:xfrm>
          <a:prstGeom prst="rect">
            <a:avLst/>
          </a:prstGeom>
        </p:spPr>
        <p:txBody>
          <a:bodyPr/>
          <a:lstStyle/>
          <a:p>
            <a:pPr marL="0" indent="0" algn="l" rtl="0">
              <a:buNone/>
              <a:defRPr/>
            </a:pPr>
            <a:r>
              <a:rPr lang="en-US" dirty="0">
                <a:solidFill>
                  <a:srgbClr val="FFC000"/>
                </a:solidFill>
              </a:rPr>
              <a:t>Database Management System: </a:t>
            </a:r>
            <a:r>
              <a:rPr lang="en-US" dirty="0"/>
              <a:t>a collection of programs that manage the database structure and controls access to the data stored in the database. </a:t>
            </a:r>
          </a:p>
          <a:p>
            <a:pPr algn="l" rtl="0">
              <a:defRPr/>
            </a:pPr>
            <a:endParaRPr lang="en-US" dirty="0"/>
          </a:p>
          <a:p>
            <a:pPr algn="l" rtl="0">
              <a:defRPr/>
            </a:pPr>
            <a:endParaRPr lang="en-US"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DBMS</a:t>
            </a:r>
            <a:br>
              <a:rPr lang="en-US" dirty="0"/>
            </a:br>
            <a:endParaRPr dirty="0"/>
          </a:p>
        </p:txBody>
      </p:sp>
      <p:sp>
        <p:nvSpPr>
          <p:cNvPr id="3" name="عنصر نائب للصورة 2">
            <a:extLst>
              <a:ext uri="{FF2B5EF4-FFF2-40B4-BE49-F238E27FC236}">
                <a16:creationId xmlns:a16="http://schemas.microsoft.com/office/drawing/2014/main" id="{23C028EB-CE36-43D9-9DF2-143C5EB252C3}"/>
              </a:ext>
            </a:extLst>
          </p:cNvPr>
          <p:cNvSpPr>
            <a:spLocks noGrp="1"/>
          </p:cNvSpPr>
          <p:nvPr>
            <p:ph type="pic" sz="half" idx="22"/>
          </p:nvPr>
        </p:nvSpPr>
        <p:spPr/>
      </p:sp>
      <p:pic>
        <p:nvPicPr>
          <p:cNvPr id="8" name="Google Shape;182;p23">
            <a:extLst>
              <a:ext uri="{FF2B5EF4-FFF2-40B4-BE49-F238E27FC236}">
                <a16:creationId xmlns:a16="http://schemas.microsoft.com/office/drawing/2014/main" id="{EC403ECE-9F81-4AEA-8509-6AD2A1C94284}"/>
              </a:ext>
            </a:extLst>
          </p:cNvPr>
          <p:cNvPicPr preferRelativeResize="0"/>
          <p:nvPr/>
        </p:nvPicPr>
        <p:blipFill>
          <a:blip r:embed="rId3">
            <a:alphaModFix/>
          </a:blip>
          <a:stretch>
            <a:fillRect/>
          </a:stretch>
        </p:blipFill>
        <p:spPr>
          <a:xfrm>
            <a:off x="11837466" y="4330054"/>
            <a:ext cx="11625942" cy="7681247"/>
          </a:xfrm>
          <a:prstGeom prst="rect">
            <a:avLst/>
          </a:prstGeom>
          <a:noFill/>
          <a:ln>
            <a:noFill/>
          </a:ln>
        </p:spPr>
      </p:pic>
      <p:sp>
        <p:nvSpPr>
          <p:cNvPr id="10" name="مربع نص 9">
            <a:extLst>
              <a:ext uri="{FF2B5EF4-FFF2-40B4-BE49-F238E27FC236}">
                <a16:creationId xmlns:a16="http://schemas.microsoft.com/office/drawing/2014/main" id="{B27BD0F3-ED68-4AF9-B06B-CF0AFB3849C8}"/>
              </a:ext>
            </a:extLst>
          </p:cNvPr>
          <p:cNvSpPr txBox="1"/>
          <p:nvPr/>
        </p:nvSpPr>
        <p:spPr>
          <a:xfrm>
            <a:off x="11551716" y="12656477"/>
            <a:ext cx="12197442"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0" indent="0" algn="l" rtl="0">
              <a:spcBef>
                <a:spcPts val="0"/>
              </a:spcBef>
              <a:spcAft>
                <a:spcPts val="0"/>
              </a:spcAft>
              <a:buNone/>
            </a:pPr>
            <a:r>
              <a:rPr lang="en-US" dirty="0">
                <a:solidFill>
                  <a:schemeClr val="tx1">
                    <a:lumMod val="50000"/>
                  </a:schemeClr>
                </a:solidFill>
                <a:latin typeface="Trebuchet MS"/>
                <a:ea typeface="Trebuchet MS"/>
                <a:cs typeface="Trebuchet MS"/>
                <a:sym typeface="Trebuchet MS"/>
              </a:rPr>
              <a:t>The DBMS manages the interaction between the end user and the database (bbc.co.uk)</a:t>
            </a:r>
          </a:p>
        </p:txBody>
      </p:sp>
    </p:spTree>
    <p:extLst>
      <p:ext uri="{BB962C8B-B14F-4D97-AF65-F5344CB8AC3E}">
        <p14:creationId xmlns:p14="http://schemas.microsoft.com/office/powerpoint/2010/main" val="418111489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15611929" cy="8256630"/>
          </a:xfrm>
          <a:prstGeom prst="rect">
            <a:avLst/>
          </a:prstGeom>
        </p:spPr>
        <p:txBody>
          <a:bodyPr>
            <a:normAutofit/>
          </a:bodyPr>
          <a:lstStyle/>
          <a:p>
            <a:pPr marL="0" indent="0" algn="l" rtl="0">
              <a:buNone/>
              <a:defRPr/>
            </a:pPr>
            <a:r>
              <a:rPr lang="en-US" dirty="0"/>
              <a:t>DBMS helps make data management more </a:t>
            </a:r>
            <a:r>
              <a:rPr lang="en-US" dirty="0">
                <a:solidFill>
                  <a:srgbClr val="FFC000"/>
                </a:solidFill>
              </a:rPr>
              <a:t>efficient</a:t>
            </a:r>
            <a:r>
              <a:rPr lang="en-US" dirty="0"/>
              <a:t> and </a:t>
            </a:r>
            <a:r>
              <a:rPr lang="en-US" dirty="0">
                <a:solidFill>
                  <a:srgbClr val="FFC000"/>
                </a:solidFill>
              </a:rPr>
              <a:t>effective</a:t>
            </a:r>
            <a:r>
              <a:rPr lang="en-US" dirty="0"/>
              <a:t> and provides </a:t>
            </a:r>
            <a:r>
              <a:rPr lang="en-US" dirty="0">
                <a:solidFill>
                  <a:srgbClr val="FFC000"/>
                </a:solidFill>
              </a:rPr>
              <a:t>advantages</a:t>
            </a:r>
            <a:r>
              <a:rPr lang="en-US" dirty="0"/>
              <a:t>:</a:t>
            </a:r>
          </a:p>
          <a:p>
            <a:pPr algn="l" rtl="0">
              <a:defRPr/>
            </a:pPr>
            <a:r>
              <a:rPr lang="en-US" dirty="0"/>
              <a:t>Improved data sharing</a:t>
            </a:r>
          </a:p>
          <a:p>
            <a:pPr algn="l" rtl="0">
              <a:defRPr/>
            </a:pPr>
            <a:r>
              <a:rPr lang="en-US" dirty="0"/>
              <a:t>Better data integration</a:t>
            </a:r>
          </a:p>
          <a:p>
            <a:pPr algn="l" rtl="0">
              <a:defRPr/>
            </a:pPr>
            <a:r>
              <a:rPr lang="en-US" dirty="0"/>
              <a:t>Minimized data inconsistency</a:t>
            </a:r>
          </a:p>
          <a:p>
            <a:pPr algn="l" rtl="0">
              <a:defRPr/>
            </a:pPr>
            <a:r>
              <a:rPr lang="en-US" dirty="0"/>
              <a:t>Improved data access</a:t>
            </a:r>
          </a:p>
          <a:p>
            <a:pPr algn="l" rtl="0">
              <a:defRPr/>
            </a:pPr>
            <a:r>
              <a:rPr lang="en-US" dirty="0"/>
              <a:t>Improved decision-making</a:t>
            </a:r>
          </a:p>
          <a:p>
            <a:pPr algn="l" rtl="0">
              <a:defRPr/>
            </a:pPr>
            <a:r>
              <a:rPr lang="en-US" dirty="0"/>
              <a:t>Increased end user productivity</a:t>
            </a:r>
          </a:p>
          <a:p>
            <a:pPr algn="l" rtl="0">
              <a:defRPr/>
            </a:pPr>
            <a:endParaRPr lang="en-US" dirty="0"/>
          </a:p>
          <a:p>
            <a:pPr algn="l" rtl="0">
              <a:defRPr/>
            </a:pPr>
            <a:endParaRPr lang="en-US" dirty="0"/>
          </a:p>
          <a:p>
            <a:pPr algn="l" rtl="0">
              <a:defRPr/>
            </a:pPr>
            <a:endParaRPr lang="en-US" dirty="0"/>
          </a:p>
        </p:txBody>
      </p:sp>
      <p:sp>
        <p:nvSpPr>
          <p:cNvPr id="203" name="Slide Title"/>
          <p:cNvSpPr txBox="1">
            <a:spLocks noGrp="1"/>
          </p:cNvSpPr>
          <p:nvPr>
            <p:ph type="title"/>
          </p:nvPr>
        </p:nvSpPr>
        <p:spPr>
          <a:prstGeom prst="rect">
            <a:avLst/>
          </a:prstGeom>
        </p:spPr>
        <p:txBody>
          <a:bodyPr>
            <a:normAutofit fontScale="90000"/>
          </a:bodyPr>
          <a:lstStyle/>
          <a:p>
            <a:pPr algn="l" rtl="0">
              <a:defRPr/>
            </a:pPr>
            <a:r>
              <a:rPr lang="en-US" dirty="0"/>
              <a:t>DBMS</a:t>
            </a:r>
            <a:br>
              <a:rPr lang="en-US" dirty="0"/>
            </a:br>
            <a:endParaRPr dirty="0"/>
          </a:p>
        </p:txBody>
      </p:sp>
    </p:spTree>
    <p:extLst>
      <p:ext uri="{BB962C8B-B14F-4D97-AF65-F5344CB8AC3E}">
        <p14:creationId xmlns:p14="http://schemas.microsoft.com/office/powerpoint/2010/main" val="26868147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3" cy="8256630"/>
          </a:xfrm>
          <a:prstGeom prst="rect">
            <a:avLst/>
          </a:prstGeom>
        </p:spPr>
        <p:txBody>
          <a:bodyPr/>
          <a:lstStyle/>
          <a:p>
            <a:pPr algn="l" rtl="0">
              <a:defRPr/>
            </a:pPr>
            <a:r>
              <a:rPr lang="en-US" dirty="0">
                <a:solidFill>
                  <a:srgbClr val="FFC000"/>
                </a:solidFill>
              </a:rPr>
              <a:t>Single-user: </a:t>
            </a:r>
            <a:r>
              <a:rPr lang="en-US" dirty="0"/>
              <a:t>only supports one user at a time</a:t>
            </a:r>
          </a:p>
          <a:p>
            <a:pPr algn="l" rtl="0">
              <a:defRPr/>
            </a:pPr>
            <a:r>
              <a:rPr lang="en-US" dirty="0">
                <a:solidFill>
                  <a:srgbClr val="FFC000"/>
                </a:solidFill>
              </a:rPr>
              <a:t>Multi-user: </a:t>
            </a:r>
            <a:r>
              <a:rPr lang="en-US" dirty="0"/>
              <a:t>supports a relatively small number of users (usually less than 50) or a specific department within an </a:t>
            </a:r>
            <a:r>
              <a:rPr lang="en-US" dirty="0" err="1"/>
              <a:t>organisation</a:t>
            </a:r>
            <a:endParaRPr lang="en-US" dirty="0"/>
          </a:p>
          <a:p>
            <a:pPr algn="l" rtl="0">
              <a:defRPr/>
            </a:pPr>
            <a:r>
              <a:rPr lang="en-US" dirty="0">
                <a:solidFill>
                  <a:srgbClr val="FFC000"/>
                </a:solidFill>
              </a:rPr>
              <a:t>Enterprise: </a:t>
            </a:r>
            <a:r>
              <a:rPr lang="en-US" dirty="0"/>
              <a:t>supports many users (more than 50) and is used by the entire </a:t>
            </a:r>
            <a:r>
              <a:rPr lang="en-US" dirty="0" err="1"/>
              <a:t>organisation</a:t>
            </a:r>
            <a:r>
              <a:rPr lang="en-US" dirty="0"/>
              <a:t>, across many departments</a:t>
            </a:r>
          </a:p>
          <a:p>
            <a:pPr algn="l" rtl="0">
              <a:defRPr/>
            </a:pPr>
            <a:endParaRPr dirty="0"/>
          </a:p>
        </p:txBody>
      </p:sp>
      <p:sp>
        <p:nvSpPr>
          <p:cNvPr id="203" name="Slide Title"/>
          <p:cNvSpPr txBox="1">
            <a:spLocks noGrp="1"/>
          </p:cNvSpPr>
          <p:nvPr>
            <p:ph type="title"/>
          </p:nvPr>
        </p:nvSpPr>
        <p:spPr>
          <a:xfrm>
            <a:off x="1206499" y="1079500"/>
            <a:ext cx="21900623" cy="1435100"/>
          </a:xfrm>
          <a:prstGeom prst="rect">
            <a:avLst/>
          </a:prstGeom>
        </p:spPr>
        <p:txBody>
          <a:bodyPr>
            <a:normAutofit fontScale="90000"/>
          </a:bodyPr>
          <a:lstStyle/>
          <a:p>
            <a:pPr algn="l" rtl="0">
              <a:defRPr/>
            </a:pPr>
            <a:r>
              <a:rPr lang="en-US" dirty="0"/>
              <a:t>Types of Databases: Based on users supported</a:t>
            </a:r>
            <a:br>
              <a:rPr lang="en-US" dirty="0"/>
            </a:br>
            <a:endParaRPr dirty="0"/>
          </a:p>
        </p:txBody>
      </p:sp>
    </p:spTree>
    <p:extLst>
      <p:ext uri="{BB962C8B-B14F-4D97-AF65-F5344CB8AC3E}">
        <p14:creationId xmlns:p14="http://schemas.microsoft.com/office/powerpoint/2010/main" val="34123875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19334843" cy="8256630"/>
          </a:xfrm>
          <a:prstGeom prst="rect">
            <a:avLst/>
          </a:prstGeom>
        </p:spPr>
        <p:txBody>
          <a:bodyPr/>
          <a:lstStyle/>
          <a:p>
            <a:pPr algn="l" rtl="0">
              <a:defRPr/>
            </a:pPr>
            <a:r>
              <a:rPr lang="en-US" dirty="0">
                <a:solidFill>
                  <a:srgbClr val="FFC000"/>
                </a:solidFill>
              </a:rPr>
              <a:t>Centralized: </a:t>
            </a:r>
            <a:r>
              <a:rPr lang="en-US" dirty="0"/>
              <a:t>supports data located at a single site</a:t>
            </a:r>
          </a:p>
          <a:p>
            <a:pPr algn="l" rtl="0">
              <a:defRPr/>
            </a:pPr>
            <a:r>
              <a:rPr lang="en-US" dirty="0">
                <a:solidFill>
                  <a:srgbClr val="FFC000"/>
                </a:solidFill>
              </a:rPr>
              <a:t>Distributed: </a:t>
            </a:r>
            <a:r>
              <a:rPr lang="en-US" dirty="0"/>
              <a:t>supports data distributed across several different sites.</a:t>
            </a:r>
          </a:p>
          <a:p>
            <a:pPr algn="l" rtl="0">
              <a:defRPr/>
            </a:pPr>
            <a:endParaRPr lang="en-US" dirty="0"/>
          </a:p>
        </p:txBody>
      </p:sp>
      <p:sp>
        <p:nvSpPr>
          <p:cNvPr id="203" name="Slide Title"/>
          <p:cNvSpPr txBox="1">
            <a:spLocks noGrp="1"/>
          </p:cNvSpPr>
          <p:nvPr>
            <p:ph type="title"/>
          </p:nvPr>
        </p:nvSpPr>
        <p:spPr>
          <a:xfrm>
            <a:off x="1206499" y="1079500"/>
            <a:ext cx="21000357" cy="1435100"/>
          </a:xfrm>
          <a:prstGeom prst="rect">
            <a:avLst/>
          </a:prstGeom>
        </p:spPr>
        <p:txBody>
          <a:bodyPr>
            <a:normAutofit fontScale="90000"/>
          </a:bodyPr>
          <a:lstStyle/>
          <a:p>
            <a:pPr algn="l" rtl="0">
              <a:defRPr/>
            </a:pPr>
            <a:r>
              <a:rPr lang="en-US" dirty="0"/>
              <a:t>Types of Databases: Based on location</a:t>
            </a:r>
            <a:br>
              <a:rPr lang="en-US" dirty="0"/>
            </a:br>
            <a:endParaRPr dirty="0"/>
          </a:p>
        </p:txBody>
      </p:sp>
      <p:sp>
        <p:nvSpPr>
          <p:cNvPr id="3" name="عنصر نائب للصورة 2">
            <a:extLst>
              <a:ext uri="{FF2B5EF4-FFF2-40B4-BE49-F238E27FC236}">
                <a16:creationId xmlns:a16="http://schemas.microsoft.com/office/drawing/2014/main" id="{4544C68E-E447-478D-AEC9-AAA0209265E4}"/>
              </a:ext>
            </a:extLst>
          </p:cNvPr>
          <p:cNvSpPr>
            <a:spLocks noGrp="1"/>
          </p:cNvSpPr>
          <p:nvPr>
            <p:ph type="pic" sz="half" idx="22"/>
          </p:nvPr>
        </p:nvSpPr>
        <p:spPr/>
      </p:sp>
    </p:spTree>
    <p:extLst>
      <p:ext uri="{BB962C8B-B14F-4D97-AF65-F5344CB8AC3E}">
        <p14:creationId xmlns:p14="http://schemas.microsoft.com/office/powerpoint/2010/main" val="970897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1900624" cy="8256630"/>
          </a:xfrm>
          <a:prstGeom prst="rect">
            <a:avLst/>
          </a:prstGeom>
        </p:spPr>
        <p:txBody>
          <a:bodyPr/>
          <a:lstStyle/>
          <a:p>
            <a:pPr algn="l" rtl="0">
              <a:defRPr/>
            </a:pPr>
            <a:r>
              <a:rPr lang="en-US" dirty="0">
                <a:solidFill>
                  <a:srgbClr val="FFC000"/>
                </a:solidFill>
              </a:rPr>
              <a:t>Operational</a:t>
            </a:r>
            <a:r>
              <a:rPr lang="en-US" dirty="0"/>
              <a:t>: designed to primarily support a company’s day-to-day operations. They are also known as online transaction processing (OLTP), transactional or production databases.</a:t>
            </a:r>
          </a:p>
          <a:p>
            <a:pPr algn="l" rtl="0">
              <a:defRPr/>
            </a:pPr>
            <a:endParaRPr dirty="0"/>
          </a:p>
        </p:txBody>
      </p:sp>
      <p:sp>
        <p:nvSpPr>
          <p:cNvPr id="203" name="Slide Title"/>
          <p:cNvSpPr txBox="1">
            <a:spLocks noGrp="1"/>
          </p:cNvSpPr>
          <p:nvPr>
            <p:ph type="title"/>
          </p:nvPr>
        </p:nvSpPr>
        <p:spPr>
          <a:xfrm>
            <a:off x="1206499" y="1079500"/>
            <a:ext cx="15971157" cy="1435100"/>
          </a:xfrm>
          <a:prstGeom prst="rect">
            <a:avLst/>
          </a:prstGeom>
        </p:spPr>
        <p:txBody>
          <a:bodyPr>
            <a:normAutofit fontScale="90000"/>
          </a:bodyPr>
          <a:lstStyle/>
          <a:p>
            <a:pPr algn="l" rtl="0">
              <a:defRPr/>
            </a:pPr>
            <a:r>
              <a:rPr lang="en-US" dirty="0"/>
              <a:t>Types of Databases: How it is used</a:t>
            </a:r>
            <a:br>
              <a:rPr lang="en-US" dirty="0"/>
            </a:br>
            <a:endParaRPr dirty="0"/>
          </a:p>
        </p:txBody>
      </p:sp>
      <p:sp>
        <p:nvSpPr>
          <p:cNvPr id="3" name="عنصر نائب للصورة 2">
            <a:extLst>
              <a:ext uri="{FF2B5EF4-FFF2-40B4-BE49-F238E27FC236}">
                <a16:creationId xmlns:a16="http://schemas.microsoft.com/office/drawing/2014/main" id="{7D146D5C-F716-4632-8C33-9FFDE7922FE2}"/>
              </a:ext>
            </a:extLst>
          </p:cNvPr>
          <p:cNvSpPr>
            <a:spLocks noGrp="1"/>
          </p:cNvSpPr>
          <p:nvPr>
            <p:ph type="pic" sz="half" idx="22"/>
          </p:nvPr>
        </p:nvSpPr>
        <p:spPr/>
      </p:sp>
    </p:spTree>
    <p:extLst>
      <p:ext uri="{BB962C8B-B14F-4D97-AF65-F5344CB8AC3E}">
        <p14:creationId xmlns:p14="http://schemas.microsoft.com/office/powerpoint/2010/main" val="300085345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xfrm>
            <a:off x="1206499" y="4248504"/>
            <a:ext cx="20020643" cy="8256630"/>
          </a:xfrm>
          <a:prstGeom prst="rect">
            <a:avLst/>
          </a:prstGeom>
        </p:spPr>
        <p:txBody>
          <a:bodyPr/>
          <a:lstStyle/>
          <a:p>
            <a:pPr algn="l" rtl="0">
              <a:defRPr/>
            </a:pPr>
            <a:r>
              <a:rPr lang="en-US" dirty="0">
                <a:solidFill>
                  <a:srgbClr val="FFC000"/>
                </a:solidFill>
              </a:rPr>
              <a:t>Unstructured: </a:t>
            </a:r>
            <a:r>
              <a:rPr lang="en-US" dirty="0"/>
              <a:t>data that exist in their original, or raw, state</a:t>
            </a:r>
          </a:p>
          <a:p>
            <a:pPr algn="l" rtl="0">
              <a:defRPr/>
            </a:pPr>
            <a:r>
              <a:rPr lang="en-US" dirty="0">
                <a:solidFill>
                  <a:srgbClr val="FFC000"/>
                </a:solidFill>
              </a:rPr>
              <a:t>Structured: </a:t>
            </a:r>
            <a:r>
              <a:rPr lang="en-US" dirty="0"/>
              <a:t>the result of formatting unstructured data to facilitate storage, use and the generation of information</a:t>
            </a:r>
          </a:p>
          <a:p>
            <a:pPr algn="l" rtl="0">
              <a:defRPr/>
            </a:pPr>
            <a:endParaRPr lang="en-US" dirty="0"/>
          </a:p>
        </p:txBody>
      </p:sp>
      <p:sp>
        <p:nvSpPr>
          <p:cNvPr id="203" name="Slide Title"/>
          <p:cNvSpPr txBox="1">
            <a:spLocks noGrp="1"/>
          </p:cNvSpPr>
          <p:nvPr>
            <p:ph type="title"/>
          </p:nvPr>
        </p:nvSpPr>
        <p:spPr>
          <a:xfrm>
            <a:off x="1206500" y="1079500"/>
            <a:ext cx="21971000" cy="1435100"/>
          </a:xfrm>
          <a:prstGeom prst="rect">
            <a:avLst/>
          </a:prstGeom>
        </p:spPr>
        <p:txBody>
          <a:bodyPr>
            <a:normAutofit/>
          </a:bodyPr>
          <a:lstStyle/>
          <a:p>
            <a:pPr algn="l" rtl="0">
              <a:defRPr/>
            </a:pPr>
            <a:r>
              <a:rPr lang="en-US" dirty="0"/>
              <a:t>Types of Databases: Structure of data</a:t>
            </a:r>
            <a:endParaRPr dirty="0"/>
          </a:p>
        </p:txBody>
      </p:sp>
      <p:sp>
        <p:nvSpPr>
          <p:cNvPr id="3" name="عنصر نائب للصورة 2">
            <a:extLst>
              <a:ext uri="{FF2B5EF4-FFF2-40B4-BE49-F238E27FC236}">
                <a16:creationId xmlns:a16="http://schemas.microsoft.com/office/drawing/2014/main" id="{34612EF6-FB72-4C54-9295-8468AF82CE93}"/>
              </a:ext>
            </a:extLst>
          </p:cNvPr>
          <p:cNvSpPr>
            <a:spLocks noGrp="1"/>
          </p:cNvSpPr>
          <p:nvPr>
            <p:ph type="pic" sz="half" idx="22"/>
          </p:nvPr>
        </p:nvSpPr>
        <p:spPr/>
      </p:sp>
    </p:spTree>
    <p:extLst>
      <p:ext uri="{BB962C8B-B14F-4D97-AF65-F5344CB8AC3E}">
        <p14:creationId xmlns:p14="http://schemas.microsoft.com/office/powerpoint/2010/main" val="1021461133"/>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TotalTime>
  <Words>2216</Words>
  <Application>Microsoft Office PowerPoint</Application>
  <PresentationFormat>مخصص</PresentationFormat>
  <Paragraphs>155</Paragraphs>
  <Slides>21</Slides>
  <Notes>16</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21</vt:i4>
      </vt:variant>
    </vt:vector>
  </HeadingPairs>
  <TitlesOfParts>
    <vt:vector size="31" baseType="lpstr">
      <vt:lpstr>Arial</vt:lpstr>
      <vt:lpstr>Courier New</vt:lpstr>
      <vt:lpstr>Helvetica</vt:lpstr>
      <vt:lpstr>Helvetica Neue</vt:lpstr>
      <vt:lpstr>Helvetica Neue Medium</vt:lpstr>
      <vt:lpstr>Montserrat</vt:lpstr>
      <vt:lpstr>Montserrat Light</vt:lpstr>
      <vt:lpstr>Trebuchet MS</vt:lpstr>
      <vt:lpstr>Wingdings</vt:lpstr>
      <vt:lpstr>21_BasicWhite</vt:lpstr>
      <vt:lpstr>Introduction to Databases</vt:lpstr>
      <vt:lpstr>Databases </vt:lpstr>
      <vt:lpstr>Data vs. Information</vt:lpstr>
      <vt:lpstr>DBMS </vt:lpstr>
      <vt:lpstr>DBMS </vt:lpstr>
      <vt:lpstr>Types of Databases: Based on users supported </vt:lpstr>
      <vt:lpstr>Types of Databases: Based on location </vt:lpstr>
      <vt:lpstr>Types of Databases: How it is used </vt:lpstr>
      <vt:lpstr>Types of Databases: Structure of data</vt:lpstr>
      <vt:lpstr>Types of Databases: Other </vt:lpstr>
      <vt:lpstr>Relational Databases</vt:lpstr>
      <vt:lpstr>Relational Databases</vt:lpstr>
      <vt:lpstr>Relational Databases</vt:lpstr>
      <vt:lpstr>NoSQL Databases </vt:lpstr>
      <vt:lpstr>NoSQL Databases </vt:lpstr>
      <vt:lpstr>NoSQL Databases </vt:lpstr>
      <vt:lpstr>NoSQL Databases </vt:lpstr>
      <vt:lpstr>NoSQL Databases </vt:lpstr>
      <vt:lpstr>MongoDB</vt:lpstr>
      <vt:lpstr>MongoDB</vt:lpstr>
      <vt:lpstr>MongoDB in Full Stack Web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21</cp:revision>
  <dcterms:modified xsi:type="dcterms:W3CDTF">2021-11-22T05:50:06Z</dcterms:modified>
</cp:coreProperties>
</file>