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71" r:id="rId16"/>
    <p:sldId id="269"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5660" autoAdjust="0"/>
  </p:normalViewPr>
  <p:slideViewPr>
    <p:cSldViewPr snapToGrid="0" snapToObjects="1">
      <p:cViewPr varScale="1">
        <p:scale>
          <a:sx n="24" d="100"/>
          <a:sy n="24" d="100"/>
        </p:scale>
        <p:origin x="96" y="4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457200" lvl="0" indent="-298450" algn="just" rtl="0">
              <a:lnSpc>
                <a:spcPct val="125000"/>
              </a:lnSpc>
              <a:spcBef>
                <a:spcPts val="0"/>
              </a:spcBef>
              <a:spcAft>
                <a:spcPts val="0"/>
              </a:spcAft>
              <a:buClr>
                <a:schemeClr val="dk1"/>
              </a:buClr>
              <a:buSzPts val="1100"/>
              <a:buFont typeface="Montserrat Light"/>
              <a:buAutoNum type="arabicPeriod"/>
            </a:pPr>
            <a:r>
              <a:rPr lang="en-US" dirty="0">
                <a:solidFill>
                  <a:schemeClr val="dk1"/>
                </a:solidFill>
                <a:latin typeface="Montserrat Light"/>
                <a:ea typeface="Montserrat Light"/>
                <a:cs typeface="Montserrat Light"/>
                <a:sym typeface="Montserrat Light"/>
              </a:rPr>
              <a:t>It is often cheaper than having your own database server because you only pay for what you use.</a:t>
            </a:r>
          </a:p>
          <a:p>
            <a:pPr marL="457200" lvl="0" indent="-298450" algn="just" rtl="0">
              <a:lnSpc>
                <a:spcPct val="125000"/>
              </a:lnSpc>
              <a:spcBef>
                <a:spcPts val="0"/>
              </a:spcBef>
              <a:spcAft>
                <a:spcPts val="0"/>
              </a:spcAft>
              <a:buClr>
                <a:schemeClr val="dk1"/>
              </a:buClr>
              <a:buSzPts val="1100"/>
              <a:buFont typeface="Montserrat Light"/>
              <a:buAutoNum type="arabicPeriod"/>
            </a:pPr>
            <a:r>
              <a:rPr lang="en-US" dirty="0">
                <a:solidFill>
                  <a:schemeClr val="dk1"/>
                </a:solidFill>
                <a:latin typeface="Montserrat Light"/>
                <a:ea typeface="Montserrat Light"/>
                <a:cs typeface="Montserrat Light"/>
                <a:sym typeface="Montserrat Light"/>
              </a:rPr>
              <a:t>The cloud service provider deals with all the hassle of ensuring the configuration, backup, maintenance, security, </a:t>
            </a:r>
            <a:r>
              <a:rPr lang="en-US" dirty="0" err="1">
                <a:solidFill>
                  <a:schemeClr val="dk1"/>
                </a:solidFill>
                <a:latin typeface="Montserrat Light"/>
                <a:ea typeface="Montserrat Light"/>
                <a:cs typeface="Montserrat Light"/>
                <a:sym typeface="Montserrat Light"/>
              </a:rPr>
              <a:t>etc</a:t>
            </a:r>
            <a:r>
              <a:rPr lang="en-US" dirty="0">
                <a:solidFill>
                  <a:schemeClr val="dk1"/>
                </a:solidFill>
                <a:latin typeface="Montserrat Light"/>
                <a:ea typeface="Montserrat Light"/>
                <a:cs typeface="Montserrat Light"/>
                <a:sym typeface="Montserrat Light"/>
              </a:rPr>
              <a:t> of the database server.</a:t>
            </a:r>
          </a:p>
          <a:p>
            <a:pPr marL="457200" lvl="0" indent="-298450" algn="just" rtl="0">
              <a:lnSpc>
                <a:spcPct val="125000"/>
              </a:lnSpc>
              <a:spcBef>
                <a:spcPts val="0"/>
              </a:spcBef>
              <a:spcAft>
                <a:spcPts val="0"/>
              </a:spcAft>
              <a:buClr>
                <a:schemeClr val="dk1"/>
              </a:buClr>
              <a:buSzPts val="1100"/>
              <a:buFont typeface="Montserrat Light"/>
              <a:buAutoNum type="arabicPeriod"/>
            </a:pPr>
            <a:r>
              <a:rPr lang="en-US" dirty="0">
                <a:solidFill>
                  <a:schemeClr val="dk1"/>
                </a:solidFill>
                <a:latin typeface="Montserrat Light"/>
                <a:ea typeface="Montserrat Light"/>
                <a:cs typeface="Montserrat Light"/>
                <a:sym typeface="Montserrat Light"/>
              </a:rPr>
              <a:t>It is quick and easy to start using a database with minimal configuration.</a:t>
            </a:r>
          </a:p>
          <a:p>
            <a:endParaRPr lang="en-US" dirty="0"/>
          </a:p>
        </p:txBody>
      </p:sp>
    </p:spTree>
    <p:extLst>
      <p:ext uri="{BB962C8B-B14F-4D97-AF65-F5344CB8AC3E}">
        <p14:creationId xmlns:p14="http://schemas.microsoft.com/office/powerpoint/2010/main" val="2603374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dirty="0">
                <a:solidFill>
                  <a:schemeClr val="dk1"/>
                </a:solidFill>
                <a:latin typeface="Montserrat Light"/>
                <a:ea typeface="Montserrat Light"/>
                <a:cs typeface="Montserrat Light"/>
                <a:sym typeface="Montserrat Light"/>
              </a:rPr>
              <a:t>If you issue the remove() command without passing any arguments (as in the first example), all documents in the collection will be removed. If you pass one argument (as in the second example) all documents with the specified criteria will be removed. If you pass the value ‘true’ as a second argument (as in the third example) only the first document that meets the specified criteria will be removed. Instead of using the remove command, you can also use the </a:t>
            </a:r>
            <a:r>
              <a:rPr lang="en-US" dirty="0" err="1">
                <a:solidFill>
                  <a:schemeClr val="dk1"/>
                </a:solidFill>
                <a:latin typeface="Montserrat Light"/>
                <a:ea typeface="Montserrat Light"/>
                <a:cs typeface="Montserrat Light"/>
                <a:sym typeface="Montserrat Light"/>
              </a:rPr>
              <a:t>deleteOne</a:t>
            </a:r>
            <a:r>
              <a:rPr lang="en-US" dirty="0">
                <a:solidFill>
                  <a:schemeClr val="dk1"/>
                </a:solidFill>
                <a:latin typeface="Montserrat Light"/>
                <a:ea typeface="Montserrat Light"/>
                <a:cs typeface="Montserrat Light"/>
                <a:sym typeface="Montserrat Light"/>
              </a:rPr>
              <a:t>() or </a:t>
            </a:r>
            <a:r>
              <a:rPr lang="en-US" dirty="0" err="1">
                <a:solidFill>
                  <a:schemeClr val="dk1"/>
                </a:solidFill>
                <a:latin typeface="Montserrat Light"/>
                <a:ea typeface="Montserrat Light"/>
                <a:cs typeface="Montserrat Light"/>
                <a:sym typeface="Montserrat Light"/>
              </a:rPr>
              <a:t>deleteMany</a:t>
            </a:r>
            <a:r>
              <a:rPr lang="en-US" dirty="0">
                <a:solidFill>
                  <a:schemeClr val="dk1"/>
                </a:solidFill>
                <a:latin typeface="Montserrat Light"/>
                <a:ea typeface="Montserrat Light"/>
                <a:cs typeface="Montserrat Light"/>
                <a:sym typeface="Montserrat Light"/>
              </a:rPr>
              <a:t>() command with the latest versions of MongoDB. See the recommended reading for this task for more on this and other commands.</a:t>
            </a:r>
          </a:p>
          <a:p>
            <a:endParaRPr lang="en-US" dirty="0"/>
          </a:p>
        </p:txBody>
      </p:sp>
    </p:spTree>
    <p:extLst>
      <p:ext uri="{BB962C8B-B14F-4D97-AF65-F5344CB8AC3E}">
        <p14:creationId xmlns:p14="http://schemas.microsoft.com/office/powerpoint/2010/main" val="2330036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Once MongoDB has been installed, do the following:</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Step 1. Add the mongo executable to PATH, so the commands are accessible from outside the MongoDB bin folder.</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To do this: Search for your </a:t>
            </a:r>
            <a:r>
              <a:rPr lang="en-US" dirty="0" err="1">
                <a:solidFill>
                  <a:schemeClr val="dk1"/>
                </a:solidFill>
                <a:latin typeface="Montserrat Light"/>
                <a:ea typeface="Montserrat Light"/>
                <a:cs typeface="Montserrat Light"/>
                <a:sym typeface="Montserrat Light"/>
              </a:rPr>
              <a:t>MongoDb</a:t>
            </a:r>
            <a:r>
              <a:rPr lang="en-US" dirty="0">
                <a:solidFill>
                  <a:schemeClr val="dk1"/>
                </a:solidFill>
                <a:latin typeface="Montserrat Light"/>
                <a:ea typeface="Montserrat Light"/>
                <a:cs typeface="Montserrat Light"/>
                <a:sym typeface="Montserrat Light"/>
              </a:rPr>
              <a:t> installation bin folder and copy the path (e.g.: C:\Program Files\MongoDB\bin). Right click My Computer &gt; Properties &gt; Advanced system settings &gt; Environment Variables &gt; System variables &gt; Look for "Path" &gt; Edit &gt; New &gt; Paste in the path to your </a:t>
            </a:r>
            <a:r>
              <a:rPr lang="en-US" dirty="0" err="1">
                <a:solidFill>
                  <a:schemeClr val="dk1"/>
                </a:solidFill>
                <a:latin typeface="Montserrat Light"/>
                <a:ea typeface="Montserrat Light"/>
                <a:cs typeface="Montserrat Light"/>
                <a:sym typeface="Montserrat Light"/>
              </a:rPr>
              <a:t>Mongodb</a:t>
            </a:r>
            <a:r>
              <a:rPr lang="en-US" dirty="0">
                <a:solidFill>
                  <a:schemeClr val="dk1"/>
                </a:solidFill>
                <a:latin typeface="Montserrat Light"/>
                <a:ea typeface="Montserrat Light"/>
                <a:cs typeface="Montserrat Light"/>
                <a:sym typeface="Montserrat Light"/>
              </a:rPr>
              <a:t> bin folder &gt; Restart your terminal. More information about this step here. </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Step 3. Check that the Mongo shell has been correctly installed by typing “mongo --version” in your command line interface.</a:t>
            </a:r>
          </a:p>
          <a:p>
            <a:endParaRPr lang="en-US" dirty="0"/>
          </a:p>
        </p:txBody>
      </p:sp>
    </p:spTree>
    <p:extLst>
      <p:ext uri="{BB962C8B-B14F-4D97-AF65-F5344CB8AC3E}">
        <p14:creationId xmlns:p14="http://schemas.microsoft.com/office/powerpoint/2010/main" val="2309587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It is not good practice to allow all IP addresses to access your database for obvious security reasons, but for the purposes of the next few tasks, we are going to ask you to do this. The reason for this is that we are going to ask you to give your mentor access to your database and you don’t have your mentor’s IP address. In practice, however, it is advisable to have a limited IP whitelist. </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a:ea typeface="Montserrat"/>
                <a:cs typeface="Montserrat"/>
                <a:sym typeface="Montserrat"/>
              </a:rPr>
              <a:t>If your machine is protected by a firewall, you also have to ensure that this doesn’t block access to Atlas. Atlas servers run on </a:t>
            </a:r>
            <a:r>
              <a:rPr lang="en-US" b="1" i="1" dirty="0">
                <a:solidFill>
                  <a:schemeClr val="dk1"/>
                </a:solidFill>
                <a:latin typeface="Montserrat"/>
                <a:ea typeface="Montserrat"/>
                <a:cs typeface="Montserrat"/>
                <a:sym typeface="Montserrat"/>
              </a:rPr>
              <a:t>port 27017</a:t>
            </a:r>
            <a:r>
              <a:rPr lang="en-US" dirty="0">
                <a:solidFill>
                  <a:schemeClr val="dk1"/>
                </a:solidFill>
                <a:latin typeface="Montserrat"/>
                <a:ea typeface="Montserrat"/>
                <a:cs typeface="Montserrat"/>
                <a:sym typeface="Montserrat"/>
              </a:rPr>
              <a:t> on Amazon AWS. </a:t>
            </a:r>
            <a:endParaRPr lang="en-US"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919827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4845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3967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457200" lvl="0" indent="-298450" algn="just" rtl="0">
              <a:lnSpc>
                <a:spcPct val="125000"/>
              </a:lnSpc>
              <a:spcBef>
                <a:spcPts val="0"/>
              </a:spcBef>
              <a:spcAft>
                <a:spcPts val="0"/>
              </a:spcAft>
              <a:buClr>
                <a:schemeClr val="dk1"/>
              </a:buClr>
              <a:buSzPts val="1100"/>
              <a:buFont typeface="Consolas"/>
              <a:buChar char="●"/>
            </a:pPr>
            <a:r>
              <a:rPr lang="en-US" dirty="0">
                <a:solidFill>
                  <a:schemeClr val="dk1"/>
                </a:solidFill>
                <a:latin typeface="Consolas"/>
                <a:ea typeface="Consolas"/>
                <a:cs typeface="Consolas"/>
                <a:sym typeface="Consolas"/>
              </a:rPr>
              <a:t>show </a:t>
            </a:r>
            <a:r>
              <a:rPr lang="en-US" dirty="0" err="1">
                <a:solidFill>
                  <a:schemeClr val="dk1"/>
                </a:solidFill>
                <a:latin typeface="Consolas"/>
                <a:ea typeface="Consolas"/>
                <a:cs typeface="Consolas"/>
                <a:sym typeface="Consolas"/>
              </a:rPr>
              <a:t>dbs</a:t>
            </a:r>
            <a:r>
              <a:rPr lang="en-US" dirty="0">
                <a:solidFill>
                  <a:schemeClr val="dk1"/>
                </a:solidFill>
                <a:latin typeface="Consolas"/>
                <a:ea typeface="Consolas"/>
                <a:cs typeface="Consolas"/>
                <a:sym typeface="Consolas"/>
              </a:rPr>
              <a:t>;</a:t>
            </a:r>
          </a:p>
          <a:p>
            <a:pPr marL="45720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This command is used to list all the databases in your cluster.</a:t>
            </a:r>
          </a:p>
          <a:p>
            <a:pPr marL="45720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Consolas"/>
              <a:buChar char="●"/>
            </a:pPr>
            <a:r>
              <a:rPr lang="en-US" dirty="0">
                <a:solidFill>
                  <a:schemeClr val="dk1"/>
                </a:solidFill>
                <a:latin typeface="Consolas"/>
                <a:ea typeface="Consolas"/>
                <a:cs typeface="Consolas"/>
                <a:sym typeface="Consolas"/>
              </a:rPr>
              <a:t>use </a:t>
            </a:r>
            <a:r>
              <a:rPr lang="en-US" dirty="0" err="1">
                <a:solidFill>
                  <a:schemeClr val="dk1"/>
                </a:solidFill>
                <a:latin typeface="Consolas"/>
                <a:ea typeface="Consolas"/>
                <a:cs typeface="Consolas"/>
                <a:sym typeface="Consolas"/>
              </a:rPr>
              <a:t>db_name</a:t>
            </a:r>
            <a:r>
              <a:rPr lang="en-US" dirty="0">
                <a:solidFill>
                  <a:schemeClr val="dk1"/>
                </a:solidFill>
                <a:latin typeface="Consolas"/>
                <a:ea typeface="Consolas"/>
                <a:cs typeface="Consolas"/>
                <a:sym typeface="Consolas"/>
              </a:rPr>
              <a:t>;</a:t>
            </a:r>
          </a:p>
          <a:p>
            <a:pPr marL="45720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This command is used to select a database. Before you can manipulate a database, you need to select it.  This command is also used to create a database (as you did in your previous task). If the database does not already exist, this instruction will create a database with the name specified in the command. The rules regarding which special characters are not to be used in naming your database vary depending on the operating system your database is running on. You should not use the following characters in your </a:t>
            </a:r>
            <a:r>
              <a:rPr lang="en-US" dirty="0" err="1">
                <a:solidFill>
                  <a:schemeClr val="dk1"/>
                </a:solidFill>
                <a:latin typeface="Montserrat Light"/>
                <a:ea typeface="Montserrat Light"/>
                <a:cs typeface="Montserrat Light"/>
                <a:sym typeface="Montserrat Light"/>
              </a:rPr>
              <a:t>db</a:t>
            </a:r>
            <a:r>
              <a:rPr lang="en-US" dirty="0">
                <a:solidFill>
                  <a:schemeClr val="dk1"/>
                </a:solidFill>
                <a:latin typeface="Montserrat Light"/>
                <a:ea typeface="Montserrat Light"/>
                <a:cs typeface="Montserrat Light"/>
                <a:sym typeface="Montserrat Light"/>
              </a:rPr>
              <a:t> name:  /\. "$*&lt;&gt;:|?</a:t>
            </a:r>
          </a:p>
          <a:p>
            <a:pPr marL="45720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Consolas"/>
              <a:buChar char="●"/>
            </a:pPr>
            <a:r>
              <a:rPr lang="en-US" dirty="0">
                <a:solidFill>
                  <a:schemeClr val="dk1"/>
                </a:solidFill>
                <a:latin typeface="Consolas"/>
                <a:ea typeface="Consolas"/>
                <a:cs typeface="Consolas"/>
                <a:sym typeface="Consolas"/>
              </a:rPr>
              <a:t>show collections;</a:t>
            </a:r>
          </a:p>
          <a:p>
            <a:pPr marL="457200" lvl="0" indent="0" algn="just" rtl="0">
              <a:lnSpc>
                <a:spcPct val="125000"/>
              </a:lnSpc>
              <a:spcBef>
                <a:spcPts val="0"/>
              </a:spcBef>
              <a:spcAft>
                <a:spcPts val="0"/>
              </a:spcAft>
              <a:buNone/>
            </a:pPr>
            <a:r>
              <a:rPr lang="en-US" dirty="0">
                <a:solidFill>
                  <a:schemeClr val="dk1"/>
                </a:solidFill>
                <a:latin typeface="Montserrat Light"/>
                <a:ea typeface="Montserrat Light"/>
                <a:cs typeface="Montserrat Light"/>
                <a:sym typeface="Montserrat Light"/>
              </a:rPr>
              <a:t>This command shows all the collections in the previously selected database. A collection is a grouping of related documents and is equivalent to a table in a relational database.  If you were creating a database for a company that sells cars, for example, you could have a car collection, customer collection and shop collection. </a:t>
            </a:r>
          </a:p>
          <a:p>
            <a:pPr marL="457200" lvl="0" indent="-298450" algn="just" rtl="0">
              <a:lnSpc>
                <a:spcPct val="125000"/>
              </a:lnSpc>
              <a:spcBef>
                <a:spcPts val="0"/>
              </a:spcBef>
              <a:spcAft>
                <a:spcPts val="0"/>
              </a:spcAft>
              <a:buClr>
                <a:schemeClr val="dk1"/>
              </a:buClr>
              <a:buSzPts val="1100"/>
              <a:buFont typeface="Consolas"/>
              <a:buChar char="●"/>
            </a:pPr>
            <a:r>
              <a:rPr lang="en-US" dirty="0" err="1">
                <a:solidFill>
                  <a:schemeClr val="dk1"/>
                </a:solidFill>
                <a:latin typeface="Consolas"/>
                <a:ea typeface="Consolas"/>
                <a:cs typeface="Consolas"/>
                <a:sym typeface="Consolas"/>
              </a:rPr>
              <a:t>db.dropDatabase</a:t>
            </a:r>
            <a:r>
              <a:rPr lang="en-US" dirty="0">
                <a:solidFill>
                  <a:schemeClr val="dk1"/>
                </a:solidFill>
                <a:latin typeface="Consolas"/>
                <a:ea typeface="Consolas"/>
                <a:cs typeface="Consolas"/>
                <a:sym typeface="Consolas"/>
              </a:rPr>
              <a:t>();</a:t>
            </a:r>
          </a:p>
          <a:p>
            <a:pPr marL="45720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This command is used to delete a database. Before you use this command though, you need to make sure you have selected the database you would like to delete using the ‘use’ command shown previously. If you are not sure which database you are currently working with, you can simply type the command ‘</a:t>
            </a:r>
            <a:r>
              <a:rPr lang="en-US" dirty="0" err="1">
                <a:solidFill>
                  <a:schemeClr val="dk1"/>
                </a:solidFill>
                <a:latin typeface="Montserrat Light"/>
                <a:ea typeface="Montserrat Light"/>
                <a:cs typeface="Montserrat Light"/>
                <a:sym typeface="Montserrat Light"/>
              </a:rPr>
              <a:t>db</a:t>
            </a:r>
            <a:r>
              <a:rPr lang="en-US" dirty="0">
                <a:solidFill>
                  <a:schemeClr val="dk1"/>
                </a:solidFill>
                <a:latin typeface="Montserrat Light"/>
                <a:ea typeface="Montserrat Light"/>
                <a:cs typeface="Montserrat Light"/>
                <a:sym typeface="Montserrat Light"/>
              </a:rPr>
              <a:t>’ into your mongo shell and it will display the name of the database that you have selected. </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647689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None/>
            </a:pPr>
            <a:r>
              <a:rPr lang="en-US" dirty="0">
                <a:solidFill>
                  <a:schemeClr val="dk1"/>
                </a:solidFill>
                <a:latin typeface="Montserrat Light"/>
                <a:ea typeface="Montserrat Light"/>
                <a:cs typeface="Montserrat Light"/>
                <a:sym typeface="Montserrat Light"/>
              </a:rPr>
              <a:t>Once you have created a database, you need to insert collections and documents into the database. As you know, a collection is a grouping of BSON documents. A BSON document is basically a JSON document that is stored in such a way that it allows you to store more ‘type’ information about your data. For example, JSON files don’t </a:t>
            </a:r>
            <a:r>
              <a:rPr lang="en-US" dirty="0" err="1">
                <a:solidFill>
                  <a:schemeClr val="dk1"/>
                </a:solidFill>
                <a:latin typeface="Montserrat Light"/>
                <a:ea typeface="Montserrat Light"/>
                <a:cs typeface="Montserrat Light"/>
                <a:sym typeface="Montserrat Light"/>
              </a:rPr>
              <a:t>recognise</a:t>
            </a:r>
            <a:r>
              <a:rPr lang="en-US" dirty="0">
                <a:solidFill>
                  <a:schemeClr val="dk1"/>
                </a:solidFill>
                <a:latin typeface="Montserrat Light"/>
                <a:ea typeface="Montserrat Light"/>
                <a:cs typeface="Montserrat Light"/>
                <a:sym typeface="Montserrat Light"/>
              </a:rPr>
              <a:t> ‘date’ as a type, whereas BSON documents do. As you can see in the image below, documents store information using key-value pairs. Each document in a collection can have a slightly different structure. </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Note that not all the documents in your collection need exactly the same format. See how the BSON document for Sue only stores name and age, whereas the BSON document for Sam stores name, surname and age information. If the collection you specify in the </a:t>
            </a:r>
            <a:r>
              <a:rPr lang="en-US" dirty="0" err="1">
                <a:solidFill>
                  <a:schemeClr val="dk1"/>
                </a:solidFill>
                <a:latin typeface="Montserrat Light"/>
                <a:ea typeface="Montserrat Light"/>
                <a:cs typeface="Montserrat Light"/>
                <a:sym typeface="Montserrat Light"/>
              </a:rPr>
              <a:t>insertOne</a:t>
            </a:r>
            <a:r>
              <a:rPr lang="en-US" dirty="0">
                <a:solidFill>
                  <a:schemeClr val="dk1"/>
                </a:solidFill>
                <a:latin typeface="Montserrat Light"/>
                <a:ea typeface="Montserrat Light"/>
                <a:cs typeface="Montserrat Light"/>
                <a:sym typeface="Montserrat Light"/>
              </a:rPr>
              <a:t> or </a:t>
            </a:r>
            <a:r>
              <a:rPr lang="en-US" dirty="0" err="1">
                <a:solidFill>
                  <a:schemeClr val="dk1"/>
                </a:solidFill>
                <a:latin typeface="Montserrat Light"/>
                <a:ea typeface="Montserrat Light"/>
                <a:cs typeface="Montserrat Light"/>
                <a:sym typeface="Montserrat Light"/>
              </a:rPr>
              <a:t>insertMany</a:t>
            </a:r>
            <a:r>
              <a:rPr lang="en-US" dirty="0">
                <a:solidFill>
                  <a:schemeClr val="dk1"/>
                </a:solidFill>
                <a:latin typeface="Montserrat Light"/>
                <a:ea typeface="Montserrat Light"/>
                <a:cs typeface="Montserrat Light"/>
                <a:sym typeface="Montserrat Light"/>
              </a:rPr>
              <a:t> command does not exist, MongoDB will create the collection for you. Every document needs a unique identification. In MongoDB the field _id must be specified for each document. If you don’t explicitly specify an _id field when you insert a document, MongoDB will automatically generate one for you. </a:t>
            </a:r>
          </a:p>
          <a:p>
            <a:endParaRPr lang="en-US" dirty="0"/>
          </a:p>
        </p:txBody>
      </p:sp>
    </p:spTree>
    <p:extLst>
      <p:ext uri="{BB962C8B-B14F-4D97-AF65-F5344CB8AC3E}">
        <p14:creationId xmlns:p14="http://schemas.microsoft.com/office/powerpoint/2010/main" val="3030660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None/>
            </a:pPr>
            <a:r>
              <a:rPr lang="en-US" dirty="0">
                <a:solidFill>
                  <a:schemeClr val="dk1"/>
                </a:solidFill>
                <a:latin typeface="Montserrat Light"/>
                <a:ea typeface="Montserrat Light"/>
                <a:cs typeface="Montserrat Light"/>
                <a:sym typeface="Montserrat Light"/>
              </a:rPr>
              <a:t>The pretty() method is used to make the output more readable. The find command can be used without it. </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None/>
            </a:pPr>
            <a:r>
              <a:rPr lang="en-US" dirty="0">
                <a:solidFill>
                  <a:schemeClr val="dk1"/>
                </a:solidFill>
                <a:latin typeface="Montserrat Light"/>
                <a:ea typeface="Montserrat Light"/>
                <a:cs typeface="Montserrat Light"/>
                <a:sym typeface="Montserrat Light"/>
              </a:rPr>
              <a:t>When you specify find without any arguments, all documents in the collection will be returned. </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None/>
            </a:pPr>
            <a:r>
              <a:rPr lang="en-US" dirty="0">
                <a:solidFill>
                  <a:schemeClr val="dk1"/>
                </a:solidFill>
                <a:latin typeface="Montserrat Light"/>
                <a:ea typeface="Montserrat Light"/>
                <a:cs typeface="Montserrat Light"/>
                <a:sym typeface="Montserrat Light"/>
              </a:rPr>
              <a:t>You can also pass one or more key-value pairs as shown in the second code example, which will then find all documents that match the criteria specified. E.g. in the second code example above, the find command will find all documents where the person has the name, Tom, as well as all the information contained in all those documents, including the _id for each document. </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None/>
            </a:pPr>
            <a:r>
              <a:rPr lang="en-US" dirty="0">
                <a:solidFill>
                  <a:schemeClr val="dk1"/>
                </a:solidFill>
                <a:latin typeface="Montserrat Light"/>
                <a:ea typeface="Montserrat Light"/>
                <a:cs typeface="Montserrat Light"/>
                <a:sym typeface="Montserrat Light"/>
              </a:rPr>
              <a:t>You often do not want to read or display all the information in a document. For example, you may not want a user to see the _id value for each document. You can, therefore, also pass the find() method a second argument set as shown in the third example above. The arguments in the second set of curly brackets ({_id: false, age: true }) specify which fields will be retrieved and which won’t be. In this example, the _id won’t be output but the age field will. </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None/>
            </a:pPr>
            <a:r>
              <a:rPr lang="en-US" dirty="0">
                <a:solidFill>
                  <a:schemeClr val="dk1"/>
                </a:solidFill>
                <a:latin typeface="Montserrat Light"/>
                <a:ea typeface="Montserrat Light"/>
                <a:cs typeface="Montserrat Light"/>
                <a:sym typeface="Montserrat Light"/>
              </a:rPr>
              <a:t>You can also use the </a:t>
            </a:r>
            <a:r>
              <a:rPr lang="en-US" dirty="0" err="1">
                <a:solidFill>
                  <a:schemeClr val="dk1"/>
                </a:solidFill>
                <a:latin typeface="Montserrat Light"/>
                <a:ea typeface="Montserrat Light"/>
                <a:cs typeface="Montserrat Light"/>
                <a:sym typeface="Montserrat Light"/>
              </a:rPr>
              <a:t>findOne</a:t>
            </a:r>
            <a:r>
              <a:rPr lang="en-US" dirty="0">
                <a:solidFill>
                  <a:schemeClr val="dk1"/>
                </a:solidFill>
                <a:latin typeface="Montserrat Light"/>
                <a:ea typeface="Montserrat Light"/>
                <a:cs typeface="Montserrat Light"/>
                <a:sym typeface="Montserrat Light"/>
              </a:rPr>
              <a:t>() method instead of the find() method. </a:t>
            </a:r>
            <a:r>
              <a:rPr lang="en-US" dirty="0" err="1">
                <a:solidFill>
                  <a:schemeClr val="dk1"/>
                </a:solidFill>
                <a:latin typeface="Montserrat Light"/>
                <a:ea typeface="Montserrat Light"/>
                <a:cs typeface="Montserrat Light"/>
                <a:sym typeface="Montserrat Light"/>
              </a:rPr>
              <a:t>findOne</a:t>
            </a:r>
            <a:r>
              <a:rPr lang="en-US" dirty="0">
                <a:solidFill>
                  <a:schemeClr val="dk1"/>
                </a:solidFill>
                <a:latin typeface="Montserrat Light"/>
                <a:ea typeface="Montserrat Light"/>
                <a:cs typeface="Montserrat Light"/>
                <a:sym typeface="Montserrat Light"/>
              </a:rPr>
              <a:t>() will return only the first document that matches the specified criteria.</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1562908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None/>
            </a:pPr>
            <a:r>
              <a:rPr lang="en-US" dirty="0">
                <a:solidFill>
                  <a:schemeClr val="dk1"/>
                </a:solidFill>
                <a:latin typeface="Montserrat Light"/>
                <a:ea typeface="Montserrat Light"/>
                <a:cs typeface="Montserrat Light"/>
                <a:sym typeface="Montserrat Light"/>
              </a:rPr>
              <a:t>Compare the first two commands in the code above. If you specify update without using the $set keyword, the entire document will be updated (as in the first command). However, if you use the $set keyword only the field specified will be updated and the other fields will remain the same.  If you pass the third argument {multi: true} (as in the third command), then all documents that match the specified criteria will be updated. With the latest versions of MongoDB, you can use </a:t>
            </a:r>
            <a:r>
              <a:rPr lang="en-US" dirty="0" err="1">
                <a:solidFill>
                  <a:schemeClr val="dk1"/>
                </a:solidFill>
                <a:latin typeface="Montserrat Light"/>
                <a:ea typeface="Montserrat Light"/>
                <a:cs typeface="Montserrat Light"/>
                <a:sym typeface="Montserrat Light"/>
              </a:rPr>
              <a:t>updateOne</a:t>
            </a:r>
            <a:r>
              <a:rPr lang="en-US" dirty="0">
                <a:solidFill>
                  <a:schemeClr val="dk1"/>
                </a:solidFill>
                <a:latin typeface="Montserrat Light"/>
                <a:ea typeface="Montserrat Light"/>
                <a:cs typeface="Montserrat Light"/>
                <a:sym typeface="Montserrat Light"/>
              </a:rPr>
              <a:t>() and </a:t>
            </a:r>
            <a:r>
              <a:rPr lang="en-US" dirty="0" err="1">
                <a:solidFill>
                  <a:schemeClr val="dk1"/>
                </a:solidFill>
                <a:latin typeface="Montserrat Light"/>
                <a:ea typeface="Montserrat Light"/>
                <a:cs typeface="Montserrat Light"/>
                <a:sym typeface="Montserrat Light"/>
              </a:rPr>
              <a:t>updateMany</a:t>
            </a:r>
            <a:r>
              <a:rPr lang="en-US" dirty="0">
                <a:solidFill>
                  <a:schemeClr val="dk1"/>
                </a:solidFill>
                <a:latin typeface="Montserrat Light"/>
                <a:ea typeface="Montserrat Light"/>
                <a:cs typeface="Montserrat Light"/>
                <a:sym typeface="Montserrat Light"/>
              </a:rPr>
              <a:t>() commands. See the recommended reading for this task for more on this and other commands.</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None/>
            </a:pPr>
            <a:r>
              <a:rPr lang="en-US" dirty="0">
                <a:solidFill>
                  <a:schemeClr val="dk1"/>
                </a:solidFill>
                <a:latin typeface="Montserrat Light"/>
                <a:ea typeface="Montserrat Light"/>
                <a:cs typeface="Montserrat Light"/>
                <a:sym typeface="Montserrat Light"/>
              </a:rPr>
              <a:t>Be careful when you use the update command! Fields not defined in the update section will be removed from the document. Similarly, if you specify fields that were not previously part of your document with the update command, new fields will be added to your document. </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5236316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1"/>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2">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3"/>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60" r:id="rId8"/>
    <p:sldLayoutId id="2147483662" r:id="rId9"/>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mongodb.com/try#atla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www.mongodb.com/try#atlas"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Getting Started with MongoDB</a:t>
            </a:r>
            <a:br>
              <a:rPr lang="en-US" dirty="0"/>
            </a:b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algn="l" rtl="0">
              <a:defRPr/>
            </a:pPr>
            <a:r>
              <a:rPr lang="en-US" dirty="0"/>
              <a:t>Type the following using the mongo shell</a:t>
            </a:r>
            <a:r>
              <a:rPr lang="en-US" dirty="0">
                <a:solidFill>
                  <a:srgbClr val="FFC000"/>
                </a:solidFill>
              </a:rPr>
              <a:t>: use test </a:t>
            </a:r>
            <a:r>
              <a:rPr lang="en-US" dirty="0"/>
              <a:t>where test is the </a:t>
            </a:r>
            <a:r>
              <a:rPr lang="en-US" dirty="0">
                <a:solidFill>
                  <a:srgbClr val="FFC000"/>
                </a:solidFill>
              </a:rPr>
              <a:t>name</a:t>
            </a:r>
            <a:r>
              <a:rPr lang="en-US" dirty="0"/>
              <a:t> of the database. If the database does not already exist, this instruction will create it</a:t>
            </a:r>
          </a:p>
          <a:p>
            <a:pPr algn="l" rtl="0">
              <a:defRPr/>
            </a:pPr>
            <a:r>
              <a:rPr lang="en-US" dirty="0">
                <a:solidFill>
                  <a:srgbClr val="FFC000"/>
                </a:solidFill>
              </a:rPr>
              <a:t>MongoDB Compass</a:t>
            </a:r>
            <a:r>
              <a:rPr lang="en-US" dirty="0"/>
              <a:t>: allows you to interface with your database</a:t>
            </a:r>
          </a:p>
          <a:p>
            <a:pPr algn="l" rtl="0">
              <a:defRPr/>
            </a:pPr>
            <a:r>
              <a:rPr lang="en-US" dirty="0">
                <a:solidFill>
                  <a:srgbClr val="FFC000"/>
                </a:solidFill>
              </a:rPr>
              <a:t>Quit Mongo</a:t>
            </a:r>
            <a:r>
              <a:rPr lang="en-US" dirty="0"/>
              <a:t>: type </a:t>
            </a:r>
            <a:r>
              <a:rPr lang="en-US" dirty="0">
                <a:solidFill>
                  <a:srgbClr val="FFC000"/>
                </a:solidFill>
              </a:rPr>
              <a:t>quit()</a:t>
            </a:r>
            <a:r>
              <a:rPr lang="en-US" dirty="0"/>
              <a:t> into the mongo shell</a:t>
            </a:r>
          </a:p>
          <a:p>
            <a:pPr algn="l" rtl="0">
              <a:defRPr/>
            </a:pPr>
            <a:endParaRPr dirty="0"/>
          </a:p>
        </p:txBody>
      </p:sp>
      <p:sp>
        <p:nvSpPr>
          <p:cNvPr id="203" name="Slide Title"/>
          <p:cNvSpPr txBox="1">
            <a:spLocks noGrp="1"/>
          </p:cNvSpPr>
          <p:nvPr>
            <p:ph type="title"/>
          </p:nvPr>
        </p:nvSpPr>
        <p:spPr>
          <a:prstGeom prst="rect">
            <a:avLst/>
          </a:prstGeom>
        </p:spPr>
        <p:txBody>
          <a:bodyPr/>
          <a:lstStyle/>
          <a:p>
            <a:pPr algn="l" rtl="0">
              <a:defRPr/>
            </a:pPr>
            <a:r>
              <a:rPr lang="en-US" dirty="0"/>
              <a:t>Create a Database</a:t>
            </a:r>
            <a:endParaRPr dirty="0"/>
          </a:p>
        </p:txBody>
      </p:sp>
    </p:spTree>
    <p:extLst>
      <p:ext uri="{BB962C8B-B14F-4D97-AF65-F5344CB8AC3E}">
        <p14:creationId xmlns:p14="http://schemas.microsoft.com/office/powerpoint/2010/main" val="26787959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Database Interaction</a:t>
            </a:r>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91746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2110700" cy="8256630"/>
          </a:xfrm>
          <a:prstGeom prst="rect">
            <a:avLst/>
          </a:prstGeom>
        </p:spPr>
        <p:txBody>
          <a:bodyPr/>
          <a:lstStyle/>
          <a:p>
            <a:pPr algn="l" rtl="0">
              <a:defRPr/>
            </a:pPr>
            <a:r>
              <a:rPr lang="en-US" dirty="0">
                <a:latin typeface="Consolas" panose="020B0609020204030204" pitchFamily="49" charset="0"/>
              </a:rPr>
              <a:t>show </a:t>
            </a:r>
            <a:r>
              <a:rPr lang="en-US" dirty="0" err="1">
                <a:latin typeface="Consolas" panose="020B0609020204030204" pitchFamily="49" charset="0"/>
              </a:rPr>
              <a:t>dbs</a:t>
            </a:r>
            <a:r>
              <a:rPr lang="en-US" dirty="0">
                <a:latin typeface="Consolas" panose="020B0609020204030204" pitchFamily="49" charset="0"/>
              </a:rPr>
              <a:t>;</a:t>
            </a:r>
          </a:p>
          <a:p>
            <a:pPr algn="l" rtl="0">
              <a:defRPr/>
            </a:pPr>
            <a:r>
              <a:rPr lang="en-US" dirty="0">
                <a:latin typeface="Consolas" panose="020B0609020204030204" pitchFamily="49" charset="0"/>
              </a:rPr>
              <a:t>use </a:t>
            </a:r>
            <a:r>
              <a:rPr lang="en-US" dirty="0" err="1">
                <a:latin typeface="Consolas" panose="020B0609020204030204" pitchFamily="49" charset="0"/>
              </a:rPr>
              <a:t>db_name</a:t>
            </a:r>
            <a:r>
              <a:rPr lang="en-US" dirty="0">
                <a:latin typeface="Consolas" panose="020B0609020204030204" pitchFamily="49" charset="0"/>
              </a:rPr>
              <a:t>;</a:t>
            </a:r>
          </a:p>
          <a:p>
            <a:pPr algn="l" rtl="0">
              <a:defRPr/>
            </a:pPr>
            <a:r>
              <a:rPr lang="en-US" dirty="0">
                <a:latin typeface="Consolas" panose="020B0609020204030204" pitchFamily="49" charset="0"/>
              </a:rPr>
              <a:t>show collections;</a:t>
            </a:r>
          </a:p>
          <a:p>
            <a:pPr algn="l" rtl="0">
              <a:defRPr/>
            </a:pPr>
            <a:endParaRPr lang="en-US" dirty="0">
              <a:latin typeface="Consolas" panose="020B0609020204030204" pitchFamily="49" charset="0"/>
            </a:endParaRPr>
          </a:p>
          <a:p>
            <a:pPr algn="l" rtl="0">
              <a:defRPr/>
            </a:pPr>
            <a:endParaRPr lang="en-US" dirty="0">
              <a:latin typeface="Consolas" panose="020B0609020204030204" pitchFamily="49" charset="0"/>
            </a:endParaRPr>
          </a:p>
          <a:p>
            <a:pPr algn="l" rtl="0">
              <a:defRPr/>
            </a:pPr>
            <a:endParaRPr lang="en-US" dirty="0">
              <a:latin typeface="Consolas" panose="020B0609020204030204" pitchFamily="49" charset="0"/>
            </a:endParaRPr>
          </a:p>
          <a:p>
            <a:pPr algn="l" rtl="0">
              <a:defRPr/>
            </a:pPr>
            <a:endParaRPr lang="en-US" dirty="0">
              <a:latin typeface="Consolas" panose="020B0609020204030204" pitchFamily="49" charset="0"/>
            </a:endParaRPr>
          </a:p>
          <a:p>
            <a:pPr algn="l" rtl="0">
              <a:defRPr/>
            </a:pPr>
            <a:r>
              <a:rPr lang="en-US" dirty="0" err="1">
                <a:latin typeface="Consolas" panose="020B0609020204030204" pitchFamily="49" charset="0"/>
              </a:rPr>
              <a:t>db.dropDatabase</a:t>
            </a:r>
            <a:r>
              <a:rPr lang="en-US" dirty="0">
                <a:latin typeface="Consolas" panose="020B0609020204030204" pitchFamily="49" charset="0"/>
              </a:rPr>
              <a:t>();</a:t>
            </a:r>
          </a:p>
        </p:txBody>
      </p:sp>
      <p:sp>
        <p:nvSpPr>
          <p:cNvPr id="203" name="Slide Title"/>
          <p:cNvSpPr txBox="1">
            <a:spLocks noGrp="1"/>
          </p:cNvSpPr>
          <p:nvPr>
            <p:ph type="title"/>
          </p:nvPr>
        </p:nvSpPr>
        <p:spPr>
          <a:xfrm>
            <a:off x="1206499" y="1079500"/>
            <a:ext cx="18061215" cy="1435100"/>
          </a:xfrm>
          <a:prstGeom prst="rect">
            <a:avLst/>
          </a:prstGeom>
        </p:spPr>
        <p:txBody>
          <a:bodyPr>
            <a:normAutofit/>
          </a:bodyPr>
          <a:lstStyle/>
          <a:p>
            <a:pPr algn="l" rtl="0">
              <a:defRPr/>
            </a:pPr>
            <a:r>
              <a:rPr lang="en-US" dirty="0"/>
              <a:t>Mongo Shell Basic Commands</a:t>
            </a:r>
            <a:endParaRPr dirty="0"/>
          </a:p>
        </p:txBody>
      </p:sp>
      <p:grpSp>
        <p:nvGrpSpPr>
          <p:cNvPr id="5" name="Google Shape;165;p21">
            <a:extLst>
              <a:ext uri="{FF2B5EF4-FFF2-40B4-BE49-F238E27FC236}">
                <a16:creationId xmlns:a16="http://schemas.microsoft.com/office/drawing/2014/main" id="{87943533-8EB7-417B-B34E-5916A9972EBF}"/>
              </a:ext>
            </a:extLst>
          </p:cNvPr>
          <p:cNvGrpSpPr/>
          <p:nvPr/>
        </p:nvGrpSpPr>
        <p:grpSpPr>
          <a:xfrm>
            <a:off x="7336426" y="6387666"/>
            <a:ext cx="7298147" cy="4788789"/>
            <a:chOff x="850975" y="1628375"/>
            <a:chExt cx="3292500" cy="2505300"/>
          </a:xfrm>
        </p:grpSpPr>
        <p:sp>
          <p:nvSpPr>
            <p:cNvPr id="6" name="Google Shape;166;p21">
              <a:extLst>
                <a:ext uri="{FF2B5EF4-FFF2-40B4-BE49-F238E27FC236}">
                  <a16:creationId xmlns:a16="http://schemas.microsoft.com/office/drawing/2014/main" id="{7F778BA7-9C7C-400A-948B-EA695EA21816}"/>
                </a:ext>
              </a:extLst>
            </p:cNvPr>
            <p:cNvSpPr/>
            <p:nvPr/>
          </p:nvSpPr>
          <p:spPr>
            <a:xfrm>
              <a:off x="850975" y="1628375"/>
              <a:ext cx="3292500" cy="25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167;p21">
              <a:extLst>
                <a:ext uri="{FF2B5EF4-FFF2-40B4-BE49-F238E27FC236}">
                  <a16:creationId xmlns:a16="http://schemas.microsoft.com/office/drawing/2014/main" id="{F3734E29-7E7C-452B-AB01-3C4CA53879E0}"/>
                </a:ext>
              </a:extLst>
            </p:cNvPr>
            <p:cNvPicPr preferRelativeResize="0"/>
            <p:nvPr/>
          </p:nvPicPr>
          <p:blipFill>
            <a:blip r:embed="rId3">
              <a:alphaModFix/>
            </a:blip>
            <a:stretch>
              <a:fillRect/>
            </a:stretch>
          </p:blipFill>
          <p:spPr>
            <a:xfrm>
              <a:off x="930675" y="1724013"/>
              <a:ext cx="2998100" cy="2292675"/>
            </a:xfrm>
            <a:prstGeom prst="rect">
              <a:avLst/>
            </a:prstGeom>
            <a:noFill/>
            <a:ln>
              <a:noFill/>
            </a:ln>
          </p:spPr>
        </p:pic>
      </p:grpSp>
    </p:spTree>
    <p:extLst>
      <p:ext uri="{BB962C8B-B14F-4D97-AF65-F5344CB8AC3E}">
        <p14:creationId xmlns:p14="http://schemas.microsoft.com/office/powerpoint/2010/main" val="404589950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2110700" cy="8256630"/>
          </a:xfrm>
          <a:prstGeom prst="rect">
            <a:avLst/>
          </a:prstGeom>
        </p:spPr>
        <p:txBody>
          <a:bodyPr/>
          <a:lstStyle/>
          <a:p>
            <a:pPr marL="0" indent="0" algn="l" rtl="0">
              <a:buNone/>
              <a:defRPr/>
            </a:pPr>
            <a:r>
              <a:rPr lang="en-US" sz="3600" dirty="0">
                <a:solidFill>
                  <a:srgbClr val="FFC000"/>
                </a:solidFill>
              </a:rPr>
              <a:t>Create</a:t>
            </a:r>
            <a:r>
              <a:rPr lang="en-US" dirty="0"/>
              <a:t>: </a:t>
            </a:r>
          </a:p>
        </p:txBody>
      </p:sp>
      <p:sp>
        <p:nvSpPr>
          <p:cNvPr id="203" name="Slide Title"/>
          <p:cNvSpPr txBox="1">
            <a:spLocks noGrp="1"/>
          </p:cNvSpPr>
          <p:nvPr>
            <p:ph type="title"/>
          </p:nvPr>
        </p:nvSpPr>
        <p:spPr>
          <a:xfrm>
            <a:off x="1206499" y="1079500"/>
            <a:ext cx="13391243" cy="1435100"/>
          </a:xfrm>
          <a:prstGeom prst="rect">
            <a:avLst/>
          </a:prstGeom>
        </p:spPr>
        <p:txBody>
          <a:bodyPr>
            <a:normAutofit/>
          </a:bodyPr>
          <a:lstStyle/>
          <a:p>
            <a:pPr algn="l" rtl="0">
              <a:defRPr/>
            </a:pPr>
            <a:r>
              <a:rPr lang="en-US" dirty="0"/>
              <a:t>CRUD Operations</a:t>
            </a:r>
            <a:endParaRPr dirty="0"/>
          </a:p>
        </p:txBody>
      </p:sp>
      <p:grpSp>
        <p:nvGrpSpPr>
          <p:cNvPr id="5" name="Google Shape;175;p22">
            <a:extLst>
              <a:ext uri="{FF2B5EF4-FFF2-40B4-BE49-F238E27FC236}">
                <a16:creationId xmlns:a16="http://schemas.microsoft.com/office/drawing/2014/main" id="{87C6EDEF-621A-460C-BA02-A7091B423138}"/>
              </a:ext>
            </a:extLst>
          </p:cNvPr>
          <p:cNvGrpSpPr/>
          <p:nvPr/>
        </p:nvGrpSpPr>
        <p:grpSpPr>
          <a:xfrm>
            <a:off x="6096000" y="4248504"/>
            <a:ext cx="12762659" cy="3303595"/>
            <a:chOff x="1767900" y="1449450"/>
            <a:chExt cx="5489175" cy="1641000"/>
          </a:xfrm>
        </p:grpSpPr>
        <p:sp>
          <p:nvSpPr>
            <p:cNvPr id="6" name="Google Shape;176;p22">
              <a:extLst>
                <a:ext uri="{FF2B5EF4-FFF2-40B4-BE49-F238E27FC236}">
                  <a16:creationId xmlns:a16="http://schemas.microsoft.com/office/drawing/2014/main" id="{DBB519ED-C77E-4FDF-BD9C-7D26990ACFB9}"/>
                </a:ext>
              </a:extLst>
            </p:cNvPr>
            <p:cNvSpPr/>
            <p:nvPr/>
          </p:nvSpPr>
          <p:spPr>
            <a:xfrm>
              <a:off x="1781475" y="1449450"/>
              <a:ext cx="5475600" cy="161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177;p22">
              <a:extLst>
                <a:ext uri="{FF2B5EF4-FFF2-40B4-BE49-F238E27FC236}">
                  <a16:creationId xmlns:a16="http://schemas.microsoft.com/office/drawing/2014/main" id="{489DEE27-F21D-4CCA-8707-A4D787BB17FF}"/>
                </a:ext>
              </a:extLst>
            </p:cNvPr>
            <p:cNvPicPr preferRelativeResize="0"/>
            <p:nvPr/>
          </p:nvPicPr>
          <p:blipFill>
            <a:blip r:embed="rId3">
              <a:alphaModFix/>
            </a:blip>
            <a:stretch>
              <a:fillRect/>
            </a:stretch>
          </p:blipFill>
          <p:spPr>
            <a:xfrm>
              <a:off x="1767900" y="1471200"/>
              <a:ext cx="5429250" cy="1619250"/>
            </a:xfrm>
            <a:prstGeom prst="rect">
              <a:avLst/>
            </a:prstGeom>
            <a:noFill/>
            <a:ln>
              <a:noFill/>
            </a:ln>
          </p:spPr>
        </p:pic>
      </p:grpSp>
      <p:grpSp>
        <p:nvGrpSpPr>
          <p:cNvPr id="8" name="Google Shape;178;p22">
            <a:extLst>
              <a:ext uri="{FF2B5EF4-FFF2-40B4-BE49-F238E27FC236}">
                <a16:creationId xmlns:a16="http://schemas.microsoft.com/office/drawing/2014/main" id="{BE7381B8-7C8F-4446-9706-8AFB46D7E694}"/>
              </a:ext>
            </a:extLst>
          </p:cNvPr>
          <p:cNvGrpSpPr/>
          <p:nvPr/>
        </p:nvGrpSpPr>
        <p:grpSpPr>
          <a:xfrm>
            <a:off x="5638895" y="8510400"/>
            <a:ext cx="13708432" cy="3807678"/>
            <a:chOff x="1656225" y="3382025"/>
            <a:chExt cx="5782800" cy="1619100"/>
          </a:xfrm>
        </p:grpSpPr>
        <p:sp>
          <p:nvSpPr>
            <p:cNvPr id="9" name="Google Shape;179;p22">
              <a:extLst>
                <a:ext uri="{FF2B5EF4-FFF2-40B4-BE49-F238E27FC236}">
                  <a16:creationId xmlns:a16="http://schemas.microsoft.com/office/drawing/2014/main" id="{16E83C39-E791-439B-B54D-17EF8385FC3F}"/>
                </a:ext>
              </a:extLst>
            </p:cNvPr>
            <p:cNvSpPr/>
            <p:nvPr/>
          </p:nvSpPr>
          <p:spPr>
            <a:xfrm>
              <a:off x="1656225" y="3382025"/>
              <a:ext cx="5779800" cy="161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180;p22">
              <a:extLst>
                <a:ext uri="{FF2B5EF4-FFF2-40B4-BE49-F238E27FC236}">
                  <a16:creationId xmlns:a16="http://schemas.microsoft.com/office/drawing/2014/main" id="{DD555CDD-43E1-4A95-9BDC-67FB38F71920}"/>
                </a:ext>
              </a:extLst>
            </p:cNvPr>
            <p:cNvPicPr preferRelativeResize="0"/>
            <p:nvPr/>
          </p:nvPicPr>
          <p:blipFill>
            <a:blip r:embed="rId4">
              <a:alphaModFix/>
            </a:blip>
            <a:stretch>
              <a:fillRect/>
            </a:stretch>
          </p:blipFill>
          <p:spPr>
            <a:xfrm>
              <a:off x="1704975" y="3461688"/>
              <a:ext cx="5734050" cy="1495425"/>
            </a:xfrm>
            <a:prstGeom prst="rect">
              <a:avLst/>
            </a:prstGeom>
            <a:noFill/>
            <a:ln>
              <a:noFill/>
            </a:ln>
          </p:spPr>
        </p:pic>
      </p:grpSp>
      <p:sp>
        <p:nvSpPr>
          <p:cNvPr id="11" name="Google Shape;181;p22">
            <a:extLst>
              <a:ext uri="{FF2B5EF4-FFF2-40B4-BE49-F238E27FC236}">
                <a16:creationId xmlns:a16="http://schemas.microsoft.com/office/drawing/2014/main" id="{01A58933-E30D-4B2A-ACE0-4F48D5379814}"/>
              </a:ext>
            </a:extLst>
          </p:cNvPr>
          <p:cNvSpPr txBox="1"/>
          <p:nvPr/>
        </p:nvSpPr>
        <p:spPr>
          <a:xfrm>
            <a:off x="3044808" y="7667874"/>
            <a:ext cx="18889494" cy="744291"/>
          </a:xfrm>
          <a:prstGeom prst="rect">
            <a:avLst/>
          </a:prstGeom>
          <a:noFill/>
          <a:ln>
            <a:noFill/>
          </a:ln>
        </p:spPr>
        <p:txBody>
          <a:bodyPr spcFirstLastPara="1" wrap="square" lIns="91425" tIns="91425" rIns="91425" bIns="91425" anchor="t" anchorCtr="0">
            <a:noAutofit/>
          </a:bodyPr>
          <a:lstStyle/>
          <a:p>
            <a:pPr marL="0" lvl="0" indent="0" algn="ctr" rtl="0">
              <a:lnSpc>
                <a:spcPct val="125000"/>
              </a:lnSpc>
              <a:spcBef>
                <a:spcPts val="0"/>
              </a:spcBef>
              <a:spcAft>
                <a:spcPts val="0"/>
              </a:spcAft>
              <a:buClr>
                <a:schemeClr val="dk1"/>
              </a:buClr>
              <a:buSzPts val="1100"/>
              <a:buFont typeface="Arial"/>
              <a:buNone/>
            </a:pPr>
            <a:r>
              <a:rPr lang="en-GB" dirty="0">
                <a:solidFill>
                  <a:schemeClr val="tx1">
                    <a:lumMod val="50000"/>
                  </a:schemeClr>
                </a:solidFill>
                <a:latin typeface="Trebuchet MS"/>
                <a:ea typeface="Trebuchet MS"/>
                <a:cs typeface="Trebuchet MS"/>
                <a:sym typeface="Trebuchet MS"/>
              </a:rPr>
              <a:t>Image source: https://docs.mongodb.com/manual/core/document/</a:t>
            </a:r>
            <a:endParaRPr dirty="0">
              <a:solidFill>
                <a:schemeClr val="tx1">
                  <a:lumMod val="50000"/>
                </a:schemeClr>
              </a:solidFill>
              <a:latin typeface="Trebuchet MS"/>
              <a:ea typeface="Trebuchet MS"/>
              <a:cs typeface="Trebuchet MS"/>
              <a:sym typeface="Trebuchet MS"/>
            </a:endParaRPr>
          </a:p>
        </p:txBody>
      </p:sp>
    </p:spTree>
    <p:extLst>
      <p:ext uri="{BB962C8B-B14F-4D97-AF65-F5344CB8AC3E}">
        <p14:creationId xmlns:p14="http://schemas.microsoft.com/office/powerpoint/2010/main" val="125467595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2110700" cy="8256630"/>
          </a:xfrm>
          <a:prstGeom prst="rect">
            <a:avLst/>
          </a:prstGeom>
        </p:spPr>
        <p:txBody>
          <a:bodyPr>
            <a:normAutofit/>
          </a:bodyPr>
          <a:lstStyle/>
          <a:p>
            <a:pPr marL="0" indent="0" algn="l" rtl="0">
              <a:buNone/>
              <a:defRPr/>
            </a:pPr>
            <a:r>
              <a:rPr lang="en-US" sz="3600" dirty="0">
                <a:solidFill>
                  <a:srgbClr val="FFC000"/>
                </a:solidFill>
              </a:rPr>
              <a:t>Read:</a:t>
            </a:r>
          </a:p>
          <a:p>
            <a:pPr marL="0" indent="0" algn="l" rtl="0">
              <a:buNone/>
              <a:defRPr/>
            </a:pPr>
            <a:endParaRPr lang="en-US" sz="3600" dirty="0">
              <a:solidFill>
                <a:srgbClr val="FFC000"/>
              </a:solidFill>
            </a:endParaRPr>
          </a:p>
          <a:p>
            <a:pPr marL="0" indent="0" algn="l" rtl="0">
              <a:buNone/>
              <a:defRPr/>
            </a:pPr>
            <a:endParaRPr lang="en-US" sz="3600" dirty="0">
              <a:solidFill>
                <a:srgbClr val="FFC000"/>
              </a:solidFill>
            </a:endParaRPr>
          </a:p>
          <a:p>
            <a:pPr marL="0" indent="0" algn="l" rtl="0">
              <a:buNone/>
              <a:defRPr/>
            </a:pPr>
            <a:endParaRPr lang="en-US" sz="3600" dirty="0">
              <a:solidFill>
                <a:srgbClr val="FFC000"/>
              </a:solidFill>
            </a:endParaRPr>
          </a:p>
          <a:p>
            <a:pPr marL="0" indent="0" algn="l" rtl="0">
              <a:buNone/>
              <a:defRPr/>
            </a:pPr>
            <a:endParaRPr lang="en-US" sz="3600" dirty="0">
              <a:solidFill>
                <a:srgbClr val="FFC000"/>
              </a:solidFill>
            </a:endParaRPr>
          </a:p>
          <a:p>
            <a:pPr marL="0" indent="0" algn="l" rtl="0">
              <a:buNone/>
              <a:defRPr/>
            </a:pPr>
            <a:endParaRPr lang="en-US" sz="3600" dirty="0">
              <a:solidFill>
                <a:srgbClr val="FFC000"/>
              </a:solidFill>
            </a:endParaRPr>
          </a:p>
          <a:p>
            <a:pPr marL="0" indent="0" algn="l" rtl="0">
              <a:buNone/>
              <a:defRPr/>
            </a:pPr>
            <a:endParaRPr sz="3600" dirty="0">
              <a:solidFill>
                <a:srgbClr val="FFC000"/>
              </a:solidFill>
            </a:endParaRPr>
          </a:p>
        </p:txBody>
      </p:sp>
      <p:sp>
        <p:nvSpPr>
          <p:cNvPr id="203" name="Slide Title"/>
          <p:cNvSpPr txBox="1">
            <a:spLocks noGrp="1"/>
          </p:cNvSpPr>
          <p:nvPr>
            <p:ph type="title"/>
          </p:nvPr>
        </p:nvSpPr>
        <p:spPr>
          <a:xfrm>
            <a:off x="1206499" y="1079500"/>
            <a:ext cx="13391243" cy="1435100"/>
          </a:xfrm>
          <a:prstGeom prst="rect">
            <a:avLst/>
          </a:prstGeom>
        </p:spPr>
        <p:txBody>
          <a:bodyPr>
            <a:normAutofit/>
          </a:bodyPr>
          <a:lstStyle/>
          <a:p>
            <a:pPr algn="l" rtl="0">
              <a:defRPr/>
            </a:pPr>
            <a:r>
              <a:rPr lang="en-US" dirty="0"/>
              <a:t>CRUD Operations</a:t>
            </a:r>
            <a:endParaRPr dirty="0"/>
          </a:p>
        </p:txBody>
      </p:sp>
      <p:grpSp>
        <p:nvGrpSpPr>
          <p:cNvPr id="5" name="Google Shape;189;p23">
            <a:extLst>
              <a:ext uri="{FF2B5EF4-FFF2-40B4-BE49-F238E27FC236}">
                <a16:creationId xmlns:a16="http://schemas.microsoft.com/office/drawing/2014/main" id="{2DF31D8E-C3DB-4FFA-A479-C7BF0EB62BB2}"/>
              </a:ext>
            </a:extLst>
          </p:cNvPr>
          <p:cNvGrpSpPr/>
          <p:nvPr/>
        </p:nvGrpSpPr>
        <p:grpSpPr>
          <a:xfrm>
            <a:off x="6278100" y="4464376"/>
            <a:ext cx="11827799" cy="7745498"/>
            <a:chOff x="2622525" y="1324175"/>
            <a:chExt cx="3900900" cy="2451600"/>
          </a:xfrm>
        </p:grpSpPr>
        <p:sp>
          <p:nvSpPr>
            <p:cNvPr id="6" name="Google Shape;190;p23">
              <a:extLst>
                <a:ext uri="{FF2B5EF4-FFF2-40B4-BE49-F238E27FC236}">
                  <a16:creationId xmlns:a16="http://schemas.microsoft.com/office/drawing/2014/main" id="{7E5ECB55-2A0E-4432-AF58-E9104595881D}"/>
                </a:ext>
              </a:extLst>
            </p:cNvPr>
            <p:cNvSpPr/>
            <p:nvPr/>
          </p:nvSpPr>
          <p:spPr>
            <a:xfrm>
              <a:off x="2622525" y="1324175"/>
              <a:ext cx="3900900" cy="24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191;p23">
              <a:extLst>
                <a:ext uri="{FF2B5EF4-FFF2-40B4-BE49-F238E27FC236}">
                  <a16:creationId xmlns:a16="http://schemas.microsoft.com/office/drawing/2014/main" id="{B30DDFBA-66A2-4F94-B01D-F25067B1E29D}"/>
                </a:ext>
              </a:extLst>
            </p:cNvPr>
            <p:cNvPicPr preferRelativeResize="0"/>
            <p:nvPr/>
          </p:nvPicPr>
          <p:blipFill>
            <a:blip r:embed="rId3">
              <a:alphaModFix/>
            </a:blip>
            <a:stretch>
              <a:fillRect/>
            </a:stretch>
          </p:blipFill>
          <p:spPr>
            <a:xfrm>
              <a:off x="2662238" y="1390650"/>
              <a:ext cx="3819525" cy="2362200"/>
            </a:xfrm>
            <a:prstGeom prst="rect">
              <a:avLst/>
            </a:prstGeom>
            <a:noFill/>
            <a:ln>
              <a:noFill/>
            </a:ln>
          </p:spPr>
        </p:pic>
      </p:grpSp>
    </p:spTree>
    <p:extLst>
      <p:ext uri="{BB962C8B-B14F-4D97-AF65-F5344CB8AC3E}">
        <p14:creationId xmlns:p14="http://schemas.microsoft.com/office/powerpoint/2010/main" val="388429328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2110700" cy="8256630"/>
          </a:xfrm>
          <a:prstGeom prst="rect">
            <a:avLst/>
          </a:prstGeom>
        </p:spPr>
        <p:txBody>
          <a:bodyPr>
            <a:normAutofit/>
          </a:bodyPr>
          <a:lstStyle/>
          <a:p>
            <a:pPr marL="0" indent="0" algn="l" rtl="0">
              <a:buNone/>
              <a:defRPr/>
            </a:pPr>
            <a:r>
              <a:rPr lang="en-US" sz="3600" dirty="0">
                <a:solidFill>
                  <a:srgbClr val="FFC000"/>
                </a:solidFill>
              </a:rPr>
              <a:t>Update:</a:t>
            </a:r>
          </a:p>
          <a:p>
            <a:pPr marL="0" indent="0" algn="l" rtl="0">
              <a:buNone/>
              <a:defRPr/>
            </a:pPr>
            <a:endParaRPr lang="en-US" sz="3600" dirty="0">
              <a:solidFill>
                <a:srgbClr val="FFC000"/>
              </a:solidFill>
            </a:endParaRPr>
          </a:p>
          <a:p>
            <a:pPr marL="0" marR="0" indent="0" algn="just" rtl="0" fontAlgn="t">
              <a:lnSpc>
                <a:spcPct val="115000"/>
              </a:lnSpc>
              <a:spcBef>
                <a:spcPts val="0"/>
              </a:spcBef>
              <a:spcAft>
                <a:spcPts val="0"/>
              </a:spcAft>
              <a:buNone/>
            </a:pPr>
            <a:r>
              <a:rPr lang="en-GB" sz="3600" b="1" i="0" u="none" strike="noStrike" dirty="0" err="1">
                <a:solidFill>
                  <a:srgbClr val="000000"/>
                </a:solidFill>
                <a:effectLst/>
                <a:latin typeface="Consolas" panose="020B0609020204030204" pitchFamily="49" charset="0"/>
                <a:ea typeface="Montserrat" panose="00000500000000000000" pitchFamily="2" charset="0"/>
                <a:cs typeface="Montserrat" panose="00000500000000000000" pitchFamily="2" charset="0"/>
              </a:rPr>
              <a:t>db.people.update</a:t>
            </a:r>
            <a:r>
              <a:rPr lang="en-GB" sz="3600" b="1" i="0" u="none" strike="noStrike" dirty="0">
                <a:solidFill>
                  <a:srgbClr val="000000"/>
                </a:solidFill>
                <a:effectLst/>
                <a:latin typeface="Consolas" panose="020B0609020204030204" pitchFamily="49" charset="0"/>
                <a:ea typeface="Montserrat" panose="00000500000000000000" pitchFamily="2" charset="0"/>
                <a:cs typeface="Montserrat" panose="00000500000000000000" pitchFamily="2" charset="0"/>
              </a:rPr>
              <a:t>({name: ‘Sue’}, {age: 34, name: ‘Sue’})</a:t>
            </a:r>
            <a:endParaRPr lang="en-US" sz="3600" b="1" i="0" u="none" strike="noStrike" dirty="0">
              <a:effectLst/>
              <a:latin typeface="Consolas" panose="020B0609020204030204" pitchFamily="49" charset="0"/>
            </a:endParaRPr>
          </a:p>
          <a:p>
            <a:pPr marL="0" marR="0" indent="0" algn="just" rtl="0" fontAlgn="t">
              <a:lnSpc>
                <a:spcPct val="115000"/>
              </a:lnSpc>
              <a:spcBef>
                <a:spcPts val="0"/>
              </a:spcBef>
              <a:spcAft>
                <a:spcPts val="0"/>
              </a:spcAft>
              <a:buNone/>
            </a:pPr>
            <a:r>
              <a:rPr lang="en-GB" sz="3600" b="0" i="0" u="none" strike="noStrike" dirty="0">
                <a:solidFill>
                  <a:srgbClr val="000000"/>
                </a:solidFill>
                <a:effectLst/>
                <a:latin typeface="+mj-lt"/>
                <a:ea typeface="Montserrat" panose="00000500000000000000" pitchFamily="2" charset="0"/>
                <a:cs typeface="Montserrat" panose="00000500000000000000" pitchFamily="2" charset="0"/>
              </a:rPr>
              <a:t>Or </a:t>
            </a:r>
            <a:endParaRPr lang="en-US" sz="3600" b="0" i="0" u="none" strike="noStrike" dirty="0">
              <a:effectLst/>
              <a:latin typeface="+mj-lt"/>
            </a:endParaRPr>
          </a:p>
          <a:p>
            <a:pPr marL="0" marR="0" indent="0" algn="just" rtl="0" fontAlgn="t">
              <a:lnSpc>
                <a:spcPct val="115000"/>
              </a:lnSpc>
              <a:spcBef>
                <a:spcPts val="0"/>
              </a:spcBef>
              <a:spcAft>
                <a:spcPts val="0"/>
              </a:spcAft>
              <a:buNone/>
            </a:pPr>
            <a:r>
              <a:rPr lang="en-GB" sz="3600" b="1" i="0" u="none" strike="noStrike" dirty="0" err="1">
                <a:solidFill>
                  <a:srgbClr val="000000"/>
                </a:solidFill>
                <a:effectLst/>
                <a:latin typeface="Consolas" panose="020B0609020204030204" pitchFamily="49" charset="0"/>
                <a:ea typeface="Montserrat" panose="00000500000000000000" pitchFamily="2" charset="0"/>
                <a:cs typeface="Montserrat" panose="00000500000000000000" pitchFamily="2" charset="0"/>
              </a:rPr>
              <a:t>db.people.update</a:t>
            </a:r>
            <a:r>
              <a:rPr lang="en-GB" sz="3600" b="1" i="0" u="none" strike="noStrike" dirty="0">
                <a:solidFill>
                  <a:srgbClr val="000000"/>
                </a:solidFill>
                <a:effectLst/>
                <a:latin typeface="Consolas" panose="020B0609020204030204" pitchFamily="49" charset="0"/>
                <a:ea typeface="Montserrat" panose="00000500000000000000" pitchFamily="2" charset="0"/>
                <a:cs typeface="Montserrat" panose="00000500000000000000" pitchFamily="2" charset="0"/>
              </a:rPr>
              <a:t>({name: ‘Sue’}, {$set: {age: 34}})</a:t>
            </a:r>
            <a:endParaRPr lang="en-US" sz="3600" b="1" i="0" u="none" strike="noStrike" dirty="0">
              <a:effectLst/>
              <a:latin typeface="Consolas" panose="020B0609020204030204" pitchFamily="49" charset="0"/>
            </a:endParaRPr>
          </a:p>
          <a:p>
            <a:pPr marL="0" marR="0" indent="0" algn="just" rtl="0" fontAlgn="t">
              <a:lnSpc>
                <a:spcPct val="115000"/>
              </a:lnSpc>
              <a:spcBef>
                <a:spcPts val="0"/>
              </a:spcBef>
              <a:spcAft>
                <a:spcPts val="0"/>
              </a:spcAft>
              <a:buNone/>
            </a:pPr>
            <a:r>
              <a:rPr lang="en-GB" sz="3600" b="0" i="0" u="none" strike="noStrike" dirty="0">
                <a:solidFill>
                  <a:srgbClr val="000000"/>
                </a:solidFill>
                <a:effectLst/>
                <a:latin typeface="+mj-lt"/>
                <a:ea typeface="Montserrat" panose="00000500000000000000" pitchFamily="2" charset="0"/>
                <a:cs typeface="Montserrat" panose="00000500000000000000" pitchFamily="2" charset="0"/>
              </a:rPr>
              <a:t>Or</a:t>
            </a:r>
            <a:endParaRPr lang="en-US" sz="3600" b="0" i="0" u="none" strike="noStrike" dirty="0">
              <a:effectLst/>
              <a:latin typeface="+mj-lt"/>
            </a:endParaRPr>
          </a:p>
          <a:p>
            <a:pPr marL="0" marR="0" indent="0" algn="just" rtl="0" fontAlgn="t">
              <a:lnSpc>
                <a:spcPct val="115000"/>
              </a:lnSpc>
              <a:spcBef>
                <a:spcPts val="0"/>
              </a:spcBef>
              <a:spcAft>
                <a:spcPts val="0"/>
              </a:spcAft>
              <a:buNone/>
            </a:pPr>
            <a:r>
              <a:rPr lang="en-GB" sz="3600" b="1" i="0" u="none" strike="noStrike" dirty="0" err="1">
                <a:solidFill>
                  <a:srgbClr val="000000"/>
                </a:solidFill>
                <a:effectLst/>
                <a:latin typeface="Consolas" panose="020B0609020204030204" pitchFamily="49" charset="0"/>
                <a:ea typeface="Montserrat" panose="00000500000000000000" pitchFamily="2" charset="0"/>
                <a:cs typeface="Montserrat" panose="00000500000000000000" pitchFamily="2" charset="0"/>
              </a:rPr>
              <a:t>db.people.update</a:t>
            </a:r>
            <a:r>
              <a:rPr lang="en-GB" sz="3600" b="1" i="0" u="none" strike="noStrike" dirty="0">
                <a:solidFill>
                  <a:srgbClr val="000000"/>
                </a:solidFill>
                <a:effectLst/>
                <a:latin typeface="Consolas" panose="020B0609020204030204" pitchFamily="49" charset="0"/>
                <a:ea typeface="Montserrat" panose="00000500000000000000" pitchFamily="2" charset="0"/>
                <a:cs typeface="Montserrat" panose="00000500000000000000" pitchFamily="2" charset="0"/>
              </a:rPr>
              <a:t>({name: ‘Sue’},  {$set: {name: ‘Susan’}}, {multi: true})</a:t>
            </a:r>
            <a:endParaRPr lang="en-US" sz="3600" b="1" i="0" u="none" strike="noStrike" dirty="0">
              <a:effectLst/>
              <a:latin typeface="Consolas" panose="020B0609020204030204" pitchFamily="49" charset="0"/>
            </a:endParaRPr>
          </a:p>
          <a:p>
            <a:pPr algn="l" rtl="0">
              <a:defRPr/>
            </a:pPr>
            <a:endParaRPr lang="en-US" sz="3600" dirty="0">
              <a:solidFill>
                <a:srgbClr val="FFC000"/>
              </a:solidFill>
            </a:endParaRPr>
          </a:p>
        </p:txBody>
      </p:sp>
      <p:sp>
        <p:nvSpPr>
          <p:cNvPr id="203" name="Slide Title"/>
          <p:cNvSpPr txBox="1">
            <a:spLocks noGrp="1"/>
          </p:cNvSpPr>
          <p:nvPr>
            <p:ph type="title"/>
          </p:nvPr>
        </p:nvSpPr>
        <p:spPr>
          <a:xfrm>
            <a:off x="1206499" y="1079500"/>
            <a:ext cx="13391243" cy="1435100"/>
          </a:xfrm>
          <a:prstGeom prst="rect">
            <a:avLst/>
          </a:prstGeom>
        </p:spPr>
        <p:txBody>
          <a:bodyPr>
            <a:normAutofit/>
          </a:bodyPr>
          <a:lstStyle/>
          <a:p>
            <a:pPr algn="l" rtl="0">
              <a:defRPr/>
            </a:pPr>
            <a:r>
              <a:rPr lang="en-US" dirty="0"/>
              <a:t>CRUD Operations</a:t>
            </a:r>
            <a:endParaRPr dirty="0"/>
          </a:p>
        </p:txBody>
      </p:sp>
    </p:spTree>
    <p:extLst>
      <p:ext uri="{BB962C8B-B14F-4D97-AF65-F5344CB8AC3E}">
        <p14:creationId xmlns:p14="http://schemas.microsoft.com/office/powerpoint/2010/main" val="178163755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dirty="0"/>
          </a:p>
        </p:txBody>
      </p:sp>
      <p:sp>
        <p:nvSpPr>
          <p:cNvPr id="201" name="Slide bullet text"/>
          <p:cNvSpPr txBox="1">
            <a:spLocks noGrp="1"/>
          </p:cNvSpPr>
          <p:nvPr>
            <p:ph type="body" sz="half" idx="1"/>
          </p:nvPr>
        </p:nvSpPr>
        <p:spPr>
          <a:xfrm>
            <a:off x="1206500" y="4248504"/>
            <a:ext cx="22110700" cy="8256630"/>
          </a:xfrm>
          <a:prstGeom prst="rect">
            <a:avLst/>
          </a:prstGeom>
        </p:spPr>
        <p:txBody>
          <a:bodyPr>
            <a:normAutofit/>
          </a:bodyPr>
          <a:lstStyle/>
          <a:p>
            <a:pPr marL="0" lvl="0" indent="0" algn="just" rtl="0">
              <a:lnSpc>
                <a:spcPct val="100000"/>
              </a:lnSpc>
              <a:spcBef>
                <a:spcPts val="0"/>
              </a:spcBef>
              <a:spcAft>
                <a:spcPts val="0"/>
              </a:spcAft>
              <a:buClr>
                <a:schemeClr val="dk1"/>
              </a:buClr>
              <a:buSzPts val="1100"/>
              <a:buFont typeface="Arial"/>
              <a:buNone/>
            </a:pPr>
            <a:r>
              <a:rPr lang="en-GB" sz="3600" dirty="0">
                <a:solidFill>
                  <a:srgbClr val="FFC000"/>
                </a:solidFill>
                <a:latin typeface="+mj-lt"/>
                <a:ea typeface="Montserrat"/>
                <a:cs typeface="Montserrat"/>
                <a:sym typeface="Montserrat"/>
              </a:rPr>
              <a:t>Delete:</a:t>
            </a:r>
          </a:p>
          <a:p>
            <a:pPr marL="0" lvl="0" indent="0" algn="just" rtl="0">
              <a:lnSpc>
                <a:spcPct val="100000"/>
              </a:lnSpc>
              <a:spcBef>
                <a:spcPts val="0"/>
              </a:spcBef>
              <a:spcAft>
                <a:spcPts val="0"/>
              </a:spcAft>
              <a:buClr>
                <a:schemeClr val="dk1"/>
              </a:buClr>
              <a:buSzPts val="1100"/>
              <a:buFont typeface="Arial"/>
              <a:buNone/>
            </a:pPr>
            <a:endParaRPr lang="en-GB" sz="3600" dirty="0">
              <a:solidFill>
                <a:srgbClr val="FFC000"/>
              </a:solidFill>
              <a:latin typeface="+mj-lt"/>
              <a:ea typeface="Montserrat"/>
              <a:cs typeface="Montserrat"/>
              <a:sym typeface="Montserrat"/>
            </a:endParaRPr>
          </a:p>
          <a:p>
            <a:pPr marL="0" lvl="0" indent="0" algn="just" rtl="0">
              <a:lnSpc>
                <a:spcPct val="100000"/>
              </a:lnSpc>
              <a:spcBef>
                <a:spcPts val="0"/>
              </a:spcBef>
              <a:spcAft>
                <a:spcPts val="0"/>
              </a:spcAft>
              <a:buClr>
                <a:schemeClr val="dk1"/>
              </a:buClr>
              <a:buSzPts val="1100"/>
              <a:buFont typeface="Arial"/>
              <a:buNone/>
            </a:pPr>
            <a:endParaRPr lang="en-GB" sz="3600" dirty="0">
              <a:solidFill>
                <a:srgbClr val="FFC000"/>
              </a:solidFill>
              <a:latin typeface="+mj-lt"/>
              <a:ea typeface="Montserrat"/>
              <a:cs typeface="Montserrat"/>
              <a:sym typeface="Montserrat"/>
            </a:endParaRPr>
          </a:p>
          <a:p>
            <a:pPr marL="0" lvl="0" indent="0" algn="just" rtl="0">
              <a:lnSpc>
                <a:spcPct val="100000"/>
              </a:lnSpc>
              <a:spcBef>
                <a:spcPts val="0"/>
              </a:spcBef>
              <a:spcAft>
                <a:spcPts val="0"/>
              </a:spcAft>
              <a:buClr>
                <a:schemeClr val="dk1"/>
              </a:buClr>
              <a:buSzPts val="1100"/>
              <a:buFont typeface="Arial"/>
              <a:buNone/>
            </a:pPr>
            <a:r>
              <a:rPr lang="en-GB" sz="3600" b="1" dirty="0" err="1">
                <a:latin typeface="Consolas" panose="020B0609020204030204" pitchFamily="49" charset="0"/>
                <a:ea typeface="Montserrat"/>
                <a:cs typeface="Montserrat"/>
                <a:sym typeface="Montserrat"/>
              </a:rPr>
              <a:t>db.people.remove</a:t>
            </a:r>
            <a:r>
              <a:rPr lang="en-GB" sz="3600" b="1" dirty="0">
                <a:latin typeface="Consolas" panose="020B0609020204030204" pitchFamily="49" charset="0"/>
                <a:ea typeface="Montserrat"/>
                <a:cs typeface="Montserrat"/>
                <a:sym typeface="Montserrat"/>
              </a:rPr>
              <a:t>();</a:t>
            </a:r>
          </a:p>
          <a:p>
            <a:pPr marL="0" lvl="0" indent="0" algn="just" rtl="0">
              <a:lnSpc>
                <a:spcPct val="100000"/>
              </a:lnSpc>
              <a:spcBef>
                <a:spcPts val="0"/>
              </a:spcBef>
              <a:spcAft>
                <a:spcPts val="0"/>
              </a:spcAft>
              <a:buClr>
                <a:schemeClr val="dk1"/>
              </a:buClr>
              <a:buSzPts val="1100"/>
              <a:buFont typeface="Arial"/>
              <a:buNone/>
            </a:pPr>
            <a:endParaRPr lang="en-GB" sz="3600" dirty="0">
              <a:latin typeface="Consolas" panose="020B0609020204030204" pitchFamily="49" charset="0"/>
              <a:ea typeface="Montserrat"/>
              <a:cs typeface="Montserrat"/>
              <a:sym typeface="Montserrat"/>
            </a:endParaRPr>
          </a:p>
          <a:p>
            <a:pPr marL="0" lvl="0" indent="0" algn="just" rtl="0">
              <a:lnSpc>
                <a:spcPct val="100000"/>
              </a:lnSpc>
              <a:spcBef>
                <a:spcPts val="0"/>
              </a:spcBef>
              <a:spcAft>
                <a:spcPts val="0"/>
              </a:spcAft>
              <a:buClr>
                <a:schemeClr val="dk1"/>
              </a:buClr>
              <a:buSzPts val="1100"/>
              <a:buFont typeface="Arial"/>
              <a:buNone/>
            </a:pPr>
            <a:r>
              <a:rPr lang="en-GB" sz="3600" dirty="0">
                <a:latin typeface="+mj-lt"/>
                <a:ea typeface="Montserrat"/>
                <a:cs typeface="Montserrat"/>
                <a:sym typeface="Montserrat"/>
              </a:rPr>
              <a:t>Or</a:t>
            </a:r>
          </a:p>
          <a:p>
            <a:pPr marL="0" lvl="0" indent="0" algn="just" rtl="0">
              <a:lnSpc>
                <a:spcPct val="100000"/>
              </a:lnSpc>
              <a:spcBef>
                <a:spcPts val="0"/>
              </a:spcBef>
              <a:spcAft>
                <a:spcPts val="0"/>
              </a:spcAft>
              <a:buClr>
                <a:schemeClr val="dk1"/>
              </a:buClr>
              <a:buSzPts val="1100"/>
              <a:buFont typeface="Arial"/>
              <a:buNone/>
            </a:pPr>
            <a:endParaRPr lang="en-GB" sz="3600" dirty="0">
              <a:latin typeface="Consolas" panose="020B0609020204030204" pitchFamily="49" charset="0"/>
              <a:ea typeface="Montserrat"/>
              <a:cs typeface="Montserrat"/>
              <a:sym typeface="Montserrat"/>
            </a:endParaRPr>
          </a:p>
          <a:p>
            <a:pPr marL="0" lvl="0" indent="0" algn="just" rtl="0">
              <a:lnSpc>
                <a:spcPct val="100000"/>
              </a:lnSpc>
              <a:spcBef>
                <a:spcPts val="0"/>
              </a:spcBef>
              <a:spcAft>
                <a:spcPts val="0"/>
              </a:spcAft>
              <a:buClr>
                <a:schemeClr val="dk1"/>
              </a:buClr>
              <a:buSzPts val="1100"/>
              <a:buFont typeface="Arial"/>
              <a:buNone/>
            </a:pPr>
            <a:r>
              <a:rPr lang="en-GB" sz="3600" b="1" dirty="0" err="1">
                <a:latin typeface="Consolas" panose="020B0609020204030204" pitchFamily="49" charset="0"/>
                <a:ea typeface="Montserrat"/>
                <a:cs typeface="Montserrat"/>
                <a:sym typeface="Montserrat"/>
              </a:rPr>
              <a:t>db.people.remove</a:t>
            </a:r>
            <a:r>
              <a:rPr lang="en-GB" sz="3600" b="1" dirty="0">
                <a:latin typeface="Consolas" panose="020B0609020204030204" pitchFamily="49" charset="0"/>
                <a:ea typeface="Montserrat"/>
                <a:cs typeface="Montserrat"/>
                <a:sym typeface="Montserrat"/>
              </a:rPr>
              <a:t>({name: ‘Sue’})</a:t>
            </a:r>
          </a:p>
          <a:p>
            <a:pPr marL="0" lvl="0" indent="0" algn="just" rtl="0">
              <a:lnSpc>
                <a:spcPct val="100000"/>
              </a:lnSpc>
              <a:spcBef>
                <a:spcPts val="0"/>
              </a:spcBef>
              <a:spcAft>
                <a:spcPts val="0"/>
              </a:spcAft>
              <a:buClr>
                <a:schemeClr val="dk1"/>
              </a:buClr>
              <a:buSzPts val="1100"/>
              <a:buFont typeface="Arial"/>
              <a:buNone/>
            </a:pPr>
            <a:endParaRPr lang="en-GB" sz="3600" dirty="0">
              <a:latin typeface="Consolas" panose="020B0609020204030204" pitchFamily="49" charset="0"/>
              <a:ea typeface="Montserrat"/>
              <a:cs typeface="Montserrat"/>
              <a:sym typeface="Montserrat"/>
            </a:endParaRPr>
          </a:p>
          <a:p>
            <a:pPr marL="0" lvl="0" indent="0" algn="just" rtl="0">
              <a:lnSpc>
                <a:spcPct val="100000"/>
              </a:lnSpc>
              <a:spcBef>
                <a:spcPts val="0"/>
              </a:spcBef>
              <a:spcAft>
                <a:spcPts val="0"/>
              </a:spcAft>
              <a:buClr>
                <a:schemeClr val="dk1"/>
              </a:buClr>
              <a:buSzPts val="1100"/>
              <a:buFont typeface="Arial"/>
              <a:buNone/>
            </a:pPr>
            <a:r>
              <a:rPr lang="en-GB" sz="3600" dirty="0">
                <a:latin typeface="+mj-lt"/>
                <a:ea typeface="Montserrat"/>
                <a:cs typeface="Montserrat"/>
                <a:sym typeface="Montserrat"/>
              </a:rPr>
              <a:t>Or </a:t>
            </a:r>
          </a:p>
          <a:p>
            <a:pPr marL="0" lvl="0" indent="0" algn="just" rtl="0">
              <a:lnSpc>
                <a:spcPct val="100000"/>
              </a:lnSpc>
              <a:spcBef>
                <a:spcPts val="0"/>
              </a:spcBef>
              <a:spcAft>
                <a:spcPts val="0"/>
              </a:spcAft>
              <a:buClr>
                <a:schemeClr val="dk1"/>
              </a:buClr>
              <a:buSzPts val="1100"/>
              <a:buFont typeface="Arial"/>
              <a:buNone/>
            </a:pPr>
            <a:endParaRPr lang="en-GB" sz="3600" dirty="0">
              <a:latin typeface="Consolas" panose="020B0609020204030204" pitchFamily="49" charset="0"/>
              <a:ea typeface="Montserrat"/>
              <a:cs typeface="Montserrat"/>
              <a:sym typeface="Montserrat"/>
            </a:endParaRPr>
          </a:p>
          <a:p>
            <a:pPr marL="0" lvl="0" indent="0" algn="just" rtl="0">
              <a:lnSpc>
                <a:spcPct val="100000"/>
              </a:lnSpc>
              <a:spcBef>
                <a:spcPts val="0"/>
              </a:spcBef>
              <a:spcAft>
                <a:spcPts val="0"/>
              </a:spcAft>
              <a:buNone/>
            </a:pPr>
            <a:r>
              <a:rPr lang="en-GB" sz="3600" b="1" dirty="0" err="1">
                <a:latin typeface="Consolas" panose="020B0609020204030204" pitchFamily="49" charset="0"/>
                <a:ea typeface="Montserrat"/>
                <a:cs typeface="Montserrat"/>
                <a:sym typeface="Montserrat"/>
              </a:rPr>
              <a:t>db.people.remove</a:t>
            </a:r>
            <a:r>
              <a:rPr lang="en-GB" sz="3600" b="1" dirty="0">
                <a:latin typeface="Consolas" panose="020B0609020204030204" pitchFamily="49" charset="0"/>
                <a:ea typeface="Montserrat"/>
                <a:cs typeface="Montserrat"/>
                <a:sym typeface="Montserrat"/>
              </a:rPr>
              <a:t>({name: ‘Sue’’}, true)</a:t>
            </a:r>
          </a:p>
        </p:txBody>
      </p:sp>
      <p:sp>
        <p:nvSpPr>
          <p:cNvPr id="203" name="Slide Title"/>
          <p:cNvSpPr txBox="1">
            <a:spLocks noGrp="1"/>
          </p:cNvSpPr>
          <p:nvPr>
            <p:ph type="title"/>
          </p:nvPr>
        </p:nvSpPr>
        <p:spPr>
          <a:xfrm>
            <a:off x="1206499" y="1079500"/>
            <a:ext cx="13391243" cy="1435100"/>
          </a:xfrm>
          <a:prstGeom prst="rect">
            <a:avLst/>
          </a:prstGeom>
        </p:spPr>
        <p:txBody>
          <a:bodyPr>
            <a:normAutofit/>
          </a:bodyPr>
          <a:lstStyle/>
          <a:p>
            <a:pPr algn="l" rtl="0">
              <a:defRPr/>
            </a:pPr>
            <a:r>
              <a:rPr lang="en-US" dirty="0"/>
              <a:t>CRUD Operations</a:t>
            </a:r>
            <a:endParaRPr dirty="0"/>
          </a:p>
        </p:txBody>
      </p:sp>
    </p:spTree>
    <p:extLst>
      <p:ext uri="{BB962C8B-B14F-4D97-AF65-F5344CB8AC3E}">
        <p14:creationId xmlns:p14="http://schemas.microsoft.com/office/powerpoint/2010/main" val="247697310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algn="l" rtl="0">
              <a:defRPr/>
            </a:pPr>
            <a:r>
              <a:rPr lang="en-US" dirty="0"/>
              <a:t>You can host your web app on the </a:t>
            </a:r>
            <a:r>
              <a:rPr lang="en-US" dirty="0">
                <a:solidFill>
                  <a:srgbClr val="FFC000"/>
                </a:solidFill>
              </a:rPr>
              <a:t>cloud</a:t>
            </a:r>
            <a:r>
              <a:rPr lang="en-US" dirty="0"/>
              <a:t> instead of on your own dedicated server</a:t>
            </a:r>
          </a:p>
          <a:p>
            <a:pPr algn="l" rtl="0">
              <a:defRPr/>
            </a:pPr>
            <a:r>
              <a:rPr lang="en-US" dirty="0"/>
              <a:t>You can also use a database hosted by a </a:t>
            </a:r>
            <a:r>
              <a:rPr lang="en-US" dirty="0">
                <a:solidFill>
                  <a:srgbClr val="FFC000"/>
                </a:solidFill>
              </a:rPr>
              <a:t>cloud service provider</a:t>
            </a:r>
            <a:r>
              <a:rPr lang="en-US" dirty="0"/>
              <a:t>, rather than setting up and maintaining your own database server</a:t>
            </a:r>
          </a:p>
          <a:p>
            <a:pPr marL="0" indent="0" algn="l" rtl="0">
              <a:buNone/>
              <a:defRPr/>
            </a:pPr>
            <a:r>
              <a:rPr lang="en-US" dirty="0">
                <a:solidFill>
                  <a:srgbClr val="FFC000"/>
                </a:solidFill>
              </a:rPr>
              <a:t>Key benefits</a:t>
            </a:r>
            <a:r>
              <a:rPr lang="en-US" dirty="0"/>
              <a:t>:</a:t>
            </a:r>
          </a:p>
          <a:p>
            <a:pPr marL="514350" indent="-514350" algn="l" rtl="0">
              <a:buFont typeface="+mj-lt"/>
              <a:buAutoNum type="arabicPeriod"/>
              <a:defRPr/>
            </a:pPr>
            <a:r>
              <a:rPr lang="en-US" dirty="0">
                <a:solidFill>
                  <a:srgbClr val="FFC000"/>
                </a:solidFill>
              </a:rPr>
              <a:t>Cheaper</a:t>
            </a:r>
            <a:r>
              <a:rPr lang="en-US" dirty="0"/>
              <a:t> than having your own database server </a:t>
            </a:r>
          </a:p>
          <a:p>
            <a:pPr marL="514350" indent="-514350" algn="l" rtl="0">
              <a:buFont typeface="+mj-lt"/>
              <a:buAutoNum type="arabicPeriod"/>
              <a:defRPr/>
            </a:pPr>
            <a:r>
              <a:rPr lang="en-US" dirty="0"/>
              <a:t>The cloud service provider deals with the </a:t>
            </a:r>
            <a:r>
              <a:rPr lang="en-US" dirty="0">
                <a:solidFill>
                  <a:srgbClr val="FFC000"/>
                </a:solidFill>
              </a:rPr>
              <a:t>configuration, backup, maintenance, security</a:t>
            </a:r>
            <a:r>
              <a:rPr lang="en-US" dirty="0"/>
              <a:t>, etc.</a:t>
            </a:r>
          </a:p>
          <a:p>
            <a:pPr marL="514350" indent="-514350" algn="l" rtl="0">
              <a:buFont typeface="+mj-lt"/>
              <a:buAutoNum type="arabicPeriod"/>
              <a:defRPr/>
            </a:pPr>
            <a:r>
              <a:rPr lang="en-US" dirty="0">
                <a:solidFill>
                  <a:srgbClr val="FFC000"/>
                </a:solidFill>
              </a:rPr>
              <a:t>Quick and easy </a:t>
            </a:r>
          </a:p>
          <a:p>
            <a:pPr algn="l" rtl="0">
              <a:defRPr/>
            </a:pPr>
            <a:endParaRPr lang="en-US" dirty="0"/>
          </a:p>
          <a:p>
            <a:pPr algn="l" rtl="0">
              <a:defRPr/>
            </a:pPr>
            <a:endParaRPr lang="en-US" dirty="0"/>
          </a:p>
          <a:p>
            <a:pPr algn="l" rtl="0">
              <a:defRPr/>
            </a:pPr>
            <a:endParaRPr lang="en-US" dirty="0"/>
          </a:p>
          <a:p>
            <a:pPr algn="l" rtl="0">
              <a:defRPr/>
            </a:pPr>
            <a:endParaRPr lang="en-US" dirty="0"/>
          </a:p>
        </p:txBody>
      </p:sp>
      <p:sp>
        <p:nvSpPr>
          <p:cNvPr id="203" name="Slide Title"/>
          <p:cNvSpPr txBox="1">
            <a:spLocks noGrp="1"/>
          </p:cNvSpPr>
          <p:nvPr>
            <p:ph type="title"/>
          </p:nvPr>
        </p:nvSpPr>
        <p:spPr>
          <a:xfrm>
            <a:off x="1206499" y="1079500"/>
            <a:ext cx="12770757" cy="1435100"/>
          </a:xfrm>
          <a:prstGeom prst="rect">
            <a:avLst/>
          </a:prstGeom>
        </p:spPr>
        <p:txBody>
          <a:bodyPr>
            <a:normAutofit/>
          </a:bodyPr>
          <a:lstStyle/>
          <a:p>
            <a:pPr algn="l" rtl="0">
              <a:defRPr/>
            </a:pPr>
            <a:r>
              <a:rPr lang="en-US" dirty="0"/>
              <a:t>MongoDB as a Service</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2110700" cy="8256630"/>
          </a:xfrm>
          <a:prstGeom prst="rect">
            <a:avLst/>
          </a:prstGeom>
        </p:spPr>
        <p:txBody>
          <a:bodyPr/>
          <a:lstStyle/>
          <a:p>
            <a:pPr algn="l" rtl="0">
              <a:defRPr/>
            </a:pPr>
            <a:r>
              <a:rPr lang="en-US" dirty="0"/>
              <a:t>We will be using MongoDB’s Database as a service solution: </a:t>
            </a:r>
            <a:r>
              <a:rPr lang="en-US" dirty="0">
                <a:solidFill>
                  <a:srgbClr val="FFC000"/>
                </a:solidFill>
              </a:rPr>
              <a:t>Atlas</a:t>
            </a:r>
          </a:p>
          <a:p>
            <a:pPr marL="514350" indent="-514350" algn="l" rtl="0">
              <a:buFont typeface="+mj-lt"/>
              <a:buAutoNum type="arabicPeriod"/>
              <a:defRPr/>
            </a:pPr>
            <a:r>
              <a:rPr lang="en-US" dirty="0">
                <a:solidFill>
                  <a:srgbClr val="FFC000"/>
                </a:solidFill>
              </a:rPr>
              <a:t>Download</a:t>
            </a:r>
            <a:r>
              <a:rPr lang="en-US" dirty="0"/>
              <a:t> and </a:t>
            </a:r>
            <a:r>
              <a:rPr lang="en-US" dirty="0">
                <a:solidFill>
                  <a:srgbClr val="FFC000"/>
                </a:solidFill>
              </a:rPr>
              <a:t>install</a:t>
            </a:r>
            <a:r>
              <a:rPr lang="en-US" dirty="0"/>
              <a:t> MongoDB on your local machine so that you can use mongo, the administrative shell, </a:t>
            </a:r>
          </a:p>
          <a:p>
            <a:pPr marL="514350" indent="-514350" algn="l" rtl="0">
              <a:buFont typeface="+mj-lt"/>
              <a:buAutoNum type="arabicPeriod"/>
              <a:defRPr/>
            </a:pPr>
            <a:r>
              <a:rPr lang="en-US" dirty="0"/>
              <a:t>Use Atlas to </a:t>
            </a:r>
            <a:r>
              <a:rPr lang="en-US" dirty="0">
                <a:solidFill>
                  <a:srgbClr val="FFC000"/>
                </a:solidFill>
              </a:rPr>
              <a:t>create and host </a:t>
            </a:r>
            <a:r>
              <a:rPr lang="en-US" dirty="0"/>
              <a:t>a MongoDB on the cloud and  </a:t>
            </a:r>
          </a:p>
          <a:p>
            <a:pPr marL="514350" indent="-514350" algn="l" rtl="0">
              <a:buFont typeface="+mj-lt"/>
              <a:buAutoNum type="arabicPeriod"/>
              <a:defRPr/>
            </a:pPr>
            <a:r>
              <a:rPr lang="en-US" dirty="0"/>
              <a:t>Use Mongo to </a:t>
            </a:r>
            <a:r>
              <a:rPr lang="en-US" dirty="0">
                <a:solidFill>
                  <a:srgbClr val="FFC000"/>
                </a:solidFill>
              </a:rPr>
              <a:t>access and manipulate </a:t>
            </a:r>
            <a:r>
              <a:rPr lang="en-US" dirty="0"/>
              <a:t>your database cluster on Atlas.</a:t>
            </a:r>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499" y="1079500"/>
            <a:ext cx="13391243" cy="1435100"/>
          </a:xfrm>
          <a:prstGeom prst="rect">
            <a:avLst/>
          </a:prstGeom>
        </p:spPr>
        <p:txBody>
          <a:bodyPr>
            <a:normAutofit/>
          </a:bodyPr>
          <a:lstStyle/>
          <a:p>
            <a:pPr algn="l" rtl="0">
              <a:defRPr/>
            </a:pPr>
            <a:r>
              <a:rPr lang="en-US" dirty="0"/>
              <a:t>MongoDB as a Service</a:t>
            </a:r>
            <a:endParaRPr dirty="0"/>
          </a:p>
        </p:txBody>
      </p:sp>
    </p:spTree>
    <p:extLst>
      <p:ext uri="{BB962C8B-B14F-4D97-AF65-F5344CB8AC3E}">
        <p14:creationId xmlns:p14="http://schemas.microsoft.com/office/powerpoint/2010/main" val="5597432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marL="514350" indent="-514350" algn="l" rtl="0">
              <a:buFont typeface="+mj-lt"/>
              <a:buAutoNum type="arabicPeriod"/>
              <a:defRPr/>
            </a:pPr>
            <a:r>
              <a:rPr lang="en-US" dirty="0"/>
              <a:t>Download it from </a:t>
            </a:r>
            <a:r>
              <a:rPr lang="en-US" dirty="0">
                <a:hlinkClick r:id="rId3"/>
              </a:rPr>
              <a:t>MongoDB’s download center</a:t>
            </a:r>
            <a:endParaRPr lang="en-US" dirty="0"/>
          </a:p>
          <a:p>
            <a:pPr marL="514350" indent="-514350" algn="l" rtl="0">
              <a:buFont typeface="+mj-lt"/>
              <a:buAutoNum type="arabicPeriod"/>
              <a:defRPr/>
            </a:pPr>
            <a:r>
              <a:rPr lang="en-US" dirty="0"/>
              <a:t>Follow the </a:t>
            </a:r>
            <a:r>
              <a:rPr lang="en-US" dirty="0">
                <a:solidFill>
                  <a:srgbClr val="FFC000"/>
                </a:solidFill>
              </a:rPr>
              <a:t>installation</a:t>
            </a:r>
            <a:r>
              <a:rPr lang="en-US" dirty="0"/>
              <a:t> instructions</a:t>
            </a:r>
          </a:p>
          <a:p>
            <a:pPr marL="514350" indent="-514350" algn="l" rtl="0">
              <a:buFont typeface="+mj-lt"/>
              <a:buAutoNum type="arabicPeriod"/>
              <a:defRPr/>
            </a:pPr>
            <a:r>
              <a:rPr lang="en-US" dirty="0"/>
              <a:t>Add the mongo executable to </a:t>
            </a:r>
            <a:r>
              <a:rPr lang="en-US" dirty="0">
                <a:solidFill>
                  <a:srgbClr val="FFC000"/>
                </a:solidFill>
              </a:rPr>
              <a:t>PATH</a:t>
            </a:r>
            <a:r>
              <a:rPr lang="en-US" dirty="0"/>
              <a:t>, so the commands are accessible from outside the MongoDB bin folder</a:t>
            </a:r>
          </a:p>
          <a:p>
            <a:pPr marL="514350" indent="-514350" algn="l" rtl="0">
              <a:buFont typeface="+mj-lt"/>
              <a:buAutoNum type="arabicPeriod"/>
              <a:defRPr/>
            </a:pPr>
            <a:r>
              <a:rPr lang="en-US" dirty="0"/>
              <a:t>Check that the Mongo shell has been correctly installed by typing </a:t>
            </a:r>
            <a:r>
              <a:rPr lang="en-US" dirty="0">
                <a:solidFill>
                  <a:srgbClr val="FFC000"/>
                </a:solidFill>
              </a:rPr>
              <a:t>mongo --version </a:t>
            </a:r>
            <a:r>
              <a:rPr lang="en-US" dirty="0"/>
              <a:t>in your command line interface</a:t>
            </a:r>
          </a:p>
          <a:p>
            <a:pPr algn="l" rtl="0">
              <a:defRPr/>
            </a:pPr>
            <a:endParaRPr lang="en-US" dirty="0"/>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Install MongoDB</a:t>
            </a:r>
            <a:br>
              <a:rPr lang="en-US" dirty="0"/>
            </a:br>
            <a:endParaRPr dirty="0"/>
          </a:p>
        </p:txBody>
      </p:sp>
    </p:spTree>
    <p:extLst>
      <p:ext uri="{BB962C8B-B14F-4D97-AF65-F5344CB8AC3E}">
        <p14:creationId xmlns:p14="http://schemas.microsoft.com/office/powerpoint/2010/main" val="174460422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marL="514350" indent="-514350" algn="l" rtl="0">
              <a:buFont typeface="+mj-lt"/>
              <a:buAutoNum type="arabicPeriod"/>
              <a:defRPr/>
            </a:pPr>
            <a:r>
              <a:rPr lang="en-US" dirty="0"/>
              <a:t>Go </a:t>
            </a:r>
            <a:r>
              <a:rPr lang="en-US" dirty="0">
                <a:hlinkClick r:id="rId2"/>
              </a:rPr>
              <a:t>here</a:t>
            </a:r>
            <a:r>
              <a:rPr lang="en-US" dirty="0"/>
              <a:t> and enter your information </a:t>
            </a:r>
          </a:p>
          <a:p>
            <a:pPr marL="514350" indent="-514350" algn="l" rtl="0">
              <a:buFont typeface="+mj-lt"/>
              <a:buAutoNum type="arabicPeriod"/>
              <a:defRPr/>
            </a:pPr>
            <a:r>
              <a:rPr lang="en-US" dirty="0"/>
              <a:t>You will be taken to the “</a:t>
            </a:r>
            <a:r>
              <a:rPr lang="en-US" dirty="0">
                <a:solidFill>
                  <a:srgbClr val="FFC000"/>
                </a:solidFill>
              </a:rPr>
              <a:t>Create New Cluster</a:t>
            </a:r>
            <a:r>
              <a:rPr lang="en-US" dirty="0"/>
              <a:t>” page  </a:t>
            </a:r>
          </a:p>
          <a:p>
            <a:pPr marL="514350" indent="-514350" algn="l" rtl="0">
              <a:buFont typeface="+mj-lt"/>
              <a:buAutoNum type="arabicPeriod"/>
              <a:defRPr/>
            </a:pPr>
            <a:r>
              <a:rPr lang="en-US" dirty="0"/>
              <a:t>Under Cloud provider &amp; Region, select “</a:t>
            </a:r>
            <a:r>
              <a:rPr lang="en-US" dirty="0" err="1">
                <a:solidFill>
                  <a:srgbClr val="FFC000"/>
                </a:solidFill>
              </a:rPr>
              <a:t>aws</a:t>
            </a:r>
            <a:r>
              <a:rPr lang="en-US" dirty="0"/>
              <a:t>” and any “</a:t>
            </a:r>
            <a:r>
              <a:rPr lang="en-US" dirty="0">
                <a:solidFill>
                  <a:srgbClr val="FFC000"/>
                </a:solidFill>
              </a:rPr>
              <a:t>free tier region</a:t>
            </a:r>
            <a:r>
              <a:rPr lang="en-US" dirty="0"/>
              <a:t>” </a:t>
            </a:r>
          </a:p>
          <a:p>
            <a:pPr marL="514350" indent="-514350" algn="l" rtl="0">
              <a:buFont typeface="+mj-lt"/>
              <a:buAutoNum type="arabicPeriod"/>
              <a:defRPr/>
            </a:pPr>
            <a:r>
              <a:rPr lang="en-US" dirty="0"/>
              <a:t>Under “</a:t>
            </a:r>
            <a:r>
              <a:rPr lang="en-US" dirty="0">
                <a:solidFill>
                  <a:srgbClr val="FFC000"/>
                </a:solidFill>
              </a:rPr>
              <a:t>Cluster Tier</a:t>
            </a:r>
            <a:r>
              <a:rPr lang="en-US" dirty="0"/>
              <a:t>” select the </a:t>
            </a:r>
            <a:r>
              <a:rPr lang="en-US" dirty="0">
                <a:solidFill>
                  <a:srgbClr val="FFC000"/>
                </a:solidFill>
              </a:rPr>
              <a:t>free M0 </a:t>
            </a:r>
            <a:r>
              <a:rPr lang="en-US" dirty="0"/>
              <a:t>option</a:t>
            </a:r>
          </a:p>
          <a:p>
            <a:pPr marL="514350" indent="-514350" algn="l" rtl="0">
              <a:buFont typeface="+mj-lt"/>
              <a:buAutoNum type="arabicPeriod"/>
              <a:defRPr/>
            </a:pPr>
            <a:r>
              <a:rPr lang="en-US" dirty="0"/>
              <a:t>You can rename your cluster under “</a:t>
            </a:r>
            <a:r>
              <a:rPr lang="en-US" dirty="0">
                <a:solidFill>
                  <a:srgbClr val="FFC000"/>
                </a:solidFill>
              </a:rPr>
              <a:t>Cluster Name</a:t>
            </a:r>
            <a:r>
              <a:rPr lang="en-US" dirty="0"/>
              <a:t>”.</a:t>
            </a:r>
          </a:p>
          <a:p>
            <a:pPr marL="514350" indent="-514350" algn="l" rtl="0">
              <a:buFont typeface="+mj-lt"/>
              <a:buAutoNum type="arabicPeriod"/>
              <a:defRPr/>
            </a:pPr>
            <a:r>
              <a:rPr lang="en-US" dirty="0"/>
              <a:t>Click on the “</a:t>
            </a:r>
            <a:r>
              <a:rPr lang="en-US" dirty="0">
                <a:solidFill>
                  <a:srgbClr val="FFC000"/>
                </a:solidFill>
              </a:rPr>
              <a:t>Create Cluster</a:t>
            </a:r>
            <a:r>
              <a:rPr lang="en-US" dirty="0"/>
              <a:t>” button at the bottom of the page to create your cluster.</a:t>
            </a:r>
          </a:p>
          <a:p>
            <a:pPr algn="l" rtl="0">
              <a:defRPr/>
            </a:pPr>
            <a:endParaRPr dirty="0"/>
          </a:p>
        </p:txBody>
      </p:sp>
      <p:sp>
        <p:nvSpPr>
          <p:cNvPr id="203" name="Slide Title"/>
          <p:cNvSpPr txBox="1">
            <a:spLocks noGrp="1"/>
          </p:cNvSpPr>
          <p:nvPr>
            <p:ph type="title"/>
          </p:nvPr>
        </p:nvSpPr>
        <p:spPr>
          <a:xfrm>
            <a:off x="1206500" y="1079500"/>
            <a:ext cx="14860814" cy="1435100"/>
          </a:xfrm>
          <a:prstGeom prst="rect">
            <a:avLst/>
          </a:prstGeom>
        </p:spPr>
        <p:txBody>
          <a:bodyPr>
            <a:normAutofit/>
          </a:bodyPr>
          <a:lstStyle/>
          <a:p>
            <a:pPr algn="l" rtl="0">
              <a:defRPr/>
            </a:pPr>
            <a:r>
              <a:rPr lang="en-US" dirty="0"/>
              <a:t>Setup MongoDB Atlas</a:t>
            </a:r>
            <a:endParaRPr dirty="0"/>
          </a:p>
        </p:txBody>
      </p:sp>
      <p:sp>
        <p:nvSpPr>
          <p:cNvPr id="3" name="عنصر نائب للصورة 2">
            <a:extLst>
              <a:ext uri="{FF2B5EF4-FFF2-40B4-BE49-F238E27FC236}">
                <a16:creationId xmlns:a16="http://schemas.microsoft.com/office/drawing/2014/main" id="{2ADF5CFE-CFF3-46A3-8918-EDB52F970537}"/>
              </a:ext>
            </a:extLst>
          </p:cNvPr>
          <p:cNvSpPr>
            <a:spLocks noGrp="1"/>
          </p:cNvSpPr>
          <p:nvPr>
            <p:ph type="pic" sz="half" idx="22"/>
          </p:nvPr>
        </p:nvSpPr>
        <p:spPr/>
      </p:sp>
    </p:spTree>
    <p:extLst>
      <p:ext uri="{BB962C8B-B14F-4D97-AF65-F5344CB8AC3E}">
        <p14:creationId xmlns:p14="http://schemas.microsoft.com/office/powerpoint/2010/main" val="13708932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marL="0" indent="0" algn="l" rtl="0">
              <a:buNone/>
              <a:defRPr/>
            </a:pPr>
            <a:r>
              <a:rPr lang="en-US" dirty="0">
                <a:solidFill>
                  <a:srgbClr val="FFC000"/>
                </a:solidFill>
              </a:rPr>
              <a:t>Security settings:</a:t>
            </a:r>
          </a:p>
          <a:p>
            <a:pPr algn="l" rtl="0">
              <a:defRPr/>
            </a:pPr>
            <a:r>
              <a:rPr lang="en-US" dirty="0"/>
              <a:t>IPs that are allowed to access your cluster are listed under the “</a:t>
            </a:r>
            <a:r>
              <a:rPr lang="en-US" dirty="0">
                <a:solidFill>
                  <a:srgbClr val="FFC000"/>
                </a:solidFill>
              </a:rPr>
              <a:t>Security</a:t>
            </a:r>
            <a:r>
              <a:rPr lang="en-US" dirty="0"/>
              <a:t>” tab in the “</a:t>
            </a:r>
            <a:r>
              <a:rPr lang="en-US" dirty="0">
                <a:solidFill>
                  <a:srgbClr val="FFC000"/>
                </a:solidFill>
              </a:rPr>
              <a:t>IP Whitelist</a:t>
            </a:r>
            <a:r>
              <a:rPr lang="en-US" dirty="0"/>
              <a:t>”</a:t>
            </a:r>
          </a:p>
          <a:p>
            <a:pPr marL="514350" indent="-514350" algn="l" rtl="0">
              <a:buFont typeface="+mj-lt"/>
              <a:buAutoNum type="arabicPeriod"/>
              <a:defRPr/>
            </a:pPr>
            <a:r>
              <a:rPr lang="en-US" dirty="0"/>
              <a:t>Click on the “</a:t>
            </a:r>
            <a:r>
              <a:rPr lang="en-US" dirty="0">
                <a:solidFill>
                  <a:srgbClr val="FFC000"/>
                </a:solidFill>
              </a:rPr>
              <a:t>Security</a:t>
            </a:r>
            <a:r>
              <a:rPr lang="en-US" dirty="0"/>
              <a:t>” tab and select “</a:t>
            </a:r>
            <a:r>
              <a:rPr lang="en-US" dirty="0">
                <a:solidFill>
                  <a:srgbClr val="FFC000"/>
                </a:solidFill>
              </a:rPr>
              <a:t>IP Whitelist</a:t>
            </a:r>
            <a:r>
              <a:rPr lang="en-US" dirty="0"/>
              <a:t>” from the menu, then click on the “+ </a:t>
            </a:r>
            <a:r>
              <a:rPr lang="en-US" dirty="0">
                <a:solidFill>
                  <a:srgbClr val="FFC000"/>
                </a:solidFill>
              </a:rPr>
              <a:t>Add IP Address</a:t>
            </a:r>
            <a:r>
              <a:rPr lang="en-US" dirty="0"/>
              <a:t>” button</a:t>
            </a:r>
          </a:p>
          <a:p>
            <a:pPr marL="514350" indent="-514350" algn="l" rtl="0">
              <a:buFont typeface="+mj-lt"/>
              <a:buAutoNum type="arabicPeriod"/>
              <a:defRPr/>
            </a:pPr>
            <a:r>
              <a:rPr lang="en-US" dirty="0"/>
              <a:t>In the “</a:t>
            </a:r>
            <a:r>
              <a:rPr lang="en-US" dirty="0">
                <a:solidFill>
                  <a:srgbClr val="FFC000"/>
                </a:solidFill>
              </a:rPr>
              <a:t>Add Whitelist Entry</a:t>
            </a:r>
            <a:r>
              <a:rPr lang="en-US" dirty="0"/>
              <a:t>” popup window, click on the “</a:t>
            </a:r>
            <a:r>
              <a:rPr lang="en-US" dirty="0">
                <a:solidFill>
                  <a:srgbClr val="FFC000"/>
                </a:solidFill>
              </a:rPr>
              <a:t>Allow Access From Anywhere</a:t>
            </a:r>
            <a:r>
              <a:rPr lang="en-US" dirty="0"/>
              <a:t>” button and then click “</a:t>
            </a:r>
            <a:r>
              <a:rPr lang="en-US" dirty="0">
                <a:solidFill>
                  <a:srgbClr val="FFC000"/>
                </a:solidFill>
              </a:rPr>
              <a:t>Confirm</a:t>
            </a:r>
            <a:r>
              <a:rPr lang="en-US" dirty="0"/>
              <a:t>”</a:t>
            </a:r>
          </a:p>
          <a:p>
            <a:pPr algn="l" rtl="0">
              <a:defRPr/>
            </a:pPr>
            <a:endParaRPr lang="en-US" dirty="0"/>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499" y="1079500"/>
            <a:ext cx="12836071" cy="1435100"/>
          </a:xfrm>
          <a:prstGeom prst="rect">
            <a:avLst/>
          </a:prstGeom>
        </p:spPr>
        <p:txBody>
          <a:bodyPr>
            <a:normAutofit/>
          </a:bodyPr>
          <a:lstStyle/>
          <a:p>
            <a:pPr algn="l" rtl="0">
              <a:defRPr/>
            </a:pPr>
            <a:r>
              <a:rPr lang="en-US" dirty="0"/>
              <a:t>Setup MongoDB Atlas</a:t>
            </a:r>
            <a:endParaRPr dirty="0"/>
          </a:p>
        </p:txBody>
      </p:sp>
      <p:sp>
        <p:nvSpPr>
          <p:cNvPr id="3" name="عنصر نائب للصورة 2">
            <a:extLst>
              <a:ext uri="{FF2B5EF4-FFF2-40B4-BE49-F238E27FC236}">
                <a16:creationId xmlns:a16="http://schemas.microsoft.com/office/drawing/2014/main" id="{2FC893E3-101C-44A5-85E4-7DF34C40A376}"/>
              </a:ext>
            </a:extLst>
          </p:cNvPr>
          <p:cNvSpPr>
            <a:spLocks noGrp="1"/>
          </p:cNvSpPr>
          <p:nvPr>
            <p:ph type="pic" sz="half" idx="22"/>
          </p:nvPr>
        </p:nvSpPr>
        <p:spPr/>
      </p:sp>
    </p:spTree>
    <p:extLst>
      <p:ext uri="{BB962C8B-B14F-4D97-AF65-F5344CB8AC3E}">
        <p14:creationId xmlns:p14="http://schemas.microsoft.com/office/powerpoint/2010/main" val="329628563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marL="0" indent="0" algn="l" rtl="0">
              <a:buNone/>
              <a:defRPr/>
            </a:pPr>
            <a:r>
              <a:rPr lang="en-US" dirty="0">
                <a:solidFill>
                  <a:srgbClr val="FFC000"/>
                </a:solidFill>
              </a:rPr>
              <a:t>Manage users and teams: </a:t>
            </a:r>
          </a:p>
          <a:p>
            <a:pPr algn="l" rtl="0">
              <a:defRPr/>
            </a:pPr>
            <a:r>
              <a:rPr lang="en-US" dirty="0"/>
              <a:t>You have to manage who is able to </a:t>
            </a:r>
            <a:r>
              <a:rPr lang="en-US" dirty="0">
                <a:solidFill>
                  <a:srgbClr val="FFC000"/>
                </a:solidFill>
              </a:rPr>
              <a:t>access</a:t>
            </a:r>
            <a:r>
              <a:rPr lang="en-US" dirty="0"/>
              <a:t> your database and what they can do with your database</a:t>
            </a:r>
          </a:p>
          <a:p>
            <a:pPr algn="l" rtl="0">
              <a:defRPr/>
            </a:pPr>
            <a:r>
              <a:rPr lang="en-US" dirty="0"/>
              <a:t>Select “</a:t>
            </a:r>
            <a:r>
              <a:rPr lang="en-US" dirty="0">
                <a:solidFill>
                  <a:srgbClr val="FFC000"/>
                </a:solidFill>
              </a:rPr>
              <a:t>Users and teams</a:t>
            </a:r>
            <a:r>
              <a:rPr lang="en-US" dirty="0"/>
              <a:t>” and then click on the </a:t>
            </a:r>
            <a:r>
              <a:rPr lang="en-US" dirty="0">
                <a:solidFill>
                  <a:srgbClr val="FFC000"/>
                </a:solidFill>
              </a:rPr>
              <a:t>“Add users and teams</a:t>
            </a:r>
            <a:r>
              <a:rPr lang="en-US" dirty="0"/>
              <a:t>” button. </a:t>
            </a:r>
          </a:p>
          <a:p>
            <a:pPr algn="l" rtl="0">
              <a:defRPr/>
            </a:pPr>
            <a:r>
              <a:rPr lang="en-US" dirty="0">
                <a:solidFill>
                  <a:srgbClr val="FFC000"/>
                </a:solidFill>
              </a:rPr>
              <a:t>Invite</a:t>
            </a:r>
            <a:r>
              <a:rPr lang="en-US" dirty="0"/>
              <a:t> your </a:t>
            </a:r>
            <a:r>
              <a:rPr lang="en-US" dirty="0">
                <a:solidFill>
                  <a:srgbClr val="FFC000"/>
                </a:solidFill>
              </a:rPr>
              <a:t>mentor</a:t>
            </a:r>
            <a:r>
              <a:rPr lang="en-US" dirty="0"/>
              <a:t> to be a user of your database by entering their email address</a:t>
            </a:r>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499" y="1079500"/>
            <a:ext cx="13521871" cy="1435100"/>
          </a:xfrm>
          <a:prstGeom prst="rect">
            <a:avLst/>
          </a:prstGeom>
        </p:spPr>
        <p:txBody>
          <a:bodyPr>
            <a:normAutofit/>
          </a:bodyPr>
          <a:lstStyle/>
          <a:p>
            <a:pPr algn="l" rtl="0">
              <a:defRPr/>
            </a:pPr>
            <a:r>
              <a:rPr lang="en-US" dirty="0"/>
              <a:t>Setup MongoDB Atlas</a:t>
            </a:r>
            <a:endParaRPr dirty="0"/>
          </a:p>
        </p:txBody>
      </p:sp>
    </p:spTree>
    <p:extLst>
      <p:ext uri="{BB962C8B-B14F-4D97-AF65-F5344CB8AC3E}">
        <p14:creationId xmlns:p14="http://schemas.microsoft.com/office/powerpoint/2010/main" val="207563935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490214" cy="8256630"/>
          </a:xfrm>
          <a:prstGeom prst="rect">
            <a:avLst/>
          </a:prstGeom>
        </p:spPr>
        <p:txBody>
          <a:bodyPr/>
          <a:lstStyle/>
          <a:p>
            <a:pPr marL="0" indent="0" algn="l" rtl="0">
              <a:buNone/>
              <a:defRPr/>
            </a:pPr>
            <a:r>
              <a:rPr lang="en-US" dirty="0">
                <a:solidFill>
                  <a:srgbClr val="FFC000"/>
                </a:solidFill>
              </a:rPr>
              <a:t>Remember</a:t>
            </a:r>
            <a:r>
              <a:rPr lang="en-US" dirty="0"/>
              <a:t>: Mongo is the administrative shell used to run instructions on your MongoDB server. </a:t>
            </a:r>
          </a:p>
          <a:p>
            <a:pPr marL="0" indent="0" algn="l" rtl="0">
              <a:buNone/>
              <a:defRPr/>
            </a:pPr>
            <a:r>
              <a:rPr lang="en-US" dirty="0"/>
              <a:t>Select “</a:t>
            </a:r>
            <a:r>
              <a:rPr lang="en-US" dirty="0">
                <a:solidFill>
                  <a:srgbClr val="FFC000"/>
                </a:solidFill>
              </a:rPr>
              <a:t>Connect</a:t>
            </a:r>
            <a:r>
              <a:rPr lang="en-US" dirty="0"/>
              <a:t>” to find the connection string. </a:t>
            </a:r>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500" y="1079500"/>
            <a:ext cx="21971000" cy="1435100"/>
          </a:xfrm>
          <a:prstGeom prst="rect">
            <a:avLst/>
          </a:prstGeom>
        </p:spPr>
        <p:txBody>
          <a:bodyPr>
            <a:normAutofit fontScale="90000"/>
          </a:bodyPr>
          <a:lstStyle/>
          <a:p>
            <a:pPr algn="l" rtl="0">
              <a:defRPr/>
            </a:pPr>
            <a:r>
              <a:rPr lang="en-US" dirty="0"/>
              <a:t>Access the Database on the Cloud using the Mongo Shell</a:t>
            </a:r>
            <a:br>
              <a:rPr lang="en-US" dirty="0"/>
            </a:br>
            <a:endParaRPr dirty="0"/>
          </a:p>
        </p:txBody>
      </p:sp>
      <p:pic>
        <p:nvPicPr>
          <p:cNvPr id="8" name="Google Shape;207;p27">
            <a:extLst>
              <a:ext uri="{FF2B5EF4-FFF2-40B4-BE49-F238E27FC236}">
                <a16:creationId xmlns:a16="http://schemas.microsoft.com/office/drawing/2014/main" id="{EDADD703-E9F1-4C9B-86A9-808C9BB045B5}"/>
              </a:ext>
            </a:extLst>
          </p:cNvPr>
          <p:cNvPicPr preferRelativeResize="0"/>
          <p:nvPr/>
        </p:nvPicPr>
        <p:blipFill>
          <a:blip r:embed="rId2">
            <a:alphaModFix/>
          </a:blip>
          <a:stretch>
            <a:fillRect/>
          </a:stretch>
        </p:blipFill>
        <p:spPr>
          <a:xfrm>
            <a:off x="11951607" y="7268004"/>
            <a:ext cx="10273980" cy="4420701"/>
          </a:xfrm>
          <a:prstGeom prst="rect">
            <a:avLst/>
          </a:prstGeom>
          <a:noFill/>
          <a:ln>
            <a:noFill/>
          </a:ln>
        </p:spPr>
      </p:pic>
    </p:spTree>
    <p:extLst>
      <p:ext uri="{BB962C8B-B14F-4D97-AF65-F5344CB8AC3E}">
        <p14:creationId xmlns:p14="http://schemas.microsoft.com/office/powerpoint/2010/main" val="268997673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dirty="0"/>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t>The following popup window will appear</a:t>
            </a:r>
          </a:p>
          <a:p>
            <a:pPr algn="l" rtl="0">
              <a:defRPr/>
            </a:pPr>
            <a:r>
              <a:rPr lang="en-US" dirty="0"/>
              <a:t>Select “</a:t>
            </a:r>
            <a:r>
              <a:rPr lang="en-US" dirty="0">
                <a:solidFill>
                  <a:srgbClr val="FFC000"/>
                </a:solidFill>
              </a:rPr>
              <a:t>Connect with the Mongo Shell</a:t>
            </a:r>
            <a:r>
              <a:rPr lang="en-US" dirty="0"/>
              <a:t>”  </a:t>
            </a:r>
          </a:p>
          <a:p>
            <a:pPr algn="l" rtl="0">
              <a:defRPr/>
            </a:pPr>
            <a:r>
              <a:rPr lang="en-US" dirty="0"/>
              <a:t>Then,  select “</a:t>
            </a:r>
            <a:r>
              <a:rPr lang="en-US" dirty="0">
                <a:solidFill>
                  <a:srgbClr val="FFC000"/>
                </a:solidFill>
              </a:rPr>
              <a:t>I am using shell 3.6 or later</a:t>
            </a:r>
            <a:r>
              <a:rPr lang="en-US" dirty="0"/>
              <a:t>”, and copy-paste the </a:t>
            </a:r>
            <a:r>
              <a:rPr lang="en-US" dirty="0">
                <a:solidFill>
                  <a:srgbClr val="FFC000"/>
                </a:solidFill>
              </a:rPr>
              <a:t>connection string </a:t>
            </a:r>
            <a:r>
              <a:rPr lang="en-US" dirty="0"/>
              <a:t>that appears there into your command line interface</a:t>
            </a:r>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500" y="1079500"/>
            <a:ext cx="21653500" cy="1435100"/>
          </a:xfrm>
          <a:prstGeom prst="rect">
            <a:avLst/>
          </a:prstGeom>
        </p:spPr>
        <p:txBody>
          <a:bodyPr>
            <a:normAutofit fontScale="90000"/>
          </a:bodyPr>
          <a:lstStyle/>
          <a:p>
            <a:pPr algn="l" rtl="0">
              <a:defRPr/>
            </a:pPr>
            <a:r>
              <a:rPr lang="en-US" dirty="0"/>
              <a:t>Access the Database on the Cloud using the Mongo Shell</a:t>
            </a:r>
            <a:br>
              <a:rPr lang="en-US" dirty="0"/>
            </a:br>
            <a:endParaRPr lang="en-US" dirty="0"/>
          </a:p>
        </p:txBody>
      </p:sp>
      <p:sp>
        <p:nvSpPr>
          <p:cNvPr id="7" name="عنصر نائب للصورة 6">
            <a:extLst>
              <a:ext uri="{FF2B5EF4-FFF2-40B4-BE49-F238E27FC236}">
                <a16:creationId xmlns:a16="http://schemas.microsoft.com/office/drawing/2014/main" id="{8E09BF04-1C3C-4819-A8F2-C88EAD879357}"/>
              </a:ext>
            </a:extLst>
          </p:cNvPr>
          <p:cNvSpPr>
            <a:spLocks noGrp="1"/>
          </p:cNvSpPr>
          <p:nvPr>
            <p:ph type="pic" sz="half" idx="22"/>
          </p:nvPr>
        </p:nvSpPr>
        <p:spPr/>
      </p:sp>
      <p:pic>
        <p:nvPicPr>
          <p:cNvPr id="12" name="Google Shape;215;p28">
            <a:extLst>
              <a:ext uri="{FF2B5EF4-FFF2-40B4-BE49-F238E27FC236}">
                <a16:creationId xmlns:a16="http://schemas.microsoft.com/office/drawing/2014/main" id="{F1FF6AE4-666D-484C-8FE7-C3E0AEBC3590}"/>
              </a:ext>
            </a:extLst>
          </p:cNvPr>
          <p:cNvPicPr preferRelativeResize="0"/>
          <p:nvPr/>
        </p:nvPicPr>
        <p:blipFill>
          <a:blip r:embed="rId2">
            <a:alphaModFix/>
          </a:blip>
          <a:stretch>
            <a:fillRect/>
          </a:stretch>
        </p:blipFill>
        <p:spPr>
          <a:xfrm>
            <a:off x="13751282" y="2836365"/>
            <a:ext cx="9108718" cy="10506963"/>
          </a:xfrm>
          <a:prstGeom prst="rect">
            <a:avLst/>
          </a:prstGeom>
          <a:noFill/>
          <a:ln>
            <a:noFill/>
          </a:ln>
        </p:spPr>
      </p:pic>
    </p:spTree>
    <p:extLst>
      <p:ext uri="{BB962C8B-B14F-4D97-AF65-F5344CB8AC3E}">
        <p14:creationId xmlns:p14="http://schemas.microsoft.com/office/powerpoint/2010/main" val="881026900"/>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57</TotalTime>
  <Words>2036</Words>
  <Application>Microsoft Office PowerPoint</Application>
  <PresentationFormat>مخصص</PresentationFormat>
  <Paragraphs>141</Paragraphs>
  <Slides>16</Slides>
  <Notes>10</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16</vt:i4>
      </vt:variant>
    </vt:vector>
  </HeadingPairs>
  <TitlesOfParts>
    <vt:vector size="25" baseType="lpstr">
      <vt:lpstr>Arial</vt:lpstr>
      <vt:lpstr>Consolas</vt:lpstr>
      <vt:lpstr>Helvetica</vt:lpstr>
      <vt:lpstr>Helvetica Neue</vt:lpstr>
      <vt:lpstr>Helvetica Neue Medium</vt:lpstr>
      <vt:lpstr>Montserrat</vt:lpstr>
      <vt:lpstr>Montserrat Light</vt:lpstr>
      <vt:lpstr>Trebuchet MS</vt:lpstr>
      <vt:lpstr>21_BasicWhite</vt:lpstr>
      <vt:lpstr>Getting Started with MongoDB </vt:lpstr>
      <vt:lpstr>MongoDB as a Service</vt:lpstr>
      <vt:lpstr>MongoDB as a Service</vt:lpstr>
      <vt:lpstr>Install MongoDB </vt:lpstr>
      <vt:lpstr>Setup MongoDB Atlas</vt:lpstr>
      <vt:lpstr>Setup MongoDB Atlas</vt:lpstr>
      <vt:lpstr>Setup MongoDB Atlas</vt:lpstr>
      <vt:lpstr>Access the Database on the Cloud using the Mongo Shell </vt:lpstr>
      <vt:lpstr>Access the Database on the Cloud using the Mongo Shell </vt:lpstr>
      <vt:lpstr>Create a Database</vt:lpstr>
      <vt:lpstr>Database Interaction</vt:lpstr>
      <vt:lpstr>Mongo Shell Basic Commands</vt:lpstr>
      <vt:lpstr>CRUD Operations</vt:lpstr>
      <vt:lpstr>CRUD Operations</vt:lpstr>
      <vt:lpstr>CRUD Operations</vt:lpstr>
      <vt:lpstr>CRUD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حنين نبيل  عبدالرحمن نوح</cp:lastModifiedBy>
  <cp:revision>17</cp:revision>
  <dcterms:modified xsi:type="dcterms:W3CDTF">2021-11-22T07:05:00Z</dcterms:modified>
</cp:coreProperties>
</file>