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8" r:id="rId3"/>
    <p:sldId id="257" r:id="rId4"/>
    <p:sldId id="266" r:id="rId5"/>
    <p:sldId id="269" r:id="rId6"/>
    <p:sldId id="270" r:id="rId7"/>
    <p:sldId id="267" r:id="rId8"/>
    <p:sldId id="271" r:id="rId9"/>
    <p:sldId id="272" r:id="rId10"/>
    <p:sldId id="273" r:id="rId11"/>
    <p:sldId id="274" r:id="rId12"/>
    <p:sldId id="275" r:id="rId13"/>
    <p:sldId id="276"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166" autoAdjust="0"/>
  </p:normalViewPr>
  <p:slideViewPr>
    <p:cSldViewPr snapToGrid="0" snapToObjects="1">
      <p:cViewPr varScale="1">
        <p:scale>
          <a:sx n="24" d="100"/>
          <a:sy n="24" d="100"/>
        </p:scale>
        <p:origin x="96"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There is not usually a right or wrong language to use for web development. Each programming language has its own strengths and weaknesses. When deciding which programming language to use when creating web applications, it is good to consider its strengths and weaknesses and choose a language best suited to the project you are working on. A decision will often be made based on personal preference and the preferences and experience of the development team. </a:t>
            </a:r>
          </a:p>
          <a:p>
            <a:endParaRPr lang="en-US" dirty="0"/>
          </a:p>
        </p:txBody>
      </p:sp>
    </p:spTree>
    <p:extLst>
      <p:ext uri="{BB962C8B-B14F-4D97-AF65-F5344CB8AC3E}">
        <p14:creationId xmlns:p14="http://schemas.microsoft.com/office/powerpoint/2010/main" val="365742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The broker topology is depicted in the next image. As you can see, it works in a similar way to the mediator topology, only there is no mediator. This topology is used when there is relatively simple event processing and an event mediator is not needed to do event orchestration. </a:t>
            </a:r>
          </a:p>
          <a:p>
            <a:endParaRPr lang="en-US" dirty="0"/>
          </a:p>
        </p:txBody>
      </p:sp>
    </p:spTree>
    <p:extLst>
      <p:ext uri="{BB962C8B-B14F-4D97-AF65-F5344CB8AC3E}">
        <p14:creationId xmlns:p14="http://schemas.microsoft.com/office/powerpoint/2010/main" val="3594641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 Service components are units of code that can vary in complexity from a single module of code to an application.  Clients can access and use these service components using an interface. The interface layer abstracts the complexity of the service components and exposes to the clients the information they need to use these components. </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None/>
            </a:pPr>
            <a:r>
              <a:rPr lang="en-US" dirty="0">
                <a:solidFill>
                  <a:schemeClr val="dk1"/>
                </a:solidFill>
                <a:latin typeface="Montserrat Light"/>
                <a:ea typeface="Montserrat Light"/>
                <a:cs typeface="Montserrat Light"/>
                <a:sym typeface="Montserrat Light"/>
              </a:rPr>
              <a:t>The concepts described in this topology should sound familiar to you because you have encountered Restful web services before which are based on this architecture pattern.  See the task “Modular design for code reuse” in the beginner level of this bootcamp if you need to review this concept. </a:t>
            </a:r>
          </a:p>
          <a:p>
            <a:endParaRPr lang="en-US" dirty="0"/>
          </a:p>
        </p:txBody>
      </p:sp>
    </p:spTree>
    <p:extLst>
      <p:ext uri="{BB962C8B-B14F-4D97-AF65-F5344CB8AC3E}">
        <p14:creationId xmlns:p14="http://schemas.microsoft.com/office/powerpoint/2010/main" val="372106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 framework is a basic structure that supports something. A web framework, or a web application framework, is a framework that provides web developers support when developing web applications.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Web frameworks are used by developers to write their code. They are made up of a number of software components that make it quicker and easier for a web developer to create web applications. They are collections of functions, objects, rules and other code constructs designed to solve common problems, speed up development and simplify the different types of tasks faced in a particular domain.  Frameworks can be used for both client and server-side code, however the domains, and therefore the frameworks,  are very different.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2187009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The programming language you will be using. Web frameworks generally support only a few programming languages. You would, therefore, obviously need to look for a framework that you can use to develop web applications in a programming language/languages you can code in.</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The popularity of the framework. You want to use a framework that is popular because:</a:t>
            </a:r>
          </a:p>
          <a:p>
            <a:pPr marL="914400" lvl="1"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it is then more likely to be used in industry, </a:t>
            </a:r>
          </a:p>
          <a:p>
            <a:pPr marL="914400" lvl="1"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it will, therefore, be around for longer and </a:t>
            </a:r>
          </a:p>
          <a:p>
            <a:pPr marL="914400" lvl="1"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it is more likely to provide better support and documentation for developers.</a:t>
            </a:r>
          </a:p>
          <a:p>
            <a:endParaRPr lang="en-US" dirty="0"/>
          </a:p>
        </p:txBody>
      </p:sp>
    </p:spTree>
    <p:extLst>
      <p:ext uri="{BB962C8B-B14F-4D97-AF65-F5344CB8AC3E}">
        <p14:creationId xmlns:p14="http://schemas.microsoft.com/office/powerpoint/2010/main" val="291852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sz="2400" b="1" dirty="0">
                <a:solidFill>
                  <a:srgbClr val="222222"/>
                </a:solidFill>
                <a:highlight>
                  <a:srgbClr val="FFFFFF"/>
                </a:highlight>
              </a:rPr>
              <a:t>LAMP</a:t>
            </a:r>
            <a:r>
              <a:rPr lang="en-US" sz="2400" dirty="0">
                <a:solidFill>
                  <a:srgbClr val="222222"/>
                </a:solidFill>
                <a:highlight>
                  <a:srgbClr val="FFFFFF"/>
                </a:highlight>
              </a:rPr>
              <a:t> </a:t>
            </a:r>
            <a:r>
              <a:rPr lang="en-US" sz="2400" b="1" dirty="0">
                <a:solidFill>
                  <a:srgbClr val="222222"/>
                </a:solidFill>
                <a:highlight>
                  <a:srgbClr val="FFFFFF"/>
                </a:highlight>
              </a:rPr>
              <a:t>stacks</a:t>
            </a:r>
            <a:r>
              <a:rPr lang="en-US" sz="2400" dirty="0">
                <a:solidFill>
                  <a:srgbClr val="222222"/>
                </a:solidFill>
                <a:highlight>
                  <a:srgbClr val="FFFFFF"/>
                </a:highlight>
              </a:rPr>
              <a:t> typically consist of the Linux operating system, the Apache HTTP Server, the MySQL relational database management system, and the PHP programming language</a:t>
            </a: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685025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Most approaches to web development are based on established software architecture patterns. These architecture patterns are well researched and provide ways of thinking about and approaching web development that is known to work.</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software architecture patterns provide an overview of the essential characteristics and actions of software applications. Just as not all people would choose to build their house using the same architectural plan, there are different architectural patterns with different strengths and weaknesses which will better suit the design of different software applications. </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36238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MVC pattern consists of 3 components or layers:</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The view - this is the component that is responsible for the user interface i.e. it manages how the user views information. With web applications, the view is everything that a user can see in the browser. </a:t>
            </a: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The model - this is the component that controls the data and business logic of an application.  The model often interfaces with a database. It is the heart of the application. The controller and view are </a:t>
            </a:r>
            <a:r>
              <a:rPr lang="en-US" dirty="0" err="1">
                <a:solidFill>
                  <a:schemeClr val="dk1"/>
                </a:solidFill>
                <a:latin typeface="Montserrat Light"/>
                <a:ea typeface="Montserrat Light"/>
                <a:cs typeface="Montserrat Light"/>
                <a:sym typeface="Montserrat Light"/>
              </a:rPr>
              <a:t>dependant</a:t>
            </a:r>
            <a:r>
              <a:rPr lang="en-US" dirty="0">
                <a:solidFill>
                  <a:schemeClr val="dk1"/>
                </a:solidFill>
                <a:latin typeface="Montserrat Light"/>
                <a:ea typeface="Montserrat Light"/>
                <a:cs typeface="Montserrat Light"/>
                <a:sym typeface="Montserrat Light"/>
              </a:rPr>
              <a:t> on the model but the model is not </a:t>
            </a:r>
            <a:r>
              <a:rPr lang="en-US" dirty="0" err="1">
                <a:solidFill>
                  <a:schemeClr val="dk1"/>
                </a:solidFill>
                <a:latin typeface="Montserrat Light"/>
                <a:ea typeface="Montserrat Light"/>
                <a:cs typeface="Montserrat Light"/>
                <a:sym typeface="Montserrat Light"/>
              </a:rPr>
              <a:t>dependant</a:t>
            </a:r>
            <a:r>
              <a:rPr lang="en-US" dirty="0">
                <a:solidFill>
                  <a:schemeClr val="dk1"/>
                </a:solidFill>
                <a:latin typeface="Montserrat Light"/>
                <a:ea typeface="Montserrat Light"/>
                <a:cs typeface="Montserrat Light"/>
                <a:sym typeface="Montserrat Light"/>
              </a:rPr>
              <a:t> on the view or controller.</a:t>
            </a: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AutoNum type="arabicPeriod"/>
            </a:pPr>
            <a:r>
              <a:rPr lang="en-US" dirty="0">
                <a:solidFill>
                  <a:schemeClr val="dk1"/>
                </a:solidFill>
                <a:latin typeface="Montserrat Light"/>
                <a:ea typeface="Montserrat Light"/>
                <a:cs typeface="Montserrat Light"/>
                <a:sym typeface="Montserrat Light"/>
              </a:rPr>
              <a:t>The Controller - the controller is the component that controls the interaction between the model and the view. If the user interacts with the view, the controller will know this and can update the model component as needed. The model will perform the necessary business logic and then, if necessary, notify the controller of any changes to the view. The controller should contain orchestration logic, not business logic. </a:t>
            </a: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315359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consider how Django implements principles of the MVC pattern using MVT (model, view, template). The components are implemented in Django as described below:</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View - With Django, the view component is more about interpreting what data is presented, as opposed to how the data is presented. The view component in Django, therefore, manages most of the data processing and business logic. </a:t>
            </a: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Template - Django uses templates to describe how the data is presented.</a:t>
            </a: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Model - With Django, the component that interfaces with the database is the model. This is implemented with Django’s Object-Relational Mapping (ORM). </a:t>
            </a:r>
          </a:p>
          <a:p>
            <a:endParaRPr lang="en-US" dirty="0"/>
          </a:p>
        </p:txBody>
      </p:sp>
    </p:spTree>
    <p:extLst>
      <p:ext uri="{BB962C8B-B14F-4D97-AF65-F5344CB8AC3E}">
        <p14:creationId xmlns:p14="http://schemas.microsoft.com/office/powerpoint/2010/main" val="409091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Pay close attention to this architecture pattern -  we will refer back to it in the next task. Understanding this pattern is important in helping us to understand how JavaScript works. </a:t>
            </a:r>
          </a:p>
          <a:p>
            <a:endParaRPr lang="en-US" dirty="0"/>
          </a:p>
        </p:txBody>
      </p:sp>
    </p:spTree>
    <p:extLst>
      <p:ext uri="{BB962C8B-B14F-4D97-AF65-F5344CB8AC3E}">
        <p14:creationId xmlns:p14="http://schemas.microsoft.com/office/powerpoint/2010/main" val="197786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mediator topology is depicted in Figure 3. The mediator topology is used when a single event needs to be processed using more than one step. As you can see, it is made up of several components including:</a:t>
            </a:r>
          </a:p>
          <a:p>
            <a:pPr marL="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Event queue: as events are triggered they are put onto an event queue where they wait until they can be passed on to the event mediator.</a:t>
            </a: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Event mediator: since the event needs to be handled using various steps, you need an event mediator. The event mediator breaks the original event into a set of processing events that are sent to various event channels. The mediator is responsible for orchestrating the processing events, </a:t>
            </a:r>
            <a:r>
              <a:rPr lang="en-US" dirty="0" err="1">
                <a:solidFill>
                  <a:schemeClr val="dk1"/>
                </a:solidFill>
                <a:latin typeface="Montserrat Light"/>
                <a:ea typeface="Montserrat Light"/>
                <a:cs typeface="Montserrat Light"/>
                <a:sym typeface="Montserrat Light"/>
              </a:rPr>
              <a:t>ie</a:t>
            </a:r>
            <a:r>
              <a:rPr lang="en-US" dirty="0">
                <a:solidFill>
                  <a:schemeClr val="dk1"/>
                </a:solidFill>
                <a:latin typeface="Montserrat Light"/>
                <a:ea typeface="Montserrat Light"/>
                <a:cs typeface="Montserrat Light"/>
                <a:sym typeface="Montserrat Light"/>
              </a:rPr>
              <a:t> determining the order in which events should be processed, which events can be processed at the same time etc. BPEL (Business Process Execution Language) is a standard XML-like language that describes the data and steps required for processing an initial event.</a:t>
            </a:r>
          </a:p>
          <a:p>
            <a:pPr marL="457200" lvl="0" indent="-298450" algn="just" rtl="0">
              <a:lnSpc>
                <a:spcPct val="150000"/>
              </a:lnSpc>
              <a:spcBef>
                <a:spcPts val="0"/>
              </a:spcBef>
              <a:spcAft>
                <a:spcPts val="0"/>
              </a:spcAft>
              <a:buClr>
                <a:schemeClr val="dk1"/>
              </a:buClr>
              <a:buSzPts val="1100"/>
              <a:buFont typeface="Montserrat Light"/>
              <a:buChar char="●"/>
            </a:pPr>
            <a:endParaRPr lang="en-US"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Event channels: event channels receive processing events from the event mediator and pass them on to event processors.</a:t>
            </a:r>
          </a:p>
          <a:p>
            <a:pPr marL="457200" lvl="0" indent="0" algn="just" rtl="0">
              <a:lnSpc>
                <a:spcPct val="150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50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Event processors: here the actual work happens. The event processor receives the process event and executes the logic to process the event. </a:t>
            </a: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50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3203284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Approaches to Web Development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8093871" cy="8256630"/>
          </a:xfrm>
          <a:prstGeom prst="rect">
            <a:avLst/>
          </a:prstGeom>
        </p:spPr>
        <p:txBody>
          <a:bodyPr/>
          <a:lstStyle/>
          <a:p>
            <a:pPr marL="0" indent="0" algn="l" rtl="0">
              <a:buNone/>
              <a:defRPr/>
            </a:pPr>
            <a:r>
              <a:rPr lang="en-US" dirty="0">
                <a:solidFill>
                  <a:srgbClr val="FFC000"/>
                </a:solidFill>
              </a:rPr>
              <a:t>Event-Driven Architecture Pattern: </a:t>
            </a:r>
          </a:p>
          <a:p>
            <a:pPr algn="l" rtl="0">
              <a:defRPr/>
            </a:pPr>
            <a:r>
              <a:rPr lang="en-US" dirty="0"/>
              <a:t>Used to describe distributed </a:t>
            </a:r>
            <a:r>
              <a:rPr lang="en-US" dirty="0">
                <a:solidFill>
                  <a:srgbClr val="FFC000"/>
                </a:solidFill>
              </a:rPr>
              <a:t>asynchronous, highly</a:t>
            </a:r>
            <a:r>
              <a:rPr lang="en-US" dirty="0"/>
              <a:t> </a:t>
            </a:r>
            <a:r>
              <a:rPr lang="en-US" dirty="0">
                <a:solidFill>
                  <a:srgbClr val="FFC000"/>
                </a:solidFill>
              </a:rPr>
              <a:t>scalable</a:t>
            </a:r>
            <a:r>
              <a:rPr lang="en-US" dirty="0"/>
              <a:t> applications</a:t>
            </a:r>
          </a:p>
          <a:p>
            <a:pPr algn="l" rtl="0">
              <a:defRPr/>
            </a:pPr>
            <a:r>
              <a:rPr lang="en-US" dirty="0"/>
              <a:t>Main </a:t>
            </a:r>
            <a:r>
              <a:rPr lang="en-US" dirty="0">
                <a:solidFill>
                  <a:srgbClr val="FFC000"/>
                </a:solidFill>
              </a:rPr>
              <a:t>topologies</a:t>
            </a:r>
            <a:r>
              <a:rPr lang="en-US" dirty="0"/>
              <a:t>:</a:t>
            </a:r>
          </a:p>
          <a:p>
            <a:pPr lvl="1" algn="l" rtl="0">
              <a:buFont typeface="Courier New" panose="02070309020205020404" pitchFamily="49" charset="0"/>
              <a:buChar char="o"/>
              <a:defRPr/>
            </a:pPr>
            <a:r>
              <a:rPr lang="en-US" dirty="0"/>
              <a:t>The mediator</a:t>
            </a:r>
          </a:p>
          <a:p>
            <a:pPr lvl="1" algn="l" rtl="0">
              <a:buFont typeface="Courier New" panose="02070309020205020404" pitchFamily="49" charset="0"/>
              <a:buChar char="o"/>
              <a:defRPr/>
            </a:pPr>
            <a:r>
              <a:rPr lang="en-US" dirty="0"/>
              <a:t>The broker </a:t>
            </a:r>
          </a:p>
          <a:p>
            <a:pPr algn="l" rtl="0">
              <a:defRPr/>
            </a:pPr>
            <a:endParaRPr dirty="0"/>
          </a:p>
        </p:txBody>
      </p:sp>
      <p:sp>
        <p:nvSpPr>
          <p:cNvPr id="203" name="Slide Title"/>
          <p:cNvSpPr txBox="1">
            <a:spLocks noGrp="1"/>
          </p:cNvSpPr>
          <p:nvPr>
            <p:ph type="title"/>
          </p:nvPr>
        </p:nvSpPr>
        <p:spPr>
          <a:xfrm>
            <a:off x="1206499" y="1079500"/>
            <a:ext cx="15220043" cy="1435100"/>
          </a:xfrm>
          <a:prstGeom prst="rect">
            <a:avLst/>
          </a:prstGeom>
        </p:spPr>
        <p:txBody>
          <a:bodyPr>
            <a:normAutofit fontScale="90000"/>
          </a:bodyPr>
          <a:lstStyle/>
          <a:p>
            <a:pPr algn="l" rtl="0">
              <a:defRPr/>
            </a:pPr>
            <a:r>
              <a:rPr lang="en-US" dirty="0"/>
              <a:t>Software Architecture Patterns</a:t>
            </a:r>
            <a:endParaRPr dirty="0"/>
          </a:p>
        </p:txBody>
      </p:sp>
      <p:sp>
        <p:nvSpPr>
          <p:cNvPr id="3" name="عنصر نائب للصورة 2">
            <a:extLst>
              <a:ext uri="{FF2B5EF4-FFF2-40B4-BE49-F238E27FC236}">
                <a16:creationId xmlns:a16="http://schemas.microsoft.com/office/drawing/2014/main" id="{95F10F33-E355-4CE9-A74E-2DE994871BA3}"/>
              </a:ext>
            </a:extLst>
          </p:cNvPr>
          <p:cNvSpPr>
            <a:spLocks noGrp="1"/>
          </p:cNvSpPr>
          <p:nvPr>
            <p:ph type="pic" sz="half" idx="22"/>
          </p:nvPr>
        </p:nvSpPr>
        <p:spPr/>
      </p:sp>
    </p:spTree>
    <p:extLst>
      <p:ext uri="{BB962C8B-B14F-4D97-AF65-F5344CB8AC3E}">
        <p14:creationId xmlns:p14="http://schemas.microsoft.com/office/powerpoint/2010/main" val="14025578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solidFill>
                  <a:srgbClr val="FFC000"/>
                </a:solidFill>
              </a:rPr>
              <a:t>Mediator Topology: </a:t>
            </a:r>
          </a:p>
          <a:p>
            <a:pPr algn="l" rtl="0">
              <a:defRPr/>
            </a:pPr>
            <a:endParaRPr dirty="0"/>
          </a:p>
        </p:txBody>
      </p:sp>
      <p:sp>
        <p:nvSpPr>
          <p:cNvPr id="203" name="Slide Title"/>
          <p:cNvSpPr txBox="1">
            <a:spLocks noGrp="1"/>
          </p:cNvSpPr>
          <p:nvPr>
            <p:ph type="title"/>
          </p:nvPr>
        </p:nvSpPr>
        <p:spPr>
          <a:xfrm>
            <a:off x="1206499" y="1079500"/>
            <a:ext cx="15350671" cy="1435100"/>
          </a:xfrm>
          <a:prstGeom prst="rect">
            <a:avLst/>
          </a:prstGeom>
        </p:spPr>
        <p:txBody>
          <a:bodyPr>
            <a:normAutofit/>
          </a:bodyPr>
          <a:lstStyle/>
          <a:p>
            <a:pPr algn="l" rtl="0">
              <a:defRPr/>
            </a:pPr>
            <a:r>
              <a:rPr lang="en-US" dirty="0"/>
              <a:t>Software Architecture Patterns</a:t>
            </a:r>
            <a:endParaRPr dirty="0"/>
          </a:p>
        </p:txBody>
      </p:sp>
      <p:sp>
        <p:nvSpPr>
          <p:cNvPr id="3" name="عنصر نائب للصورة 2">
            <a:extLst>
              <a:ext uri="{FF2B5EF4-FFF2-40B4-BE49-F238E27FC236}">
                <a16:creationId xmlns:a16="http://schemas.microsoft.com/office/drawing/2014/main" id="{1C882D29-0008-452A-8C57-A752F9531371}"/>
              </a:ext>
            </a:extLst>
          </p:cNvPr>
          <p:cNvSpPr>
            <a:spLocks noGrp="1"/>
          </p:cNvSpPr>
          <p:nvPr>
            <p:ph type="pic" sz="half" idx="22"/>
          </p:nvPr>
        </p:nvSpPr>
        <p:spPr/>
      </p:sp>
      <p:pic>
        <p:nvPicPr>
          <p:cNvPr id="8" name="Google Shape;232;p30">
            <a:extLst>
              <a:ext uri="{FF2B5EF4-FFF2-40B4-BE49-F238E27FC236}">
                <a16:creationId xmlns:a16="http://schemas.microsoft.com/office/drawing/2014/main" id="{3E4F85A9-606B-4E9F-82B9-3C6F45A8CBF2}"/>
              </a:ext>
            </a:extLst>
          </p:cNvPr>
          <p:cNvPicPr preferRelativeResize="0"/>
          <p:nvPr/>
        </p:nvPicPr>
        <p:blipFill>
          <a:blip r:embed="rId3">
            <a:alphaModFix/>
          </a:blip>
          <a:stretch>
            <a:fillRect/>
          </a:stretch>
        </p:blipFill>
        <p:spPr>
          <a:xfrm>
            <a:off x="8066315" y="4528387"/>
            <a:ext cx="13906438" cy="8256630"/>
          </a:xfrm>
          <a:prstGeom prst="rect">
            <a:avLst/>
          </a:prstGeom>
          <a:noFill/>
          <a:ln>
            <a:noFill/>
          </a:ln>
        </p:spPr>
      </p:pic>
      <p:sp>
        <p:nvSpPr>
          <p:cNvPr id="10" name="مربع نص 9">
            <a:extLst>
              <a:ext uri="{FF2B5EF4-FFF2-40B4-BE49-F238E27FC236}">
                <a16:creationId xmlns:a16="http://schemas.microsoft.com/office/drawing/2014/main" id="{6F1528EE-C48A-4645-88AF-B86A77A94149}"/>
              </a:ext>
            </a:extLst>
          </p:cNvPr>
          <p:cNvSpPr txBox="1"/>
          <p:nvPr/>
        </p:nvSpPr>
        <p:spPr>
          <a:xfrm>
            <a:off x="8920813" y="12921150"/>
            <a:ext cx="121974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Event-driven architecture pattern: the mediator topology as described by O’Reilly</a:t>
            </a:r>
          </a:p>
        </p:txBody>
      </p:sp>
    </p:spTree>
    <p:extLst>
      <p:ext uri="{BB962C8B-B14F-4D97-AF65-F5344CB8AC3E}">
        <p14:creationId xmlns:p14="http://schemas.microsoft.com/office/powerpoint/2010/main" val="215797077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solidFill>
                  <a:srgbClr val="FFC000"/>
                </a:solidFill>
              </a:rPr>
              <a:t>Broker Topology: </a:t>
            </a:r>
          </a:p>
          <a:p>
            <a:pPr algn="l" rtl="0">
              <a:defRPr/>
            </a:pPr>
            <a:endParaRPr lang="en-US" dirty="0"/>
          </a:p>
        </p:txBody>
      </p:sp>
      <p:sp>
        <p:nvSpPr>
          <p:cNvPr id="203" name="Slide Title"/>
          <p:cNvSpPr txBox="1">
            <a:spLocks noGrp="1"/>
          </p:cNvSpPr>
          <p:nvPr>
            <p:ph type="title"/>
          </p:nvPr>
        </p:nvSpPr>
        <p:spPr>
          <a:xfrm>
            <a:off x="1206500" y="1079500"/>
            <a:ext cx="15252700" cy="1435100"/>
          </a:xfrm>
          <a:prstGeom prst="rect">
            <a:avLst/>
          </a:prstGeom>
        </p:spPr>
        <p:txBody>
          <a:bodyPr>
            <a:normAutofit fontScale="90000"/>
          </a:bodyPr>
          <a:lstStyle/>
          <a:p>
            <a:pPr algn="l" rtl="0">
              <a:defRPr/>
            </a:pPr>
            <a:r>
              <a:rPr lang="en-US" dirty="0"/>
              <a:t>Software Architecture Patterns</a:t>
            </a:r>
            <a:endParaRPr dirty="0"/>
          </a:p>
        </p:txBody>
      </p:sp>
      <p:sp>
        <p:nvSpPr>
          <p:cNvPr id="3" name="عنصر نائب للصورة 2">
            <a:extLst>
              <a:ext uri="{FF2B5EF4-FFF2-40B4-BE49-F238E27FC236}">
                <a16:creationId xmlns:a16="http://schemas.microsoft.com/office/drawing/2014/main" id="{2524166E-AF8E-4D58-9475-1B959A8F60DC}"/>
              </a:ext>
            </a:extLst>
          </p:cNvPr>
          <p:cNvSpPr>
            <a:spLocks noGrp="1"/>
          </p:cNvSpPr>
          <p:nvPr>
            <p:ph type="pic" sz="half" idx="22"/>
          </p:nvPr>
        </p:nvSpPr>
        <p:spPr/>
      </p:sp>
      <p:pic>
        <p:nvPicPr>
          <p:cNvPr id="8" name="Google Shape;242;p31">
            <a:extLst>
              <a:ext uri="{FF2B5EF4-FFF2-40B4-BE49-F238E27FC236}">
                <a16:creationId xmlns:a16="http://schemas.microsoft.com/office/drawing/2014/main" id="{BEB3F932-9590-487A-8C51-7505FF12B827}"/>
              </a:ext>
            </a:extLst>
          </p:cNvPr>
          <p:cNvPicPr preferRelativeResize="0"/>
          <p:nvPr/>
        </p:nvPicPr>
        <p:blipFill>
          <a:blip r:embed="rId3">
            <a:alphaModFix/>
          </a:blip>
          <a:stretch>
            <a:fillRect/>
          </a:stretch>
        </p:blipFill>
        <p:spPr>
          <a:xfrm>
            <a:off x="8425544" y="3808062"/>
            <a:ext cx="14265728" cy="8697072"/>
          </a:xfrm>
          <a:prstGeom prst="rect">
            <a:avLst/>
          </a:prstGeom>
          <a:noFill/>
          <a:ln>
            <a:noFill/>
          </a:ln>
        </p:spPr>
      </p:pic>
      <p:sp>
        <p:nvSpPr>
          <p:cNvPr id="10" name="مربع نص 9">
            <a:extLst>
              <a:ext uri="{FF2B5EF4-FFF2-40B4-BE49-F238E27FC236}">
                <a16:creationId xmlns:a16="http://schemas.microsoft.com/office/drawing/2014/main" id="{FF972865-D620-44FB-881F-1F964E3185F9}"/>
              </a:ext>
            </a:extLst>
          </p:cNvPr>
          <p:cNvSpPr txBox="1"/>
          <p:nvPr/>
        </p:nvSpPr>
        <p:spPr>
          <a:xfrm>
            <a:off x="9459687" y="12724654"/>
            <a:ext cx="121974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Event-driven architecture pattern: the mediator topology as described by O’Reilly</a:t>
            </a:r>
          </a:p>
        </p:txBody>
      </p:sp>
    </p:spTree>
    <p:extLst>
      <p:ext uri="{BB962C8B-B14F-4D97-AF65-F5344CB8AC3E}">
        <p14:creationId xmlns:p14="http://schemas.microsoft.com/office/powerpoint/2010/main" val="5918685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solidFill>
                  <a:srgbClr val="FFC000"/>
                </a:solidFill>
              </a:rPr>
              <a:t>Micro-Services Architecture Pattern: </a:t>
            </a:r>
          </a:p>
          <a:p>
            <a:pPr algn="l" rtl="0">
              <a:defRPr/>
            </a:pPr>
            <a:r>
              <a:rPr lang="en-US" dirty="0"/>
              <a:t>Used for systems that are made up of </a:t>
            </a:r>
            <a:r>
              <a:rPr lang="en-US" dirty="0">
                <a:solidFill>
                  <a:srgbClr val="FFC000"/>
                </a:solidFill>
              </a:rPr>
              <a:t>decoupled, distributed service components</a:t>
            </a:r>
          </a:p>
          <a:p>
            <a:pPr algn="l" rtl="0">
              <a:defRPr/>
            </a:pPr>
            <a:endParaRPr dirty="0"/>
          </a:p>
        </p:txBody>
      </p:sp>
      <p:sp>
        <p:nvSpPr>
          <p:cNvPr id="203" name="Slide Title"/>
          <p:cNvSpPr txBox="1">
            <a:spLocks noGrp="1"/>
          </p:cNvSpPr>
          <p:nvPr>
            <p:ph type="title"/>
          </p:nvPr>
        </p:nvSpPr>
        <p:spPr>
          <a:xfrm>
            <a:off x="1206499" y="1079500"/>
            <a:ext cx="16363043" cy="1435100"/>
          </a:xfrm>
          <a:prstGeom prst="rect">
            <a:avLst/>
          </a:prstGeom>
        </p:spPr>
        <p:txBody>
          <a:bodyPr>
            <a:normAutofit/>
          </a:bodyPr>
          <a:lstStyle/>
          <a:p>
            <a:pPr algn="l" rtl="0">
              <a:defRPr/>
            </a:pPr>
            <a:r>
              <a:rPr lang="en-US" dirty="0"/>
              <a:t>Software Architecture Patterns</a:t>
            </a:r>
            <a:endParaRPr dirty="0"/>
          </a:p>
        </p:txBody>
      </p:sp>
      <p:sp>
        <p:nvSpPr>
          <p:cNvPr id="3" name="عنصر نائب للصورة 2">
            <a:extLst>
              <a:ext uri="{FF2B5EF4-FFF2-40B4-BE49-F238E27FC236}">
                <a16:creationId xmlns:a16="http://schemas.microsoft.com/office/drawing/2014/main" id="{2524166E-AF8E-4D58-9475-1B959A8F60DC}"/>
              </a:ext>
            </a:extLst>
          </p:cNvPr>
          <p:cNvSpPr>
            <a:spLocks noGrp="1"/>
          </p:cNvSpPr>
          <p:nvPr>
            <p:ph type="pic" sz="half" idx="22"/>
          </p:nvPr>
        </p:nvSpPr>
        <p:spPr/>
      </p:sp>
      <p:pic>
        <p:nvPicPr>
          <p:cNvPr id="6" name="Google Shape;250;p32">
            <a:extLst>
              <a:ext uri="{FF2B5EF4-FFF2-40B4-BE49-F238E27FC236}">
                <a16:creationId xmlns:a16="http://schemas.microsoft.com/office/drawing/2014/main" id="{F768A640-64BB-45C0-AA2C-2CD2197E1381}"/>
              </a:ext>
            </a:extLst>
          </p:cNvPr>
          <p:cNvPicPr preferRelativeResize="0"/>
          <p:nvPr/>
        </p:nvPicPr>
        <p:blipFill>
          <a:blip r:embed="rId3">
            <a:alphaModFix/>
          </a:blip>
          <a:stretch>
            <a:fillRect/>
          </a:stretch>
        </p:blipFill>
        <p:spPr>
          <a:xfrm>
            <a:off x="10369740" y="5198781"/>
            <a:ext cx="13277323" cy="7115855"/>
          </a:xfrm>
          <a:prstGeom prst="rect">
            <a:avLst/>
          </a:prstGeom>
          <a:noFill/>
          <a:ln>
            <a:noFill/>
          </a:ln>
        </p:spPr>
      </p:pic>
      <p:sp>
        <p:nvSpPr>
          <p:cNvPr id="8" name="مربع نص 7">
            <a:extLst>
              <a:ext uri="{FF2B5EF4-FFF2-40B4-BE49-F238E27FC236}">
                <a16:creationId xmlns:a16="http://schemas.microsoft.com/office/drawing/2014/main" id="{ABBF1859-E5B7-4B0F-BFD9-EC04A823F600}"/>
              </a:ext>
            </a:extLst>
          </p:cNvPr>
          <p:cNvSpPr txBox="1"/>
          <p:nvPr/>
        </p:nvSpPr>
        <p:spPr>
          <a:xfrm>
            <a:off x="11551716" y="12803248"/>
            <a:ext cx="121974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micro-services architecture pattern as described by O’Reilly</a:t>
            </a:r>
          </a:p>
        </p:txBody>
      </p:sp>
    </p:spTree>
    <p:extLst>
      <p:ext uri="{BB962C8B-B14F-4D97-AF65-F5344CB8AC3E}">
        <p14:creationId xmlns:p14="http://schemas.microsoft.com/office/powerpoint/2010/main" val="13200231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t>Languages ranked by TIOBE Index:</a:t>
            </a:r>
          </a:p>
          <a:p>
            <a:pPr algn="l" rtl="0">
              <a:defRPr/>
            </a:pPr>
            <a:endParaRPr dirty="0"/>
          </a:p>
        </p:txBody>
      </p:sp>
      <p:sp>
        <p:nvSpPr>
          <p:cNvPr id="203" name="Slide Title"/>
          <p:cNvSpPr txBox="1">
            <a:spLocks noGrp="1"/>
          </p:cNvSpPr>
          <p:nvPr>
            <p:ph type="title"/>
          </p:nvPr>
        </p:nvSpPr>
        <p:spPr>
          <a:xfrm>
            <a:off x="1206499" y="1079500"/>
            <a:ext cx="16363043" cy="1435100"/>
          </a:xfrm>
          <a:prstGeom prst="rect">
            <a:avLst/>
          </a:prstGeom>
        </p:spPr>
        <p:txBody>
          <a:bodyPr>
            <a:normAutofit fontScale="90000"/>
          </a:bodyPr>
          <a:lstStyle/>
          <a:p>
            <a:pPr algn="l" rtl="0">
              <a:defRPr/>
            </a:pPr>
            <a:r>
              <a:rPr lang="en-US" dirty="0"/>
              <a:t>Languages for Web Development</a:t>
            </a:r>
            <a:br>
              <a:rPr lang="en-US" dirty="0"/>
            </a:br>
            <a:endParaRPr dirty="0"/>
          </a:p>
        </p:txBody>
      </p:sp>
      <p:pic>
        <p:nvPicPr>
          <p:cNvPr id="8" name="Google Shape;165;p21">
            <a:extLst>
              <a:ext uri="{FF2B5EF4-FFF2-40B4-BE49-F238E27FC236}">
                <a16:creationId xmlns:a16="http://schemas.microsoft.com/office/drawing/2014/main" id="{FA298F6E-62D6-46FD-8A97-A5F417F293C0}"/>
              </a:ext>
            </a:extLst>
          </p:cNvPr>
          <p:cNvPicPr preferRelativeResize="0"/>
          <p:nvPr/>
        </p:nvPicPr>
        <p:blipFill>
          <a:blip r:embed="rId3">
            <a:alphaModFix/>
          </a:blip>
          <a:stretch>
            <a:fillRect/>
          </a:stretch>
        </p:blipFill>
        <p:spPr>
          <a:xfrm>
            <a:off x="8784771" y="3808063"/>
            <a:ext cx="14826343" cy="9091508"/>
          </a:xfrm>
          <a:prstGeom prst="rect">
            <a:avLst/>
          </a:prstGeom>
          <a:noFill/>
          <a:ln>
            <a:noFill/>
          </a:ln>
        </p:spPr>
      </p:pic>
    </p:spTree>
    <p:extLst>
      <p:ext uri="{BB962C8B-B14F-4D97-AF65-F5344CB8AC3E}">
        <p14:creationId xmlns:p14="http://schemas.microsoft.com/office/powerpoint/2010/main" val="228637274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t>Opinionated and Un-opinionated Frameworks: </a:t>
            </a:r>
          </a:p>
          <a:p>
            <a:pPr algn="l" rtl="0">
              <a:defRPr/>
            </a:pPr>
            <a:r>
              <a:rPr lang="en-US" dirty="0">
                <a:solidFill>
                  <a:srgbClr val="FFC000"/>
                </a:solidFill>
              </a:rPr>
              <a:t>Opinionated</a:t>
            </a:r>
            <a:r>
              <a:rPr lang="en-US" dirty="0"/>
              <a:t>: those with opinions about the "right way" to handle any particular task</a:t>
            </a:r>
          </a:p>
          <a:p>
            <a:pPr lvl="1" algn="l" rtl="0">
              <a:buFont typeface="Courier New" panose="02070309020205020404" pitchFamily="49" charset="0"/>
              <a:buChar char="o"/>
              <a:defRPr/>
            </a:pPr>
            <a:r>
              <a:rPr lang="en-US" dirty="0"/>
              <a:t>Support </a:t>
            </a:r>
            <a:r>
              <a:rPr lang="en-US" dirty="0">
                <a:solidFill>
                  <a:srgbClr val="FFC000"/>
                </a:solidFill>
              </a:rPr>
              <a:t>quick</a:t>
            </a:r>
            <a:r>
              <a:rPr lang="en-US" dirty="0"/>
              <a:t> development</a:t>
            </a:r>
          </a:p>
          <a:p>
            <a:pPr lvl="1" algn="l" rtl="0">
              <a:buFont typeface="Courier New" panose="02070309020205020404" pitchFamily="49" charset="0"/>
              <a:buChar char="o"/>
              <a:defRPr/>
            </a:pPr>
            <a:r>
              <a:rPr lang="en-US" dirty="0">
                <a:solidFill>
                  <a:srgbClr val="FFC000"/>
                </a:solidFill>
              </a:rPr>
              <a:t>Less flexible</a:t>
            </a:r>
            <a:r>
              <a:rPr lang="en-US" dirty="0"/>
              <a:t> at solving problems outside their main domain</a:t>
            </a:r>
          </a:p>
          <a:p>
            <a:pPr lvl="1" algn="l" rtl="0">
              <a:buFont typeface="Courier New" panose="02070309020205020404" pitchFamily="49" charset="0"/>
              <a:buChar char="o"/>
              <a:defRPr/>
            </a:pPr>
            <a:r>
              <a:rPr lang="en-US" dirty="0"/>
              <a:t>Offer </a:t>
            </a:r>
            <a:r>
              <a:rPr lang="en-US" dirty="0">
                <a:solidFill>
                  <a:srgbClr val="FFC000"/>
                </a:solidFill>
              </a:rPr>
              <a:t>fewer choices</a:t>
            </a:r>
            <a:r>
              <a:rPr lang="en-US" dirty="0"/>
              <a:t> regarding what components and approaches they can use</a:t>
            </a:r>
          </a:p>
          <a:p>
            <a:pPr algn="l" rtl="0">
              <a:defRPr/>
            </a:pPr>
            <a:endParaRPr dirty="0"/>
          </a:p>
        </p:txBody>
      </p:sp>
      <p:sp>
        <p:nvSpPr>
          <p:cNvPr id="203" name="Slide Title"/>
          <p:cNvSpPr txBox="1">
            <a:spLocks noGrp="1"/>
          </p:cNvSpPr>
          <p:nvPr>
            <p:ph type="title"/>
          </p:nvPr>
        </p:nvSpPr>
        <p:spPr>
          <a:xfrm>
            <a:off x="1206499" y="1079500"/>
            <a:ext cx="16950871" cy="1435100"/>
          </a:xfrm>
          <a:prstGeom prst="rect">
            <a:avLst/>
          </a:prstGeom>
        </p:spPr>
        <p:txBody>
          <a:bodyPr>
            <a:normAutofit fontScale="90000"/>
          </a:bodyPr>
          <a:lstStyle/>
          <a:p>
            <a:pPr algn="l" rtl="0">
              <a:defRPr/>
            </a:pPr>
            <a:r>
              <a:rPr lang="en-US" dirty="0"/>
              <a:t>Frameworks for Web Development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solidFill>
                  <a:srgbClr val="FFC000"/>
                </a:solidFill>
              </a:rPr>
              <a:t>Un-opinionated</a:t>
            </a:r>
            <a:r>
              <a:rPr lang="en-US" dirty="0"/>
              <a:t>: those with </a:t>
            </a:r>
            <a:r>
              <a:rPr lang="en-US" dirty="0">
                <a:solidFill>
                  <a:srgbClr val="FFC000"/>
                </a:solidFill>
              </a:rPr>
              <a:t>fewer restrictions </a:t>
            </a:r>
            <a:r>
              <a:rPr lang="en-US" dirty="0"/>
              <a:t>on the best way to combine components to achieve a goal</a:t>
            </a:r>
          </a:p>
          <a:p>
            <a:pPr lvl="1" algn="l" rtl="0">
              <a:buFont typeface="Courier New" panose="02070309020205020404" pitchFamily="49" charset="0"/>
              <a:buChar char="o"/>
              <a:defRPr/>
            </a:pPr>
            <a:r>
              <a:rPr lang="en-US" dirty="0"/>
              <a:t>Allow developers to use the </a:t>
            </a:r>
            <a:r>
              <a:rPr lang="en-US" dirty="0">
                <a:solidFill>
                  <a:srgbClr val="FFC000"/>
                </a:solidFill>
              </a:rPr>
              <a:t>best tools </a:t>
            </a:r>
            <a:r>
              <a:rPr lang="en-US" dirty="0"/>
              <a:t>to complete a particular task, but need to find them yourself</a:t>
            </a:r>
          </a:p>
          <a:p>
            <a:pPr lvl="1" algn="l" rtl="0">
              <a:buFont typeface="Courier New" panose="02070309020205020404" pitchFamily="49" charset="0"/>
              <a:buChar char="o"/>
              <a:defRPr/>
            </a:pPr>
            <a:r>
              <a:rPr lang="en-US" dirty="0">
                <a:solidFill>
                  <a:srgbClr val="FFC000"/>
                </a:solidFill>
              </a:rPr>
              <a:t>Less flexible </a:t>
            </a:r>
            <a:r>
              <a:rPr lang="en-US" dirty="0"/>
              <a:t>at solving problems outside their main domain</a:t>
            </a:r>
          </a:p>
          <a:p>
            <a:pPr algn="l" rtl="0">
              <a:defRPr/>
            </a:pPr>
            <a:r>
              <a:rPr lang="en-US" dirty="0"/>
              <a:t>Which </a:t>
            </a:r>
            <a:r>
              <a:rPr lang="en-US" dirty="0">
                <a:solidFill>
                  <a:srgbClr val="FFC000"/>
                </a:solidFill>
              </a:rPr>
              <a:t>framework</a:t>
            </a:r>
            <a:r>
              <a:rPr lang="en-US" dirty="0"/>
              <a:t> to choose will depend on:</a:t>
            </a:r>
          </a:p>
          <a:p>
            <a:pPr lvl="1" algn="l" rtl="0">
              <a:buFont typeface="Courier New" panose="02070309020205020404" pitchFamily="49" charset="0"/>
              <a:buChar char="o"/>
              <a:defRPr/>
            </a:pPr>
            <a:r>
              <a:rPr lang="en-US" dirty="0"/>
              <a:t>The programming </a:t>
            </a:r>
            <a:r>
              <a:rPr lang="en-US" dirty="0">
                <a:solidFill>
                  <a:srgbClr val="FFC000"/>
                </a:solidFill>
              </a:rPr>
              <a:t>language</a:t>
            </a:r>
            <a:r>
              <a:rPr lang="en-US" dirty="0"/>
              <a:t> you are using</a:t>
            </a:r>
          </a:p>
          <a:p>
            <a:pPr lvl="1" algn="l" rtl="0">
              <a:buFont typeface="Courier New" panose="02070309020205020404" pitchFamily="49" charset="0"/>
              <a:buChar char="o"/>
              <a:defRPr/>
            </a:pPr>
            <a:r>
              <a:rPr lang="en-US" dirty="0"/>
              <a:t>The </a:t>
            </a:r>
            <a:r>
              <a:rPr lang="en-US" dirty="0">
                <a:solidFill>
                  <a:srgbClr val="FFC000"/>
                </a:solidFill>
              </a:rPr>
              <a:t>popularity</a:t>
            </a:r>
            <a:r>
              <a:rPr lang="en-US" dirty="0"/>
              <a:t> of the framework </a:t>
            </a:r>
            <a:endParaRPr dirty="0"/>
          </a:p>
        </p:txBody>
      </p:sp>
      <p:sp>
        <p:nvSpPr>
          <p:cNvPr id="203" name="Slide Title"/>
          <p:cNvSpPr txBox="1">
            <a:spLocks noGrp="1"/>
          </p:cNvSpPr>
          <p:nvPr>
            <p:ph type="title"/>
          </p:nvPr>
        </p:nvSpPr>
        <p:spPr>
          <a:xfrm>
            <a:off x="1206499" y="1079500"/>
            <a:ext cx="17114157" cy="1435100"/>
          </a:xfrm>
          <a:prstGeom prst="rect">
            <a:avLst/>
          </a:prstGeom>
        </p:spPr>
        <p:txBody>
          <a:bodyPr>
            <a:normAutofit fontScale="90000"/>
          </a:bodyPr>
          <a:lstStyle/>
          <a:p>
            <a:pPr algn="l" rtl="0">
              <a:defRPr/>
            </a:pPr>
            <a:r>
              <a:rPr lang="en-US" dirty="0"/>
              <a:t>Frameworks for Web Development</a:t>
            </a:r>
            <a:endParaRPr dirty="0"/>
          </a:p>
        </p:txBody>
      </p:sp>
    </p:spTree>
    <p:extLst>
      <p:ext uri="{BB962C8B-B14F-4D97-AF65-F5344CB8AC3E}">
        <p14:creationId xmlns:p14="http://schemas.microsoft.com/office/powerpoint/2010/main" val="266399051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1490214" cy="8256630"/>
          </a:xfrm>
          <a:prstGeom prst="rect">
            <a:avLst/>
          </a:prstGeom>
        </p:spPr>
        <p:txBody>
          <a:bodyPr/>
          <a:lstStyle/>
          <a:p>
            <a:pPr algn="l" rtl="0">
              <a:defRPr/>
            </a:pPr>
            <a:r>
              <a:rPr lang="en-US" dirty="0">
                <a:solidFill>
                  <a:srgbClr val="FFC000"/>
                </a:solidFill>
              </a:rPr>
              <a:t>Stack:</a:t>
            </a:r>
            <a:r>
              <a:rPr lang="en-US" dirty="0"/>
              <a:t> collection of technologies that are used together to create a web application</a:t>
            </a:r>
          </a:p>
          <a:p>
            <a:pPr algn="l" rtl="0">
              <a:defRPr/>
            </a:pPr>
            <a:r>
              <a:rPr lang="en-US" dirty="0">
                <a:solidFill>
                  <a:srgbClr val="FFC000"/>
                </a:solidFill>
              </a:rPr>
              <a:t>The LAMP stack:</a:t>
            </a:r>
            <a:r>
              <a:rPr lang="en-US" dirty="0"/>
              <a:t> </a:t>
            </a:r>
            <a:r>
              <a:rPr lang="en-US" dirty="0" err="1"/>
              <a:t>ie</a:t>
            </a:r>
            <a:r>
              <a:rPr lang="en-US" dirty="0"/>
              <a:t>. a stack of technologies used to create web applications. </a:t>
            </a:r>
          </a:p>
          <a:p>
            <a:pPr algn="l" rtl="0">
              <a:defRPr/>
            </a:pPr>
            <a:r>
              <a:rPr lang="en-US" dirty="0">
                <a:solidFill>
                  <a:srgbClr val="FFC000"/>
                </a:solidFill>
              </a:rPr>
              <a:t>The MEAN stack:</a:t>
            </a:r>
            <a:r>
              <a:rPr lang="en-US" dirty="0"/>
              <a:t> MongoDB, Express, AngularJS, Node.js.</a:t>
            </a:r>
          </a:p>
          <a:p>
            <a:pPr algn="l" rtl="0">
              <a:defRPr/>
            </a:pPr>
            <a:r>
              <a:rPr lang="en-US" dirty="0">
                <a:solidFill>
                  <a:srgbClr val="FFC000"/>
                </a:solidFill>
              </a:rPr>
              <a:t>The MERN stack:</a:t>
            </a:r>
            <a:r>
              <a:rPr lang="en-US" dirty="0"/>
              <a:t> as React has become more popular, it is used in place of AngularJS in the MEAN stack. This has resulted in the MEAN stack being </a:t>
            </a:r>
            <a:r>
              <a:rPr lang="en-US" dirty="0">
                <a:solidFill>
                  <a:srgbClr val="FFC000"/>
                </a:solidFill>
              </a:rPr>
              <a:t>replaced</a:t>
            </a:r>
            <a:r>
              <a:rPr lang="en-US" dirty="0"/>
              <a:t> with the MERN stack. We will focus on this. </a:t>
            </a:r>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4240329" cy="1435100"/>
          </a:xfrm>
          <a:prstGeom prst="rect">
            <a:avLst/>
          </a:prstGeom>
        </p:spPr>
        <p:txBody>
          <a:bodyPr>
            <a:normAutofit fontScale="90000"/>
          </a:bodyPr>
          <a:lstStyle/>
          <a:p>
            <a:pPr algn="l" rtl="0">
              <a:defRPr/>
            </a:pPr>
            <a:r>
              <a:rPr lang="en-US" dirty="0"/>
              <a:t>Web Development Stacks</a:t>
            </a:r>
            <a:br>
              <a:rPr lang="en-US" dirty="0"/>
            </a:br>
            <a:endParaRPr dirty="0"/>
          </a:p>
        </p:txBody>
      </p:sp>
    </p:spTree>
    <p:extLst>
      <p:ext uri="{BB962C8B-B14F-4D97-AF65-F5344CB8AC3E}">
        <p14:creationId xmlns:p14="http://schemas.microsoft.com/office/powerpoint/2010/main" val="28554222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0" indent="0" algn="l" rtl="0">
              <a:buNone/>
              <a:defRPr/>
            </a:pPr>
            <a:r>
              <a:rPr lang="en-US" dirty="0">
                <a:solidFill>
                  <a:srgbClr val="FFC000"/>
                </a:solidFill>
              </a:rPr>
              <a:t>Layered Architecture Pattern: </a:t>
            </a:r>
          </a:p>
          <a:p>
            <a:pPr algn="l" rtl="0">
              <a:defRPr/>
            </a:pPr>
            <a:r>
              <a:rPr lang="en-US" dirty="0"/>
              <a:t>Built using several </a:t>
            </a:r>
            <a:r>
              <a:rPr lang="en-US" dirty="0">
                <a:solidFill>
                  <a:srgbClr val="FFC000"/>
                </a:solidFill>
              </a:rPr>
              <a:t>layers</a:t>
            </a:r>
          </a:p>
          <a:p>
            <a:pPr algn="l" rtl="0">
              <a:defRPr/>
            </a:pPr>
            <a:r>
              <a:rPr lang="en-US" dirty="0">
                <a:solidFill>
                  <a:srgbClr val="FFC000"/>
                </a:solidFill>
              </a:rPr>
              <a:t>Does</a:t>
            </a:r>
            <a:r>
              <a:rPr lang="en-US" dirty="0"/>
              <a:t> </a:t>
            </a:r>
            <a:r>
              <a:rPr lang="en-US" dirty="0">
                <a:solidFill>
                  <a:srgbClr val="FFC000"/>
                </a:solidFill>
              </a:rPr>
              <a:t>not</a:t>
            </a:r>
            <a:r>
              <a:rPr lang="en-US" dirty="0"/>
              <a:t> </a:t>
            </a:r>
            <a:r>
              <a:rPr lang="en-US" dirty="0">
                <a:solidFill>
                  <a:srgbClr val="FFC000"/>
                </a:solidFill>
              </a:rPr>
              <a:t>specify</a:t>
            </a:r>
            <a:r>
              <a:rPr lang="en-US" dirty="0"/>
              <a:t> how many layers there will be or what each layer will do</a:t>
            </a:r>
          </a:p>
          <a:p>
            <a:pPr algn="l" rtl="0">
              <a:defRPr/>
            </a:pPr>
            <a:r>
              <a:rPr lang="en-US" dirty="0"/>
              <a:t>Each layer is </a:t>
            </a:r>
            <a:r>
              <a:rPr lang="en-US" dirty="0">
                <a:solidFill>
                  <a:srgbClr val="FFC000"/>
                </a:solidFill>
              </a:rPr>
              <a:t>isolated</a:t>
            </a:r>
            <a:r>
              <a:rPr lang="en-US" dirty="0"/>
              <a:t> from the other layer in the sense that for the application to work as a whole, each layer does not need to know how the other layer works</a:t>
            </a:r>
          </a:p>
          <a:p>
            <a:pPr algn="l" rtl="0">
              <a:defRPr/>
            </a:pPr>
            <a:endParaRPr dirty="0"/>
          </a:p>
        </p:txBody>
      </p:sp>
      <p:sp>
        <p:nvSpPr>
          <p:cNvPr id="203" name="Slide Title"/>
          <p:cNvSpPr txBox="1">
            <a:spLocks noGrp="1"/>
          </p:cNvSpPr>
          <p:nvPr>
            <p:ph type="title"/>
          </p:nvPr>
        </p:nvSpPr>
        <p:spPr>
          <a:xfrm>
            <a:off x="1206499" y="1079500"/>
            <a:ext cx="15122071" cy="1435100"/>
          </a:xfrm>
          <a:prstGeom prst="rect">
            <a:avLst/>
          </a:prstGeom>
        </p:spPr>
        <p:txBody>
          <a:bodyPr>
            <a:normAutofit fontScale="90000"/>
          </a:bodyPr>
          <a:lstStyle/>
          <a:p>
            <a:pPr algn="l" rtl="0">
              <a:defRPr/>
            </a:pPr>
            <a:r>
              <a:rPr lang="en-US" dirty="0"/>
              <a:t>Software Architecture Patterns</a:t>
            </a:r>
            <a:endParaRPr dirty="0"/>
          </a:p>
        </p:txBody>
      </p:sp>
      <p:sp>
        <p:nvSpPr>
          <p:cNvPr id="3" name="عنصر نائب للصورة 2">
            <a:extLst>
              <a:ext uri="{FF2B5EF4-FFF2-40B4-BE49-F238E27FC236}">
                <a16:creationId xmlns:a16="http://schemas.microsoft.com/office/drawing/2014/main" id="{4C4BC933-A799-4A67-B394-08FCC92729B6}"/>
              </a:ext>
            </a:extLst>
          </p:cNvPr>
          <p:cNvSpPr>
            <a:spLocks noGrp="1"/>
          </p:cNvSpPr>
          <p:nvPr>
            <p:ph type="pic" sz="half" idx="22"/>
          </p:nvPr>
        </p:nvSpPr>
        <p:spPr/>
      </p:sp>
    </p:spTree>
    <p:extLst>
      <p:ext uri="{BB962C8B-B14F-4D97-AF65-F5344CB8AC3E}">
        <p14:creationId xmlns:p14="http://schemas.microsoft.com/office/powerpoint/2010/main" val="39548166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499" y="1079500"/>
            <a:ext cx="14370957" cy="1435100"/>
          </a:xfrm>
          <a:prstGeom prst="rect">
            <a:avLst/>
          </a:prstGeom>
        </p:spPr>
        <p:txBody>
          <a:bodyPr>
            <a:normAutofit fontScale="90000"/>
          </a:bodyPr>
          <a:lstStyle/>
          <a:p>
            <a:pPr algn="l" rtl="0">
              <a:defRPr/>
            </a:pPr>
            <a:r>
              <a:rPr lang="en-US" dirty="0"/>
              <a:t>Software Architecture Patterns</a:t>
            </a:r>
            <a:endParaRPr dirty="0"/>
          </a:p>
        </p:txBody>
      </p:sp>
      <p:sp>
        <p:nvSpPr>
          <p:cNvPr id="4" name="عنصر نائب للصورة 3">
            <a:extLst>
              <a:ext uri="{FF2B5EF4-FFF2-40B4-BE49-F238E27FC236}">
                <a16:creationId xmlns:a16="http://schemas.microsoft.com/office/drawing/2014/main" id="{653DB17A-105B-41B2-B151-85BA4A4A5092}"/>
              </a:ext>
            </a:extLst>
          </p:cNvPr>
          <p:cNvSpPr>
            <a:spLocks noGrp="1"/>
          </p:cNvSpPr>
          <p:nvPr>
            <p:ph type="pic" sz="half" idx="22"/>
          </p:nvPr>
        </p:nvSpPr>
        <p:spPr/>
      </p:sp>
      <p:pic>
        <p:nvPicPr>
          <p:cNvPr id="10" name="Google Shape;201;p26">
            <a:extLst>
              <a:ext uri="{FF2B5EF4-FFF2-40B4-BE49-F238E27FC236}">
                <a16:creationId xmlns:a16="http://schemas.microsoft.com/office/drawing/2014/main" id="{240C4861-85F4-45BB-B703-F117A15B80F6}"/>
              </a:ext>
            </a:extLst>
          </p:cNvPr>
          <p:cNvPicPr preferRelativeResize="0"/>
          <p:nvPr/>
        </p:nvPicPr>
        <p:blipFill>
          <a:blip r:embed="rId2">
            <a:alphaModFix/>
          </a:blip>
          <a:stretch>
            <a:fillRect/>
          </a:stretch>
        </p:blipFill>
        <p:spPr>
          <a:xfrm>
            <a:off x="5958998" y="2510690"/>
            <a:ext cx="13383291" cy="9803946"/>
          </a:xfrm>
          <a:prstGeom prst="rect">
            <a:avLst/>
          </a:prstGeom>
          <a:noFill/>
          <a:ln>
            <a:noFill/>
          </a:ln>
        </p:spPr>
      </p:pic>
      <p:sp>
        <p:nvSpPr>
          <p:cNvPr id="12" name="مربع نص 11">
            <a:extLst>
              <a:ext uri="{FF2B5EF4-FFF2-40B4-BE49-F238E27FC236}">
                <a16:creationId xmlns:a16="http://schemas.microsoft.com/office/drawing/2014/main" id="{F8BB9E32-268E-46C2-97E7-7582712279C0}"/>
              </a:ext>
            </a:extLst>
          </p:cNvPr>
          <p:cNvSpPr txBox="1"/>
          <p:nvPr/>
        </p:nvSpPr>
        <p:spPr>
          <a:xfrm>
            <a:off x="6551922" y="12617585"/>
            <a:ext cx="121974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Layer architecture pattern as described by O’Reilly </a:t>
            </a:r>
          </a:p>
        </p:txBody>
      </p:sp>
    </p:spTree>
    <p:extLst>
      <p:ext uri="{BB962C8B-B14F-4D97-AF65-F5344CB8AC3E}">
        <p14:creationId xmlns:p14="http://schemas.microsoft.com/office/powerpoint/2010/main" val="37019237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solidFill>
                  <a:srgbClr val="FFC000"/>
                </a:solidFill>
              </a:rPr>
              <a:t>MVC (model-view-controller) Architecture Pattern: </a:t>
            </a:r>
          </a:p>
          <a:p>
            <a:pPr algn="l" rtl="0">
              <a:defRPr/>
            </a:pPr>
            <a:r>
              <a:rPr lang="en-US" dirty="0"/>
              <a:t>A </a:t>
            </a:r>
            <a:r>
              <a:rPr lang="en-US" dirty="0">
                <a:solidFill>
                  <a:srgbClr val="FFC000"/>
                </a:solidFill>
              </a:rPr>
              <a:t>layered</a:t>
            </a:r>
            <a:r>
              <a:rPr lang="en-US" dirty="0"/>
              <a:t> architecture pattern </a:t>
            </a:r>
          </a:p>
          <a:p>
            <a:pPr algn="l" rtl="0">
              <a:defRPr/>
            </a:pPr>
            <a:r>
              <a:rPr lang="en-US" dirty="0"/>
              <a:t>3 layers:</a:t>
            </a:r>
          </a:p>
          <a:p>
            <a:pPr lvl="1" algn="l" rtl="0">
              <a:buFont typeface="Courier New" panose="02070309020205020404" pitchFamily="49" charset="0"/>
              <a:buChar char="o"/>
              <a:defRPr/>
            </a:pPr>
            <a:r>
              <a:rPr lang="en-US" dirty="0"/>
              <a:t>The view</a:t>
            </a:r>
          </a:p>
          <a:p>
            <a:pPr lvl="1" algn="l" rtl="0">
              <a:buFont typeface="Courier New" panose="02070309020205020404" pitchFamily="49" charset="0"/>
              <a:buChar char="o"/>
              <a:defRPr/>
            </a:pPr>
            <a:r>
              <a:rPr lang="en-US" dirty="0"/>
              <a:t>The model</a:t>
            </a:r>
          </a:p>
          <a:p>
            <a:pPr lvl="1" algn="l" rtl="0">
              <a:buFont typeface="Courier New" panose="02070309020205020404" pitchFamily="49" charset="0"/>
              <a:buChar char="o"/>
              <a:defRPr/>
            </a:pPr>
            <a:r>
              <a:rPr lang="en-US" dirty="0"/>
              <a:t>The controller </a:t>
            </a:r>
          </a:p>
          <a:p>
            <a:pPr algn="l" rtl="0">
              <a:defRPr/>
            </a:pPr>
            <a:endParaRPr dirty="0"/>
          </a:p>
        </p:txBody>
      </p:sp>
      <p:sp>
        <p:nvSpPr>
          <p:cNvPr id="203" name="Slide Title"/>
          <p:cNvSpPr txBox="1">
            <a:spLocks noGrp="1"/>
          </p:cNvSpPr>
          <p:nvPr>
            <p:ph type="title"/>
          </p:nvPr>
        </p:nvSpPr>
        <p:spPr>
          <a:xfrm>
            <a:off x="1206500" y="1079500"/>
            <a:ext cx="15873186" cy="1435100"/>
          </a:xfrm>
          <a:prstGeom prst="rect">
            <a:avLst/>
          </a:prstGeom>
        </p:spPr>
        <p:txBody>
          <a:bodyPr>
            <a:normAutofit/>
          </a:bodyPr>
          <a:lstStyle/>
          <a:p>
            <a:pPr algn="l" rtl="0">
              <a:defRPr/>
            </a:pPr>
            <a:r>
              <a:rPr lang="en-US" dirty="0"/>
              <a:t>Software Architecture Patterns</a:t>
            </a:r>
            <a:endParaRPr dirty="0"/>
          </a:p>
        </p:txBody>
      </p:sp>
      <p:sp>
        <p:nvSpPr>
          <p:cNvPr id="3" name="عنصر نائب للصورة 2">
            <a:extLst>
              <a:ext uri="{FF2B5EF4-FFF2-40B4-BE49-F238E27FC236}">
                <a16:creationId xmlns:a16="http://schemas.microsoft.com/office/drawing/2014/main" id="{DDF6A9EB-1D5E-494E-9873-AFBC2485E600}"/>
              </a:ext>
            </a:extLst>
          </p:cNvPr>
          <p:cNvSpPr>
            <a:spLocks noGrp="1"/>
          </p:cNvSpPr>
          <p:nvPr>
            <p:ph type="pic" sz="half" idx="22"/>
          </p:nvPr>
        </p:nvSpPr>
        <p:spPr/>
      </p:sp>
      <p:pic>
        <p:nvPicPr>
          <p:cNvPr id="8" name="Google Shape;209;p27">
            <a:extLst>
              <a:ext uri="{FF2B5EF4-FFF2-40B4-BE49-F238E27FC236}">
                <a16:creationId xmlns:a16="http://schemas.microsoft.com/office/drawing/2014/main" id="{C1FC3783-8CD4-4B8A-BA12-BC85EA54DD23}"/>
              </a:ext>
            </a:extLst>
          </p:cNvPr>
          <p:cNvPicPr preferRelativeResize="0"/>
          <p:nvPr/>
        </p:nvPicPr>
        <p:blipFill>
          <a:blip r:embed="rId3">
            <a:alphaModFix/>
          </a:blip>
          <a:stretch>
            <a:fillRect/>
          </a:stretch>
        </p:blipFill>
        <p:spPr>
          <a:xfrm>
            <a:off x="10030279" y="5178978"/>
            <a:ext cx="14098814" cy="7606039"/>
          </a:xfrm>
          <a:prstGeom prst="rect">
            <a:avLst/>
          </a:prstGeom>
          <a:noFill/>
          <a:ln>
            <a:noFill/>
          </a:ln>
        </p:spPr>
      </p:pic>
    </p:spTree>
    <p:extLst>
      <p:ext uri="{BB962C8B-B14F-4D97-AF65-F5344CB8AC3E}">
        <p14:creationId xmlns:p14="http://schemas.microsoft.com/office/powerpoint/2010/main" val="23216276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500" y="4248504"/>
            <a:ext cx="20575814" cy="8256630"/>
          </a:xfrm>
          <a:prstGeom prst="rect">
            <a:avLst/>
          </a:prstGeom>
        </p:spPr>
        <p:txBody>
          <a:bodyPr/>
          <a:lstStyle/>
          <a:p>
            <a:pPr marL="0" indent="0" algn="l" rtl="0">
              <a:buNone/>
              <a:defRPr/>
            </a:pPr>
            <a:r>
              <a:rPr lang="en-US" dirty="0">
                <a:solidFill>
                  <a:srgbClr val="FFC000"/>
                </a:solidFill>
              </a:rPr>
              <a:t>Django’s MVT Implementation: </a:t>
            </a:r>
          </a:p>
          <a:p>
            <a:pPr algn="l" rtl="0">
              <a:defRPr/>
            </a:pPr>
            <a:r>
              <a:rPr lang="en-US" dirty="0"/>
              <a:t>The MVC pattern has formed the </a:t>
            </a:r>
            <a:r>
              <a:rPr lang="en-US" dirty="0">
                <a:solidFill>
                  <a:srgbClr val="FFC000"/>
                </a:solidFill>
              </a:rPr>
              <a:t>basis</a:t>
            </a:r>
            <a:r>
              <a:rPr lang="en-US" dirty="0"/>
              <a:t> of many other patterns. The components are implemented in Django: </a:t>
            </a:r>
          </a:p>
          <a:p>
            <a:pPr lvl="1" algn="l" rtl="0">
              <a:buFont typeface="Courier New" panose="02070309020205020404" pitchFamily="49" charset="0"/>
              <a:buChar char="o"/>
              <a:defRPr/>
            </a:pPr>
            <a:r>
              <a:rPr lang="en-US" dirty="0"/>
              <a:t>View</a:t>
            </a:r>
          </a:p>
          <a:p>
            <a:pPr lvl="1" algn="l" rtl="0">
              <a:buFont typeface="Courier New" panose="02070309020205020404" pitchFamily="49" charset="0"/>
              <a:buChar char="o"/>
              <a:defRPr/>
            </a:pPr>
            <a:r>
              <a:rPr lang="en-US" dirty="0"/>
              <a:t>Template</a:t>
            </a:r>
          </a:p>
          <a:p>
            <a:pPr lvl="1" algn="l" rtl="0">
              <a:buFont typeface="Courier New" panose="02070309020205020404" pitchFamily="49" charset="0"/>
              <a:buChar char="o"/>
              <a:defRPr/>
            </a:pPr>
            <a:r>
              <a:rPr lang="en-US" dirty="0"/>
              <a:t>Model</a:t>
            </a:r>
          </a:p>
          <a:p>
            <a:pPr algn="l" rtl="0">
              <a:defRPr/>
            </a:pPr>
            <a:endParaRPr dirty="0"/>
          </a:p>
        </p:txBody>
      </p:sp>
      <p:sp>
        <p:nvSpPr>
          <p:cNvPr id="203" name="Slide Title"/>
          <p:cNvSpPr txBox="1">
            <a:spLocks noGrp="1"/>
          </p:cNvSpPr>
          <p:nvPr>
            <p:ph type="title"/>
          </p:nvPr>
        </p:nvSpPr>
        <p:spPr>
          <a:xfrm>
            <a:off x="1206499" y="1079500"/>
            <a:ext cx="16134443" cy="1435100"/>
          </a:xfrm>
          <a:prstGeom prst="rect">
            <a:avLst/>
          </a:prstGeom>
        </p:spPr>
        <p:txBody>
          <a:bodyPr>
            <a:normAutofit fontScale="90000"/>
          </a:bodyPr>
          <a:lstStyle/>
          <a:p>
            <a:pPr algn="l" rtl="0">
              <a:defRPr/>
            </a:pPr>
            <a:r>
              <a:rPr lang="en-US" dirty="0"/>
              <a:t>Software Architecture Patterns</a:t>
            </a:r>
            <a:br>
              <a:rPr lang="en-US" dirty="0"/>
            </a:br>
            <a:endParaRPr dirty="0"/>
          </a:p>
        </p:txBody>
      </p:sp>
      <p:sp>
        <p:nvSpPr>
          <p:cNvPr id="3" name="عنصر نائب للصورة 2">
            <a:extLst>
              <a:ext uri="{FF2B5EF4-FFF2-40B4-BE49-F238E27FC236}">
                <a16:creationId xmlns:a16="http://schemas.microsoft.com/office/drawing/2014/main" id="{080F0975-E06D-4FA5-822D-DAFFA97FE920}"/>
              </a:ext>
            </a:extLst>
          </p:cNvPr>
          <p:cNvSpPr>
            <a:spLocks noGrp="1"/>
          </p:cNvSpPr>
          <p:nvPr>
            <p:ph type="pic" sz="half" idx="22"/>
          </p:nvPr>
        </p:nvSpPr>
        <p:spPr/>
      </p:sp>
    </p:spTree>
    <p:extLst>
      <p:ext uri="{BB962C8B-B14F-4D97-AF65-F5344CB8AC3E}">
        <p14:creationId xmlns:p14="http://schemas.microsoft.com/office/powerpoint/2010/main" val="135906031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TotalTime>
  <Words>1559</Words>
  <Application>Microsoft Office PowerPoint</Application>
  <PresentationFormat>مخصص</PresentationFormat>
  <Paragraphs>105</Paragraphs>
  <Slides>13</Slides>
  <Notes>11</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13</vt:i4>
      </vt:variant>
    </vt:vector>
  </HeadingPairs>
  <TitlesOfParts>
    <vt:vector size="20" baseType="lpstr">
      <vt:lpstr>Arial</vt:lpstr>
      <vt:lpstr>Courier New</vt:lpstr>
      <vt:lpstr>Helvetica</vt:lpstr>
      <vt:lpstr>Helvetica Neue</vt:lpstr>
      <vt:lpstr>Helvetica Neue Medium</vt:lpstr>
      <vt:lpstr>Montserrat Light</vt:lpstr>
      <vt:lpstr>21_BasicWhite</vt:lpstr>
      <vt:lpstr>Approaches to Web Development</vt:lpstr>
      <vt:lpstr>Languages for Web Development </vt:lpstr>
      <vt:lpstr>Frameworks for Web Development</vt:lpstr>
      <vt:lpstr>Frameworks for Web Development</vt:lpstr>
      <vt:lpstr>Web Development Stacks </vt:lpstr>
      <vt:lpstr>Software Architecture Patterns</vt:lpstr>
      <vt:lpstr>Software Architecture Patterns</vt:lpstr>
      <vt:lpstr>Software Architecture Patterns</vt:lpstr>
      <vt:lpstr>Software Architecture Patterns </vt:lpstr>
      <vt:lpstr>Software Architecture Patterns</vt:lpstr>
      <vt:lpstr>Software Architecture Patterns</vt:lpstr>
      <vt:lpstr>Software Architecture Patterns</vt:lpstr>
      <vt:lpstr>Software Architecture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11</cp:revision>
  <dcterms:modified xsi:type="dcterms:W3CDTF">2021-11-22T05:11:29Z</dcterms:modified>
</cp:coreProperties>
</file>