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8" r:id="rId3"/>
    <p:sldId id="269" r:id="rId4"/>
    <p:sldId id="273" r:id="rId5"/>
    <p:sldId id="274" r:id="rId6"/>
    <p:sldId id="275" r:id="rId7"/>
    <p:sldId id="270" r:id="rId8"/>
    <p:sldId id="257" r:id="rId9"/>
    <p:sldId id="267" r:id="rId10"/>
    <p:sldId id="266"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517" autoAdjust="0"/>
  </p:normalViewPr>
  <p:slideViewPr>
    <p:cSldViewPr snapToGrid="0" snapToObjects="1">
      <p:cViewPr varScale="1">
        <p:scale>
          <a:sx n="26" d="100"/>
          <a:sy n="26" d="100"/>
        </p:scale>
        <p:origin x="62"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you can see in the image, we have a back-end server running Node.js. Using Express, we create an app.js module that handles all the routing and logic required for our web server. One of the things that the app must be able to do for data-driven apps, is to communicate with the database. We can write the code (e.g. db.js in the image above) for communicating with the database in two possible ways: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MongoDB’s Node.js driver to interact with MongoDB directly or</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Mongoose. Mongoose is a library that sits on top of MongoDB’s Node.js driver and abstracts some of the boilerplate code for you. </a:t>
            </a:r>
          </a:p>
          <a:p>
            <a:endParaRPr lang="en-US" dirty="0"/>
          </a:p>
        </p:txBody>
      </p:sp>
    </p:spTree>
    <p:extLst>
      <p:ext uri="{BB962C8B-B14F-4D97-AF65-F5344CB8AC3E}">
        <p14:creationId xmlns:p14="http://schemas.microsoft.com/office/powerpoint/2010/main" val="29839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2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Will first add tests/dummy data</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mongoose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mongoose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Schema</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validator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validator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bycrypt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bcryptjs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name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unique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lowercase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more specific email validation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validator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isEmail</a:t>
            </a:r>
            <a:r>
              <a:rPr lang="en-GB" sz="2400" dirty="0">
                <a:solidFill>
                  <a:srgbClr val="A6ACCD"/>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email is not valid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type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minlength</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7</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value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toLowerCase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includes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Not a good password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not good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else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strong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virtual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ref</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localField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foreignField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owner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methods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generateAuthToken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sign</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a:t>
            </a:r>
            <a:r>
              <a:rPr lang="en-GB" sz="2400" dirty="0" err="1">
                <a:solidFill>
                  <a:srgbClr val="A6ACCD"/>
                </a:solidFill>
                <a:highlight>
                  <a:srgbClr val="292D3E"/>
                </a:highlight>
                <a:latin typeface="Courier New"/>
                <a:ea typeface="Courier New"/>
                <a:cs typeface="Courier New"/>
                <a:sym typeface="Courier New"/>
              </a:rPr>
              <a:t>id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toString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a:t>
            </a:r>
            <a:r>
              <a:rPr lang="en-GB" sz="2400" i="1" dirty="0" err="1">
                <a:solidFill>
                  <a:srgbClr val="676E95"/>
                </a:solidFill>
                <a:highlight>
                  <a:srgbClr val="292D3E"/>
                </a:highlight>
                <a:latin typeface="Courier New"/>
                <a:ea typeface="Courier New"/>
                <a:cs typeface="Courier New"/>
                <a:sym typeface="Courier New"/>
              </a:rPr>
              <a:t>jwt</a:t>
            </a:r>
            <a:r>
              <a:rPr lang="en-GB" sz="2400" i="1" dirty="0">
                <a:solidFill>
                  <a:srgbClr val="676E95"/>
                </a:solidFill>
                <a:highlight>
                  <a:srgbClr val="292D3E"/>
                </a:highlight>
                <a:latin typeface="Courier New"/>
                <a:ea typeface="Courier New"/>
                <a:cs typeface="Courier New"/>
                <a:sym typeface="Courier New"/>
              </a:rPr>
              <a:t> token has to be the same</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create the token with the .sign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concat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current user tokens are stored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save</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save the token to schema</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statics will be model methods</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statics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findByCredentials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find the user with the email passed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compare</a:t>
            </a:r>
            <a:r>
              <a:rPr lang="en-GB" sz="2400" dirty="0">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matches the hashed password to log the user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log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is a match</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Hash the plain password</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pre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save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before users are saved we will run this method ( we will store passwords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store the current user</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isModified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users password and hash it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hash</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8</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Just before saving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will save the user when completed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model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just" rtl="0">
              <a:lnSpc>
                <a:spcPct val="125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p:txBody>
      </p:sp>
    </p:spTree>
    <p:extLst>
      <p:ext uri="{BB962C8B-B14F-4D97-AF65-F5344CB8AC3E}">
        <p14:creationId xmlns:p14="http://schemas.microsoft.com/office/powerpoint/2010/main" val="20837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../models/User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auth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FF5370"/>
                </a:solidFill>
                <a:highlight>
                  <a:srgbClr val="292D3E"/>
                </a:highlight>
                <a:latin typeface="Courier New"/>
                <a:ea typeface="Courier New"/>
                <a:cs typeface="Courier New"/>
                <a:sym typeface="Courier New"/>
              </a:rPr>
              <a:t>req</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try</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validate user will be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header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Authorization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replace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Bearer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Header will contain the Auth details</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decoded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verify</a:t>
            </a:r>
            <a:r>
              <a:rPr lang="en-GB" sz="2400" dirty="0">
                <a:solidFill>
                  <a:srgbClr val="A6ACCD"/>
                </a:solidFill>
                <a:highlight>
                  <a:srgbClr val="292D3E"/>
                </a:highlight>
                <a:latin typeface="Courier New"/>
                <a:ea typeface="Courier New"/>
                <a:cs typeface="Courier New"/>
                <a:sym typeface="Courier New"/>
              </a:rPr>
              <a:t>(token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decoded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tokens.token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No User is found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can be used by other functions to be removed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are no problem</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(decoded)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catch</a:t>
            </a:r>
            <a:r>
              <a:rPr lang="en-GB" sz="2400" dirty="0">
                <a:solidFill>
                  <a:srgbClr val="A6ACCD"/>
                </a:solidFill>
                <a:highlight>
                  <a:srgbClr val="292D3E"/>
                </a:highlight>
                <a:latin typeface="Courier New"/>
                <a:ea typeface="Courier New"/>
                <a:cs typeface="Courier New"/>
                <a:sym typeface="Courier New"/>
              </a:rPr>
              <a:t>(e)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status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401</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send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Please authenticate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auth</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8734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what-are-json-web-tokens-jwt-auth-tutorial/" TargetMode="External"/><Relationship Id="rId7" Type="http://schemas.openxmlformats.org/officeDocument/2006/relationships/image" Target="../media/image19.png"/><Relationship Id="rId2" Type="http://schemas.openxmlformats.org/officeDocument/2006/relationships/hyperlink" Target="https://www.youtube.com/watch?v=7nafaH9SddU" TargetMode="Externa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youtube.com/watch?v=SnoAwLP1a-0&amp;list=PL4cUxeGkcC9iqqESP8335DA5cRFp8loy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jwt.i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JWT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Authentication Middleware</a:t>
            </a:r>
            <a:endParaRPr dirty="0"/>
          </a:p>
        </p:txBody>
      </p:sp>
      <p:sp>
        <p:nvSpPr>
          <p:cNvPr id="3" name="عنصر نائب للصورة 2">
            <a:extLst>
              <a:ext uri="{FF2B5EF4-FFF2-40B4-BE49-F238E27FC236}">
                <a16:creationId xmlns:a16="http://schemas.microsoft.com/office/drawing/2014/main" id="{D81579AE-E131-4039-A8BE-40E0206AB34A}"/>
              </a:ext>
            </a:extLst>
          </p:cNvPr>
          <p:cNvSpPr>
            <a:spLocks noGrp="1"/>
          </p:cNvSpPr>
          <p:nvPr>
            <p:ph type="pic" sz="half" idx="22"/>
          </p:nvPr>
        </p:nvSpPr>
        <p:spPr/>
      </p:sp>
      <p:pic>
        <p:nvPicPr>
          <p:cNvPr id="8" name="Google Shape;215;p27">
            <a:extLst>
              <a:ext uri="{FF2B5EF4-FFF2-40B4-BE49-F238E27FC236}">
                <a16:creationId xmlns:a16="http://schemas.microsoft.com/office/drawing/2014/main" id="{57948A2F-1B65-4283-94A9-47A98862652C}"/>
              </a:ext>
            </a:extLst>
          </p:cNvPr>
          <p:cNvPicPr preferRelativeResize="0"/>
          <p:nvPr/>
        </p:nvPicPr>
        <p:blipFill>
          <a:blip r:embed="rId3">
            <a:alphaModFix/>
          </a:blip>
          <a:stretch>
            <a:fillRect/>
          </a:stretch>
        </p:blipFill>
        <p:spPr>
          <a:xfrm>
            <a:off x="3875660" y="2836365"/>
            <a:ext cx="16636181" cy="9447336"/>
          </a:xfrm>
          <a:prstGeom prst="rect">
            <a:avLst/>
          </a:prstGeom>
          <a:noFill/>
          <a:ln>
            <a:noFill/>
          </a:ln>
        </p:spPr>
      </p:pic>
    </p:spTree>
    <p:extLst>
      <p:ext uri="{BB962C8B-B14F-4D97-AF65-F5344CB8AC3E}">
        <p14:creationId xmlns:p14="http://schemas.microsoft.com/office/powerpoint/2010/main" val="894112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xfrm>
            <a:off x="1780557" y="3163652"/>
            <a:ext cx="21407760" cy="8205375"/>
          </a:xfrm>
          <a:prstGeom prst="rect">
            <a:avLst/>
          </a:prstGeom>
        </p:spPr>
        <p:txBody>
          <a:bodyPr/>
          <a:lstStyle/>
          <a:p>
            <a:pPr algn="l" rtl="0"/>
            <a:r>
              <a:rPr lang="en-US" b="0" i="0" dirty="0">
                <a:effectLst/>
                <a:latin typeface="Roboto" panose="02000000000000000000" pitchFamily="2" charset="0"/>
              </a:rPr>
              <a:t>Node.js API Authentication With JWT: </a:t>
            </a:r>
            <a:r>
              <a:rPr lang="en-US" dirty="0">
                <a:hlinkClick r:id="rId2"/>
              </a:rPr>
              <a:t>https://www.youtube.com/watch?v=7nafaH9SddU</a:t>
            </a:r>
            <a:endParaRPr lang="en-US" dirty="0"/>
          </a:p>
          <a:p>
            <a:pPr algn="l" rtl="0"/>
            <a:r>
              <a:rPr lang="en-US" dirty="0"/>
              <a:t>What are Json? : </a:t>
            </a:r>
            <a:r>
              <a:rPr lang="en-US" dirty="0">
                <a:hlinkClick r:id="rId3"/>
              </a:rPr>
              <a:t>https://www.freecodecamp.org/news/what-are-json-web-tokens-jwt-auth-tutorial/</a:t>
            </a:r>
            <a:endParaRPr lang="ar-SA" dirty="0"/>
          </a:p>
          <a:p>
            <a:pPr algn="l" rtl="0"/>
            <a:r>
              <a:rPr lang="en-US" dirty="0"/>
              <a:t>The net ninja: </a:t>
            </a:r>
            <a:r>
              <a:rPr lang="en-US" b="0" i="0" u="none" strike="noStrike" dirty="0">
                <a:effectLst/>
                <a:latin typeface="Slack-Lato"/>
                <a:hlinkClick r:id="rId4"/>
              </a:rPr>
              <a:t>https://www.youtube.com/watch?v=SnoAwLP1a-0&amp;list=PL4cUxeGkcC9iqqESP8335DA5cRFp8loyp</a:t>
            </a:r>
            <a:endParaRPr lang="en-US" b="0" i="0" u="none" strike="noStrike" dirty="0">
              <a:effectLst/>
              <a:latin typeface="Slack-Lato"/>
            </a:endParaRPr>
          </a:p>
          <a:p>
            <a:pPr algn="l" rtl="0"/>
            <a:endParaRPr lang="en-US"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JWT (JSON Web Tokens) to use to authenticate users (login, register)</a:t>
            </a:r>
          </a:p>
          <a:p>
            <a:pPr algn="l" rtl="0">
              <a:defRPr/>
            </a:pPr>
            <a:endParaRPr lang="en-US" dirty="0"/>
          </a:p>
          <a:p>
            <a:pPr algn="l" rtl="0">
              <a:defRPr/>
            </a:pPr>
            <a:r>
              <a:rPr lang="en-US" dirty="0"/>
              <a:t>Authentication. JWT is mainly used for authentication. After a user logs into an application, the application will create a JWT and send it back to the user. Subsequent requests by the user will include the JWT. The token tells the server what routes, services, and resources the user is allowed to access</a:t>
            </a: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JWT</a:t>
            </a:r>
            <a:endParaRPr dirty="0"/>
          </a:p>
        </p:txBody>
      </p:sp>
      <p:sp>
        <p:nvSpPr>
          <p:cNvPr id="3" name="عنصر نائب للصورة 2">
            <a:extLst>
              <a:ext uri="{FF2B5EF4-FFF2-40B4-BE49-F238E27FC236}">
                <a16:creationId xmlns:a16="http://schemas.microsoft.com/office/drawing/2014/main" id="{041B00FC-CB55-48DB-8123-9750F73C9E49}"/>
              </a:ext>
            </a:extLst>
          </p:cNvPr>
          <p:cNvSpPr>
            <a:spLocks noGrp="1"/>
          </p:cNvSpPr>
          <p:nvPr>
            <p:ph type="pic" sz="half" idx="22"/>
          </p:nvPr>
        </p:nvSpPr>
        <p:spPr/>
      </p:sp>
      <p:pic>
        <p:nvPicPr>
          <p:cNvPr id="1026" name="Picture 2" descr="شرح JWT وكيف يعمل ؟ وهل هو آمن بالشكل الكافي ؟ | عالم البرمجة">
            <a:extLst>
              <a:ext uri="{FF2B5EF4-FFF2-40B4-BE49-F238E27FC236}">
                <a16:creationId xmlns:a16="http://schemas.microsoft.com/office/drawing/2014/main" id="{0E1CEB9C-2CA3-4CD3-9E8E-477337CB8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t="31334" r="19601" b="29200"/>
          <a:stretch/>
        </p:blipFill>
        <p:spPr bwMode="auto">
          <a:xfrm>
            <a:off x="12562748" y="4907230"/>
            <a:ext cx="10175377" cy="390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942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JWT Format</a:t>
            </a:r>
            <a:endParaRPr dirty="0"/>
          </a:p>
        </p:txBody>
      </p:sp>
      <p:sp>
        <p:nvSpPr>
          <p:cNvPr id="9" name="مربع نص 8">
            <a:extLst>
              <a:ext uri="{FF2B5EF4-FFF2-40B4-BE49-F238E27FC236}">
                <a16:creationId xmlns:a16="http://schemas.microsoft.com/office/drawing/2014/main" id="{5615B7E1-4AC8-487D-A2FC-71E746E238E4}"/>
              </a:ext>
            </a:extLst>
          </p:cNvPr>
          <p:cNvSpPr txBox="1"/>
          <p:nvPr/>
        </p:nvSpPr>
        <p:spPr>
          <a:xfrm>
            <a:off x="3509549" y="11644868"/>
            <a:ext cx="1736840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Image source: https://www.mongodb.com/blog/post/the-modern-application-stack-part-2-using-mongodb-with-nodejs</a:t>
            </a:r>
          </a:p>
        </p:txBody>
      </p:sp>
      <p:sp>
        <p:nvSpPr>
          <p:cNvPr id="5" name="عنصر نائب للصورة 4">
            <a:extLst>
              <a:ext uri="{FF2B5EF4-FFF2-40B4-BE49-F238E27FC236}">
                <a16:creationId xmlns:a16="http://schemas.microsoft.com/office/drawing/2014/main" id="{B276540F-E8AB-41B7-8F38-CBFF1764C5F4}"/>
              </a:ext>
            </a:extLst>
          </p:cNvPr>
          <p:cNvSpPr>
            <a:spLocks noGrp="1"/>
          </p:cNvSpPr>
          <p:nvPr>
            <p:ph type="pic" sz="half" idx="22"/>
          </p:nvPr>
        </p:nvSpPr>
        <p:spPr/>
      </p:sp>
      <p:pic>
        <p:nvPicPr>
          <p:cNvPr id="12" name="Google Shape;172;p22">
            <a:extLst>
              <a:ext uri="{FF2B5EF4-FFF2-40B4-BE49-F238E27FC236}">
                <a16:creationId xmlns:a16="http://schemas.microsoft.com/office/drawing/2014/main" id="{305518D9-0D0F-482B-B904-8D89227C89D8}"/>
              </a:ext>
            </a:extLst>
          </p:cNvPr>
          <p:cNvPicPr preferRelativeResize="0"/>
          <p:nvPr/>
        </p:nvPicPr>
        <p:blipFill>
          <a:blip r:embed="rId3">
            <a:alphaModFix/>
          </a:blip>
          <a:stretch>
            <a:fillRect/>
          </a:stretch>
        </p:blipFill>
        <p:spPr>
          <a:xfrm>
            <a:off x="4910005" y="2664493"/>
            <a:ext cx="14043014" cy="8830482"/>
          </a:xfrm>
          <a:prstGeom prst="rect">
            <a:avLst/>
          </a:prstGeom>
          <a:noFill/>
          <a:ln>
            <a:noFill/>
          </a:ln>
        </p:spPr>
      </p:pic>
    </p:spTree>
    <p:extLst>
      <p:ext uri="{BB962C8B-B14F-4D97-AF65-F5344CB8AC3E}">
        <p14:creationId xmlns:p14="http://schemas.microsoft.com/office/powerpoint/2010/main" val="4467813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Header: </a:t>
            </a:r>
          </a:p>
          <a:p>
            <a:pPr lvl="1" algn="l" rtl="0">
              <a:buFont typeface="Courier New" panose="02070309020205020404" pitchFamily="49" charset="0"/>
              <a:buChar char="o"/>
              <a:defRPr/>
            </a:pPr>
            <a:r>
              <a:rPr lang="en-US" dirty="0"/>
              <a:t>The header typically consists of two parts: the type of the token, which is JWT, and the signing algorithm being used, such as HMAC, SHA256 or RSA.</a:t>
            </a:r>
          </a:p>
          <a:p>
            <a:pPr algn="l" rtl="0">
              <a:defRPr/>
            </a:pPr>
            <a:r>
              <a:rPr lang="en-US" dirty="0"/>
              <a:t>Payload :</a:t>
            </a:r>
          </a:p>
          <a:p>
            <a:pPr lvl="1" algn="l" rtl="0">
              <a:buFont typeface="Courier New" panose="02070309020205020404" pitchFamily="49" charset="0"/>
              <a:buChar char="o"/>
              <a:defRPr/>
            </a:pPr>
            <a:r>
              <a:rPr lang="en-US" dirty="0"/>
              <a:t>The second part of the token is the payload, which contains the claims ( which has 3 claims ), Some of them are: </a:t>
            </a:r>
            <a:r>
              <a:rPr lang="en-US" dirty="0" err="1"/>
              <a:t>iss</a:t>
            </a:r>
            <a:r>
              <a:rPr lang="en-US" dirty="0"/>
              <a:t> (issuer), exp (expiration time), sub (subject)</a:t>
            </a:r>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9" name="Picture 2">
            <a:extLst>
              <a:ext uri="{FF2B5EF4-FFF2-40B4-BE49-F238E27FC236}">
                <a16:creationId xmlns:a16="http://schemas.microsoft.com/office/drawing/2014/main" id="{BFDBD2FB-25FC-4050-9A1C-3C27C3D90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2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t>Signature: </a:t>
            </a:r>
          </a:p>
          <a:p>
            <a:pPr algn="l" rtl="0">
              <a:defRPr/>
            </a:pPr>
            <a:r>
              <a:rPr lang="en-US" dirty="0"/>
              <a:t>To create the signature part you have to take the encoded header, the encoded payload, a secret, the algorithm specified in the header, and sign that.</a:t>
            </a:r>
          </a:p>
          <a:p>
            <a:pPr algn="l" rtl="0">
              <a:defRPr/>
            </a:pPr>
            <a:r>
              <a:rPr lang="en-US" dirty="0"/>
              <a:t>The signature is used to verify the message wasn't changed along the way, and, in the case of tokens signed with a private key, it can also verify that the sender of the JWT is who it says it is.</a:t>
            </a: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7" name="Picture 2">
            <a:extLst>
              <a:ext uri="{FF2B5EF4-FFF2-40B4-BE49-F238E27FC236}">
                <a16:creationId xmlns:a16="http://schemas.microsoft.com/office/drawing/2014/main" id="{CC68D722-57B0-4B4D-A124-B3E698E95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9966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How the Token Looks</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2F295175-74F6-44A0-9FA5-1062EC71CE05}"/>
              </a:ext>
            </a:extLst>
          </p:cNvPr>
          <p:cNvSpPr>
            <a:spLocks noGrp="1"/>
          </p:cNvSpPr>
          <p:nvPr>
            <p:ph type="body" sz="half" idx="1"/>
          </p:nvPr>
        </p:nvSpPr>
        <p:spPr/>
        <p:txBody>
          <a:bodyPr/>
          <a:lstStyle/>
          <a:p>
            <a:pPr algn="l"/>
            <a:endParaRPr lang="en-US" dirty="0"/>
          </a:p>
          <a:p>
            <a:pPr algn="l" rtl="0"/>
            <a:r>
              <a:rPr lang="en-US" dirty="0"/>
              <a:t>For more on </a:t>
            </a:r>
            <a:r>
              <a:rPr lang="en-US" dirty="0">
                <a:hlinkClick r:id="rId2"/>
              </a:rPr>
              <a:t>JWT</a:t>
            </a:r>
            <a:endParaRPr lang="en-US" dirty="0"/>
          </a:p>
          <a:p>
            <a:pPr algn="l"/>
            <a:endParaRPr lang="en-US" dirty="0"/>
          </a:p>
        </p:txBody>
      </p:sp>
      <p:pic>
        <p:nvPicPr>
          <p:cNvPr id="9" name="Google Shape;195;p25">
            <a:extLst>
              <a:ext uri="{FF2B5EF4-FFF2-40B4-BE49-F238E27FC236}">
                <a16:creationId xmlns:a16="http://schemas.microsoft.com/office/drawing/2014/main" id="{2A33C78E-24A4-4166-B4AF-5A858CF21432}"/>
              </a:ext>
            </a:extLst>
          </p:cNvPr>
          <p:cNvPicPr preferRelativeResize="0"/>
          <p:nvPr/>
        </p:nvPicPr>
        <p:blipFill>
          <a:blip r:embed="rId3">
            <a:alphaModFix/>
          </a:blip>
          <a:stretch>
            <a:fillRect/>
          </a:stretch>
        </p:blipFill>
        <p:spPr>
          <a:xfrm>
            <a:off x="12193751" y="1246909"/>
            <a:ext cx="11344614" cy="12302836"/>
          </a:xfrm>
          <a:prstGeom prst="rect">
            <a:avLst/>
          </a:prstGeom>
          <a:noFill/>
          <a:ln>
            <a:noFill/>
          </a:ln>
        </p:spPr>
      </p:pic>
    </p:spTree>
    <p:extLst>
      <p:ext uri="{BB962C8B-B14F-4D97-AF65-F5344CB8AC3E}">
        <p14:creationId xmlns:p14="http://schemas.microsoft.com/office/powerpoint/2010/main" val="981411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err="1"/>
              <a:t>npm</a:t>
            </a:r>
            <a:r>
              <a:rPr lang="en-US" dirty="0"/>
              <a:t> I </a:t>
            </a:r>
            <a:r>
              <a:rPr lang="en-US" dirty="0" err="1"/>
              <a:t>jsonwebtoken</a:t>
            </a:r>
            <a:endParaRPr dirty="0"/>
          </a:p>
        </p:txBody>
      </p:sp>
      <p:sp>
        <p:nvSpPr>
          <p:cNvPr id="203" name="Slide Title"/>
          <p:cNvSpPr txBox="1">
            <a:spLocks noGrp="1"/>
          </p:cNvSpPr>
          <p:nvPr>
            <p:ph type="title"/>
          </p:nvPr>
        </p:nvSpPr>
        <p:spPr>
          <a:prstGeom prst="rect">
            <a:avLst/>
          </a:prstGeom>
        </p:spPr>
        <p:txBody>
          <a:bodyPr/>
          <a:lstStyle/>
          <a:p>
            <a:pPr algn="l" rtl="0">
              <a:defRPr/>
            </a:pPr>
            <a:r>
              <a:rPr lang="en-US"/>
              <a:t>Install</a:t>
            </a:r>
            <a:endParaRPr dirty="0"/>
          </a:p>
        </p:txBody>
      </p:sp>
      <p:sp>
        <p:nvSpPr>
          <p:cNvPr id="3" name="عنصر نائب للصورة 2">
            <a:extLst>
              <a:ext uri="{FF2B5EF4-FFF2-40B4-BE49-F238E27FC236}">
                <a16:creationId xmlns:a16="http://schemas.microsoft.com/office/drawing/2014/main" id="{C3D90371-C0DB-4A66-B9BC-E6EAD43F4696}"/>
              </a:ext>
            </a:extLst>
          </p:cNvPr>
          <p:cNvSpPr>
            <a:spLocks noGrp="1"/>
          </p:cNvSpPr>
          <p:nvPr>
            <p:ph type="pic" sz="half" idx="22"/>
          </p:nvPr>
        </p:nvSpPr>
        <p:spPr/>
      </p:sp>
    </p:spTree>
    <p:extLst>
      <p:ext uri="{BB962C8B-B14F-4D97-AF65-F5344CB8AC3E}">
        <p14:creationId xmlns:p14="http://schemas.microsoft.com/office/powerpoint/2010/main" val="25344778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499" y="2325204"/>
            <a:ext cx="21900623" cy="934780"/>
          </a:xfrm>
          <a:prstGeom prst="rect">
            <a:avLst/>
          </a:prstGeom>
        </p:spPr>
        <p:txBody>
          <a:bodyPr/>
          <a:lstStyle/>
          <a:p>
            <a:pPr algn="l" rtl="0">
              <a:defRPr/>
            </a:pPr>
            <a:r>
              <a:rPr lang="en-US" dirty="0"/>
              <a:t>We will need to make sure that we encrypt and secure users when they are logged into the app</a:t>
            </a:r>
          </a:p>
        </p:txBody>
      </p:sp>
      <p:sp>
        <p:nvSpPr>
          <p:cNvPr id="203" name="Slide Title"/>
          <p:cNvSpPr txBox="1">
            <a:spLocks noGrp="1"/>
          </p:cNvSpPr>
          <p:nvPr>
            <p:ph type="title"/>
          </p:nvPr>
        </p:nvSpPr>
        <p:spPr>
          <a:xfrm>
            <a:off x="1206500" y="1079500"/>
            <a:ext cx="17553448" cy="1435100"/>
          </a:xfrm>
          <a:prstGeom prst="rect">
            <a:avLst/>
          </a:prstGeom>
        </p:spPr>
        <p:txBody>
          <a:bodyPr>
            <a:normAutofit fontScale="90000"/>
          </a:bodyPr>
          <a:lstStyle/>
          <a:p>
            <a:pPr algn="l" rtl="0">
              <a:defRPr/>
            </a:pPr>
            <a:r>
              <a:rPr lang="en-US" dirty="0"/>
              <a:t>Working with JWT in User Model</a:t>
            </a:r>
            <a:br>
              <a:rPr lang="en-US" dirty="0"/>
            </a:br>
            <a:endParaRPr dirty="0"/>
          </a:p>
        </p:txBody>
      </p:sp>
      <p:pic>
        <p:nvPicPr>
          <p:cNvPr id="8" name="Google Shape;198;p25">
            <a:extLst>
              <a:ext uri="{FF2B5EF4-FFF2-40B4-BE49-F238E27FC236}">
                <a16:creationId xmlns:a16="http://schemas.microsoft.com/office/drawing/2014/main" id="{C13D3A59-C791-430C-A89A-658283336934}"/>
              </a:ext>
            </a:extLst>
          </p:cNvPr>
          <p:cNvPicPr preferRelativeResize="0"/>
          <p:nvPr/>
        </p:nvPicPr>
        <p:blipFill>
          <a:blip r:embed="rId3">
            <a:alphaModFix/>
          </a:blip>
          <a:stretch>
            <a:fillRect/>
          </a:stretch>
        </p:blipFill>
        <p:spPr>
          <a:xfrm>
            <a:off x="5131532" y="3069056"/>
            <a:ext cx="14120935" cy="9122138"/>
          </a:xfrm>
          <a:prstGeom prst="rect">
            <a:avLst/>
          </a:prstGeom>
          <a:noFill/>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xfrm>
            <a:off x="1206500" y="1079500"/>
            <a:ext cx="14633268" cy="1435100"/>
          </a:xfrm>
          <a:prstGeom prst="rect">
            <a:avLst/>
          </a:prstGeom>
        </p:spPr>
        <p:txBody>
          <a:bodyPr>
            <a:normAutofit fontScale="90000"/>
          </a:bodyPr>
          <a:lstStyle/>
          <a:p>
            <a:pPr algn="l" rtl="0">
              <a:defRPr/>
            </a:pPr>
            <a:r>
              <a:rPr lang="en-US" dirty="0"/>
              <a:t>Working with JWT in User Model</a:t>
            </a:r>
            <a:endParaRPr dirty="0"/>
          </a:p>
        </p:txBody>
      </p:sp>
      <p:pic>
        <p:nvPicPr>
          <p:cNvPr id="6" name="Google Shape;207;p26">
            <a:extLst>
              <a:ext uri="{FF2B5EF4-FFF2-40B4-BE49-F238E27FC236}">
                <a16:creationId xmlns:a16="http://schemas.microsoft.com/office/drawing/2014/main" id="{D04D0545-E984-4492-943E-A048343BE7F2}"/>
              </a:ext>
            </a:extLst>
          </p:cNvPr>
          <p:cNvPicPr preferRelativeResize="0"/>
          <p:nvPr/>
        </p:nvPicPr>
        <p:blipFill>
          <a:blip r:embed="rId3">
            <a:alphaModFix/>
          </a:blip>
          <a:stretch>
            <a:fillRect/>
          </a:stretch>
        </p:blipFill>
        <p:spPr>
          <a:xfrm>
            <a:off x="3694391" y="3343749"/>
            <a:ext cx="17661273" cy="7999289"/>
          </a:xfrm>
          <a:prstGeom prst="rect">
            <a:avLst/>
          </a:prstGeom>
          <a:noFill/>
          <a:ln>
            <a:noFill/>
          </a:ln>
        </p:spPr>
      </p:pic>
      <p:sp>
        <p:nvSpPr>
          <p:cNvPr id="10" name="مربع نص 9">
            <a:extLst>
              <a:ext uri="{FF2B5EF4-FFF2-40B4-BE49-F238E27FC236}">
                <a16:creationId xmlns:a16="http://schemas.microsoft.com/office/drawing/2014/main" id="{A73F3888-3444-466C-8129-EAA26AAA6F74}"/>
              </a:ext>
            </a:extLst>
          </p:cNvPr>
          <p:cNvSpPr txBox="1"/>
          <p:nvPr/>
        </p:nvSpPr>
        <p:spPr>
          <a:xfrm>
            <a:off x="6096000" y="2448583"/>
            <a:ext cx="12192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Hashing the password for security</a:t>
            </a:r>
          </a:p>
        </p:txBody>
      </p:sp>
    </p:spTree>
    <p:extLst>
      <p:ext uri="{BB962C8B-B14F-4D97-AF65-F5344CB8AC3E}">
        <p14:creationId xmlns:p14="http://schemas.microsoft.com/office/powerpoint/2010/main" val="24109482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TotalTime>
  <Words>1278</Words>
  <Application>Microsoft Office PowerPoint</Application>
  <PresentationFormat>مخصص</PresentationFormat>
  <Paragraphs>154</Paragraphs>
  <Slides>11</Slides>
  <Notes>4</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11</vt:i4>
      </vt:variant>
    </vt:vector>
  </HeadingPairs>
  <TitlesOfParts>
    <vt:vector size="20" baseType="lpstr">
      <vt:lpstr>Arial</vt:lpstr>
      <vt:lpstr>Courier New</vt:lpstr>
      <vt:lpstr>Helvetica</vt:lpstr>
      <vt:lpstr>Helvetica Neue</vt:lpstr>
      <vt:lpstr>Helvetica Neue Medium</vt:lpstr>
      <vt:lpstr>Montserrat Light</vt:lpstr>
      <vt:lpstr>Roboto</vt:lpstr>
      <vt:lpstr>Slack-Lato</vt:lpstr>
      <vt:lpstr>21_BasicWhite</vt:lpstr>
      <vt:lpstr>JWT</vt:lpstr>
      <vt:lpstr>JWT</vt:lpstr>
      <vt:lpstr>JWT Format</vt:lpstr>
      <vt:lpstr>What is JWT token structure</vt:lpstr>
      <vt:lpstr>What is JWT token structure</vt:lpstr>
      <vt:lpstr>How the Token Looks</vt:lpstr>
      <vt:lpstr>Install</vt:lpstr>
      <vt:lpstr>Working with JWT in User Model </vt:lpstr>
      <vt:lpstr>Working with JWT in User Model</vt:lpstr>
      <vt:lpstr>Authentication Middleware</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15</cp:revision>
  <dcterms:modified xsi:type="dcterms:W3CDTF">2021-11-29T06:26:02Z</dcterms:modified>
</cp:coreProperties>
</file>