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68" r:id="rId3"/>
    <p:sldId id="269" r:id="rId4"/>
    <p:sldId id="273" r:id="rId5"/>
    <p:sldId id="274" r:id="rId6"/>
    <p:sldId id="275" r:id="rId7"/>
    <p:sldId id="270" r:id="rId8"/>
    <p:sldId id="257" r:id="rId9"/>
    <p:sldId id="267" r:id="rId10"/>
    <p:sldId id="266" r:id="rId11"/>
    <p:sldId id="265"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6517" autoAdjust="0"/>
  </p:normalViewPr>
  <p:slideViewPr>
    <p:cSldViewPr snapToGrid="0" snapToObjects="1">
      <p:cViewPr varScale="1">
        <p:scale>
          <a:sx n="37" d="100"/>
          <a:sy n="37" d="100"/>
        </p:scale>
        <p:origin x="101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xfrm>
            <a:off x="1143000" y="685800"/>
            <a:ext cx="4572000" cy="3429000"/>
          </a:xfrm>
          <a:prstGeom prst="rect">
            <a:avLst/>
          </a:prstGeom>
        </p:spPr>
        <p:txBody>
          <a:bodyPr/>
          <a:lstStyle/>
          <a:p>
            <a:endParaRPr/>
          </a:p>
        </p:txBody>
      </p:sp>
      <p:sp>
        <p:nvSpPr>
          <p:cNvPr id="195" name="Shape 1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just" rtl="0">
              <a:lnSpc>
                <a:spcPct val="125000"/>
              </a:lnSpc>
              <a:spcBef>
                <a:spcPts val="0"/>
              </a:spcBef>
              <a:spcAft>
                <a:spcPts val="0"/>
              </a:spcAft>
              <a:buClr>
                <a:schemeClr val="dk1"/>
              </a:buClr>
              <a:buSzPts val="1100"/>
              <a:buFont typeface="Arial"/>
              <a:buNone/>
            </a:pPr>
            <a:r>
              <a:rPr lang="en-US" dirty="0">
                <a:solidFill>
                  <a:schemeClr val="dk1"/>
                </a:solidFill>
                <a:latin typeface="Montserrat Light"/>
                <a:ea typeface="Montserrat Light"/>
                <a:cs typeface="Montserrat Light"/>
                <a:sym typeface="Montserrat Light"/>
              </a:rPr>
              <a:t>As you can see in the image, we have a back-end server running Node.js. Using Express, we create an app.js module that handles all the routing and logic required for our web server. One of the things that the app must be able to do for data-driven apps, is to communicate with the database. We can write the code (e.g. db.js in the image above) for communicating with the database in two possible ways: </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by writing code that uses MongoDB’s Node.js driver to interact with MongoDB directly or</a:t>
            </a:r>
          </a:p>
          <a:p>
            <a:pPr marL="457200" lvl="0" indent="-298450" algn="just" rtl="0">
              <a:lnSpc>
                <a:spcPct val="125000"/>
              </a:lnSpc>
              <a:spcBef>
                <a:spcPts val="0"/>
              </a:spcBef>
              <a:spcAft>
                <a:spcPts val="0"/>
              </a:spcAft>
              <a:buClr>
                <a:schemeClr val="dk1"/>
              </a:buClr>
              <a:buSzPts val="1100"/>
              <a:buFont typeface="Montserrat Light"/>
              <a:buChar char="●"/>
            </a:pPr>
            <a:r>
              <a:rPr lang="en-US" dirty="0">
                <a:solidFill>
                  <a:schemeClr val="dk1"/>
                </a:solidFill>
                <a:latin typeface="Montserrat Light"/>
                <a:ea typeface="Montserrat Light"/>
                <a:cs typeface="Montserrat Light"/>
                <a:sym typeface="Montserrat Light"/>
              </a:rPr>
              <a:t>by writing code that uses Mongoose. Mongoose is a library that sits on top of MongoDB’s Node.js driver and abstracts some of the boilerplate code for you. </a:t>
            </a:r>
          </a:p>
          <a:p>
            <a:endParaRPr lang="en-US" dirty="0"/>
          </a:p>
        </p:txBody>
      </p:sp>
    </p:spTree>
    <p:extLst>
      <p:ext uri="{BB962C8B-B14F-4D97-AF65-F5344CB8AC3E}">
        <p14:creationId xmlns:p14="http://schemas.microsoft.com/office/powerpoint/2010/main" val="2983934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928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l" rtl="0">
              <a:lnSpc>
                <a:spcPct val="135714"/>
              </a:lnSpc>
              <a:spcBef>
                <a:spcPts val="0"/>
              </a:spcBef>
              <a:spcAft>
                <a:spcPts val="0"/>
              </a:spcAft>
              <a:buClr>
                <a:schemeClr val="dk1"/>
              </a:buClr>
              <a:buSzPts val="1100"/>
              <a:buFont typeface="Arial"/>
              <a:buNone/>
            </a:pPr>
            <a:r>
              <a:rPr lang="en-GB" sz="2400" i="1" dirty="0">
                <a:solidFill>
                  <a:srgbClr val="676E95"/>
                </a:solidFill>
                <a:highlight>
                  <a:srgbClr val="292D3E"/>
                </a:highlight>
                <a:latin typeface="Courier New"/>
                <a:ea typeface="Courier New"/>
                <a:cs typeface="Courier New"/>
                <a:sym typeface="Courier New"/>
              </a:rPr>
              <a:t>// Will first add tests/dummy data</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mongoose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mongoose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Schema</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mongoose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Schema</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validator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validator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bycrypt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bcryptjs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jwt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jsonwebtoken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userSchema</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Schema</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name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type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trim</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email</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type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unique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trim</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lowercase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validate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value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more specific email validation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C792EA"/>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validator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isEmail</a:t>
            </a:r>
            <a:r>
              <a:rPr lang="en-GB" sz="2400" dirty="0">
                <a:solidFill>
                  <a:srgbClr val="A6ACCD"/>
                </a:solidFill>
                <a:highlight>
                  <a:srgbClr val="292D3E"/>
                </a:highlight>
                <a:latin typeface="Courier New"/>
                <a:ea typeface="Courier New"/>
                <a:cs typeface="Courier New"/>
                <a:sym typeface="Courier New"/>
              </a:rPr>
              <a:t>(value))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email is not valid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type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trim</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minlength</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7</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validate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value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value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toLowerCase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includes</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Not a good password</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 is not good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else</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 is strong</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tokens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type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String</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required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true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virtual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Todo</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ref</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Todos</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localField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foreignField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owner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methods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generateAuthToken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FF5370"/>
                </a:solidFill>
                <a:highlight>
                  <a:srgbClr val="292D3E"/>
                </a:highlight>
                <a:latin typeface="Courier New"/>
                <a:ea typeface="Courier New"/>
                <a:cs typeface="Courier New"/>
                <a:sym typeface="Courier New"/>
              </a:rPr>
              <a:t>this</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get current user</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jwt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sign</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user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_</a:t>
            </a:r>
            <a:r>
              <a:rPr lang="en-GB" sz="2400" dirty="0" err="1">
                <a:solidFill>
                  <a:srgbClr val="A6ACCD"/>
                </a:solidFill>
                <a:highlight>
                  <a:srgbClr val="292D3E"/>
                </a:highlight>
                <a:latin typeface="Courier New"/>
                <a:ea typeface="Courier New"/>
                <a:cs typeface="Courier New"/>
                <a:sym typeface="Courier New"/>
              </a:rPr>
              <a:t>id</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toString</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secret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a:t>
            </a:r>
            <a:r>
              <a:rPr lang="en-GB" sz="2400" i="1" dirty="0" err="1">
                <a:solidFill>
                  <a:srgbClr val="676E95"/>
                </a:solidFill>
                <a:highlight>
                  <a:srgbClr val="292D3E"/>
                </a:highlight>
                <a:latin typeface="Courier New"/>
                <a:ea typeface="Courier New"/>
                <a:cs typeface="Courier New"/>
                <a:sym typeface="Courier New"/>
              </a:rPr>
              <a:t>jwt</a:t>
            </a:r>
            <a:r>
              <a:rPr lang="en-GB" sz="2400" i="1" dirty="0">
                <a:solidFill>
                  <a:srgbClr val="676E95"/>
                </a:solidFill>
                <a:highlight>
                  <a:srgbClr val="292D3E"/>
                </a:highlight>
                <a:latin typeface="Courier New"/>
                <a:ea typeface="Courier New"/>
                <a:cs typeface="Courier New"/>
                <a:sym typeface="Courier New"/>
              </a:rPr>
              <a:t> token has to be the same</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create the token with the .sign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tokens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tokens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concat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current user tokens are stored</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save</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save the token to schema</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return</a:t>
            </a:r>
            <a:r>
              <a:rPr lang="en-GB" sz="2400" dirty="0">
                <a:solidFill>
                  <a:srgbClr val="A6ACCD"/>
                </a:solidFill>
                <a:highlight>
                  <a:srgbClr val="292D3E"/>
                </a:highlight>
                <a:latin typeface="Courier New"/>
                <a:ea typeface="Courier New"/>
                <a:cs typeface="Courier New"/>
                <a:sym typeface="Courier New"/>
              </a:rPr>
              <a:t> token</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i="1" dirty="0">
                <a:solidFill>
                  <a:srgbClr val="676E95"/>
                </a:solidFill>
                <a:highlight>
                  <a:srgbClr val="292D3E"/>
                </a:highlight>
                <a:latin typeface="Courier New"/>
                <a:ea typeface="Courier New"/>
                <a:cs typeface="Courier New"/>
                <a:sym typeface="Courier New"/>
              </a:rPr>
              <a:t>// statics will be model methods</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statics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findByCredentials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email</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=&gt;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findOne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email</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find the user with the email passed in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user)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Unable to login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isMatch</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bycrypt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compare</a:t>
            </a:r>
            <a:r>
              <a:rPr lang="en-GB" sz="2400" dirty="0">
                <a:solidFill>
                  <a:srgbClr val="A6ACC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password</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matches the hashed password to log the user in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C792EA"/>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isMatch</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Unable to login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log here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return</a:t>
            </a:r>
            <a:r>
              <a:rPr lang="en-GB" sz="2400" dirty="0">
                <a:solidFill>
                  <a:srgbClr val="A6ACCD"/>
                </a:solidFill>
                <a:highlight>
                  <a:srgbClr val="292D3E"/>
                </a:highlight>
                <a:latin typeface="Courier New"/>
                <a:ea typeface="Courier New"/>
                <a:cs typeface="Courier New"/>
                <a:sym typeface="Courier New"/>
              </a:rPr>
              <a:t> user</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if there is a match</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i="1" dirty="0">
                <a:solidFill>
                  <a:srgbClr val="676E95"/>
                </a:solidFill>
                <a:highlight>
                  <a:srgbClr val="292D3E"/>
                </a:highlight>
                <a:latin typeface="Courier New"/>
                <a:ea typeface="Courier New"/>
                <a:cs typeface="Courier New"/>
                <a:sym typeface="Courier New"/>
              </a:rPr>
              <a:t>// Hash the plain password</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A6ACCD"/>
                </a:solidFill>
                <a:highlight>
                  <a:srgbClr val="292D3E"/>
                </a:highlight>
                <a:latin typeface="Courier New"/>
                <a:ea typeface="Courier New"/>
                <a:cs typeface="Courier New"/>
                <a:sym typeface="Courier New"/>
              </a:rPr>
              <a:t>userSchema</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pre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save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function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FF5370"/>
                </a:solidFill>
                <a:highlight>
                  <a:srgbClr val="292D3E"/>
                </a:highlight>
                <a:latin typeface="Courier New"/>
                <a:ea typeface="Courier New"/>
                <a:cs typeface="Courier New"/>
                <a:sym typeface="Courier New"/>
              </a:rPr>
              <a:t>next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before users are saved we will run this method ( we will store passwords here)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FF5370"/>
                </a:solidFill>
                <a:highlight>
                  <a:srgbClr val="292D3E"/>
                </a:highlight>
                <a:latin typeface="Courier New"/>
                <a:ea typeface="Courier New"/>
                <a:cs typeface="Courier New"/>
                <a:sym typeface="Courier New"/>
              </a:rPr>
              <a:t>this</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store the current user</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isModified</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get current users password and hash it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password</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bycrypt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hash</a:t>
            </a:r>
            <a:r>
              <a:rPr lang="en-GB" sz="2400" dirty="0">
                <a:solidFill>
                  <a:srgbClr val="A6ACCD"/>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password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78C6C"/>
                </a:solidFill>
                <a:highlight>
                  <a:srgbClr val="292D3E"/>
                </a:highlight>
                <a:latin typeface="Courier New"/>
                <a:ea typeface="Courier New"/>
                <a:cs typeface="Courier New"/>
                <a:sym typeface="Courier New"/>
              </a:rPr>
              <a:t>8</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Just before saving</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next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will save the user when completed</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mongoose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model</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User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userSchema</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B2CCD6"/>
                </a:solidFill>
                <a:highlight>
                  <a:srgbClr val="292D3E"/>
                </a:highlight>
                <a:latin typeface="Courier New"/>
                <a:ea typeface="Courier New"/>
                <a:cs typeface="Courier New"/>
                <a:sym typeface="Courier New"/>
              </a:rPr>
              <a:t>module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B2CCD6"/>
                </a:solidFill>
                <a:highlight>
                  <a:srgbClr val="292D3E"/>
                </a:highlight>
                <a:latin typeface="Courier New"/>
                <a:ea typeface="Courier New"/>
                <a:cs typeface="Courier New"/>
                <a:sym typeface="Courier New"/>
              </a:rPr>
              <a:t>exports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User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a:p>
            <a:pPr marL="0" lvl="0" indent="0" algn="just" rtl="0">
              <a:lnSpc>
                <a:spcPct val="125000"/>
              </a:lnSpc>
              <a:spcBef>
                <a:spcPts val="0"/>
              </a:spcBef>
              <a:spcAft>
                <a:spcPts val="0"/>
              </a:spcAft>
              <a:buClr>
                <a:schemeClr val="dk1"/>
              </a:buClr>
              <a:buSzPts val="1100"/>
              <a:buFont typeface="Arial"/>
              <a:buNone/>
            </a:pPr>
            <a:endParaRPr lang="en-GB" sz="2400" dirty="0">
              <a:solidFill>
                <a:srgbClr val="A6ACCD"/>
              </a:solidFill>
              <a:highlight>
                <a:srgbClr val="292D3E"/>
              </a:highlight>
              <a:latin typeface="Courier New"/>
              <a:ea typeface="Courier New"/>
              <a:cs typeface="Courier New"/>
              <a:sym typeface="Courier New"/>
            </a:endParaRPr>
          </a:p>
        </p:txBody>
      </p:sp>
    </p:spTree>
    <p:extLst>
      <p:ext uri="{BB962C8B-B14F-4D97-AF65-F5344CB8AC3E}">
        <p14:creationId xmlns:p14="http://schemas.microsoft.com/office/powerpoint/2010/main" val="208370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a:xfrm>
            <a:off x="381000" y="685800"/>
            <a:ext cx="6096000" cy="3429000"/>
          </a:xfrm>
        </p:spPr>
      </p:sp>
      <p:sp>
        <p:nvSpPr>
          <p:cNvPr id="3" name="عنصر نائب للملاحظات 2"/>
          <p:cNvSpPr>
            <a:spLocks noGrp="1"/>
          </p:cNvSpPr>
          <p:nvPr>
            <p:ph type="body" idx="1"/>
          </p:nvPr>
        </p:nvSpPr>
        <p:spPr/>
        <p:txBody>
          <a:bodyPr/>
          <a:lstStyle/>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F07178"/>
                </a:solidFill>
                <a:highlight>
                  <a:srgbClr val="292D3E"/>
                </a:highlight>
                <a:latin typeface="Courier New"/>
                <a:ea typeface="Courier New"/>
                <a:cs typeface="Courier New"/>
                <a:sym typeface="Courier New"/>
              </a:rPr>
              <a:t>jwt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jsonwebtoken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require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../models/User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auth</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async</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FF5370"/>
                </a:solidFill>
                <a:highlight>
                  <a:srgbClr val="292D3E"/>
                </a:highlight>
                <a:latin typeface="Courier New"/>
                <a:ea typeface="Courier New"/>
                <a:cs typeface="Courier New"/>
                <a:sym typeface="Courier New"/>
              </a:rPr>
              <a:t>req</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res</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5370"/>
                </a:solidFill>
                <a:highlight>
                  <a:srgbClr val="292D3E"/>
                </a:highlight>
                <a:latin typeface="Courier New"/>
                <a:ea typeface="Courier New"/>
                <a:cs typeface="Courier New"/>
                <a:sym typeface="Courier New"/>
              </a:rPr>
              <a:t>next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=&gt;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try</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validate user will be here</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req</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header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Authorization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replace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Bearer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Header will contain the Auth details</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decoded</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jwt</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verify</a:t>
            </a:r>
            <a:r>
              <a:rPr lang="en-GB" sz="2400" dirty="0">
                <a:solidFill>
                  <a:srgbClr val="A6ACCD"/>
                </a:solidFill>
                <a:highlight>
                  <a:srgbClr val="292D3E"/>
                </a:highlight>
                <a:latin typeface="Courier New"/>
                <a:ea typeface="Courier New"/>
                <a:cs typeface="Courier New"/>
                <a:sym typeface="Courier New"/>
              </a:rPr>
              <a:t>(token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secret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C792EA"/>
                </a:solidFill>
                <a:highlight>
                  <a:srgbClr val="292D3E"/>
                </a:highlight>
                <a:latin typeface="Courier New"/>
                <a:ea typeface="Courier New"/>
                <a:cs typeface="Courier New"/>
                <a:sym typeface="Courier New"/>
              </a:rPr>
              <a:t>const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07178"/>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await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User</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findOne</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decoded</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_id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err="1">
                <a:solidFill>
                  <a:srgbClr val="C3E88D"/>
                </a:solidFill>
                <a:highlight>
                  <a:srgbClr val="292D3E"/>
                </a:highlight>
                <a:latin typeface="Courier New"/>
                <a:ea typeface="Courier New"/>
                <a:cs typeface="Courier New"/>
                <a:sym typeface="Courier New"/>
              </a:rPr>
              <a:t>tokens.token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if</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user)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throw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new</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Error</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No User is found</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req</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user</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user</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req</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A6ACCD"/>
                </a:solidFill>
                <a:highlight>
                  <a:srgbClr val="292D3E"/>
                </a:highlight>
                <a:latin typeface="Courier New"/>
                <a:ea typeface="Courier New"/>
                <a:cs typeface="Courier New"/>
                <a:sym typeface="Courier New"/>
              </a:rPr>
              <a:t>token</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token</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can be used by other functions to be removed</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       </a:t>
            </a:r>
            <a:r>
              <a:rPr lang="en-GB" sz="2400" i="1" dirty="0">
                <a:solidFill>
                  <a:srgbClr val="676E95"/>
                </a:solidFill>
                <a:highlight>
                  <a:srgbClr val="292D3E"/>
                </a:highlight>
                <a:latin typeface="Courier New"/>
                <a:ea typeface="Courier New"/>
                <a:cs typeface="Courier New"/>
                <a:sym typeface="Courier New"/>
              </a:rPr>
              <a:t>// If there are no problem</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2AAFF"/>
                </a:solidFill>
                <a:highlight>
                  <a:srgbClr val="292D3E"/>
                </a:highlight>
                <a:latin typeface="Courier New"/>
                <a:ea typeface="Courier New"/>
                <a:cs typeface="Courier New"/>
                <a:sym typeface="Courier New"/>
              </a:rPr>
              <a:t>next</a:t>
            </a:r>
            <a:r>
              <a:rPr lang="en-GB" sz="2400" dirty="0">
                <a:solidFill>
                  <a:srgbClr val="A6ACCD"/>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(token)</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FFCB6B"/>
                </a:solidFill>
                <a:highlight>
                  <a:srgbClr val="292D3E"/>
                </a:highlight>
                <a:latin typeface="Courier New"/>
                <a:ea typeface="Courier New"/>
                <a:cs typeface="Courier New"/>
                <a:sym typeface="Courier New"/>
              </a:rPr>
              <a:t>console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log</a:t>
            </a:r>
            <a:r>
              <a:rPr lang="en-GB" sz="2400" dirty="0">
                <a:solidFill>
                  <a:srgbClr val="A6ACCD"/>
                </a:solidFill>
                <a:highlight>
                  <a:srgbClr val="292D3E"/>
                </a:highlight>
                <a:latin typeface="Courier New"/>
                <a:ea typeface="Courier New"/>
                <a:cs typeface="Courier New"/>
                <a:sym typeface="Courier New"/>
              </a:rPr>
              <a:t>(decoded)</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i="1" dirty="0">
                <a:solidFill>
                  <a:srgbClr val="89DDFF"/>
                </a:solidFill>
                <a:highlight>
                  <a:srgbClr val="292D3E"/>
                </a:highlight>
                <a:latin typeface="Courier New"/>
                <a:ea typeface="Courier New"/>
                <a:cs typeface="Courier New"/>
                <a:sym typeface="Courier New"/>
              </a:rPr>
              <a:t>catch</a:t>
            </a:r>
            <a:r>
              <a:rPr lang="en-GB" sz="2400" dirty="0">
                <a:solidFill>
                  <a:srgbClr val="A6ACCD"/>
                </a:solidFill>
                <a:highlight>
                  <a:srgbClr val="292D3E"/>
                </a:highlight>
                <a:latin typeface="Courier New"/>
                <a:ea typeface="Courier New"/>
                <a:cs typeface="Courier New"/>
                <a:sym typeface="Courier New"/>
              </a:rPr>
              <a:t>(e)</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err="1">
                <a:solidFill>
                  <a:srgbClr val="A6ACCD"/>
                </a:solidFill>
                <a:highlight>
                  <a:srgbClr val="292D3E"/>
                </a:highlight>
                <a:latin typeface="Courier New"/>
                <a:ea typeface="Courier New"/>
                <a:cs typeface="Courier New"/>
                <a:sym typeface="Courier New"/>
              </a:rPr>
              <a:t>res</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82AAFF"/>
                </a:solidFill>
                <a:highlight>
                  <a:srgbClr val="292D3E"/>
                </a:highlight>
                <a:latin typeface="Courier New"/>
                <a:ea typeface="Courier New"/>
                <a:cs typeface="Courier New"/>
                <a:sym typeface="Courier New"/>
              </a:rPr>
              <a:t>status</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F78C6C"/>
                </a:solidFill>
                <a:highlight>
                  <a:srgbClr val="292D3E"/>
                </a:highlight>
                <a:latin typeface="Courier New"/>
                <a:ea typeface="Courier New"/>
                <a:cs typeface="Courier New"/>
                <a:sym typeface="Courier New"/>
              </a:rPr>
              <a:t>401</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82AAFF"/>
                </a:solidFill>
                <a:highlight>
                  <a:srgbClr val="292D3E"/>
                </a:highlight>
                <a:latin typeface="Courier New"/>
                <a:ea typeface="Courier New"/>
                <a:cs typeface="Courier New"/>
                <a:sym typeface="Courier New"/>
              </a:rPr>
              <a:t>send</a:t>
            </a:r>
            <a:r>
              <a:rPr lang="en-GB" sz="2400" dirty="0">
                <a:solidFill>
                  <a:srgbClr val="A6ACCD"/>
                </a:solidFill>
                <a:highlight>
                  <a:srgbClr val="292D3E"/>
                </a:highlight>
                <a:latin typeface="Courier New"/>
                <a:ea typeface="Courier New"/>
                <a:cs typeface="Courier New"/>
                <a:sym typeface="Courier New"/>
              </a:rPr>
              <a:t>(</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error</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C3E88D"/>
                </a:solidFill>
                <a:highlight>
                  <a:srgbClr val="292D3E"/>
                </a:highlight>
                <a:latin typeface="Courier New"/>
                <a:ea typeface="Courier New"/>
                <a:cs typeface="Courier New"/>
                <a:sym typeface="Courier New"/>
              </a:rPr>
              <a:t>Please authenticate</a:t>
            </a:r>
            <a:r>
              <a:rPr lang="en-GB" sz="2400" dirty="0">
                <a:solidFill>
                  <a:srgbClr val="89DDFF"/>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t>
            </a:r>
          </a:p>
          <a:p>
            <a:pPr marL="0" lvl="0" indent="0" algn="l" rtl="0">
              <a:lnSpc>
                <a:spcPct val="135714"/>
              </a:lnSpc>
              <a:spcBef>
                <a:spcPts val="0"/>
              </a:spcBef>
              <a:spcAft>
                <a:spcPts val="0"/>
              </a:spcAft>
              <a:buClr>
                <a:schemeClr val="dk1"/>
              </a:buClr>
              <a:buSzPts val="1100"/>
              <a:buFont typeface="Arial"/>
              <a:buNone/>
            </a:pP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a:solidFill>
                  <a:srgbClr val="89DDFF"/>
                </a:solidFill>
                <a:highlight>
                  <a:srgbClr val="292D3E"/>
                </a:highlight>
                <a:latin typeface="Courier New"/>
                <a:ea typeface="Courier New"/>
                <a:cs typeface="Courier New"/>
                <a:sym typeface="Courier New"/>
              </a:rPr>
              <a:t>}</a:t>
            </a:r>
          </a:p>
          <a:p>
            <a:pPr marL="0" lvl="0" indent="0" algn="l" rtl="0">
              <a:lnSpc>
                <a:spcPct val="135714"/>
              </a:lnSpc>
              <a:spcBef>
                <a:spcPts val="0"/>
              </a:spcBef>
              <a:spcAft>
                <a:spcPts val="0"/>
              </a:spcAft>
              <a:buClr>
                <a:schemeClr val="dk1"/>
              </a:buClr>
              <a:buSzPts val="1100"/>
              <a:buFont typeface="Arial"/>
              <a:buNone/>
            </a:pPr>
            <a:r>
              <a:rPr lang="en-GB" sz="2400" dirty="0" err="1">
                <a:solidFill>
                  <a:srgbClr val="B2CCD6"/>
                </a:solidFill>
                <a:highlight>
                  <a:srgbClr val="292D3E"/>
                </a:highlight>
                <a:latin typeface="Courier New"/>
                <a:ea typeface="Courier New"/>
                <a:cs typeface="Courier New"/>
                <a:sym typeface="Courier New"/>
              </a:rPr>
              <a:t>module</a:t>
            </a:r>
            <a:r>
              <a:rPr lang="en-GB" sz="2400" dirty="0" err="1">
                <a:solidFill>
                  <a:srgbClr val="89DDFF"/>
                </a:solidFill>
                <a:highlight>
                  <a:srgbClr val="292D3E"/>
                </a:highlight>
                <a:latin typeface="Courier New"/>
                <a:ea typeface="Courier New"/>
                <a:cs typeface="Courier New"/>
                <a:sym typeface="Courier New"/>
              </a:rPr>
              <a:t>.</a:t>
            </a:r>
            <a:r>
              <a:rPr lang="en-GB" sz="2400" dirty="0" err="1">
                <a:solidFill>
                  <a:srgbClr val="B2CCD6"/>
                </a:solidFill>
                <a:highlight>
                  <a:srgbClr val="292D3E"/>
                </a:highlight>
                <a:latin typeface="Courier New"/>
                <a:ea typeface="Courier New"/>
                <a:cs typeface="Courier New"/>
                <a:sym typeface="Courier New"/>
              </a:rPr>
              <a:t>exports</a:t>
            </a:r>
            <a:r>
              <a:rPr lang="en-GB" sz="2400" dirty="0">
                <a:solidFill>
                  <a:srgbClr val="A6ACCD"/>
                </a:solidFill>
                <a:highlight>
                  <a:srgbClr val="292D3E"/>
                </a:highlight>
                <a:latin typeface="Courier New"/>
                <a:ea typeface="Courier New"/>
                <a:cs typeface="Courier New"/>
                <a:sym typeface="Courier New"/>
              </a:rPr>
              <a:t> </a:t>
            </a:r>
            <a:r>
              <a:rPr lang="en-GB" sz="2400" dirty="0">
                <a:solidFill>
                  <a:srgbClr val="C792EA"/>
                </a:solidFill>
                <a:highlight>
                  <a:srgbClr val="292D3E"/>
                </a:highlight>
                <a:latin typeface="Courier New"/>
                <a:ea typeface="Courier New"/>
                <a:cs typeface="Courier New"/>
                <a:sym typeface="Courier New"/>
              </a:rPr>
              <a:t>=</a:t>
            </a:r>
            <a:r>
              <a:rPr lang="en-GB" sz="2400" dirty="0">
                <a:solidFill>
                  <a:srgbClr val="A6ACCD"/>
                </a:solidFill>
                <a:highlight>
                  <a:srgbClr val="292D3E"/>
                </a:highlight>
                <a:latin typeface="Courier New"/>
                <a:ea typeface="Courier New"/>
                <a:cs typeface="Courier New"/>
                <a:sym typeface="Courier New"/>
              </a:rPr>
              <a:t> auth</a:t>
            </a:r>
          </a:p>
          <a:p>
            <a:pPr marL="0" lvl="0" indent="0" algn="just" rtl="0">
              <a:lnSpc>
                <a:spcPct val="125000"/>
              </a:lnSpc>
              <a:spcBef>
                <a:spcPts val="0"/>
              </a:spcBef>
              <a:spcAft>
                <a:spcPts val="0"/>
              </a:spcAft>
              <a:buNone/>
            </a:pPr>
            <a:endParaRPr lang="en-GB" dirty="0">
              <a:solidFill>
                <a:schemeClr val="dk1"/>
              </a:solidFill>
              <a:latin typeface="Montserrat Light"/>
              <a:ea typeface="Montserrat Light"/>
              <a:cs typeface="Montserrat Light"/>
              <a:sym typeface="Montserrat Light"/>
            </a:endParaRPr>
          </a:p>
          <a:p>
            <a:endParaRPr lang="en-US" dirty="0"/>
          </a:p>
        </p:txBody>
      </p:sp>
    </p:spTree>
    <p:extLst>
      <p:ext uri="{BB962C8B-B14F-4D97-AF65-F5344CB8AC3E}">
        <p14:creationId xmlns:p14="http://schemas.microsoft.com/office/powerpoint/2010/main" val="18734844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4294A2"/>
        </a:solidFill>
        <a:effectLst/>
      </p:bgPr>
    </p:bg>
    <p:spTree>
      <p:nvGrpSpPr>
        <p:cNvPr id="1" name=""/>
        <p:cNvGrpSpPr/>
        <p:nvPr/>
      </p:nvGrpSpPr>
      <p:grpSpPr>
        <a:xfrm>
          <a:off x="0" y="0"/>
          <a:ext cx="0" cy="0"/>
          <a:chOff x="0" y="0"/>
          <a:chExt cx="0" cy="0"/>
        </a:xfrm>
      </p:grpSpPr>
      <p:sp>
        <p:nvSpPr>
          <p:cNvPr id="14" name="Presentation Title"/>
          <p:cNvSpPr txBox="1">
            <a:spLocks noGrp="1"/>
          </p:cNvSpPr>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Presentation Title</a:t>
            </a:r>
          </a:p>
        </p:txBody>
      </p:sp>
      <p:sp>
        <p:nvSpPr>
          <p:cNvPr id="15" name="Body Level One…"/>
          <p:cNvSpPr txBox="1">
            <a:spLocks noGrp="1"/>
          </p:cNvSpPr>
          <p:nvPr>
            <p:ph type="body" sz="quarter" idx="1" hasCustomPrompt="1"/>
          </p:nvPr>
        </p:nvSpPr>
        <p:spPr>
          <a:xfrm>
            <a:off x="1206500" y="7196865"/>
            <a:ext cx="21971000" cy="1905001"/>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Presentation Subtitle</a:t>
            </a:r>
          </a:p>
          <a:p>
            <a:pPr lvl="1"/>
            <a:endParaRPr/>
          </a:p>
          <a:p>
            <a:pPr lvl="2"/>
            <a:endParaRPr/>
          </a:p>
          <a:p>
            <a:pPr lvl="3"/>
            <a:endParaRPr/>
          </a:p>
          <a:p>
            <a:pPr lvl="4"/>
            <a:endParaRPr/>
          </a:p>
        </p:txBody>
      </p:sp>
      <p:pic>
        <p:nvPicPr>
          <p:cNvPr id="16" name="mcittt-01.png" descr="mcittt-01.png"/>
          <p:cNvPicPr>
            <a:picLocks noChangeAspect="1"/>
          </p:cNvPicPr>
          <p:nvPr/>
        </p:nvPicPr>
        <p:blipFill>
          <a:blip r:embed="rId2"/>
          <a:stretch>
            <a:fillRect/>
          </a:stretch>
        </p:blipFill>
        <p:spPr>
          <a:xfrm>
            <a:off x="5351098" y="11337232"/>
            <a:ext cx="4777359" cy="2687265"/>
          </a:xfrm>
          <a:prstGeom prst="rect">
            <a:avLst/>
          </a:prstGeom>
          <a:ln w="12700">
            <a:miter lim="400000"/>
          </a:ln>
        </p:spPr>
      </p:pic>
      <p:pic>
        <p:nvPicPr>
          <p:cNvPr id="17" name="Tuwaiq Academy Logo-02.png" descr="Tuwaiq Academy Logo-02.png"/>
          <p:cNvPicPr>
            <a:picLocks noChangeAspect="1"/>
          </p:cNvPicPr>
          <p:nvPr/>
        </p:nvPicPr>
        <p:blipFill>
          <a:blip r:embed="rId3"/>
          <a:stretch>
            <a:fillRect/>
          </a:stretch>
        </p:blipFill>
        <p:spPr>
          <a:xfrm>
            <a:off x="-551050" y="10674873"/>
            <a:ext cx="7136316" cy="4011984"/>
          </a:xfrm>
          <a:prstGeom prst="rect">
            <a:avLst/>
          </a:prstGeom>
          <a:ln w="12700">
            <a:miter lim="400000"/>
          </a:ln>
        </p:spPr>
      </p:pic>
      <p:pic>
        <p:nvPicPr>
          <p:cNvPr id="18" name="logoSAFCSP-01.png" descr="logoSAFCSP-01.png"/>
          <p:cNvPicPr>
            <a:picLocks noChangeAspect="1"/>
          </p:cNvPicPr>
          <p:nvPr/>
        </p:nvPicPr>
        <p:blipFill>
          <a:blip r:embed="rId4"/>
          <a:stretch>
            <a:fillRect/>
          </a:stretch>
        </p:blipFill>
        <p:spPr>
          <a:xfrm>
            <a:off x="9510718" y="10674873"/>
            <a:ext cx="5672729" cy="4011984"/>
          </a:xfrm>
          <a:prstGeom prst="rect">
            <a:avLst/>
          </a:prstGeom>
          <a:ln w="12700">
            <a:miter lim="400000"/>
          </a:ln>
        </p:spPr>
      </p:pic>
      <p:sp>
        <p:nvSpPr>
          <p:cNvPr id="19" name="v"/>
          <p:cNvSpPr/>
          <p:nvPr/>
        </p:nvSpPr>
        <p:spPr>
          <a:xfrm>
            <a:off x="5858" y="-54931"/>
            <a:ext cx="24372284" cy="1531839"/>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defTabSz="825500">
              <a:defRPr sz="3200">
                <a:solidFill>
                  <a:srgbClr val="FFFFFF"/>
                </a:solidFill>
                <a:latin typeface="Helvetica Neue Medium"/>
                <a:ea typeface="Helvetica Neue Medium"/>
                <a:cs typeface="Helvetica Neue Medium"/>
                <a:sym typeface="Helvetica Neue Medium"/>
              </a:defRPr>
            </a:lvl1pPr>
          </a:lstStyle>
          <a:p>
            <a:r>
              <a:t>v</a:t>
            </a:r>
          </a:p>
        </p:txBody>
      </p:sp>
      <p:pic>
        <p:nvPicPr>
          <p:cNvPr id="20" name="Tuwaiq1000-google-logo-01.png" descr="Tuwaiq1000-google-logo-01.png"/>
          <p:cNvPicPr>
            <a:picLocks noChangeAspect="1"/>
          </p:cNvPicPr>
          <p:nvPr/>
        </p:nvPicPr>
        <p:blipFill>
          <a:blip r:embed="rId5"/>
          <a:stretch>
            <a:fillRect/>
          </a:stretch>
        </p:blipFill>
        <p:spPr>
          <a:xfrm>
            <a:off x="502625" y="-970857"/>
            <a:ext cx="6194032" cy="3363691"/>
          </a:xfrm>
          <a:prstGeom prst="rect">
            <a:avLst/>
          </a:prstGeom>
          <a:ln w="12700">
            <a:miter lim="400000"/>
          </a:ln>
        </p:spPr>
      </p:pic>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73" name="image.png"/>
          <p:cNvSpPr>
            <a:spLocks noGrp="1"/>
          </p:cNvSpPr>
          <p:nvPr>
            <p:ph type="pic" idx="21"/>
          </p:nvPr>
        </p:nvSpPr>
        <p:spPr>
          <a:xfrm>
            <a:off x="5853394" y="519393"/>
            <a:ext cx="12677213" cy="12677214"/>
          </a:xfrm>
          <a:prstGeom prst="rect">
            <a:avLst/>
          </a:prstGeom>
        </p:spPr>
        <p:txBody>
          <a:bodyPr lIns="91439" tIns="45719" rIns="91439" bIns="45719">
            <a:noAutofit/>
          </a:bodyPr>
          <a:lstStyle/>
          <a:p>
            <a:endParaRPr/>
          </a:p>
        </p:txBody>
      </p:sp>
      <p:pic>
        <p:nvPicPr>
          <p:cNvPr id="17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sp>
        <p:nvSpPr>
          <p:cNvPr id="17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8" name="Presentation Title"/>
          <p:cNvSpPr txBox="1">
            <a:spLocks noGrp="1"/>
          </p:cNvSpPr>
          <p:nvPr>
            <p:ph type="title" hasCustomPrompt="1"/>
          </p:nvPr>
        </p:nvSpPr>
        <p:spPr>
          <a:xfrm>
            <a:off x="1206500" y="7123707"/>
            <a:ext cx="19570511" cy="4648201"/>
          </a:xfrm>
          <a:prstGeom prst="rect">
            <a:avLst/>
          </a:prstGeom>
        </p:spPr>
        <p:txBody>
          <a:bodyPr anchor="b"/>
          <a:lstStyle>
            <a:lvl1pPr>
              <a:defRPr sz="11600" spc="-232"/>
            </a:lvl1pPr>
          </a:lstStyle>
          <a:p>
            <a:r>
              <a:t>Presentation Title</a:t>
            </a:r>
          </a:p>
        </p:txBody>
      </p:sp>
      <p:sp>
        <p:nvSpPr>
          <p:cNvPr id="29" name="Author and Date"/>
          <p:cNvSpPr txBox="1">
            <a:spLocks noGrp="1"/>
          </p:cNvSpPr>
          <p:nvPr>
            <p:ph type="body" sz="quarter" idx="21" hasCustomPrompt="1"/>
          </p:nvPr>
        </p:nvSpPr>
        <p:spPr>
          <a:xfrm>
            <a:off x="1207690" y="1106137"/>
            <a:ext cx="19568131"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Author and Date</a:t>
            </a:r>
          </a:p>
        </p:txBody>
      </p:sp>
      <p:sp>
        <p:nvSpPr>
          <p:cNvPr id="30" name="Body Level One…"/>
          <p:cNvSpPr txBox="1">
            <a:spLocks noGrp="1"/>
          </p:cNvSpPr>
          <p:nvPr>
            <p:ph type="body" sz="quarter" idx="1" hasCustomPrompt="1"/>
          </p:nvPr>
        </p:nvSpPr>
        <p:spPr>
          <a:xfrm>
            <a:off x="1206500" y="11609910"/>
            <a:ext cx="19570511"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31" name="Rectangle"/>
          <p:cNvSpPr/>
          <p:nvPr/>
        </p:nvSpPr>
        <p:spPr>
          <a:xfrm>
            <a:off x="21848894" y="-110577"/>
            <a:ext cx="2543007" cy="13937155"/>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endParaRPr/>
          </a:p>
        </p:txBody>
      </p:sp>
      <p:pic>
        <p:nvPicPr>
          <p:cNvPr id="3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33"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3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4" name="Slide Title"/>
          <p:cNvSpPr txBox="1">
            <a:spLocks noGrp="1"/>
          </p:cNvSpPr>
          <p:nvPr>
            <p:ph type="title" hasCustomPrompt="1"/>
          </p:nvPr>
        </p:nvSpPr>
        <p:spPr>
          <a:prstGeom prst="rect">
            <a:avLst/>
          </a:prstGeom>
        </p:spPr>
        <p:txBody>
          <a:bodyPr/>
          <a:lstStyle/>
          <a:p>
            <a:r>
              <a:t>Slide Title</a:t>
            </a:r>
          </a:p>
        </p:txBody>
      </p:sp>
      <p:sp>
        <p:nvSpPr>
          <p:cNvPr id="55"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6"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64" name="Body Level One…"/>
          <p:cNvSpPr txBox="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381000" indent="-381000" algn="r" rtl="1">
              <a:lnSpc>
                <a:spcPct val="90000"/>
              </a:lnSpc>
              <a:spcBef>
                <a:spcPts val="4500"/>
              </a:spcBef>
              <a:buSzPct val="123000"/>
              <a:buChar char="•"/>
              <a:defRPr sz="3000">
                <a:latin typeface="Helvetica"/>
                <a:ea typeface="Helvetica"/>
                <a:cs typeface="Helvetica"/>
                <a:sym typeface="Helvetica"/>
              </a:defRPr>
            </a:lvl1pPr>
            <a:lvl2pPr marL="990600" indent="-381000" algn="r" rtl="1">
              <a:lnSpc>
                <a:spcPct val="90000"/>
              </a:lnSpc>
              <a:spcBef>
                <a:spcPts val="4500"/>
              </a:spcBef>
              <a:buSzPct val="123000"/>
              <a:buChar char="•"/>
              <a:defRPr sz="3000">
                <a:latin typeface="Helvetica"/>
                <a:ea typeface="Helvetica"/>
                <a:cs typeface="Helvetica"/>
                <a:sym typeface="Helvetica"/>
              </a:defRPr>
            </a:lvl2pPr>
            <a:lvl3pPr marL="1600200" indent="-381000" algn="r" rtl="1">
              <a:lnSpc>
                <a:spcPct val="90000"/>
              </a:lnSpc>
              <a:spcBef>
                <a:spcPts val="4500"/>
              </a:spcBef>
              <a:buSzPct val="123000"/>
              <a:buChar char="•"/>
              <a:defRPr sz="3000">
                <a:latin typeface="Helvetica"/>
                <a:ea typeface="Helvetica"/>
                <a:cs typeface="Helvetica"/>
                <a:sym typeface="Helvetica"/>
              </a:defRPr>
            </a:lvl3pPr>
            <a:lvl4pPr marL="2209800" indent="-381000" algn="r" rtl="1">
              <a:lnSpc>
                <a:spcPct val="90000"/>
              </a:lnSpc>
              <a:spcBef>
                <a:spcPts val="4500"/>
              </a:spcBef>
              <a:buSzPct val="123000"/>
              <a:buChar char="•"/>
              <a:defRPr sz="3000">
                <a:latin typeface="Helvetica"/>
                <a:ea typeface="Helvetica"/>
                <a:cs typeface="Helvetica"/>
                <a:sym typeface="Helvetica"/>
              </a:defRPr>
            </a:lvl4pPr>
            <a:lvl5pPr marL="2819400" indent="-381000" algn="r" rtl="1">
              <a:lnSpc>
                <a:spcPct val="90000"/>
              </a:lnSpc>
              <a:spcBef>
                <a:spcPts val="4500"/>
              </a:spcBef>
              <a:buSzPct val="123000"/>
              <a:buChar char="•"/>
              <a:defRPr sz="3000">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pic>
        <p:nvPicPr>
          <p:cNvPr id="65"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66"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67"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5"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sp>
        <p:nvSpPr>
          <p:cNvPr id="76"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77" name="image.png"/>
          <p:cNvSpPr>
            <a:spLocks noGrp="1"/>
          </p:cNvSpPr>
          <p:nvPr>
            <p:ph type="pic" sz="half" idx="22"/>
          </p:nvPr>
        </p:nvSpPr>
        <p:spPr>
          <a:xfrm>
            <a:off x="12193751" y="1401265"/>
            <a:ext cx="10913372" cy="10913371"/>
          </a:xfrm>
          <a:prstGeom prst="rect">
            <a:avLst/>
          </a:prstGeom>
        </p:spPr>
        <p:txBody>
          <a:bodyPr lIns="91439" tIns="45719" rIns="91439" bIns="45719">
            <a:noAutofit/>
          </a:bodyPr>
          <a:lstStyle/>
          <a:p>
            <a:endParaRPr/>
          </a:p>
        </p:txBody>
      </p:sp>
      <p:sp>
        <p:nvSpPr>
          <p:cNvPr id="78"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pic>
        <p:nvPicPr>
          <p:cNvPr id="79"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80" name="Tuwaiq Academy LogoWaterMark-01-01.png" descr="Tuwaiq Academy LogoWaterMark-01-01.png"/>
          <p:cNvPicPr>
            <a:picLocks noChangeAspect="1"/>
          </p:cNvPicPr>
          <p:nvPr/>
        </p:nvPicPr>
        <p:blipFill>
          <a:blip r:embed="rId3">
            <a:alphaModFix amt="50159"/>
          </a:blip>
          <a:stretch>
            <a:fillRect/>
          </a:stretch>
        </p:blipFill>
        <p:spPr>
          <a:xfrm>
            <a:off x="2141904" y="-7352294"/>
            <a:ext cx="20100192" cy="28420588"/>
          </a:xfrm>
          <a:prstGeom prst="rect">
            <a:avLst/>
          </a:prstGeom>
          <a:ln w="12700">
            <a:miter lim="400000"/>
          </a:ln>
        </p:spPr>
      </p:pic>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100"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Slide Subtitle</a:t>
            </a:r>
          </a:p>
        </p:txBody>
      </p:sp>
      <p:pic>
        <p:nvPicPr>
          <p:cNvPr id="101"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02" name="Dotline-01.png" descr="Dotline-01.png"/>
          <p:cNvPicPr>
            <a:picLocks noChangeAspect="1"/>
          </p:cNvPicPr>
          <p:nvPr/>
        </p:nvPicPr>
        <p:blipFill>
          <a:blip r:embed="rId3"/>
          <a:stretch>
            <a:fillRect/>
          </a:stretch>
        </p:blipFill>
        <p:spPr>
          <a:xfrm>
            <a:off x="159472" y="-2525380"/>
            <a:ext cx="9700513" cy="13716001"/>
          </a:xfrm>
          <a:prstGeom prst="rect">
            <a:avLst/>
          </a:prstGeom>
          <a:ln w="12700">
            <a:miter lim="400000"/>
          </a:ln>
        </p:spPr>
      </p:pic>
      <p:pic>
        <p:nvPicPr>
          <p:cNvPr id="103"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Agenda">
    <p:spTree>
      <p:nvGrpSpPr>
        <p:cNvPr id="1" name=""/>
        <p:cNvGrpSpPr/>
        <p:nvPr/>
      </p:nvGrpSpPr>
      <p:grpSpPr>
        <a:xfrm>
          <a:off x="0" y="0"/>
          <a:ext cx="0" cy="0"/>
          <a:chOff x="0" y="0"/>
          <a:chExt cx="0" cy="0"/>
        </a:xfrm>
      </p:grpSpPr>
      <p:sp>
        <p:nvSpPr>
          <p:cNvPr id="111"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12"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algn="l" defTabSz="825500">
              <a:lnSpc>
                <a:spcPct val="100000"/>
              </a:lnSpc>
              <a:spcBef>
                <a:spcPts val="0"/>
              </a:spcBef>
              <a:buSzTx/>
              <a:buNone/>
              <a:defRPr sz="5500" b="1"/>
            </a:lvl1pPr>
          </a:lstStyle>
          <a:p>
            <a:pPr rtl="0">
              <a:defRPr/>
            </a:pPr>
            <a:r>
              <a:t>Agenda Subtitle</a:t>
            </a:r>
          </a:p>
        </p:txBody>
      </p:sp>
      <p:sp>
        <p:nvSpPr>
          <p:cNvPr id="113"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pic>
        <p:nvPicPr>
          <p:cNvPr id="11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15" name="Dotline-02.png" descr="Dotline-02.png"/>
          <p:cNvPicPr>
            <a:picLocks noChangeAspect="1"/>
          </p:cNvPicPr>
          <p:nvPr/>
        </p:nvPicPr>
        <p:blipFill>
          <a:blip r:embed="rId3"/>
          <a:stretch>
            <a:fillRect/>
          </a:stretch>
        </p:blipFill>
        <p:spPr>
          <a:xfrm>
            <a:off x="-4451082" y="0"/>
            <a:ext cx="9700512" cy="13716001"/>
          </a:xfrm>
          <a:prstGeom prst="rect">
            <a:avLst/>
          </a:prstGeom>
          <a:ln w="12700">
            <a:miter lim="400000"/>
          </a:ln>
        </p:spPr>
      </p:pic>
      <p:pic>
        <p:nvPicPr>
          <p:cNvPr id="116"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tatement">
    <p:spTree>
      <p:nvGrpSpPr>
        <p:cNvPr id="1" name=""/>
        <p:cNvGrpSpPr/>
        <p:nvPr/>
      </p:nvGrpSpPr>
      <p:grpSpPr>
        <a:xfrm>
          <a:off x="0" y="0"/>
          <a:ext cx="0" cy="0"/>
          <a:chOff x="0" y="0"/>
          <a:chExt cx="0" cy="0"/>
        </a:xfrm>
      </p:grpSpPr>
      <p:pic>
        <p:nvPicPr>
          <p:cNvPr id="124"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25" name="Dotline-01.png" descr="Dotline-01.png"/>
          <p:cNvPicPr>
            <a:picLocks noChangeAspect="1"/>
          </p:cNvPicPr>
          <p:nvPr/>
        </p:nvPicPr>
        <p:blipFill>
          <a:blip r:embed="rId3"/>
          <a:stretch>
            <a:fillRect/>
          </a:stretch>
        </p:blipFill>
        <p:spPr>
          <a:xfrm>
            <a:off x="-987801" y="-1621804"/>
            <a:ext cx="9700512" cy="13716001"/>
          </a:xfrm>
          <a:prstGeom prst="rect">
            <a:avLst/>
          </a:prstGeom>
          <a:ln w="12700">
            <a:miter lim="400000"/>
          </a:ln>
        </p:spPr>
      </p:pic>
      <p:sp>
        <p:nvSpPr>
          <p:cNvPr id="126" name="Rectangle"/>
          <p:cNvSpPr txBox="1">
            <a:spLocks noGrp="1"/>
          </p:cNvSpPr>
          <p:nvPr>
            <p:ph type="body" sz="quarter" idx="21"/>
          </p:nvPr>
        </p:nvSpPr>
        <p:spPr>
          <a:xfrm>
            <a:off x="20006181" y="3163652"/>
            <a:ext cx="3045544" cy="8205375"/>
          </a:xfrm>
          <a:prstGeom prst="rect">
            <a:avLst/>
          </a:prstGeom>
        </p:spPr>
        <p:txBody>
          <a:bodyPr anchor="ctr"/>
          <a:lstStyle/>
          <a:p>
            <a:pPr marL="0" lvl="1" indent="457200" algn="l" rtl="0">
              <a:buSzTx/>
              <a:buNone/>
              <a:defRPr>
                <a:solidFill>
                  <a:srgbClr val="000000"/>
                </a:solidFill>
                <a:latin typeface="+mn-lt"/>
                <a:ea typeface="+mn-ea"/>
                <a:cs typeface="+mn-cs"/>
                <a:sym typeface="Helvetica Neue"/>
              </a:defRPr>
            </a:pPr>
            <a:endParaRPr/>
          </a:p>
        </p:txBody>
      </p:sp>
      <p:sp>
        <p:nvSpPr>
          <p:cNvPr id="127" name="Rectangle"/>
          <p:cNvSpPr txBox="1">
            <a:spLocks noGrp="1"/>
          </p:cNvSpPr>
          <p:nvPr>
            <p:ph type="body" idx="22"/>
          </p:nvPr>
        </p:nvSpPr>
        <p:spPr>
          <a:xfrm>
            <a:off x="1780557" y="3163652"/>
            <a:ext cx="17993860" cy="8205375"/>
          </a:xfrm>
          <a:prstGeom prst="rect">
            <a:avLst/>
          </a:prstGeom>
        </p:spPr>
        <p:txBody>
          <a:bodyPr anchor="ctr"/>
          <a:lstStyle/>
          <a:p>
            <a:pPr marL="0" indent="0" algn="l" rtl="0">
              <a:buSzTx/>
              <a:buNone/>
              <a:defRPr>
                <a:solidFill>
                  <a:srgbClr val="6B7076"/>
                </a:solidFill>
                <a:latin typeface="+mn-lt"/>
                <a:ea typeface="+mn-ea"/>
                <a:cs typeface="+mn-cs"/>
                <a:sym typeface="Helvetica Neue"/>
              </a:defRPr>
            </a:pPr>
            <a:endParaRPr/>
          </a:p>
        </p:txBody>
      </p:sp>
      <p:sp>
        <p:nvSpPr>
          <p:cNvPr id="128" name="Time : 30 min"/>
          <p:cNvSpPr txBox="1">
            <a:spLocks noGrp="1"/>
          </p:cNvSpPr>
          <p:nvPr>
            <p:ph type="body" sz="quarter" idx="23"/>
          </p:nvPr>
        </p:nvSpPr>
        <p:spPr>
          <a:xfrm>
            <a:off x="1759560" y="1813733"/>
            <a:ext cx="7656921" cy="817668"/>
          </a:xfrm>
          <a:prstGeom prst="rect">
            <a:avLst/>
          </a:prstGeom>
        </p:spPr>
        <p:txBody>
          <a:bodyPr anchor="ctr"/>
          <a:lstStyle>
            <a:lvl1pPr marL="0" indent="0" algn="l">
              <a:lnSpc>
                <a:spcPct val="100000"/>
              </a:lnSpc>
              <a:spcBef>
                <a:spcPts val="0"/>
              </a:spcBef>
              <a:buSzTx/>
              <a:buNone/>
              <a:defRPr sz="2400">
                <a:latin typeface="+mn-lt"/>
                <a:ea typeface="+mn-ea"/>
                <a:cs typeface="+mn-cs"/>
                <a:sym typeface="Helvetica Neue"/>
              </a:defRPr>
            </a:lvl1pPr>
          </a:lstStyle>
          <a:p>
            <a:r>
              <a:t>Time : 30 min </a:t>
            </a:r>
          </a:p>
        </p:txBody>
      </p:sp>
      <p:sp>
        <p:nvSpPr>
          <p:cNvPr id="129" name="Titile"/>
          <p:cNvSpPr txBox="1">
            <a:spLocks noGrp="1"/>
          </p:cNvSpPr>
          <p:nvPr>
            <p:ph type="body" sz="quarter" idx="24"/>
          </p:nvPr>
        </p:nvSpPr>
        <p:spPr>
          <a:xfrm>
            <a:off x="12115931" y="1813733"/>
            <a:ext cx="7656922" cy="817668"/>
          </a:xfrm>
          <a:prstGeom prst="rect">
            <a:avLst/>
          </a:prstGeom>
        </p:spPr>
        <p:txBody>
          <a:bodyPr anchor="ctr"/>
          <a:lstStyle>
            <a:lvl1pPr marL="0" indent="0" defTabSz="1365469">
              <a:lnSpc>
                <a:spcPct val="80000"/>
              </a:lnSpc>
              <a:spcBef>
                <a:spcPts val="0"/>
              </a:spcBef>
              <a:buSzTx/>
              <a:buNone/>
              <a:defRPr sz="4760" b="1" spc="-95">
                <a:solidFill>
                  <a:srgbClr val="6B7076"/>
                </a:solidFill>
                <a:latin typeface="+mn-lt"/>
                <a:ea typeface="+mn-ea"/>
                <a:cs typeface="+mn-cs"/>
                <a:sym typeface="Helvetica Neue"/>
              </a:defRPr>
            </a:lvl1pPr>
          </a:lstStyle>
          <a:p>
            <a:r>
              <a:t>Titile</a:t>
            </a:r>
          </a:p>
        </p:txBody>
      </p:sp>
      <p:pic>
        <p:nvPicPr>
          <p:cNvPr id="130"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50"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algn="l" defTabSz="825500">
              <a:lnSpc>
                <a:spcPct val="100000"/>
              </a:lnSpc>
              <a:spcBef>
                <a:spcPts val="0"/>
              </a:spcBef>
              <a:buSzTx/>
              <a:buNone/>
              <a:defRPr sz="3600" b="1"/>
            </a:lvl1pPr>
          </a:lstStyle>
          <a:p>
            <a:pPr rtl="0">
              <a:defRPr/>
            </a:pPr>
            <a:r>
              <a:t>Attribution</a:t>
            </a:r>
          </a:p>
        </p:txBody>
      </p:sp>
      <p:sp>
        <p:nvSpPr>
          <p:cNvPr id="151"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vl1pPr>
            <a:lvl2pPr marL="638923" indent="-12700">
              <a:spcBef>
                <a:spcPts val="0"/>
              </a:spcBef>
              <a:buSzTx/>
              <a:buNone/>
              <a:defRPr sz="8500" spc="-170"/>
            </a:lvl2pPr>
            <a:lvl3pPr marL="638923" indent="444500">
              <a:spcBef>
                <a:spcPts val="0"/>
              </a:spcBef>
              <a:buSzTx/>
              <a:buNone/>
              <a:defRPr sz="8500" spc="-170"/>
            </a:lvl3pPr>
            <a:lvl4pPr marL="638923" indent="901700">
              <a:spcBef>
                <a:spcPts val="0"/>
              </a:spcBef>
              <a:buSzTx/>
              <a:buNone/>
              <a:defRPr sz="8500" spc="-170"/>
            </a:lvl4pPr>
            <a:lvl5pPr marL="638923" indent="1358900">
              <a:spcBef>
                <a:spcPts val="0"/>
              </a:spcBef>
              <a:buSzTx/>
              <a:buNone/>
              <a:defRPr sz="8500" spc="-170"/>
            </a:lvl5pPr>
          </a:lstStyle>
          <a:p>
            <a:r>
              <a:t>“Notable Quote”</a:t>
            </a:r>
          </a:p>
          <a:p>
            <a:pPr lvl="1"/>
            <a:endParaRPr/>
          </a:p>
          <a:p>
            <a:pPr lvl="2"/>
            <a:endParaRPr/>
          </a:p>
          <a:p>
            <a:pPr lvl="3"/>
            <a:endParaRPr/>
          </a:p>
          <a:p>
            <a:pPr lvl="4"/>
            <a:endParaRPr/>
          </a:p>
        </p:txBody>
      </p:sp>
      <p:pic>
        <p:nvPicPr>
          <p:cNvPr id="152" name="Tuwaiq1000-google-logo-01.png" descr="Tuwaiq1000-google-logo-01.png"/>
          <p:cNvPicPr>
            <a:picLocks noChangeAspect="1"/>
          </p:cNvPicPr>
          <p:nvPr/>
        </p:nvPicPr>
        <p:blipFill>
          <a:blip r:embed="rId2"/>
          <a:stretch>
            <a:fillRect/>
          </a:stretch>
        </p:blipFill>
        <p:spPr>
          <a:xfrm>
            <a:off x="502625" y="10970685"/>
            <a:ext cx="6194032" cy="3363691"/>
          </a:xfrm>
          <a:prstGeom prst="rect">
            <a:avLst/>
          </a:prstGeom>
          <a:ln w="12700">
            <a:miter lim="400000"/>
          </a:ln>
        </p:spPr>
      </p:pic>
      <p:pic>
        <p:nvPicPr>
          <p:cNvPr id="153" name="Dotline-01.png" descr="Dotline-01.png"/>
          <p:cNvPicPr>
            <a:picLocks noChangeAspect="1"/>
          </p:cNvPicPr>
          <p:nvPr/>
        </p:nvPicPr>
        <p:blipFill>
          <a:blip r:embed="rId3"/>
          <a:stretch>
            <a:fillRect/>
          </a:stretch>
        </p:blipFill>
        <p:spPr>
          <a:xfrm>
            <a:off x="379147" y="-3081427"/>
            <a:ext cx="9700513" cy="13716001"/>
          </a:xfrm>
          <a:prstGeom prst="rect">
            <a:avLst/>
          </a:prstGeom>
          <a:ln w="12700">
            <a:miter lim="400000"/>
          </a:ln>
        </p:spPr>
      </p:pic>
      <p:pic>
        <p:nvPicPr>
          <p:cNvPr id="154" name="Tuwaiq Academy LogoWaterMark-01-01.png" descr="Tuwaiq Academy LogoWaterMark-01-01.png"/>
          <p:cNvPicPr>
            <a:picLocks noChangeAspect="1"/>
          </p:cNvPicPr>
          <p:nvPr/>
        </p:nvPicPr>
        <p:blipFill>
          <a:blip r:embed="rId4">
            <a:alphaModFix amt="50159"/>
          </a:blip>
          <a:stretch>
            <a:fillRect/>
          </a:stretch>
        </p:blipFill>
        <p:spPr>
          <a:xfrm>
            <a:off x="2141904" y="-7352294"/>
            <a:ext cx="20100192" cy="28420588"/>
          </a:xfrm>
          <a:prstGeom prst="rect">
            <a:avLst/>
          </a:prstGeom>
          <a:ln w="12700">
            <a:miter lim="400000"/>
          </a:ln>
        </p:spPr>
      </p:pic>
      <p:sp>
        <p:nvSpPr>
          <p:cNvPr id="1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algn="r" rtl="1">
              <a:defRPr/>
            </a:lvl1pPr>
            <a:lvl2pPr algn="r" rtl="1">
              <a:defRPr/>
            </a:lvl2pPr>
            <a:lvl3pPr algn="r" rtl="1">
              <a:defRPr/>
            </a:lvl3pPr>
            <a:lvl4pPr algn="r" rtl="1">
              <a:defRPr/>
            </a:lvl4pPr>
            <a:lvl5pPr algn="r" rtl="1">
              <a:defRPr/>
            </a:lvl5pPr>
          </a:lstStyle>
          <a:p>
            <a:r>
              <a:t>Slide bullet text</a:t>
            </a:r>
          </a:p>
          <a:p>
            <a:pPr lvl="1"/>
            <a:endParaRPr/>
          </a:p>
          <a:p>
            <a:pPr lvl="2"/>
            <a:endParaRPr/>
          </a:p>
          <a:p>
            <a:pPr lvl="3"/>
            <a:endParaRPr/>
          </a:p>
          <a:p>
            <a:pPr lvl="4"/>
            <a:endParaRPr/>
          </a:p>
        </p:txBody>
      </p:sp>
      <p:pic>
        <p:nvPicPr>
          <p:cNvPr id="4" name="Tuwaiq1000-google-logo-01.png" descr="Tuwaiq1000-google-logo-01.png"/>
          <p:cNvPicPr>
            <a:picLocks noChangeAspect="1"/>
          </p:cNvPicPr>
          <p:nvPr/>
        </p:nvPicPr>
        <p:blipFill>
          <a:blip r:embed="rId12"/>
          <a:stretch>
            <a:fillRect/>
          </a:stretch>
        </p:blipFill>
        <p:spPr>
          <a:xfrm>
            <a:off x="502625" y="10970685"/>
            <a:ext cx="6194032" cy="3363691"/>
          </a:xfrm>
          <a:prstGeom prst="rect">
            <a:avLst/>
          </a:prstGeom>
          <a:ln w="12700">
            <a:miter lim="400000"/>
          </a:ln>
        </p:spPr>
      </p:pic>
      <p:pic>
        <p:nvPicPr>
          <p:cNvPr id="5" name="Tuwaiq Academy LogoWaterMark-01-01.png" descr="Tuwaiq Academy LogoWaterMark-01-01.png"/>
          <p:cNvPicPr>
            <a:picLocks noChangeAspect="1"/>
          </p:cNvPicPr>
          <p:nvPr/>
        </p:nvPicPr>
        <p:blipFill>
          <a:blip r:embed="rId13">
            <a:alphaModFix amt="50159"/>
          </a:blip>
          <a:stretch>
            <a:fillRect/>
          </a:stretch>
        </p:blipFill>
        <p:spPr>
          <a:xfrm>
            <a:off x="2141904" y="-7352294"/>
            <a:ext cx="20100192" cy="28420588"/>
          </a:xfrm>
          <a:prstGeom prst="rect">
            <a:avLst/>
          </a:prstGeom>
          <a:ln w="12700">
            <a:miter lim="400000"/>
          </a:ln>
        </p:spPr>
      </p:pic>
      <p:pic>
        <p:nvPicPr>
          <p:cNvPr id="6" name="Dotline-02.png" descr="Dotline-02.png"/>
          <p:cNvPicPr>
            <a:picLocks noChangeAspect="1"/>
          </p:cNvPicPr>
          <p:nvPr/>
        </p:nvPicPr>
        <p:blipFill>
          <a:blip r:embed="rId14"/>
          <a:stretch>
            <a:fillRect/>
          </a:stretch>
        </p:blipFill>
        <p:spPr>
          <a:xfrm>
            <a:off x="-4451082" y="0"/>
            <a:ext cx="9700512" cy="13716001"/>
          </a:xfrm>
          <a:prstGeom prst="rect">
            <a:avLst/>
          </a:prstGeom>
          <a:ln w="12700">
            <a:miter lim="400000"/>
          </a:ln>
        </p:spPr>
      </p:pic>
      <p:sp>
        <p:nvSpPr>
          <p:cNvPr id="7"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6" r:id="rId6"/>
    <p:sldLayoutId id="2147483657" r:id="rId7"/>
    <p:sldLayoutId id="2147483658" r:id="rId8"/>
    <p:sldLayoutId id="2147483660" r:id="rId9"/>
    <p:sldLayoutId id="2147483662" r:id="rId10"/>
  </p:sldLayoutIdLst>
  <p:transition spd="med"/>
  <p:txStyles>
    <p:titleStyle>
      <a:lvl1pPr marL="0" marR="0" indent="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1pPr>
      <a:lvl2pPr marL="0" marR="0" indent="457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2pPr>
      <a:lvl3pPr marL="0" marR="0" indent="914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3pPr>
      <a:lvl4pPr marL="0" marR="0" indent="1371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4pPr>
      <a:lvl5pPr marL="0" marR="0" indent="18288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5pPr>
      <a:lvl6pPr marL="0" marR="0" indent="22860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6pPr>
      <a:lvl7pPr marL="0" marR="0" indent="27432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7pPr>
      <a:lvl8pPr marL="0" marR="0" indent="32004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8pPr>
      <a:lvl9pPr marL="0" marR="0" indent="3657600" algn="l" defTabSz="2438338" latinLnBrk="0">
        <a:lnSpc>
          <a:spcPct val="80000"/>
        </a:lnSpc>
        <a:spcBef>
          <a:spcPts val="0"/>
        </a:spcBef>
        <a:spcAft>
          <a:spcPts val="0"/>
        </a:spcAft>
        <a:buClrTx/>
        <a:buSzTx/>
        <a:buFontTx/>
        <a:buNone/>
        <a:tabLst/>
        <a:defRPr sz="8500" b="1" i="0" u="none" strike="noStrike" cap="none" spc="-170" baseline="0">
          <a:solidFill>
            <a:srgbClr val="5E5E5E"/>
          </a:solidFill>
          <a:uFillTx/>
          <a:latin typeface="Helvetica"/>
          <a:ea typeface="Helvetica"/>
          <a:cs typeface="Helvetica"/>
          <a:sym typeface="Helvetica"/>
        </a:defRPr>
      </a:lvl9pPr>
    </p:titleStyle>
    <p:bodyStyle>
      <a:lvl1pPr marL="381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1pPr>
      <a:lvl2pPr marL="990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2pPr>
      <a:lvl3pPr marL="1600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3pPr>
      <a:lvl4pPr marL="2209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4pPr>
      <a:lvl5pPr marL="28194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5pPr>
      <a:lvl6pPr marL="34290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6pPr>
      <a:lvl7pPr marL="40386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7pPr>
      <a:lvl8pPr marL="46482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8pPr>
      <a:lvl9pPr marL="5257800" marR="0" indent="-381000" algn="l" defTabSz="2438338" latinLnBrk="0">
        <a:lnSpc>
          <a:spcPct val="90000"/>
        </a:lnSpc>
        <a:spcBef>
          <a:spcPts val="4500"/>
        </a:spcBef>
        <a:spcAft>
          <a:spcPts val="0"/>
        </a:spcAft>
        <a:buClrTx/>
        <a:buSzPct val="123000"/>
        <a:buFontTx/>
        <a:buChar char="•"/>
        <a:tabLst/>
        <a:defRPr sz="3000" b="0" i="0" u="none" strike="noStrike" cap="none" spc="0" baseline="0">
          <a:solidFill>
            <a:srgbClr val="5E5E5E"/>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freecodecamp.org/news/what-are-json-web-tokens-jwt-auth-tutorial/" TargetMode="External"/><Relationship Id="rId2" Type="http://schemas.openxmlformats.org/officeDocument/2006/relationships/hyperlink" Target="https://www.youtube.com/watch?v=7nafaH9SddU" TargetMode="Externa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jwt.io/"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resentation Title"/>
          <p:cNvSpPr txBox="1">
            <a:spLocks noGrp="1"/>
          </p:cNvSpPr>
          <p:nvPr>
            <p:ph type="ctrTitle"/>
          </p:nvPr>
        </p:nvSpPr>
        <p:spPr>
          <a:prstGeom prst="rect">
            <a:avLst/>
          </a:prstGeom>
        </p:spPr>
        <p:txBody>
          <a:bodyPr/>
          <a:lstStyle/>
          <a:p>
            <a:pPr algn="l" rtl="0">
              <a:defRPr/>
            </a:pPr>
            <a:r>
              <a:rPr lang="en-US" dirty="0"/>
              <a:t>JWT</a:t>
            </a:r>
            <a:endParaRPr dirty="0"/>
          </a:p>
        </p:txBody>
      </p:sp>
      <p:sp>
        <p:nvSpPr>
          <p:cNvPr id="198" name="Presentation Subtitle"/>
          <p:cNvSpPr txBox="1">
            <a:spLocks noGrp="1"/>
          </p:cNvSpPr>
          <p:nvPr>
            <p:ph type="subTitle" sz="quarter" idx="1"/>
          </p:nvPr>
        </p:nvSpPr>
        <p:spPr>
          <a:prstGeom prst="rect">
            <a:avLst/>
          </a:prstGeom>
        </p:spPr>
        <p:txBody>
          <a:bodyPr/>
          <a:lstStyle/>
          <a:p>
            <a:pPr algn="l" rtl="0">
              <a:defRPr/>
            </a:pPr>
            <a:endParaRPr/>
          </a:p>
        </p:txBody>
      </p:sp>
      <p:pic>
        <p:nvPicPr>
          <p:cNvPr id="4" name="Picture 3" descr="Logo&#10;&#10;Description automatically generated">
            <a:extLst>
              <a:ext uri="{FF2B5EF4-FFF2-40B4-BE49-F238E27FC236}">
                <a16:creationId xmlns:a16="http://schemas.microsoft.com/office/drawing/2014/main" id="{59BF6FDF-2B33-734C-B9E9-23E0318C828B}"/>
              </a:ext>
            </a:extLst>
          </p:cNvPr>
          <p:cNvPicPr>
            <a:picLocks noChangeAspect="1"/>
          </p:cNvPicPr>
          <p:nvPr/>
        </p:nvPicPr>
        <p:blipFill>
          <a:blip r:embed="rId2" cstate="print">
            <a:extLst>
              <a:ext uri="{BEBA8EAE-BF5A-486C-A8C5-ECC9F3942E4B}">
                <a14:imgProps xmlns:a14="http://schemas.microsoft.com/office/drawing/2010/main">
                  <a14:imgLayer r:embed="rId3">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4847240" y="12052718"/>
            <a:ext cx="2271440" cy="1605774"/>
          </a:xfrm>
          <a:prstGeom prst="rect">
            <a:avLst/>
          </a:prstGeom>
        </p:spPr>
      </p:pic>
      <p:pic>
        <p:nvPicPr>
          <p:cNvPr id="5" name="Picture 2">
            <a:extLst>
              <a:ext uri="{FF2B5EF4-FFF2-40B4-BE49-F238E27FC236}">
                <a16:creationId xmlns:a16="http://schemas.microsoft.com/office/drawing/2014/main" id="{C290F76C-45B4-D34E-9C74-C1487BFBFD05}"/>
              </a:ext>
            </a:extLst>
          </p:cNvPr>
          <p:cNvPicPr>
            <a:picLocks noChangeAspect="1" noChangeArrowheads="1"/>
          </p:cNvPicPr>
          <p:nvPr/>
        </p:nvPicPr>
        <p:blipFill>
          <a:blip r:embed="rId4">
            <a:duotone>
              <a:schemeClr val="bg2">
                <a:shade val="45000"/>
                <a:satMod val="135000"/>
              </a:schemeClr>
              <a:prstClr val="white"/>
            </a:duotone>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17648640" y="12429266"/>
            <a:ext cx="1505130" cy="7525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a:p>
        </p:txBody>
      </p:sp>
      <p:sp>
        <p:nvSpPr>
          <p:cNvPr id="203" name="Slide Title"/>
          <p:cNvSpPr txBox="1">
            <a:spLocks noGrp="1"/>
          </p:cNvSpPr>
          <p:nvPr>
            <p:ph type="title"/>
          </p:nvPr>
        </p:nvSpPr>
        <p:spPr>
          <a:xfrm>
            <a:off x="1206500" y="1079500"/>
            <a:ext cx="15252700" cy="1435100"/>
          </a:xfrm>
          <a:prstGeom prst="rect">
            <a:avLst/>
          </a:prstGeom>
        </p:spPr>
        <p:txBody>
          <a:bodyPr>
            <a:normAutofit/>
          </a:bodyPr>
          <a:lstStyle/>
          <a:p>
            <a:pPr algn="l" rtl="0">
              <a:defRPr/>
            </a:pPr>
            <a:r>
              <a:rPr lang="en-US" dirty="0"/>
              <a:t>Authentication Middleware</a:t>
            </a:r>
            <a:endParaRPr dirty="0"/>
          </a:p>
        </p:txBody>
      </p:sp>
      <p:sp>
        <p:nvSpPr>
          <p:cNvPr id="3" name="عنصر نائب للصورة 2">
            <a:extLst>
              <a:ext uri="{FF2B5EF4-FFF2-40B4-BE49-F238E27FC236}">
                <a16:creationId xmlns:a16="http://schemas.microsoft.com/office/drawing/2014/main" id="{D81579AE-E131-4039-A8BE-40E0206AB34A}"/>
              </a:ext>
            </a:extLst>
          </p:cNvPr>
          <p:cNvSpPr>
            <a:spLocks noGrp="1"/>
          </p:cNvSpPr>
          <p:nvPr>
            <p:ph type="pic" sz="half" idx="22"/>
          </p:nvPr>
        </p:nvSpPr>
        <p:spPr/>
      </p:sp>
      <p:pic>
        <p:nvPicPr>
          <p:cNvPr id="8" name="Google Shape;215;p27">
            <a:extLst>
              <a:ext uri="{FF2B5EF4-FFF2-40B4-BE49-F238E27FC236}">
                <a16:creationId xmlns:a16="http://schemas.microsoft.com/office/drawing/2014/main" id="{57948A2F-1B65-4283-94A9-47A98862652C}"/>
              </a:ext>
            </a:extLst>
          </p:cNvPr>
          <p:cNvPicPr preferRelativeResize="0"/>
          <p:nvPr/>
        </p:nvPicPr>
        <p:blipFill>
          <a:blip r:embed="rId3">
            <a:alphaModFix/>
          </a:blip>
          <a:stretch>
            <a:fillRect/>
          </a:stretch>
        </p:blipFill>
        <p:spPr>
          <a:xfrm>
            <a:off x="3875660" y="2836365"/>
            <a:ext cx="16636181" cy="9447336"/>
          </a:xfrm>
          <a:prstGeom prst="rect">
            <a:avLst/>
          </a:prstGeom>
          <a:noFill/>
          <a:ln>
            <a:noFill/>
          </a:ln>
        </p:spPr>
      </p:pic>
    </p:spTree>
    <p:extLst>
      <p:ext uri="{BB962C8B-B14F-4D97-AF65-F5344CB8AC3E}">
        <p14:creationId xmlns:p14="http://schemas.microsoft.com/office/powerpoint/2010/main" val="89411272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Rectangle"/>
          <p:cNvSpPr txBox="1">
            <a:spLocks noGrp="1"/>
          </p:cNvSpPr>
          <p:nvPr>
            <p:ph type="body" idx="22"/>
          </p:nvPr>
        </p:nvSpPr>
        <p:spPr>
          <a:prstGeom prst="rect">
            <a:avLst/>
          </a:prstGeom>
        </p:spPr>
        <p:txBody>
          <a:bodyPr/>
          <a:lstStyle/>
          <a:p>
            <a:pPr algn="l" rtl="0"/>
            <a:r>
              <a:rPr lang="en-US" b="0" i="0" dirty="0">
                <a:effectLst/>
                <a:latin typeface="Roboto" panose="02000000000000000000" pitchFamily="2" charset="0"/>
              </a:rPr>
              <a:t>Node.js API Authentication With JWT: </a:t>
            </a:r>
            <a:r>
              <a:rPr lang="en-US" dirty="0">
                <a:hlinkClick r:id="rId2"/>
              </a:rPr>
              <a:t>https://www.youtube.com/watch?v=7nafaH9SddU</a:t>
            </a:r>
            <a:endParaRPr lang="en-US" dirty="0"/>
          </a:p>
          <a:p>
            <a:pPr algn="l" rtl="0"/>
            <a:r>
              <a:rPr lang="en-US" dirty="0"/>
              <a:t>What are Json? </a:t>
            </a:r>
            <a:r>
              <a:rPr lang="en-US"/>
              <a:t>: </a:t>
            </a:r>
            <a:r>
              <a:rPr lang="en-US">
                <a:hlinkClick r:id="rId3"/>
              </a:rPr>
              <a:t>https</a:t>
            </a:r>
            <a:r>
              <a:rPr lang="en-US" dirty="0">
                <a:hlinkClick r:id="rId3"/>
              </a:rPr>
              <a:t>://www.freecodecamp.org/news/</a:t>
            </a:r>
            <a:r>
              <a:rPr lang="en-US">
                <a:hlinkClick r:id="rId3"/>
              </a:rPr>
              <a:t>what-are-json-web-tokens-jwt-auth-tutorial/</a:t>
            </a:r>
            <a:endParaRPr lang="en-US" dirty="0"/>
          </a:p>
        </p:txBody>
      </p:sp>
      <p:sp>
        <p:nvSpPr>
          <p:cNvPr id="231" name="Rectangle"/>
          <p:cNvSpPr txBox="1">
            <a:spLocks noGrp="1"/>
          </p:cNvSpPr>
          <p:nvPr>
            <p:ph type="body" idx="24"/>
          </p:nvPr>
        </p:nvSpPr>
        <p:spPr>
          <a:xfrm>
            <a:off x="9410053" y="1591857"/>
            <a:ext cx="4865784" cy="817668"/>
          </a:xfrm>
          <a:prstGeom prst="rect">
            <a:avLst/>
          </a:prstGeom>
        </p:spPr>
        <p:txBody>
          <a:bodyPr>
            <a:normAutofit fontScale="85000" lnSpcReduction="20000"/>
          </a:bodyPr>
          <a:lstStyle/>
          <a:p>
            <a:pPr algn="l" defTabSz="2438338" rtl="0">
              <a:defRPr sz="8500" spc="-170"/>
            </a:pPr>
            <a:r>
              <a:rPr lang="en-US" dirty="0"/>
              <a:t>Resources</a:t>
            </a:r>
            <a:endParaRPr dirty="0"/>
          </a:p>
        </p:txBody>
      </p:sp>
      <p:sp>
        <p:nvSpPr>
          <p:cNvPr id="232" name="Rounded Rectangle"/>
          <p:cNvSpPr/>
          <p:nvPr/>
        </p:nvSpPr>
        <p:spPr>
          <a:xfrm>
            <a:off x="21275731" y="657012"/>
            <a:ext cx="817669" cy="817668"/>
          </a:xfrm>
          <a:prstGeom prst="roundRect">
            <a:avLst>
              <a:gd name="adj" fmla="val 15000"/>
            </a:avLst>
          </a:prstGeom>
          <a:solidFill>
            <a:srgbClr val="4294A2"/>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3" name="Rounded Rectangle"/>
          <p:cNvSpPr/>
          <p:nvPr/>
        </p:nvSpPr>
        <p:spPr>
          <a:xfrm>
            <a:off x="22370648"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sp>
        <p:nvSpPr>
          <p:cNvPr id="234" name="Rounded Rectangle"/>
          <p:cNvSpPr/>
          <p:nvPr/>
        </p:nvSpPr>
        <p:spPr>
          <a:xfrm>
            <a:off x="20123869" y="657012"/>
            <a:ext cx="817669" cy="817668"/>
          </a:xfrm>
          <a:prstGeom prst="roundRect">
            <a:avLst>
              <a:gd name="adj" fmla="val 15000"/>
            </a:avLst>
          </a:prstGeom>
          <a:solidFill>
            <a:srgbClr val="D6D6D6"/>
          </a:solidFill>
          <a:ln w="12700">
            <a:miter lim="400000"/>
          </a:ln>
        </p:spPr>
        <p:txBody>
          <a:bodyPr lIns="50800" tIns="50800" rIns="50800" bIns="50800" anchor="ctr"/>
          <a:lstStyle/>
          <a:p>
            <a:pPr defTabSz="825500">
              <a:defRPr>
                <a:solidFill>
                  <a:srgbClr val="FFFFFF"/>
                </a:solidFill>
                <a:latin typeface="Helvetica Neue Medium"/>
                <a:ea typeface="Helvetica Neue Medium"/>
                <a:cs typeface="Helvetica Neue Medium"/>
                <a:sym typeface="Helvetica Neue Medium"/>
              </a:defRPr>
            </a:pPr>
            <a:endParaRPr/>
          </a:p>
        </p:txBody>
      </p:sp>
      <p:pic>
        <p:nvPicPr>
          <p:cNvPr id="235" name="Untitled-2_Android.png" descr="Untitled-2_Android.png"/>
          <p:cNvPicPr>
            <a:picLocks noChangeAspect="1"/>
          </p:cNvPicPr>
          <p:nvPr/>
        </p:nvPicPr>
        <p:blipFill>
          <a:blip r:embed="rId4"/>
          <a:stretch>
            <a:fillRect/>
          </a:stretch>
        </p:blipFill>
        <p:spPr>
          <a:xfrm>
            <a:off x="21834147" y="106978"/>
            <a:ext cx="1869689" cy="1869690"/>
          </a:xfrm>
          <a:prstGeom prst="rect">
            <a:avLst/>
          </a:prstGeom>
          <a:ln w="12700">
            <a:miter lim="400000"/>
          </a:ln>
        </p:spPr>
      </p:pic>
      <p:pic>
        <p:nvPicPr>
          <p:cNvPr id="236" name="Untitled-2_iOS.png" descr="Untitled-2_iOS.png"/>
          <p:cNvPicPr>
            <a:picLocks noChangeAspect="1"/>
          </p:cNvPicPr>
          <p:nvPr/>
        </p:nvPicPr>
        <p:blipFill>
          <a:blip r:embed="rId5"/>
          <a:stretch>
            <a:fillRect/>
          </a:stretch>
        </p:blipFill>
        <p:spPr>
          <a:xfrm>
            <a:off x="19677564" y="186684"/>
            <a:ext cx="1710278" cy="1710278"/>
          </a:xfrm>
          <a:prstGeom prst="rect">
            <a:avLst/>
          </a:prstGeom>
          <a:ln w="12700">
            <a:miter lim="400000"/>
          </a:ln>
        </p:spPr>
      </p:pic>
      <p:pic>
        <p:nvPicPr>
          <p:cNvPr id="237" name="Untitled-2_JS.png" descr="Untitled-2_JS.png"/>
          <p:cNvPicPr>
            <a:picLocks noChangeAspect="1"/>
          </p:cNvPicPr>
          <p:nvPr/>
        </p:nvPicPr>
        <p:blipFill>
          <a:blip r:embed="rId6"/>
          <a:stretch>
            <a:fillRect/>
          </a:stretch>
        </p:blipFill>
        <p:spPr>
          <a:xfrm>
            <a:off x="20829426" y="210707"/>
            <a:ext cx="1710278" cy="1710278"/>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JWT (JSON Web Tokens) to use to authenticate users (login, register)</a:t>
            </a:r>
          </a:p>
          <a:p>
            <a:pPr algn="l" rtl="0">
              <a:defRPr/>
            </a:pPr>
            <a:endParaRPr lang="en-US" dirty="0"/>
          </a:p>
          <a:p>
            <a:pPr algn="l" rtl="0">
              <a:defRPr/>
            </a:pPr>
            <a:r>
              <a:rPr lang="en-US" dirty="0"/>
              <a:t>Authentication. JWT is mainly used for authentication. After a user logs into an application, the application will create a JWT and send it back to the user. Subsequent requests by the user will include the JWT. The token tells the server what routes, services, and resources the user is allowed to access</a:t>
            </a:r>
          </a:p>
          <a:p>
            <a:pPr algn="l" rtl="0">
              <a:defRPr/>
            </a:pPr>
            <a:endParaRPr lang="en-US" dirty="0"/>
          </a:p>
        </p:txBody>
      </p:sp>
      <p:sp>
        <p:nvSpPr>
          <p:cNvPr id="203" name="Slide Title"/>
          <p:cNvSpPr txBox="1">
            <a:spLocks noGrp="1"/>
          </p:cNvSpPr>
          <p:nvPr>
            <p:ph type="title"/>
          </p:nvPr>
        </p:nvSpPr>
        <p:spPr>
          <a:prstGeom prst="rect">
            <a:avLst/>
          </a:prstGeom>
        </p:spPr>
        <p:txBody>
          <a:bodyPr>
            <a:normAutofit/>
          </a:bodyPr>
          <a:lstStyle/>
          <a:p>
            <a:pPr algn="l" rtl="0">
              <a:defRPr/>
            </a:pPr>
            <a:r>
              <a:rPr lang="en-US" dirty="0"/>
              <a:t>JWT</a:t>
            </a:r>
            <a:endParaRPr dirty="0"/>
          </a:p>
        </p:txBody>
      </p:sp>
      <p:sp>
        <p:nvSpPr>
          <p:cNvPr id="3" name="عنصر نائب للصورة 2">
            <a:extLst>
              <a:ext uri="{FF2B5EF4-FFF2-40B4-BE49-F238E27FC236}">
                <a16:creationId xmlns:a16="http://schemas.microsoft.com/office/drawing/2014/main" id="{041B00FC-CB55-48DB-8123-9750F73C9E49}"/>
              </a:ext>
            </a:extLst>
          </p:cNvPr>
          <p:cNvSpPr>
            <a:spLocks noGrp="1"/>
          </p:cNvSpPr>
          <p:nvPr>
            <p:ph type="pic" sz="half" idx="22"/>
          </p:nvPr>
        </p:nvSpPr>
        <p:spPr/>
      </p:sp>
      <p:pic>
        <p:nvPicPr>
          <p:cNvPr id="1026" name="Picture 2" descr="شرح JWT وكيف يعمل ؟ وهل هو آمن بالشكل الكافي ؟ | عالم البرمجة">
            <a:extLst>
              <a:ext uri="{FF2B5EF4-FFF2-40B4-BE49-F238E27FC236}">
                <a16:creationId xmlns:a16="http://schemas.microsoft.com/office/drawing/2014/main" id="{0E1CEB9C-2CA3-4CD3-9E8E-477337CB89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640" t="31334" r="19601" b="29200"/>
          <a:stretch/>
        </p:blipFill>
        <p:spPr bwMode="auto">
          <a:xfrm>
            <a:off x="12562748" y="4907230"/>
            <a:ext cx="10175377" cy="390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49420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dirty="0"/>
          </a:p>
        </p:txBody>
      </p:sp>
      <p:sp>
        <p:nvSpPr>
          <p:cNvPr id="203" name="Slide Title"/>
          <p:cNvSpPr txBox="1">
            <a:spLocks noGrp="1"/>
          </p:cNvSpPr>
          <p:nvPr>
            <p:ph type="title"/>
          </p:nvPr>
        </p:nvSpPr>
        <p:spPr>
          <a:prstGeom prst="rect">
            <a:avLst/>
          </a:prstGeom>
        </p:spPr>
        <p:txBody>
          <a:bodyPr/>
          <a:lstStyle/>
          <a:p>
            <a:pPr algn="l" rtl="0">
              <a:defRPr/>
            </a:pPr>
            <a:r>
              <a:rPr lang="en-US" dirty="0"/>
              <a:t>JWT Format</a:t>
            </a:r>
            <a:endParaRPr dirty="0"/>
          </a:p>
        </p:txBody>
      </p:sp>
      <p:sp>
        <p:nvSpPr>
          <p:cNvPr id="9" name="مربع نص 8">
            <a:extLst>
              <a:ext uri="{FF2B5EF4-FFF2-40B4-BE49-F238E27FC236}">
                <a16:creationId xmlns:a16="http://schemas.microsoft.com/office/drawing/2014/main" id="{5615B7E1-4AC8-487D-A2FC-71E746E238E4}"/>
              </a:ext>
            </a:extLst>
          </p:cNvPr>
          <p:cNvSpPr txBox="1"/>
          <p:nvPr/>
        </p:nvSpPr>
        <p:spPr>
          <a:xfrm>
            <a:off x="3509549" y="11644868"/>
            <a:ext cx="17368404"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Image source: https://www.mongodb.com/blog/post/the-modern-application-stack-part-2-using-mongodb-with-nodejs</a:t>
            </a:r>
          </a:p>
        </p:txBody>
      </p:sp>
      <p:sp>
        <p:nvSpPr>
          <p:cNvPr id="5" name="عنصر نائب للصورة 4">
            <a:extLst>
              <a:ext uri="{FF2B5EF4-FFF2-40B4-BE49-F238E27FC236}">
                <a16:creationId xmlns:a16="http://schemas.microsoft.com/office/drawing/2014/main" id="{B276540F-E8AB-41B7-8F38-CBFF1764C5F4}"/>
              </a:ext>
            </a:extLst>
          </p:cNvPr>
          <p:cNvSpPr>
            <a:spLocks noGrp="1"/>
          </p:cNvSpPr>
          <p:nvPr>
            <p:ph type="pic" sz="half" idx="22"/>
          </p:nvPr>
        </p:nvSpPr>
        <p:spPr/>
      </p:sp>
      <p:pic>
        <p:nvPicPr>
          <p:cNvPr id="12" name="Google Shape;172;p22">
            <a:extLst>
              <a:ext uri="{FF2B5EF4-FFF2-40B4-BE49-F238E27FC236}">
                <a16:creationId xmlns:a16="http://schemas.microsoft.com/office/drawing/2014/main" id="{305518D9-0D0F-482B-B904-8D89227C89D8}"/>
              </a:ext>
            </a:extLst>
          </p:cNvPr>
          <p:cNvPicPr preferRelativeResize="0"/>
          <p:nvPr/>
        </p:nvPicPr>
        <p:blipFill>
          <a:blip r:embed="rId3">
            <a:alphaModFix/>
          </a:blip>
          <a:stretch>
            <a:fillRect/>
          </a:stretch>
        </p:blipFill>
        <p:spPr>
          <a:xfrm>
            <a:off x="4910005" y="2664493"/>
            <a:ext cx="14043014" cy="8830482"/>
          </a:xfrm>
          <a:prstGeom prst="rect">
            <a:avLst/>
          </a:prstGeom>
          <a:noFill/>
          <a:ln>
            <a:noFill/>
          </a:ln>
        </p:spPr>
      </p:pic>
    </p:spTree>
    <p:extLst>
      <p:ext uri="{BB962C8B-B14F-4D97-AF65-F5344CB8AC3E}">
        <p14:creationId xmlns:p14="http://schemas.microsoft.com/office/powerpoint/2010/main" val="4467813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a:t>Header: </a:t>
            </a:r>
          </a:p>
          <a:p>
            <a:pPr lvl="1" algn="l" rtl="0">
              <a:buFont typeface="Courier New" panose="02070309020205020404" pitchFamily="49" charset="0"/>
              <a:buChar char="o"/>
              <a:defRPr/>
            </a:pPr>
            <a:r>
              <a:rPr lang="en-US" dirty="0"/>
              <a:t>The header typically consists of two parts: the type of the token, which is JWT, and the signing algorithm being used, such as HMAC, SHA256 or RSA.</a:t>
            </a:r>
          </a:p>
          <a:p>
            <a:pPr algn="l" rtl="0">
              <a:defRPr/>
            </a:pPr>
            <a:r>
              <a:rPr lang="en-US" dirty="0"/>
              <a:t>Payload :</a:t>
            </a:r>
          </a:p>
          <a:p>
            <a:pPr lvl="1" algn="l" rtl="0">
              <a:buFont typeface="Courier New" panose="02070309020205020404" pitchFamily="49" charset="0"/>
              <a:buChar char="o"/>
              <a:defRPr/>
            </a:pPr>
            <a:r>
              <a:rPr lang="en-US" dirty="0"/>
              <a:t>The second part of the token is the payload, which contains the claims ( which has 3 claims ), Some of them are: </a:t>
            </a:r>
            <a:r>
              <a:rPr lang="en-US" dirty="0" err="1"/>
              <a:t>iss</a:t>
            </a:r>
            <a:r>
              <a:rPr lang="en-US" dirty="0"/>
              <a:t> (issuer), exp (expiration time), sub (subject)</a:t>
            </a:r>
          </a:p>
          <a:p>
            <a:pPr algn="l" rtl="0">
              <a:defRPr/>
            </a:pPr>
            <a:endParaRPr lang="en-US" dirty="0"/>
          </a:p>
          <a:p>
            <a:pPr algn="l" rtl="0">
              <a:defRPr/>
            </a:pPr>
            <a:endParaRPr dirty="0"/>
          </a:p>
        </p:txBody>
      </p:sp>
      <p:sp>
        <p:nvSpPr>
          <p:cNvPr id="203" name="Slide Title"/>
          <p:cNvSpPr txBox="1">
            <a:spLocks noGrp="1"/>
          </p:cNvSpPr>
          <p:nvPr>
            <p:ph type="title"/>
          </p:nvPr>
        </p:nvSpPr>
        <p:spPr>
          <a:xfrm>
            <a:off x="1206499" y="1079500"/>
            <a:ext cx="15626773" cy="1435100"/>
          </a:xfrm>
          <a:prstGeom prst="rect">
            <a:avLst/>
          </a:prstGeom>
        </p:spPr>
        <p:txBody>
          <a:bodyPr>
            <a:normAutofit/>
          </a:bodyPr>
          <a:lstStyle/>
          <a:p>
            <a:pPr algn="l" rtl="0">
              <a:defRPr/>
            </a:pPr>
            <a:r>
              <a:rPr lang="en-US" dirty="0"/>
              <a:t>What is JWT token structure</a:t>
            </a:r>
            <a:endParaRPr dirty="0"/>
          </a:p>
        </p:txBody>
      </p:sp>
      <p:sp>
        <p:nvSpPr>
          <p:cNvPr id="3" name="عنصر نائب للصورة 2">
            <a:extLst>
              <a:ext uri="{FF2B5EF4-FFF2-40B4-BE49-F238E27FC236}">
                <a16:creationId xmlns:a16="http://schemas.microsoft.com/office/drawing/2014/main" id="{D824F082-7F88-4837-8DB1-A9669E3E77C8}"/>
              </a:ext>
            </a:extLst>
          </p:cNvPr>
          <p:cNvSpPr>
            <a:spLocks noGrp="1"/>
          </p:cNvSpPr>
          <p:nvPr>
            <p:ph type="pic" sz="half" idx="22"/>
          </p:nvPr>
        </p:nvSpPr>
        <p:spPr/>
      </p:sp>
      <p:pic>
        <p:nvPicPr>
          <p:cNvPr id="9" name="Picture 2">
            <a:extLst>
              <a:ext uri="{FF2B5EF4-FFF2-40B4-BE49-F238E27FC236}">
                <a16:creationId xmlns:a16="http://schemas.microsoft.com/office/drawing/2014/main" id="{BFDBD2FB-25FC-4050-9A1C-3C27C3D90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1326" y="3978408"/>
            <a:ext cx="12511295" cy="575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824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marL="0" indent="0" algn="l" rtl="0">
              <a:buNone/>
              <a:defRPr/>
            </a:pPr>
            <a:r>
              <a:rPr lang="en-US" dirty="0"/>
              <a:t>Signature: </a:t>
            </a:r>
          </a:p>
          <a:p>
            <a:pPr algn="l" rtl="0">
              <a:defRPr/>
            </a:pPr>
            <a:r>
              <a:rPr lang="en-US" dirty="0"/>
              <a:t>To create the signature part you have to take the encoded header, the encoded payload, a secret, the algorithm specified in the header, and sign that.</a:t>
            </a:r>
          </a:p>
          <a:p>
            <a:pPr algn="l" rtl="0">
              <a:defRPr/>
            </a:pPr>
            <a:r>
              <a:rPr lang="en-US" dirty="0"/>
              <a:t>The signature is used to verify the message wasn't changed along the way, and, in the case of tokens signed with a private key, it can also verify that the sender of the JWT is who it says it is.</a:t>
            </a:r>
          </a:p>
        </p:txBody>
      </p:sp>
      <p:sp>
        <p:nvSpPr>
          <p:cNvPr id="203" name="Slide Title"/>
          <p:cNvSpPr txBox="1">
            <a:spLocks noGrp="1"/>
          </p:cNvSpPr>
          <p:nvPr>
            <p:ph type="title"/>
          </p:nvPr>
        </p:nvSpPr>
        <p:spPr>
          <a:xfrm>
            <a:off x="1206499" y="1079500"/>
            <a:ext cx="15626773" cy="1435100"/>
          </a:xfrm>
          <a:prstGeom prst="rect">
            <a:avLst/>
          </a:prstGeom>
        </p:spPr>
        <p:txBody>
          <a:bodyPr>
            <a:normAutofit/>
          </a:bodyPr>
          <a:lstStyle/>
          <a:p>
            <a:pPr algn="l" rtl="0">
              <a:defRPr/>
            </a:pPr>
            <a:r>
              <a:rPr lang="en-US" dirty="0"/>
              <a:t>What is JWT token structure</a:t>
            </a:r>
            <a:endParaRPr dirty="0"/>
          </a:p>
        </p:txBody>
      </p:sp>
      <p:sp>
        <p:nvSpPr>
          <p:cNvPr id="3" name="عنصر نائب للصورة 2">
            <a:extLst>
              <a:ext uri="{FF2B5EF4-FFF2-40B4-BE49-F238E27FC236}">
                <a16:creationId xmlns:a16="http://schemas.microsoft.com/office/drawing/2014/main" id="{D824F082-7F88-4837-8DB1-A9669E3E77C8}"/>
              </a:ext>
            </a:extLst>
          </p:cNvPr>
          <p:cNvSpPr>
            <a:spLocks noGrp="1"/>
          </p:cNvSpPr>
          <p:nvPr>
            <p:ph type="pic" sz="half" idx="22"/>
          </p:nvPr>
        </p:nvSpPr>
        <p:spPr/>
      </p:sp>
      <p:pic>
        <p:nvPicPr>
          <p:cNvPr id="7" name="Picture 2">
            <a:extLst>
              <a:ext uri="{FF2B5EF4-FFF2-40B4-BE49-F238E27FC236}">
                <a16:creationId xmlns:a16="http://schemas.microsoft.com/office/drawing/2014/main" id="{CC68D722-57B0-4B4D-A124-B3E698E95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1326" y="3978408"/>
            <a:ext cx="12511295" cy="5759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9966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3" name="Slide Title"/>
          <p:cNvSpPr txBox="1">
            <a:spLocks noGrp="1"/>
          </p:cNvSpPr>
          <p:nvPr>
            <p:ph type="title"/>
          </p:nvPr>
        </p:nvSpPr>
        <p:spPr>
          <a:xfrm>
            <a:off x="1206499" y="1079500"/>
            <a:ext cx="15626773" cy="1435100"/>
          </a:xfrm>
          <a:prstGeom prst="rect">
            <a:avLst/>
          </a:prstGeom>
        </p:spPr>
        <p:txBody>
          <a:bodyPr>
            <a:normAutofit/>
          </a:bodyPr>
          <a:lstStyle/>
          <a:p>
            <a:pPr algn="l" rtl="0">
              <a:defRPr/>
            </a:pPr>
            <a:r>
              <a:rPr lang="en-US" dirty="0"/>
              <a:t>How the Token Looks</a:t>
            </a:r>
            <a:endParaRPr dirty="0"/>
          </a:p>
        </p:txBody>
      </p:sp>
      <p:sp>
        <p:nvSpPr>
          <p:cNvPr id="3" name="عنصر نائب للصورة 2">
            <a:extLst>
              <a:ext uri="{FF2B5EF4-FFF2-40B4-BE49-F238E27FC236}">
                <a16:creationId xmlns:a16="http://schemas.microsoft.com/office/drawing/2014/main" id="{D824F082-7F88-4837-8DB1-A9669E3E77C8}"/>
              </a:ext>
            </a:extLst>
          </p:cNvPr>
          <p:cNvSpPr>
            <a:spLocks noGrp="1"/>
          </p:cNvSpPr>
          <p:nvPr>
            <p:ph type="pic" sz="half" idx="22"/>
          </p:nvPr>
        </p:nvSpPr>
        <p:spPr/>
      </p:sp>
      <p:sp>
        <p:nvSpPr>
          <p:cNvPr id="4" name="عنصر نائب للنص 3">
            <a:extLst>
              <a:ext uri="{FF2B5EF4-FFF2-40B4-BE49-F238E27FC236}">
                <a16:creationId xmlns:a16="http://schemas.microsoft.com/office/drawing/2014/main" id="{2F295175-74F6-44A0-9FA5-1062EC71CE05}"/>
              </a:ext>
            </a:extLst>
          </p:cNvPr>
          <p:cNvSpPr>
            <a:spLocks noGrp="1"/>
          </p:cNvSpPr>
          <p:nvPr>
            <p:ph type="body" sz="half" idx="1"/>
          </p:nvPr>
        </p:nvSpPr>
        <p:spPr/>
        <p:txBody>
          <a:bodyPr/>
          <a:lstStyle/>
          <a:p>
            <a:pPr algn="l"/>
            <a:endParaRPr lang="en-US" dirty="0"/>
          </a:p>
          <a:p>
            <a:pPr algn="l" rtl="0"/>
            <a:r>
              <a:rPr lang="en-US" dirty="0"/>
              <a:t>For more on </a:t>
            </a:r>
            <a:r>
              <a:rPr lang="en-US" dirty="0">
                <a:hlinkClick r:id="rId2"/>
              </a:rPr>
              <a:t>JWT</a:t>
            </a:r>
            <a:endParaRPr lang="en-US" dirty="0"/>
          </a:p>
          <a:p>
            <a:pPr algn="l"/>
            <a:endParaRPr lang="en-US" dirty="0"/>
          </a:p>
        </p:txBody>
      </p:sp>
      <p:pic>
        <p:nvPicPr>
          <p:cNvPr id="9" name="Google Shape;195;p25">
            <a:extLst>
              <a:ext uri="{FF2B5EF4-FFF2-40B4-BE49-F238E27FC236}">
                <a16:creationId xmlns:a16="http://schemas.microsoft.com/office/drawing/2014/main" id="{2A33C78E-24A4-4166-B4AF-5A858CF21432}"/>
              </a:ext>
            </a:extLst>
          </p:cNvPr>
          <p:cNvPicPr preferRelativeResize="0"/>
          <p:nvPr/>
        </p:nvPicPr>
        <p:blipFill>
          <a:blip r:embed="rId3">
            <a:alphaModFix/>
          </a:blip>
          <a:stretch>
            <a:fillRect/>
          </a:stretch>
        </p:blipFill>
        <p:spPr>
          <a:xfrm>
            <a:off x="12193751" y="1246909"/>
            <a:ext cx="11344614" cy="12302836"/>
          </a:xfrm>
          <a:prstGeom prst="rect">
            <a:avLst/>
          </a:prstGeom>
          <a:noFill/>
          <a:ln>
            <a:noFill/>
          </a:ln>
        </p:spPr>
      </p:pic>
    </p:spTree>
    <p:extLst>
      <p:ext uri="{BB962C8B-B14F-4D97-AF65-F5344CB8AC3E}">
        <p14:creationId xmlns:p14="http://schemas.microsoft.com/office/powerpoint/2010/main" val="981411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r>
              <a:rPr lang="en-US" dirty="0" err="1"/>
              <a:t>npm</a:t>
            </a:r>
            <a:r>
              <a:rPr lang="en-US" dirty="0"/>
              <a:t> I </a:t>
            </a:r>
            <a:r>
              <a:rPr lang="en-US" dirty="0" err="1"/>
              <a:t>jsonwebtoken</a:t>
            </a:r>
            <a:endParaRPr dirty="0"/>
          </a:p>
        </p:txBody>
      </p:sp>
      <p:pic>
        <p:nvPicPr>
          <p:cNvPr id="202" name="image.png" descr="image.png"/>
          <p:cNvPicPr>
            <a:picLocks noGrp="1" noChangeAspect="1"/>
          </p:cNvPicPr>
          <p:nvPr>
            <p:ph type="pic" idx="22"/>
          </p:nvPr>
        </p:nvPicPr>
        <p:blipFill>
          <a:blip r:embed="rId2"/>
          <a:srcRect l="36" r="36"/>
          <a:stretch>
            <a:fillRect/>
          </a:stretch>
        </p:blipFill>
        <p:spPr>
          <a:xfrm>
            <a:off x="12192000" y="1395537"/>
            <a:ext cx="10916874" cy="10924827"/>
          </a:xfrm>
          <a:prstGeom prst="rect">
            <a:avLst/>
          </a:prstGeom>
        </p:spPr>
      </p:pic>
      <p:sp>
        <p:nvSpPr>
          <p:cNvPr id="203" name="Slide Title"/>
          <p:cNvSpPr txBox="1">
            <a:spLocks noGrp="1"/>
          </p:cNvSpPr>
          <p:nvPr>
            <p:ph type="title"/>
          </p:nvPr>
        </p:nvSpPr>
        <p:spPr>
          <a:prstGeom prst="rect">
            <a:avLst/>
          </a:prstGeom>
        </p:spPr>
        <p:txBody>
          <a:bodyPr/>
          <a:lstStyle/>
          <a:p>
            <a:pPr algn="l" rtl="0">
              <a:defRPr/>
            </a:pPr>
            <a:r>
              <a:rPr lang="en-US" dirty="0"/>
              <a:t>install</a:t>
            </a:r>
            <a:endParaRPr dirty="0"/>
          </a:p>
        </p:txBody>
      </p:sp>
    </p:spTree>
    <p:extLst>
      <p:ext uri="{BB962C8B-B14F-4D97-AF65-F5344CB8AC3E}">
        <p14:creationId xmlns:p14="http://schemas.microsoft.com/office/powerpoint/2010/main" val="25344778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lide bullet text"/>
          <p:cNvSpPr txBox="1">
            <a:spLocks noGrp="1"/>
          </p:cNvSpPr>
          <p:nvPr>
            <p:ph type="body" sz="half" idx="1"/>
          </p:nvPr>
        </p:nvSpPr>
        <p:spPr>
          <a:xfrm>
            <a:off x="1206499" y="2325204"/>
            <a:ext cx="21900623" cy="934780"/>
          </a:xfrm>
          <a:prstGeom prst="rect">
            <a:avLst/>
          </a:prstGeom>
        </p:spPr>
        <p:txBody>
          <a:bodyPr/>
          <a:lstStyle/>
          <a:p>
            <a:pPr algn="l" rtl="0">
              <a:defRPr/>
            </a:pPr>
            <a:r>
              <a:rPr lang="en-US" dirty="0"/>
              <a:t>We will need to make sure that we encrypt and secure users when they are logged into the app</a:t>
            </a:r>
          </a:p>
        </p:txBody>
      </p:sp>
      <p:sp>
        <p:nvSpPr>
          <p:cNvPr id="203" name="Slide Title"/>
          <p:cNvSpPr txBox="1">
            <a:spLocks noGrp="1"/>
          </p:cNvSpPr>
          <p:nvPr>
            <p:ph type="title"/>
          </p:nvPr>
        </p:nvSpPr>
        <p:spPr>
          <a:xfrm>
            <a:off x="1206500" y="1079500"/>
            <a:ext cx="17553448" cy="1435100"/>
          </a:xfrm>
          <a:prstGeom prst="rect">
            <a:avLst/>
          </a:prstGeom>
        </p:spPr>
        <p:txBody>
          <a:bodyPr>
            <a:normAutofit fontScale="90000"/>
          </a:bodyPr>
          <a:lstStyle/>
          <a:p>
            <a:pPr algn="l" rtl="0">
              <a:defRPr/>
            </a:pPr>
            <a:r>
              <a:rPr lang="en-US" dirty="0"/>
              <a:t>Working with JWT in User Model</a:t>
            </a:r>
            <a:br>
              <a:rPr lang="en-US" dirty="0"/>
            </a:br>
            <a:endParaRPr dirty="0"/>
          </a:p>
        </p:txBody>
      </p:sp>
      <p:pic>
        <p:nvPicPr>
          <p:cNvPr id="8" name="Google Shape;198;p25">
            <a:extLst>
              <a:ext uri="{FF2B5EF4-FFF2-40B4-BE49-F238E27FC236}">
                <a16:creationId xmlns:a16="http://schemas.microsoft.com/office/drawing/2014/main" id="{C13D3A59-C791-430C-A89A-658283336934}"/>
              </a:ext>
            </a:extLst>
          </p:cNvPr>
          <p:cNvPicPr preferRelativeResize="0"/>
          <p:nvPr/>
        </p:nvPicPr>
        <p:blipFill>
          <a:blip r:embed="rId3">
            <a:alphaModFix/>
          </a:blip>
          <a:stretch>
            <a:fillRect/>
          </a:stretch>
        </p:blipFill>
        <p:spPr>
          <a:xfrm>
            <a:off x="5131532" y="3069056"/>
            <a:ext cx="14120935" cy="9122138"/>
          </a:xfrm>
          <a:prstGeom prst="rect">
            <a:avLst/>
          </a:prstGeom>
          <a:noFill/>
          <a:ln>
            <a:noFill/>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lide Subtitle"/>
          <p:cNvSpPr txBox="1">
            <a:spLocks noGrp="1"/>
          </p:cNvSpPr>
          <p:nvPr>
            <p:ph type="body" idx="21"/>
          </p:nvPr>
        </p:nvSpPr>
        <p:spPr>
          <a:prstGeom prst="rect">
            <a:avLst/>
          </a:prstGeom>
        </p:spPr>
        <p:txBody>
          <a:bodyPr/>
          <a:lstStyle/>
          <a:p>
            <a:pPr rtl="0">
              <a:defRPr/>
            </a:pPr>
            <a:endParaRPr/>
          </a:p>
        </p:txBody>
      </p:sp>
      <p:sp>
        <p:nvSpPr>
          <p:cNvPr id="201" name="Slide bullet text"/>
          <p:cNvSpPr txBox="1">
            <a:spLocks noGrp="1"/>
          </p:cNvSpPr>
          <p:nvPr>
            <p:ph type="body" sz="half" idx="1"/>
          </p:nvPr>
        </p:nvSpPr>
        <p:spPr>
          <a:prstGeom prst="rect">
            <a:avLst/>
          </a:prstGeom>
        </p:spPr>
        <p:txBody>
          <a:bodyPr/>
          <a:lstStyle/>
          <a:p>
            <a:pPr algn="l" rtl="0">
              <a:defRPr/>
            </a:pPr>
            <a:endParaRPr dirty="0"/>
          </a:p>
        </p:txBody>
      </p:sp>
      <p:sp>
        <p:nvSpPr>
          <p:cNvPr id="203" name="Slide Title"/>
          <p:cNvSpPr txBox="1">
            <a:spLocks noGrp="1"/>
          </p:cNvSpPr>
          <p:nvPr>
            <p:ph type="title"/>
          </p:nvPr>
        </p:nvSpPr>
        <p:spPr>
          <a:xfrm>
            <a:off x="1206500" y="1079500"/>
            <a:ext cx="14633268" cy="1435100"/>
          </a:xfrm>
          <a:prstGeom prst="rect">
            <a:avLst/>
          </a:prstGeom>
        </p:spPr>
        <p:txBody>
          <a:bodyPr>
            <a:normAutofit fontScale="90000"/>
          </a:bodyPr>
          <a:lstStyle/>
          <a:p>
            <a:pPr algn="l" rtl="0">
              <a:defRPr/>
            </a:pPr>
            <a:r>
              <a:rPr lang="en-US" dirty="0"/>
              <a:t>Working with JWT in User Model</a:t>
            </a:r>
            <a:endParaRPr dirty="0"/>
          </a:p>
        </p:txBody>
      </p:sp>
      <p:pic>
        <p:nvPicPr>
          <p:cNvPr id="6" name="Google Shape;207;p26">
            <a:extLst>
              <a:ext uri="{FF2B5EF4-FFF2-40B4-BE49-F238E27FC236}">
                <a16:creationId xmlns:a16="http://schemas.microsoft.com/office/drawing/2014/main" id="{D04D0545-E984-4492-943E-A048343BE7F2}"/>
              </a:ext>
            </a:extLst>
          </p:cNvPr>
          <p:cNvPicPr preferRelativeResize="0"/>
          <p:nvPr/>
        </p:nvPicPr>
        <p:blipFill>
          <a:blip r:embed="rId3">
            <a:alphaModFix/>
          </a:blip>
          <a:stretch>
            <a:fillRect/>
          </a:stretch>
        </p:blipFill>
        <p:spPr>
          <a:xfrm>
            <a:off x="3694391" y="3343749"/>
            <a:ext cx="17661273" cy="7999289"/>
          </a:xfrm>
          <a:prstGeom prst="rect">
            <a:avLst/>
          </a:prstGeom>
          <a:noFill/>
          <a:ln>
            <a:noFill/>
          </a:ln>
        </p:spPr>
      </p:pic>
      <p:sp>
        <p:nvSpPr>
          <p:cNvPr id="10" name="مربع نص 9">
            <a:extLst>
              <a:ext uri="{FF2B5EF4-FFF2-40B4-BE49-F238E27FC236}">
                <a16:creationId xmlns:a16="http://schemas.microsoft.com/office/drawing/2014/main" id="{A73F3888-3444-466C-8129-EAA26AAA6F74}"/>
              </a:ext>
            </a:extLst>
          </p:cNvPr>
          <p:cNvSpPr txBox="1"/>
          <p:nvPr/>
        </p:nvSpPr>
        <p:spPr>
          <a:xfrm>
            <a:off x="6096000" y="2448583"/>
            <a:ext cx="12192000"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3200" dirty="0"/>
              <a:t>Hashing the password for security</a:t>
            </a:r>
          </a:p>
        </p:txBody>
      </p:sp>
    </p:spTree>
    <p:extLst>
      <p:ext uri="{BB962C8B-B14F-4D97-AF65-F5344CB8AC3E}">
        <p14:creationId xmlns:p14="http://schemas.microsoft.com/office/powerpoint/2010/main" val="2410948209"/>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226</TotalTime>
  <Words>1257</Words>
  <Application>Microsoft Office PowerPoint</Application>
  <PresentationFormat>مخصص</PresentationFormat>
  <Paragraphs>153</Paragraphs>
  <Slides>11</Slides>
  <Notes>4</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11</vt:i4>
      </vt:variant>
    </vt:vector>
  </HeadingPairs>
  <TitlesOfParts>
    <vt:vector size="19" baseType="lpstr">
      <vt:lpstr>Arial</vt:lpstr>
      <vt:lpstr>Courier New</vt:lpstr>
      <vt:lpstr>Helvetica</vt:lpstr>
      <vt:lpstr>Helvetica Neue</vt:lpstr>
      <vt:lpstr>Helvetica Neue Medium</vt:lpstr>
      <vt:lpstr>Montserrat Light</vt:lpstr>
      <vt:lpstr>Roboto</vt:lpstr>
      <vt:lpstr>21_BasicWhite</vt:lpstr>
      <vt:lpstr>JWT</vt:lpstr>
      <vt:lpstr>JWT</vt:lpstr>
      <vt:lpstr>JWT Format</vt:lpstr>
      <vt:lpstr>What is JWT token structure</vt:lpstr>
      <vt:lpstr>What is JWT token structure</vt:lpstr>
      <vt:lpstr>How the Token Looks</vt:lpstr>
      <vt:lpstr>install</vt:lpstr>
      <vt:lpstr>Working with JWT in User Model </vt:lpstr>
      <vt:lpstr>Working with JWT in User Model</vt:lpstr>
      <vt:lpstr>Authentication Middleware</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حنين نبيل  عبدالرحمن نوح</cp:lastModifiedBy>
  <cp:revision>12</cp:revision>
  <dcterms:modified xsi:type="dcterms:W3CDTF">2021-11-25T05:00:47Z</dcterms:modified>
</cp:coreProperties>
</file>