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数组</a:t>
            </a:r>
            <a:endParaRPr lang="zh-CN" altLang="en-US"/>
          </a:p>
        </p:txBody>
      </p:sp>
      <p:sp>
        <p:nvSpPr>
          <p:cNvPr id="3" name="副标题 2"/>
          <p:cNvSpPr>
            <a:spLocks noGrp="1"/>
          </p:cNvSpPr>
          <p:nvPr>
            <p:ph type="subTitle" idx="1"/>
          </p:nvPr>
        </p:nvSpPr>
        <p:spPr/>
        <p:txBody>
          <a:bodyPr/>
          <a:p>
            <a:r>
              <a:rPr lang="zh-CN" altLang="en-US"/>
              <a:t>JS数组定义及详解</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5</a:t>
            </a:r>
            <a:r>
              <a:rPr lang="zh-CN" altLang="en-US">
                <a:sym typeface="+mn-ea"/>
              </a:rPr>
              <a:t>、数组的方法</a:t>
            </a:r>
            <a:br>
              <a:rPr lang="zh-CN" altLang="en-US">
                <a:sym typeface="+mn-ea"/>
              </a:rPr>
            </a:br>
            <a:r>
              <a:rPr lang="zh-CN" altLang="en-US">
                <a:sym typeface="+mn-ea"/>
              </a:rPr>
              <a:t>(</a:t>
            </a:r>
            <a:r>
              <a:rPr lang="en-US" altLang="zh-CN">
                <a:sym typeface="+mn-ea"/>
              </a:rPr>
              <a:t>3)</a:t>
            </a:r>
            <a:r>
              <a:rPr lang="zh-CN" altLang="en-US">
                <a:sym typeface="+mn-ea"/>
              </a:rPr>
              <a:t>shift()</a:t>
            </a:r>
            <a:r>
              <a:rPr lang="en-US" altLang="zh-CN">
                <a:sym typeface="+mn-ea"/>
              </a:rPr>
              <a:t>,</a:t>
            </a:r>
            <a:r>
              <a:rPr lang="zh-CN" altLang="en-US">
                <a:sym typeface="+mn-ea"/>
              </a:rPr>
              <a:t>unshift</a:t>
            </a:r>
            <a:r>
              <a:rPr lang="en-US" altLang="zh-CN">
                <a:sym typeface="+mn-ea"/>
              </a:rPr>
              <a:t>()</a:t>
            </a:r>
            <a:endParaRPr lang="en-US" altLang="zh-CN">
              <a:sym typeface="+mn-ea"/>
            </a:endParaRPr>
          </a:p>
        </p:txBody>
      </p:sp>
      <p:sp>
        <p:nvSpPr>
          <p:cNvPr id="3" name="内容占位符 2"/>
          <p:cNvSpPr>
            <a:spLocks noGrp="1"/>
          </p:cNvSpPr>
          <p:nvPr>
            <p:ph idx="1"/>
          </p:nvPr>
        </p:nvSpPr>
        <p:spPr/>
        <p:txBody>
          <a:bodyPr>
            <a:normAutofit/>
          </a:bodyPr>
          <a:p>
            <a:r>
              <a:rPr lang="zh-CN" altLang="en-US"/>
              <a:t>objArray.shift()-----------移去数组的第一个元素，并返回这个元素的值。这个方法的性质和pop方法很类似，pop方法是移去最后一个元素。 var a = [1,2,3,4,5]; var b = a.shift(); //a：[2,3,4,5] b：1 </a:t>
            </a:r>
            <a:endParaRPr lang="zh-CN" altLang="en-US"/>
          </a:p>
          <a:p>
            <a:endParaRPr lang="zh-CN" altLang="en-US"/>
          </a:p>
          <a:p>
            <a:r>
              <a:rPr lang="zh-CN" altLang="en-US">
                <a:sym typeface="+mn-ea"/>
              </a:rPr>
              <a:t>objArray</a:t>
            </a:r>
            <a:r>
              <a:rPr lang="en-US" altLang="zh-CN">
                <a:sym typeface="+mn-ea"/>
              </a:rPr>
              <a:t>.</a:t>
            </a:r>
            <a:r>
              <a:rPr lang="zh-CN" altLang="en-US"/>
              <a:t>unshift</a:t>
            </a:r>
            <a:r>
              <a:rPr lang="en-US" altLang="zh-CN"/>
              <a:t>()----</a:t>
            </a:r>
            <a:r>
              <a:rPr lang="zh-CN" altLang="en-US"/>
              <a:t>将参数添加到原数组开头，并返回数组的长度 </a:t>
            </a:r>
            <a:endParaRPr lang="zh-CN" altLang="en-US"/>
          </a:p>
          <a:p>
            <a:r>
              <a:rPr lang="zh-CN" altLang="en-US"/>
              <a:t>var a = [1,2,3,4,5]; var b = a.unshift(-2,-1); //a：[-2,-1,1,2,3,4,5] b：7 </a:t>
            </a:r>
            <a:endParaRPr lang="zh-CN" altLang="en-US"/>
          </a:p>
          <a:p>
            <a:r>
              <a:rPr lang="zh-CN" altLang="en-US"/>
              <a:t>注：在IE6.0下测试返回值总为undefined，FF2.0下测试返回值为7，所以这个方法的返回值不可靠，需要用返回值时可用splice代替本方法来使用。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5</a:t>
            </a:r>
            <a:r>
              <a:rPr lang="zh-CN" altLang="en-US">
                <a:sym typeface="+mn-ea"/>
              </a:rPr>
              <a:t>、数组的方法</a:t>
            </a:r>
            <a:br>
              <a:rPr lang="zh-CN" altLang="en-US">
                <a:sym typeface="+mn-ea"/>
              </a:rPr>
            </a:br>
            <a:r>
              <a:rPr lang="zh-CN" altLang="en-US">
                <a:sym typeface="+mn-ea"/>
              </a:rPr>
              <a:t>(</a:t>
            </a:r>
            <a:r>
              <a:rPr lang="en-US" altLang="zh-CN">
                <a:sym typeface="+mn-ea"/>
              </a:rPr>
              <a:t>4)</a:t>
            </a:r>
            <a:r>
              <a:rPr lang="zh-CN" altLang="en-US">
                <a:sym typeface="+mn-ea"/>
              </a:rPr>
              <a:t>sort</a:t>
            </a:r>
            <a:r>
              <a:rPr lang="en-US" altLang="zh-CN">
                <a:sym typeface="+mn-ea"/>
              </a:rPr>
              <a:t>(),</a:t>
            </a:r>
            <a:endParaRPr lang="en-US" altLang="zh-CN">
              <a:sym typeface="+mn-ea"/>
            </a:endParaRPr>
          </a:p>
        </p:txBody>
      </p:sp>
      <p:sp>
        <p:nvSpPr>
          <p:cNvPr id="3" name="内容占位符 2"/>
          <p:cNvSpPr>
            <a:spLocks noGrp="1"/>
          </p:cNvSpPr>
          <p:nvPr>
            <p:ph idx="1"/>
          </p:nvPr>
        </p:nvSpPr>
        <p:spPr/>
        <p:txBody>
          <a:bodyPr/>
          <a:p>
            <a:r>
              <a:rPr lang="zh-CN" altLang="en-US"/>
              <a:t>objArray.sort(comparefn)------- 根据comparefn定义的大小比较函数，对一个数组进行排序。函数comparefn必须接受两个参数element1,element2,如果需要需要element1排在element2之前，应该返回一个负数；如果需要element1排在element2之后，应该返回一个正数，如果两个数平等对待（即保持原有顺序）则返回０。当省略comparefn时，则元素按照字典顺序排列。如：对定义的比较函数cmp: function cmp(e1,e2){return e1-e2;}则[3,4,2,7].sort(cmp)将得到[2,3,4,7]. </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5</a:t>
            </a:r>
            <a:r>
              <a:rPr lang="zh-CN" altLang="en-US">
                <a:sym typeface="+mn-ea"/>
              </a:rPr>
              <a:t>、数组的方法</a:t>
            </a:r>
            <a:br>
              <a:rPr lang="zh-CN" altLang="en-US">
                <a:sym typeface="+mn-ea"/>
              </a:rPr>
            </a:br>
            <a:r>
              <a:rPr lang="zh-CN" altLang="en-US">
                <a:sym typeface="+mn-ea"/>
              </a:rPr>
              <a:t>(</a:t>
            </a:r>
            <a:r>
              <a:rPr lang="en-US" altLang="zh-CN">
                <a:sym typeface="+mn-ea"/>
              </a:rPr>
              <a:t>5)</a:t>
            </a:r>
            <a:r>
              <a:rPr lang="zh-CN" altLang="en-US">
                <a:sym typeface="+mn-ea"/>
              </a:rPr>
              <a:t>slice</a:t>
            </a:r>
            <a:r>
              <a:rPr lang="en-US" altLang="zh-CN">
                <a:sym typeface="+mn-ea"/>
              </a:rPr>
              <a:t>(),</a:t>
            </a:r>
            <a:r>
              <a:rPr lang="zh-CN" altLang="en-US">
                <a:sym typeface="+mn-ea"/>
              </a:rPr>
              <a:t>splice</a:t>
            </a:r>
            <a:r>
              <a:rPr lang="en-US" altLang="zh-CN">
                <a:sym typeface="+mn-ea"/>
              </a:rPr>
              <a:t>()</a:t>
            </a:r>
            <a:endParaRPr lang="en-US" altLang="zh-CN">
              <a:sym typeface="+mn-ea"/>
            </a:endParaRPr>
          </a:p>
        </p:txBody>
      </p:sp>
      <p:sp>
        <p:nvSpPr>
          <p:cNvPr id="3" name="内容占位符 2"/>
          <p:cNvSpPr>
            <a:spLocks noGrp="1"/>
          </p:cNvSpPr>
          <p:nvPr>
            <p:ph idx="1"/>
          </p:nvPr>
        </p:nvSpPr>
        <p:spPr/>
        <p:txBody>
          <a:bodyPr>
            <a:normAutofit fontScale="80000"/>
          </a:bodyPr>
          <a:p>
            <a:r>
              <a:rPr lang="zh-CN" altLang="en-US">
                <a:sym typeface="+mn-ea"/>
              </a:rPr>
              <a:t>objArray.slice(start,end)----------- 返回数组对象的一个子集，索引从start开始（包括 start），到end结束（不包括end),原有数组不受影响。如：[1,2,3,4,5,6].slice(1,4)将得到[2,3,4]。当 start或者end为负数时，则使用他们加上length后地值。如：[1,2,3,4,5,6].slice(-4,-1)将得到[3,4,5]。如果end小于等于start，将返回空数组。</a:t>
            </a:r>
            <a:endParaRPr lang="zh-CN" altLang="en-US">
              <a:sym typeface="+mn-ea"/>
            </a:endParaRPr>
          </a:p>
          <a:p>
            <a:r>
              <a:rPr lang="zh-CN" altLang="en-US"/>
              <a:t>objArray.splice(start,deleteCount[,item1,item2[,...]]]) 这是一个复杂的函数，用于完成数组元素的删除　取代和插入操作。其中，start参数表示要进行操作的索引位置，deleteCount指从start开始要删除的元素的元素个数（包括了start位置），如果deleteCount省略，则表示从start开始要删除数组的剩余部分。[,item1[,item2[,...]]]则表示可选的插入到start之前的元素列表。如： </a:t>
            </a:r>
            <a:endParaRPr lang="zh-CN" altLang="en-US"/>
          </a:p>
          <a:p>
            <a:r>
              <a:rPr lang="zh-CN" altLang="en-US"/>
              <a:t>var arr=[0,1,2,3,4,5,6]; arr.splice(1,1); </a:t>
            </a:r>
            <a:endParaRPr lang="zh-CN" altLang="en-US"/>
          </a:p>
          <a:p>
            <a:r>
              <a:rPr lang="zh-CN" altLang="en-US"/>
              <a:t>document.write(arr);//显示“０，２，３，４，５，６” </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5</a:t>
            </a:r>
            <a:r>
              <a:rPr lang="zh-CN" altLang="en-US">
                <a:sym typeface="+mn-ea"/>
              </a:rPr>
              <a:t>、数组的方法</a:t>
            </a:r>
            <a:br>
              <a:rPr lang="zh-CN" altLang="en-US">
                <a:sym typeface="+mn-ea"/>
              </a:rPr>
            </a:br>
            <a:r>
              <a:rPr lang="zh-CN" altLang="en-US">
                <a:sym typeface="+mn-ea"/>
              </a:rPr>
              <a:t>(</a:t>
            </a:r>
            <a:r>
              <a:rPr lang="en-US" altLang="zh-CN">
                <a:sym typeface="+mn-ea"/>
              </a:rPr>
              <a:t>6)</a:t>
            </a:r>
            <a:r>
              <a:rPr lang="zh-CN" altLang="en-US">
                <a:sym typeface="+mn-ea"/>
              </a:rPr>
              <a:t>indexOf</a:t>
            </a:r>
            <a:r>
              <a:rPr lang="en-US" altLang="zh-CN">
                <a:sym typeface="+mn-ea"/>
              </a:rPr>
              <a:t>(),</a:t>
            </a:r>
            <a:r>
              <a:rPr lang="zh-CN" altLang="en-US">
                <a:sym typeface="+mn-ea"/>
              </a:rPr>
              <a:t>lastIndexOf</a:t>
            </a:r>
            <a:r>
              <a:rPr lang="en-US" altLang="zh-CN">
                <a:sym typeface="+mn-ea"/>
              </a:rPr>
              <a:t>()</a:t>
            </a:r>
            <a:endParaRPr lang="en-US" altLang="zh-CN">
              <a:sym typeface="+mn-ea"/>
            </a:endParaRPr>
          </a:p>
        </p:txBody>
      </p:sp>
      <p:sp>
        <p:nvSpPr>
          <p:cNvPr id="3" name="内容占位符 2"/>
          <p:cNvSpPr>
            <a:spLocks noGrp="1"/>
          </p:cNvSpPr>
          <p:nvPr>
            <p:ph idx="1"/>
          </p:nvPr>
        </p:nvSpPr>
        <p:spPr/>
        <p:txBody>
          <a:bodyPr/>
          <a:p>
            <a:r>
              <a:rPr lang="zh-CN" altLang="en-US"/>
              <a:t>indexOf与lastIndexOf，Array也可以通过indexOf()来搜索一个指定的元素的位置从头到尾，</a:t>
            </a:r>
            <a:r>
              <a:rPr lang="zh-CN" altLang="en-US">
                <a:sym typeface="+mn-ea"/>
              </a:rPr>
              <a:t>lastIndexOf反之从尾到头。</a:t>
            </a:r>
            <a:endParaRPr lang="zh-CN" altLang="en-US"/>
          </a:p>
          <a:p>
            <a:r>
              <a:rPr lang="zh-CN" altLang="en-US"/>
              <a:t>var arr = [10, 20, '30', 'xyz'];</a:t>
            </a:r>
            <a:endParaRPr lang="zh-CN" altLang="en-US"/>
          </a:p>
          <a:p>
            <a:r>
              <a:rPr lang="zh-CN" altLang="en-US"/>
              <a:t>arr.indexOf(10); // 元素10的索引为0</a:t>
            </a:r>
            <a:endParaRPr lang="zh-CN" altLang="en-US"/>
          </a:p>
          <a:p>
            <a:r>
              <a:rPr lang="zh-CN" altLang="en-US"/>
              <a:t>arr.indexOf(20); // 元素20的索引为1</a:t>
            </a:r>
            <a:endParaRPr lang="zh-CN" altLang="en-US"/>
          </a:p>
          <a:p>
            <a:r>
              <a:rPr lang="zh-CN" altLang="en-US"/>
              <a:t>arr.indexOf(30); // 元素30没有找到，返回-1</a:t>
            </a:r>
            <a:endParaRPr lang="zh-CN" altLang="en-US"/>
          </a:p>
          <a:p>
            <a:r>
              <a:rPr lang="zh-CN" altLang="en-US"/>
              <a:t>arr.indexOf('30'); // 元素'30'的索引为2</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5</a:t>
            </a:r>
            <a:r>
              <a:rPr lang="zh-CN" altLang="en-US">
                <a:sym typeface="+mn-ea"/>
              </a:rPr>
              <a:t>、数组的方法</a:t>
            </a:r>
            <a:br>
              <a:rPr lang="zh-CN" altLang="en-US">
                <a:sym typeface="+mn-ea"/>
              </a:rPr>
            </a:br>
            <a:r>
              <a:rPr lang="zh-CN" altLang="en-US">
                <a:sym typeface="+mn-ea"/>
              </a:rPr>
              <a:t>(</a:t>
            </a:r>
            <a:r>
              <a:rPr lang="en-US" altLang="zh-CN">
                <a:sym typeface="+mn-ea"/>
              </a:rPr>
              <a:t>7)</a:t>
            </a:r>
            <a:r>
              <a:rPr lang="en-US" altLang="zh-CN">
                <a:sym typeface="+mn-ea"/>
              </a:rPr>
              <a:t>every(),some()</a:t>
            </a:r>
            <a:endParaRPr lang="zh-CN" altLang="en-US"/>
          </a:p>
        </p:txBody>
      </p:sp>
      <p:sp>
        <p:nvSpPr>
          <p:cNvPr id="3" name="内容占位符 2"/>
          <p:cNvSpPr>
            <a:spLocks noGrp="1"/>
          </p:cNvSpPr>
          <p:nvPr>
            <p:ph idx="1"/>
          </p:nvPr>
        </p:nvSpPr>
        <p:spPr/>
        <p:txBody>
          <a:bodyPr>
            <a:normAutofit fontScale="80000"/>
          </a:bodyPr>
          <a:p>
            <a:r>
              <a:t>every()与some()方法都是JS中数组的迭代方法</a:t>
            </a:r>
            <a:r>
              <a:rPr lang="zh-CN"/>
              <a:t>，逻辑判定</a:t>
            </a:r>
            <a:r>
              <a:t>。</a:t>
            </a:r>
          </a:p>
          <a:p>
            <a:r>
              <a:t>every()是对数组中每一项运行给定函数，如果该函数对每一项返回true,则返回</a:t>
            </a:r>
            <a:r>
              <a:rPr lang="en-US"/>
              <a:t>true</a:t>
            </a:r>
            <a:r>
              <a:t>。</a:t>
            </a:r>
            <a:r>
              <a:rPr lang="en-US"/>
              <a:t>&amp;(</a:t>
            </a:r>
            <a:r>
              <a:rPr lang="zh-CN" altLang="en-US"/>
              <a:t>与</a:t>
            </a:r>
            <a:r>
              <a:rPr lang="en-US"/>
              <a:t>)</a:t>
            </a:r>
            <a:endParaRPr lang="en-US"/>
          </a:p>
          <a:p>
            <a:r>
              <a:t>    var arr = [ 1, 2, 3, 4, 5, 6 ];  </a:t>
            </a:r>
          </a:p>
          <a:p>
            <a:r>
              <a:t>    console.log( arr.some( function( item, index, array ){  </a:t>
            </a:r>
          </a:p>
          <a:p>
            <a:r>
              <a:t>        console.log( 'item=' + item + ',index='+index+',array='+array );  </a:t>
            </a:r>
          </a:p>
          <a:p>
            <a:r>
              <a:t>        return item &gt; 3;  </a:t>
            </a:r>
          </a:p>
          <a:p>
            <a:r>
              <a:t>    }));  </a:t>
            </a:r>
          </a:p>
          <a:p>
            <a:r>
              <a:t>some()是对数组中每一项运行给定函数，如果该函数对任一项返回true，则返回</a:t>
            </a:r>
            <a:r>
              <a:rPr lang="en-US">
                <a:sym typeface="+mn-ea"/>
              </a:rPr>
              <a:t>ture</a:t>
            </a:r>
            <a:r>
              <a:t>。</a:t>
            </a:r>
            <a:r>
              <a:rPr lang="en-US"/>
              <a:t>|(</a:t>
            </a:r>
            <a:r>
              <a:rPr lang="zh-CN" altLang="en-US"/>
              <a:t>或</a:t>
            </a:r>
            <a:r>
              <a:rPr lang="en-US"/>
              <a: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5</a:t>
            </a:r>
            <a:r>
              <a:rPr lang="zh-CN" altLang="en-US">
                <a:sym typeface="+mn-ea"/>
              </a:rPr>
              <a:t>、数组的方法</a:t>
            </a:r>
            <a:br>
              <a:rPr lang="zh-CN" altLang="en-US">
                <a:sym typeface="+mn-ea"/>
              </a:rPr>
            </a:br>
            <a:r>
              <a:rPr lang="zh-CN" altLang="en-US">
                <a:sym typeface="+mn-ea"/>
              </a:rPr>
              <a:t>(</a:t>
            </a:r>
            <a:r>
              <a:rPr lang="en-US" altLang="zh-CN">
                <a:sym typeface="+mn-ea"/>
              </a:rPr>
              <a:t>7)forEach()</a:t>
            </a:r>
            <a:endParaRPr lang="en-US" altLang="zh-CN">
              <a:sym typeface="+mn-ea"/>
            </a:endParaRPr>
          </a:p>
        </p:txBody>
      </p:sp>
      <p:sp>
        <p:nvSpPr>
          <p:cNvPr id="3" name="内容占位符 2"/>
          <p:cNvSpPr>
            <a:spLocks noGrp="1"/>
          </p:cNvSpPr>
          <p:nvPr>
            <p:ph idx="1"/>
          </p:nvPr>
        </p:nvSpPr>
        <p:spPr/>
        <p:txBody>
          <a:bodyPr>
            <a:normAutofit fontScale="60000"/>
          </a:bodyPr>
          <a:p>
            <a:r>
              <a:rPr lang="zh-CN" altLang="en-US"/>
              <a:t>对于数组中出现的每个元素，forEach 方法都会调用 callbackfn 函数一次（采用升序索引顺序）。将不会为数组中缺少的元素调用回调函数。</a:t>
            </a:r>
            <a:endParaRPr lang="zh-CN" altLang="en-US"/>
          </a:p>
          <a:p>
            <a:endParaRPr lang="zh-CN" altLang="en-US"/>
          </a:p>
          <a:p>
            <a:r>
              <a:rPr lang="zh-CN" altLang="en-US"/>
              <a:t>除了数组对象之外，forEach 方法可由具有 length 属性且具有已按数字编制索引的属性名的任何对象使用。</a:t>
            </a:r>
            <a:endParaRPr lang="zh-CN" altLang="en-US"/>
          </a:p>
          <a:p>
            <a:r>
              <a:rPr lang="zh-CN" altLang="en-US"/>
              <a:t>forEach方法中的function回调支持3个参数，第1个是遍历的数组内容；第2个是对应的数组索引，第3个是数组本身；</a:t>
            </a:r>
            <a:endParaRPr lang="zh-CN" altLang="en-US"/>
          </a:p>
          <a:p>
            <a:r>
              <a:rPr lang="zh-CN" altLang="en-US"/>
              <a:t>var ary = [12,23,24,42,1];</a:t>
            </a:r>
            <a:endParaRPr lang="zh-CN" altLang="en-US"/>
          </a:p>
          <a:p>
            <a:r>
              <a:rPr lang="zh-CN" altLang="en-US"/>
              <a:t>var res = ary.forEach(function (item,index,input) {</a:t>
            </a:r>
            <a:endParaRPr lang="zh-CN" altLang="en-US"/>
          </a:p>
          <a:p>
            <a:r>
              <a:rPr lang="zh-CN" altLang="en-US"/>
              <a:t>   input[index] = item*10;</a:t>
            </a:r>
            <a:endParaRPr lang="zh-CN" altLang="en-US"/>
          </a:p>
          <a:p>
            <a:r>
              <a:rPr lang="zh-CN" altLang="en-US"/>
              <a:t>})</a:t>
            </a:r>
            <a:endParaRPr lang="zh-CN" altLang="en-US"/>
          </a:p>
          <a:p>
            <a:r>
              <a:rPr lang="zh-CN" altLang="en-US"/>
              <a:t>console.log(res);//--&gt;undefined;</a:t>
            </a:r>
            <a:endParaRPr lang="zh-CN" altLang="en-US"/>
          </a:p>
          <a:p>
            <a:r>
              <a:rPr lang="zh-CN" altLang="en-US"/>
              <a:t>console.log(ary);//--&gt;会对原来的数组产生改变；</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5</a:t>
            </a:r>
            <a:r>
              <a:rPr lang="zh-CN" altLang="en-US">
                <a:sym typeface="+mn-ea"/>
              </a:rPr>
              <a:t>、数组的方法</a:t>
            </a:r>
            <a:br>
              <a:rPr lang="zh-CN" altLang="en-US">
                <a:sym typeface="+mn-ea"/>
              </a:rPr>
            </a:br>
            <a:r>
              <a:rPr lang="zh-CN" altLang="en-US">
                <a:sym typeface="+mn-ea"/>
              </a:rPr>
              <a:t>(</a:t>
            </a:r>
            <a:r>
              <a:rPr lang="en-US" altLang="zh-CN">
                <a:sym typeface="+mn-ea"/>
              </a:rPr>
              <a:t>8</a:t>
            </a:r>
            <a:r>
              <a:rPr lang="en-US" altLang="zh-CN">
                <a:sym typeface="+mn-ea"/>
              </a:rPr>
              <a:t>)map()</a:t>
            </a:r>
            <a:endParaRPr lang="zh-CN" altLang="en-US"/>
          </a:p>
        </p:txBody>
      </p:sp>
      <p:sp>
        <p:nvSpPr>
          <p:cNvPr id="3" name="内容占位符 2"/>
          <p:cNvSpPr>
            <a:spLocks noGrp="1"/>
          </p:cNvSpPr>
          <p:nvPr>
            <p:ph idx="1"/>
          </p:nvPr>
        </p:nvSpPr>
        <p:spPr/>
        <p:txBody>
          <a:bodyPr>
            <a:normAutofit fontScale="90000" lnSpcReduction="20000"/>
          </a:bodyPr>
          <a:p>
            <a:pPr marL="0" indent="0">
              <a:buNone/>
            </a:pPr>
            <a:r>
              <a:rPr lang="zh-CN" altLang="en-US">
                <a:sym typeface="+mn-ea"/>
              </a:rPr>
              <a:t>map:和forEach非常相似，都是用来遍历数组中的每一项值的，用来遍历数组中的每一项；</a:t>
            </a:r>
            <a:endParaRPr lang="zh-CN" altLang="en-US"/>
          </a:p>
          <a:p>
            <a:pPr marL="0" indent="0">
              <a:buNone/>
            </a:pPr>
            <a:r>
              <a:rPr lang="zh-CN" altLang="en-US">
                <a:sym typeface="+mn-ea"/>
              </a:rPr>
              <a:t>区别：map的回调函数中支持return返回值；return的是啥，相当于把数组中的这一项变为啥（并不影响原来的数组，只是相当于把原数组克隆一份，把克隆的这一份的数组中的对应项改变了）；不管是forEach还是map 都支持第二个参数值，第二个参数的意思是把匿名回调函数中的this进行修改。</a:t>
            </a:r>
            <a:endParaRPr lang="zh-CN" altLang="en-US"/>
          </a:p>
          <a:p>
            <a:pPr marL="0" indent="0">
              <a:buNone/>
            </a:pPr>
            <a:r>
              <a:rPr lang="zh-CN" altLang="en-US">
                <a:sym typeface="+mn-ea"/>
              </a:rPr>
              <a:t>var ary = [12,23,24,42,1];</a:t>
            </a:r>
            <a:endParaRPr lang="zh-CN" altLang="en-US"/>
          </a:p>
          <a:p>
            <a:pPr marL="0" indent="0">
              <a:buNone/>
            </a:pPr>
            <a:r>
              <a:rPr lang="zh-CN" altLang="en-US">
                <a:sym typeface="+mn-ea"/>
              </a:rPr>
              <a:t>var res = ary.map(function (item,index,input) {</a:t>
            </a:r>
            <a:r>
              <a:rPr lang="en-US" altLang="zh-CN">
                <a:sym typeface="+mn-ea"/>
              </a:rPr>
              <a:t>s</a:t>
            </a:r>
            <a:endParaRPr lang="zh-CN" altLang="en-US"/>
          </a:p>
          <a:p>
            <a:pPr marL="0" indent="0">
              <a:buNone/>
            </a:pPr>
            <a:r>
              <a:rPr lang="zh-CN" altLang="en-US">
                <a:sym typeface="+mn-ea"/>
              </a:rPr>
              <a:t>   return item*10;</a:t>
            </a:r>
            <a:endParaRPr lang="zh-CN" altLang="en-US"/>
          </a:p>
          <a:p>
            <a:pPr marL="0" indent="0">
              <a:buNone/>
            </a:pPr>
            <a:r>
              <a:rPr lang="zh-CN" altLang="en-US">
                <a:sym typeface="+mn-ea"/>
              </a:rPr>
              <a:t>})</a:t>
            </a:r>
            <a:endParaRPr lang="zh-CN" altLang="en-US"/>
          </a:p>
          <a:p>
            <a:pPr marL="0" indent="0">
              <a:buNone/>
            </a:pPr>
            <a:r>
              <a:rPr lang="zh-CN" altLang="en-US">
                <a:sym typeface="+mn-ea"/>
              </a:rPr>
              <a:t>console.log(res);//--&gt;[120,230,240,420,10];</a:t>
            </a:r>
            <a:endParaRPr lang="zh-CN" altLang="en-US"/>
          </a:p>
          <a:p>
            <a:pPr marL="0" indent="0">
              <a:buNone/>
            </a:pPr>
            <a:r>
              <a:rPr lang="zh-CN" altLang="en-US">
                <a:sym typeface="+mn-ea"/>
              </a:rPr>
              <a:t>console.log(ary);//--&gt;[12,23,24,42,1]</a:t>
            </a:r>
            <a:endParaRPr lang="zh-CN" altLang="en-US"/>
          </a:p>
          <a:p>
            <a:pPr marL="0" indent="0">
              <a:buNone/>
            </a:pP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5</a:t>
            </a:r>
            <a:r>
              <a:rPr lang="zh-CN" altLang="en-US">
                <a:sym typeface="+mn-ea"/>
              </a:rPr>
              <a:t>、数组的方法</a:t>
            </a:r>
            <a:br>
              <a:rPr lang="zh-CN" altLang="en-US">
                <a:sym typeface="+mn-ea"/>
              </a:rPr>
            </a:br>
            <a:r>
              <a:rPr lang="zh-CN" altLang="en-US">
                <a:sym typeface="+mn-ea"/>
              </a:rPr>
              <a:t>(</a:t>
            </a:r>
            <a:r>
              <a:rPr lang="en-US" altLang="zh-CN">
                <a:sym typeface="+mn-ea"/>
              </a:rPr>
              <a:t>9</a:t>
            </a:r>
            <a:r>
              <a:rPr lang="en-US" altLang="zh-CN">
                <a:sym typeface="+mn-ea"/>
              </a:rPr>
              <a:t>) filter()</a:t>
            </a:r>
            <a:endParaRPr lang="zh-CN" altLang="en-US"/>
          </a:p>
        </p:txBody>
      </p:sp>
      <p:sp>
        <p:nvSpPr>
          <p:cNvPr id="3" name="内容占位符 2"/>
          <p:cNvSpPr>
            <a:spLocks noGrp="1"/>
          </p:cNvSpPr>
          <p:nvPr>
            <p:ph idx="1"/>
          </p:nvPr>
        </p:nvSpPr>
        <p:spPr/>
        <p:txBody>
          <a:bodyPr>
            <a:normAutofit fontScale="90000"/>
          </a:bodyPr>
          <a:p>
            <a:r>
              <a:rPr lang="en-US" altLang="zh-CN">
                <a:sym typeface="+mn-ea"/>
              </a:rPr>
              <a:t>filter</a:t>
            </a:r>
            <a:r>
              <a:rPr lang="zh-CN" altLang="en-US"/>
              <a:t>就是从数组中找到适合条件的元素（比如说大于某一个元素的值）</a:t>
            </a:r>
            <a:endParaRPr lang="zh-CN" altLang="en-US"/>
          </a:p>
          <a:p>
            <a:r>
              <a:rPr lang="zh-CN" altLang="en-US"/>
              <a:t>callback：必须，数组中的每一个元素都会执行该函数，满足条件的元素被返回至新数组内，未满足条件的被忽略。该函数默认有三个参数。 </a:t>
            </a:r>
            <a:endParaRPr lang="zh-CN" altLang="en-US"/>
          </a:p>
          <a:p>
            <a:r>
              <a:rPr lang="zh-CN" altLang="en-US"/>
              <a:t>element（必选）：当前元素的值 </a:t>
            </a:r>
            <a:endParaRPr lang="zh-CN" altLang="en-US"/>
          </a:p>
          <a:p>
            <a:r>
              <a:rPr lang="zh-CN" altLang="en-US"/>
              <a:t>index（可选）： 当前元素的索引 </a:t>
            </a:r>
            <a:endParaRPr lang="zh-CN" altLang="en-US"/>
          </a:p>
          <a:p>
            <a:r>
              <a:rPr lang="zh-CN" altLang="en-US"/>
              <a:t>array（可选）：当前元素所属的数组</a:t>
            </a:r>
            <a:endParaRPr lang="zh-CN" altLang="en-US"/>
          </a:p>
          <a:p>
            <a:r>
              <a:rPr lang="zh-CN" altLang="en-US"/>
              <a:t>var arr=[1,23,5,78,34,55,13];</a:t>
            </a:r>
            <a:endParaRPr lang="zh-CN" altLang="en-US"/>
          </a:p>
          <a:p>
            <a:r>
              <a:rPr lang="zh-CN" altLang="en-US"/>
              <a:t>arr.filter(function(element,pos){return element&gt;23})</a:t>
            </a:r>
            <a:endParaRPr lang="zh-CN" altLang="en-US"/>
          </a:p>
          <a:p>
            <a:r>
              <a:rPr lang="zh-CN" altLang="en-US"/>
              <a:t>在console中运行可以直接看到：</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5</a:t>
            </a:r>
            <a:r>
              <a:rPr lang="zh-CN" altLang="en-US">
                <a:sym typeface="+mn-ea"/>
              </a:rPr>
              <a:t>、数组的方法</a:t>
            </a:r>
            <a:br>
              <a:rPr lang="zh-CN" altLang="en-US">
                <a:sym typeface="+mn-ea"/>
              </a:rPr>
            </a:br>
            <a:r>
              <a:rPr lang="zh-CN" altLang="en-US">
                <a:sym typeface="+mn-ea"/>
              </a:rPr>
              <a:t>(</a:t>
            </a:r>
            <a:r>
              <a:rPr lang="en-US" altLang="zh-CN">
                <a:sym typeface="+mn-ea"/>
              </a:rPr>
              <a:t>10) reduce(),</a:t>
            </a:r>
            <a:r>
              <a:rPr lang="en-US" altLang="zh-CN">
                <a:sym typeface="+mn-ea"/>
              </a:rPr>
              <a:t>reduceRight()</a:t>
            </a:r>
            <a:endParaRPr lang="zh-CN" altLang="en-US"/>
          </a:p>
        </p:txBody>
      </p:sp>
      <p:sp>
        <p:nvSpPr>
          <p:cNvPr id="3" name="内容占位符 2"/>
          <p:cNvSpPr>
            <a:spLocks noGrp="1"/>
          </p:cNvSpPr>
          <p:nvPr>
            <p:ph idx="1"/>
          </p:nvPr>
        </p:nvSpPr>
        <p:spPr/>
        <p:txBody>
          <a:bodyPr>
            <a:normAutofit lnSpcReduction="20000"/>
          </a:bodyPr>
          <a:p>
            <a:r>
              <a:rPr lang="zh-CN" altLang="en-US"/>
              <a:t>reduce()方法接收一个函数callbackfn作为累加器（accumulator），数组中的每个值（从左到右）开始合并，最终为一个值</a:t>
            </a:r>
            <a:r>
              <a:rPr lang="en-US" altLang="zh-CN"/>
              <a:t>.</a:t>
            </a:r>
            <a:endParaRPr lang="en-US" altLang="zh-CN"/>
          </a:p>
          <a:p>
            <a:r>
              <a:rPr lang="en-US" altLang="zh-CN"/>
              <a:t>var arr = [0,1,2,3,4]; arr.reduce(function (preValue,curValue,index,array) { return preValue + curValue; }); // 10</a:t>
            </a:r>
            <a:endParaRPr lang="en-US" altLang="zh-CN"/>
          </a:p>
          <a:p>
            <a:r>
              <a:rPr lang="en-US" altLang="zh-CN"/>
              <a:t>reduceRight()方法的功能和reduce()功能是一样的，不同的是reduceRight()从数组的末尾向前将数组中的数组项做累加。</a:t>
            </a:r>
            <a:endParaRPr lang="en-US" altLang="zh-CN"/>
          </a:p>
          <a:p>
            <a:r>
              <a:rPr lang="en-US" altLang="zh-CN"/>
              <a:t>reduceRight()首次调用回调函数callbackfn时，prevValue 和 curValue 可以是两个值之一。如果调用 reduceRight() 时提供了 initialValue 参数，则 prevValue 等于 initialValue，curValue 等于数组中的最后一个值。如果没有提供 initialValue 参数，则 prevValue 等于数组最后一个值， curValue 等于数组中倒数第二个值。</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函数概述</a:t>
            </a:r>
            <a:endParaRPr lang="zh-CN" altLang="en-US"/>
          </a:p>
        </p:txBody>
      </p:sp>
      <p:sp>
        <p:nvSpPr>
          <p:cNvPr id="3" name="副标题 2"/>
          <p:cNvSpPr>
            <a:spLocks noGrp="1"/>
          </p:cNvSpPr>
          <p:nvPr>
            <p:ph type="subTitle" idx="1"/>
          </p:nvPr>
        </p:nvSpPr>
        <p:spPr/>
        <p:txBody>
          <a:bodyPr/>
          <a:p>
            <a:r>
              <a:rPr lang="zh-CN" altLang="en-US"/>
              <a:t>Js函数的概念、作用、创建、调用！</a:t>
            </a:r>
            <a:endParaRPr lang="zh-CN" altLang="en-US"/>
          </a:p>
          <a:p>
            <a:r>
              <a:rPr lang="zh-CN" altLang="en-US"/>
              <a:t>函数是用来帮助我们封装、调用代码的最方便的工具！</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1、什么是数组</a:t>
            </a:r>
            <a:endParaRPr lang="zh-CN" altLang="en-US"/>
          </a:p>
        </p:txBody>
      </p:sp>
      <p:sp>
        <p:nvSpPr>
          <p:cNvPr id="3" name="内容占位符 2"/>
          <p:cNvSpPr>
            <a:spLocks noGrp="1"/>
          </p:cNvSpPr>
          <p:nvPr>
            <p:ph idx="1"/>
          </p:nvPr>
        </p:nvSpPr>
        <p:spPr/>
        <p:txBody>
          <a:bodyPr/>
          <a:p>
            <a:r>
              <a:rPr lang="zh-CN" altLang="en-US"/>
              <a:t>数组就是一组数据的集合</a:t>
            </a:r>
            <a:endParaRPr lang="zh-CN" altLang="en-US"/>
          </a:p>
          <a:p>
            <a:endParaRPr lang="zh-CN" altLang="en-US"/>
          </a:p>
          <a:p>
            <a:r>
              <a:rPr lang="zh-CN" altLang="en-US"/>
              <a:t>其表现形式就是内存中的一段连续的内存地址</a:t>
            </a:r>
            <a:endParaRPr lang="zh-CN" altLang="en-US"/>
          </a:p>
          <a:p>
            <a:endParaRPr lang="zh-CN" altLang="en-US"/>
          </a:p>
          <a:p>
            <a:r>
              <a:rPr lang="zh-CN" altLang="en-US"/>
              <a:t>数组名称其实就是连续内存地址的首地址</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6</a:t>
            </a:r>
            <a:r>
              <a:rPr lang="zh-CN" altLang="en-US">
                <a:sym typeface="+mn-ea"/>
              </a:rPr>
              <a:t>、总共有三种函数定义的方式</a:t>
            </a:r>
            <a:br>
              <a:rPr lang="zh-CN" altLang="en-US">
                <a:sym typeface="+mn-ea"/>
              </a:rPr>
            </a:br>
            <a:r>
              <a:rPr lang="zh-CN" altLang="en-US">
                <a:sym typeface="+mn-ea"/>
              </a:rPr>
              <a:t>【1】函数声明语句</a:t>
            </a:r>
            <a:endParaRPr lang="zh-CN" altLang="en-US">
              <a:sym typeface="+mn-ea"/>
            </a:endParaRPr>
          </a:p>
        </p:txBody>
      </p:sp>
      <p:sp>
        <p:nvSpPr>
          <p:cNvPr id="3" name="内容占位符 2"/>
          <p:cNvSpPr>
            <a:spLocks noGrp="1"/>
          </p:cNvSpPr>
          <p:nvPr>
            <p:ph idx="1"/>
          </p:nvPr>
        </p:nvSpPr>
        <p:spPr/>
        <p:txBody>
          <a:bodyPr>
            <a:normAutofit fontScale="90000" lnSpcReduction="20000"/>
          </a:bodyPr>
          <a:p>
            <a:r>
              <a:rPr lang="zh-CN" altLang="en-US">
                <a:sym typeface="+mn-ea"/>
              </a:rPr>
              <a:t>使用function关键字，后跟一组参数以及函数体</a:t>
            </a:r>
            <a:endParaRPr lang="zh-CN" altLang="en-US"/>
          </a:p>
          <a:p>
            <a:r>
              <a:rPr lang="zh-CN" altLang="en-US">
                <a:sym typeface="+mn-ea"/>
              </a:rPr>
              <a:t>function funcname([arg1 [,arg2 [...,argn]]]){</a:t>
            </a:r>
            <a:endParaRPr lang="zh-CN" altLang="en-US"/>
          </a:p>
          <a:p>
            <a:r>
              <a:rPr lang="zh-CN" altLang="en-US">
                <a:sym typeface="+mn-ea"/>
              </a:rPr>
              <a:t>    statement;}</a:t>
            </a:r>
            <a:endParaRPr lang="zh-CN" altLang="en-US"/>
          </a:p>
          <a:p>
            <a:r>
              <a:rPr lang="zh-CN" altLang="en-US">
                <a:sym typeface="+mn-ea"/>
              </a:rPr>
              <a:t>　　funcname是要声明的函数名称的标识符。函数名之后的圆括号中是参数列表，参数之间使用逗号分隔。当调用函数时，这些标识符则指代传入函数的实参</a:t>
            </a:r>
            <a:endParaRPr lang="zh-CN" altLang="en-US"/>
          </a:p>
          <a:p>
            <a:r>
              <a:rPr lang="zh-CN" altLang="en-US">
                <a:sym typeface="+mn-ea"/>
              </a:rPr>
              <a:t>　　[注意]function语句里的花括号是必需的，这和while循环和其他一些语句所使用的语句块是不同的，即使函数体内只包含一条语句，仍然必须使用花括号将其括起来</a:t>
            </a:r>
            <a:endParaRPr lang="zh-CN" altLang="en-US"/>
          </a:p>
          <a:p>
            <a:r>
              <a:rPr lang="zh-CN" altLang="en-US">
                <a:sym typeface="+mn-ea"/>
              </a:rPr>
              <a:t>function test()//SyntaxError: Unexpected end of input</a:t>
            </a:r>
            <a:endParaRPr lang="zh-CN" altLang="en-US"/>
          </a:p>
          <a:p>
            <a:r>
              <a:rPr lang="zh-CN" altLang="en-US">
                <a:sym typeface="+mn-ea"/>
              </a:rPr>
              <a:t>function test(){};//不报错</a:t>
            </a:r>
            <a:endParaRPr lang="zh-CN" altLang="en-US"/>
          </a:p>
          <a:p>
            <a:r>
              <a:rPr lang="zh-CN" altLang="en-US">
                <a:sym typeface="+mn-ea"/>
              </a:rPr>
              <a:t>while(true);//不报错</a:t>
            </a:r>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73760"/>
          </a:xfrm>
        </p:spPr>
        <p:txBody>
          <a:bodyPr/>
          <a:p>
            <a:r>
              <a:rPr lang="zh-CN" altLang="en-US">
                <a:sym typeface="+mn-ea"/>
              </a:rPr>
              <a:t>【</a:t>
            </a:r>
            <a:r>
              <a:rPr lang="en-US" altLang="zh-CN">
                <a:sym typeface="+mn-ea"/>
              </a:rPr>
              <a:t>2</a:t>
            </a:r>
            <a:r>
              <a:rPr lang="zh-CN" altLang="en-US">
                <a:sym typeface="+mn-ea"/>
              </a:rPr>
              <a:t>】函数表达式，又叫函数字面量</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sym typeface="+mn-ea"/>
              </a:rPr>
              <a:t>var sum2=function(n1,n2){</a:t>
            </a:r>
            <a:endParaRPr lang="zh-CN" altLang="en-US"/>
          </a:p>
          <a:p>
            <a:pPr marL="0" indent="0">
              <a:buNone/>
            </a:pPr>
            <a:r>
              <a:rPr lang="zh-CN" altLang="en-US">
                <a:sym typeface="+mn-ea"/>
              </a:rPr>
              <a:t>    return n1+n2;</a:t>
            </a:r>
            <a:endParaRPr lang="zh-CN" altLang="en-US"/>
          </a:p>
          <a:p>
            <a:pPr marL="0" indent="0">
              <a:buNone/>
            </a:pPr>
            <a:r>
              <a:rPr lang="zh-CN" altLang="en-US">
                <a:sym typeface="+mn-ea"/>
              </a:rPr>
              <a:t>};</a:t>
            </a:r>
            <a:endParaRPr lang="zh-CN" altLang="en-US"/>
          </a:p>
          <a:p>
            <a:pPr marL="0" indent="0">
              <a:buNone/>
            </a:pPr>
            <a:r>
              <a:rPr lang="zh-CN" altLang="en-US">
                <a:sym typeface="+mn-ea"/>
              </a:rPr>
              <a:t>两者的区别：解析器会先读取函数声明，并使其在执行任何代码之前可以访问；而函数表达式则必须等到解析器执行到它所在的代码行才会真正被解释执行。</a:t>
            </a:r>
            <a:endParaRPr lang="zh-CN" altLang="en-US"/>
          </a:p>
          <a:p>
            <a:pPr marL="0" indent="0">
              <a:buNone/>
            </a:pPr>
            <a:endParaRPr lang="zh-CN" altLang="en-US"/>
          </a:p>
          <a:p>
            <a:pPr marL="0" indent="0">
              <a:buNone/>
            </a:pPr>
            <a:r>
              <a:rPr lang="zh-CN" altLang="en-US">
                <a:sym typeface="+mn-ea"/>
              </a:rPr>
              <a:t>自执行函数严格来说也叫函数表达式，它主要用于创建一个新的作用域，在此作用域内声明的变量，不会和其它作用域内的变量冲突或混淆，大多是以匿名函数方式存在，且立即自动执行。</a:t>
            </a:r>
            <a:endParaRPr lang="zh-CN" altLang="en-US"/>
          </a:p>
          <a:p>
            <a:pPr marL="0" indent="0">
              <a:buNone/>
            </a:pP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a:t>
            </a:r>
            <a:r>
              <a:rPr lang="en-US" altLang="zh-CN">
                <a:sym typeface="+mn-ea"/>
              </a:rPr>
              <a:t>3</a:t>
            </a:r>
            <a:r>
              <a:rPr lang="zh-CN" altLang="en-US">
                <a:sym typeface="+mn-ea"/>
              </a:rPr>
              <a:t>】函数构造法，参数必须加引号</a:t>
            </a:r>
            <a:br>
              <a:rPr lang="zh-CN" altLang="en-US"/>
            </a:br>
            <a:endParaRPr lang="zh-CN" altLang="en-US"/>
          </a:p>
        </p:txBody>
      </p:sp>
      <p:sp>
        <p:nvSpPr>
          <p:cNvPr id="3" name="内容占位符 2"/>
          <p:cNvSpPr>
            <a:spLocks noGrp="1"/>
          </p:cNvSpPr>
          <p:nvPr>
            <p:ph idx="1"/>
          </p:nvPr>
        </p:nvSpPr>
        <p:spPr/>
        <p:txBody>
          <a:bodyPr>
            <a:normAutofit lnSpcReduction="10000"/>
          </a:bodyPr>
          <a:p>
            <a:r>
              <a:rPr lang="zh-CN" altLang="en-US"/>
              <a:t>var sum3=new Function('n1','n2','return n1+n2');</a:t>
            </a:r>
            <a:endParaRPr lang="zh-CN" altLang="en-US"/>
          </a:p>
          <a:p>
            <a:r>
              <a:rPr lang="zh-CN" altLang="en-US"/>
              <a:t>console.log(sum3(2,3));//5</a:t>
            </a:r>
            <a:endParaRPr lang="zh-CN" altLang="en-US"/>
          </a:p>
          <a:p>
            <a:r>
              <a:rPr lang="zh-CN" altLang="en-US"/>
              <a:t>从技术角度讲，这是一个函数表达式。一般不推荐用这种方法定义函数，因为这种语法会导致解析两次代码（第一次是解析常规ECMAScript代码，第二次是解析传入构造函数中的字符串），从而影响性能。</a:t>
            </a:r>
            <a:endParaRPr lang="zh-CN" altLang="en-US"/>
          </a:p>
          <a:p>
            <a:r>
              <a:rPr lang="zh-CN" altLang="en-US"/>
              <a:t> Function()构造函数每次执行时都会解析函数主体，并创建一个新的函数对象，所以当在一个循环或频繁执行的函数中调用Function()构造函数效率是非常低的。而函数字面量却不是每次遇到都会重新编译的，用Function()构造函数创建一个函数时并不遵循典型的作用域，它一直把它当作是顶级函数来执行。</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7</a:t>
            </a:r>
            <a:r>
              <a:rPr lang="zh-CN" altLang="en-US">
                <a:sym typeface="+mn-ea"/>
              </a:rPr>
              <a:t>、函数的创建方式有3种，调用方式也不是单一的，调用方式有4种！</a:t>
            </a:r>
            <a:endParaRPr lang="zh-CN" altLang="en-US">
              <a:sym typeface="+mn-ea"/>
            </a:endParaRPr>
          </a:p>
        </p:txBody>
      </p:sp>
      <p:sp>
        <p:nvSpPr>
          <p:cNvPr id="3" name="内容占位符 2"/>
          <p:cNvSpPr>
            <a:spLocks noGrp="1"/>
          </p:cNvSpPr>
          <p:nvPr>
            <p:ph idx="1"/>
          </p:nvPr>
        </p:nvSpPr>
        <p:spPr/>
        <p:txBody>
          <a:bodyPr>
            <a:normAutofit fontScale="70000"/>
          </a:bodyPr>
          <a:p>
            <a:r>
              <a:rPr lang="zh-CN" altLang="en-US"/>
              <a:t>     1、作为一个函数去调用 函数名+();(函数作为全局对象调用，会使this的值成为全局对象，使用window对象作为一个变量，容易造成程序崩溃！) </a:t>
            </a:r>
            <a:endParaRPr lang="zh-CN" altLang="en-US"/>
          </a:p>
          <a:p>
            <a:r>
              <a:rPr lang="zh-CN" altLang="en-US"/>
              <a:t>      2、函数作为方法调用：（函数作为对象的方法调用，会使this的值成为对象的本身！）</a:t>
            </a:r>
            <a:endParaRPr lang="zh-CN" altLang="en-US"/>
          </a:p>
          <a:p>
            <a:pPr marL="0" indent="0">
              <a:buNone/>
            </a:pPr>
            <a:r>
              <a:rPr lang="en-US" altLang="zh-CN">
                <a:sym typeface="+mn-ea"/>
              </a:rPr>
              <a:t>var myObject={</a:t>
            </a:r>
            <a:endParaRPr lang="en-US" altLang="zh-CN"/>
          </a:p>
          <a:p>
            <a:pPr marL="0" indent="0">
              <a:buNone/>
            </a:pPr>
            <a:r>
              <a:rPr lang="en-US" altLang="zh-CN">
                <a:sym typeface="+mn-ea"/>
              </a:rPr>
              <a:t>firstName:'john',</a:t>
            </a:r>
            <a:endParaRPr lang="en-US" altLang="zh-CN"/>
          </a:p>
          <a:p>
            <a:pPr marL="0" indent="0">
              <a:buNone/>
            </a:pPr>
            <a:r>
              <a:rPr lang="en-US" altLang="zh-CN">
                <a:sym typeface="+mn-ea"/>
              </a:rPr>
              <a:t>lastName:'Doe',</a:t>
            </a:r>
            <a:endParaRPr lang="en-US" altLang="zh-CN"/>
          </a:p>
          <a:p>
            <a:pPr marL="0" indent="0">
              <a:buNone/>
            </a:pPr>
            <a:r>
              <a:rPr lang="en-US" altLang="zh-CN">
                <a:sym typeface="+mn-ea"/>
              </a:rPr>
              <a:t>fullName:function(){return this.firstName +“ ”+this.lastName;</a:t>
            </a:r>
            <a:endParaRPr lang="en-US" altLang="zh-CN"/>
          </a:p>
          <a:p>
            <a:pPr marL="0" indent="0">
              <a:buNone/>
            </a:pPr>
            <a:r>
              <a:rPr lang="en-US" altLang="zh-CN">
                <a:sym typeface="+mn-ea"/>
              </a:rPr>
              <a:t>}</a:t>
            </a:r>
            <a:endParaRPr lang="en-US" altLang="zh-CN"/>
          </a:p>
          <a:p>
            <a:pPr marL="0" indent="0">
              <a:buNone/>
            </a:pPr>
            <a:r>
              <a:rPr lang="en-US" altLang="zh-CN">
                <a:sym typeface="+mn-ea"/>
              </a:rPr>
              <a:t>}</a:t>
            </a:r>
            <a:endParaRPr lang="en-US" altLang="zh-CN"/>
          </a:p>
          <a:p>
            <a:pPr marL="0" indent="0">
              <a:buNone/>
            </a:pPr>
            <a:r>
              <a:rPr lang="en-US" altLang="zh-CN">
                <a:sym typeface="+mn-ea"/>
              </a:rPr>
              <a:t>myObject.fullName();//</a:t>
            </a:r>
            <a:r>
              <a:rPr lang="zh-CN" altLang="en-US">
                <a:sym typeface="+mn-ea"/>
              </a:rPr>
              <a:t>返回</a:t>
            </a:r>
            <a:r>
              <a:rPr lang="en-US" altLang="zh-CN">
                <a:sym typeface="+mn-ea"/>
              </a:rPr>
              <a:t>“John Doe”</a:t>
            </a:r>
            <a:endParaRPr lang="zh-CN" altLang="en-US">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7</a:t>
            </a:r>
            <a:r>
              <a:rPr lang="zh-CN" altLang="en-US">
                <a:sym typeface="+mn-ea"/>
              </a:rPr>
              <a:t>、函数的创建方式有3种，调用方式也不是单一的，调用方式有4种！</a:t>
            </a:r>
            <a:endParaRPr lang="en-US" altLang="zh-CN"/>
          </a:p>
        </p:txBody>
      </p:sp>
      <p:sp>
        <p:nvSpPr>
          <p:cNvPr id="3" name="内容占位符 2"/>
          <p:cNvSpPr>
            <a:spLocks noGrp="1"/>
          </p:cNvSpPr>
          <p:nvPr>
            <p:ph idx="1"/>
          </p:nvPr>
        </p:nvSpPr>
        <p:spPr/>
        <p:txBody>
          <a:bodyPr>
            <a:normAutofit lnSpcReduction="10000"/>
          </a:bodyPr>
          <a:p>
            <a:r>
              <a:rPr lang="en-US" altLang="zh-CN">
                <a:sym typeface="+mn-ea"/>
              </a:rPr>
              <a:t>3、使用构造函数调用函数：(构造函数中的this没有任何值)</a:t>
            </a:r>
            <a:endParaRPr lang="en-US" altLang="zh-CN">
              <a:sym typeface="+mn-ea"/>
            </a:endParaRPr>
          </a:p>
          <a:p>
            <a:r>
              <a:rPr lang="en-US" altLang="zh-CN">
                <a:sym typeface="+mn-ea"/>
              </a:rPr>
              <a:t>function myFunction(arg1,arg2){</a:t>
            </a:r>
            <a:endParaRPr lang="en-US" altLang="zh-CN">
              <a:sym typeface="+mn-ea"/>
            </a:endParaRPr>
          </a:p>
          <a:p>
            <a:r>
              <a:rPr lang="en-US" altLang="zh-CN">
                <a:sym typeface="+mn-ea"/>
              </a:rPr>
              <a:t>this.firstName = arg1;</a:t>
            </a:r>
            <a:endParaRPr lang="en-US" altLang="zh-CN">
              <a:sym typeface="+mn-ea"/>
            </a:endParaRPr>
          </a:p>
          <a:p>
            <a:r>
              <a:rPr lang="en-US" altLang="zh-CN">
                <a:sym typeface="+mn-ea"/>
              </a:rPr>
              <a:t>this.lastName = arg2;</a:t>
            </a:r>
            <a:endParaRPr lang="en-US" altLang="zh-CN">
              <a:sym typeface="+mn-ea"/>
            </a:endParaRPr>
          </a:p>
          <a:p>
            <a:r>
              <a:rPr lang="en-US" altLang="zh-CN">
                <a:sym typeface="+mn-ea"/>
              </a:rPr>
              <a:t>}</a:t>
            </a:r>
            <a:endParaRPr lang="en-US" altLang="zh-CN">
              <a:sym typeface="+mn-ea"/>
            </a:endParaRPr>
          </a:p>
          <a:p>
            <a:r>
              <a:rPr lang="en-US" altLang="zh-CN">
                <a:sym typeface="+mn-ea"/>
              </a:rPr>
              <a:t>var x=new </a:t>
            </a:r>
            <a:r>
              <a:rPr lang="en-US" altLang="zh-CN">
                <a:sym typeface="+mn-ea"/>
              </a:rPr>
              <a:t>myFunction('Joho','Doe');</a:t>
            </a:r>
            <a:endParaRPr lang="en-US" altLang="zh-CN">
              <a:sym typeface="+mn-ea"/>
            </a:endParaRPr>
          </a:p>
          <a:p>
            <a:r>
              <a:rPr lang="en-US" altLang="zh-CN">
                <a:sym typeface="+mn-ea"/>
              </a:rPr>
              <a:t>x.firstName;</a:t>
            </a:r>
            <a:endParaRPr lang="en-US" altLang="zh-CN">
              <a:sym typeface="+mn-ea"/>
            </a:endParaRPr>
          </a:p>
          <a:p>
            <a:r>
              <a:rPr lang="en-US" altLang="zh-CN">
                <a:sym typeface="+mn-ea"/>
              </a:rPr>
              <a:t>//</a:t>
            </a:r>
            <a:r>
              <a:rPr lang="zh-CN" altLang="en-US">
                <a:sym typeface="+mn-ea"/>
              </a:rPr>
              <a:t>构造函数调用会创建一个新的对象，新的对象会继承构造函数的属性和方法。</a:t>
            </a:r>
            <a:endParaRPr lang="zh-CN" altLang="en-US">
              <a:sym typeface="+mn-ea"/>
            </a:endParaRPr>
          </a:p>
          <a:p>
            <a:endParaRPr lang="zh-CN" altLang="en-US">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7</a:t>
            </a:r>
            <a:r>
              <a:rPr lang="zh-CN" altLang="en-US">
                <a:sym typeface="+mn-ea"/>
              </a:rPr>
              <a:t>、函数的创建方式有3种，调用方式也不是单一的，调用方式有4种！</a:t>
            </a:r>
            <a:br>
              <a:rPr lang="en-US" altLang="zh-CN"/>
            </a:br>
            <a:endParaRPr lang="zh-CN" altLang="en-US"/>
          </a:p>
        </p:txBody>
      </p:sp>
      <p:sp>
        <p:nvSpPr>
          <p:cNvPr id="3" name="内容占位符 2"/>
          <p:cNvSpPr>
            <a:spLocks noGrp="1"/>
          </p:cNvSpPr>
          <p:nvPr>
            <p:ph idx="1"/>
          </p:nvPr>
        </p:nvSpPr>
        <p:spPr>
          <a:xfrm>
            <a:off x="838200" y="1297940"/>
            <a:ext cx="10515600" cy="4879340"/>
          </a:xfrm>
        </p:spPr>
        <p:txBody>
          <a:bodyPr>
            <a:normAutofit fontScale="60000"/>
          </a:bodyPr>
          <a:p>
            <a:r>
              <a:rPr lang="zh-CN" altLang="en-US"/>
              <a:t>4、作为函数方法调用函数：(这种可以设置this的值，我可以返回不同this！)</a:t>
            </a:r>
            <a:endParaRPr lang="zh-CN" altLang="en-US"/>
          </a:p>
          <a:p>
            <a:r>
              <a:rPr lang="zh-CN" altLang="en-US"/>
              <a:t>        在js中函数是对象，是对象就有属性个方法，而call（）和apply（）是预定义的函数方法！</a:t>
            </a:r>
            <a:endParaRPr lang="zh-CN" altLang="en-US"/>
          </a:p>
          <a:p>
            <a:r>
              <a:rPr lang="zh-CN" altLang="en-US"/>
              <a:t>        这两个方法都可以调用函数，两个方法的第一个参数必须是对象的本身！</a:t>
            </a:r>
            <a:endParaRPr lang="zh-CN" altLang="en-US"/>
          </a:p>
          <a:p>
            <a:r>
              <a:rPr lang="en-US" altLang="zh-CN"/>
              <a:t>function </a:t>
            </a:r>
            <a:r>
              <a:rPr lang="en-US" altLang="zh-CN">
                <a:sym typeface="+mn-ea"/>
              </a:rPr>
              <a:t>myFunction(a,b){</a:t>
            </a:r>
            <a:endParaRPr lang="en-US" altLang="zh-CN">
              <a:sym typeface="+mn-ea"/>
            </a:endParaRPr>
          </a:p>
          <a:p>
            <a:r>
              <a:rPr lang="en-US" altLang="zh-CN">
                <a:sym typeface="+mn-ea"/>
              </a:rPr>
              <a:t>return a*b;</a:t>
            </a:r>
            <a:endParaRPr lang="en-US" altLang="zh-CN">
              <a:sym typeface="+mn-ea"/>
            </a:endParaRPr>
          </a:p>
          <a:p>
            <a:r>
              <a:rPr lang="en-US" altLang="zh-CN">
                <a:sym typeface="+mn-ea"/>
              </a:rPr>
              <a:t>}</a:t>
            </a:r>
            <a:endParaRPr lang="en-US" altLang="zh-CN">
              <a:sym typeface="+mn-ea"/>
            </a:endParaRPr>
          </a:p>
          <a:p>
            <a:r>
              <a:rPr lang="en-US" altLang="zh-CN">
                <a:sym typeface="+mn-ea"/>
              </a:rPr>
              <a:t>myFunction.call(myObject,10,2);//</a:t>
            </a:r>
            <a:r>
              <a:rPr lang="zh-CN" altLang="en-US">
                <a:sym typeface="+mn-ea"/>
              </a:rPr>
              <a:t>返回</a:t>
            </a:r>
            <a:r>
              <a:rPr lang="en-US" altLang="zh-CN">
                <a:sym typeface="+mn-ea"/>
              </a:rPr>
              <a:t>20</a:t>
            </a:r>
            <a:endParaRPr lang="en-US" altLang="zh-CN">
              <a:sym typeface="+mn-ea"/>
            </a:endParaRPr>
          </a:p>
          <a:p>
            <a:r>
              <a:rPr lang="en-US" altLang="zh-CN">
                <a:sym typeface="+mn-ea"/>
              </a:rPr>
              <a:t>function </a:t>
            </a:r>
            <a:r>
              <a:rPr lang="en-US" altLang="zh-CN">
                <a:sym typeface="+mn-ea"/>
              </a:rPr>
              <a:t>myFunction(a,b){</a:t>
            </a:r>
            <a:endParaRPr lang="en-US" altLang="zh-CN">
              <a:sym typeface="+mn-ea"/>
            </a:endParaRPr>
          </a:p>
          <a:p>
            <a:r>
              <a:rPr lang="en-US" altLang="zh-CN">
                <a:sym typeface="+mn-ea"/>
              </a:rPr>
              <a:t>return a*b;</a:t>
            </a:r>
            <a:endParaRPr lang="en-US" altLang="zh-CN">
              <a:sym typeface="+mn-ea"/>
            </a:endParaRPr>
          </a:p>
          <a:p>
            <a:r>
              <a:rPr lang="en-US" altLang="zh-CN">
                <a:sym typeface="+mn-ea"/>
              </a:rPr>
              <a:t>}</a:t>
            </a:r>
            <a:endParaRPr lang="en-US" altLang="zh-CN">
              <a:sym typeface="+mn-ea"/>
            </a:endParaRPr>
          </a:p>
          <a:p>
            <a:r>
              <a:rPr lang="en-US" altLang="zh-CN">
                <a:sym typeface="+mn-ea"/>
              </a:rPr>
              <a:t>myArray=[10,2];</a:t>
            </a:r>
            <a:endParaRPr lang="en-US" altLang="zh-CN">
              <a:sym typeface="+mn-ea"/>
            </a:endParaRPr>
          </a:p>
          <a:p>
            <a:r>
              <a:rPr lang="en-US" altLang="zh-CN">
                <a:sym typeface="+mn-ea"/>
              </a:rPr>
              <a:t>myFunction.apply(myObject,myArray);//</a:t>
            </a:r>
            <a:r>
              <a:rPr lang="zh-CN" altLang="en-US">
                <a:sym typeface="+mn-ea"/>
              </a:rPr>
              <a:t>返回</a:t>
            </a:r>
            <a:r>
              <a:rPr lang="en-US" altLang="zh-CN">
                <a:sym typeface="+mn-ea"/>
              </a:rPr>
              <a:t>20</a:t>
            </a:r>
            <a:endParaRPr lang="en-US" altLang="zh-CN">
              <a:sym typeface="+mn-ea"/>
            </a:endParaRPr>
          </a:p>
          <a:p>
            <a:r>
              <a:rPr lang="en-US" altLang="zh-CN">
                <a:sym typeface="+mn-ea"/>
              </a:rPr>
              <a:t>//</a:t>
            </a:r>
            <a:r>
              <a:rPr lang="zh-CN" altLang="en-US">
                <a:sym typeface="+mn-ea"/>
              </a:rPr>
              <a:t>两个方法的区别在于，</a:t>
            </a:r>
            <a:r>
              <a:rPr lang="en-US" altLang="zh-CN">
                <a:sym typeface="+mn-ea"/>
              </a:rPr>
              <a:t>apply</a:t>
            </a:r>
            <a:r>
              <a:rPr lang="zh-CN" altLang="en-US">
                <a:sym typeface="+mn-ea"/>
              </a:rPr>
              <a:t>传入的是一个参数数组，而</a:t>
            </a:r>
            <a:r>
              <a:rPr lang="en-US" altLang="zh-CN">
                <a:sym typeface="+mn-ea"/>
              </a:rPr>
              <a:t>call</a:t>
            </a:r>
            <a:r>
              <a:rPr lang="zh-CN" altLang="en-US">
                <a:sym typeface="+mn-ea"/>
              </a:rPr>
              <a:t>传入的是普通参数</a:t>
            </a:r>
            <a:endParaRPr lang="zh-CN" altLang="en-US">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14985"/>
            <a:ext cx="10515600" cy="1325880"/>
          </a:xfrm>
        </p:spPr>
        <p:txBody>
          <a:bodyPr>
            <a:normAutofit fontScale="90000"/>
          </a:bodyPr>
          <a:p>
            <a:r>
              <a:rPr lang="en-US" altLang="zh-CN">
                <a:sym typeface="+mn-ea"/>
              </a:rPr>
              <a:t>8</a:t>
            </a:r>
            <a:r>
              <a:rPr lang="zh-CN" altLang="en-US">
                <a:sym typeface="+mn-ea"/>
              </a:rPr>
              <a:t>、如果想要对函数有更深刻的理解，或者正确认识函数！需要我们先做一件事，那就是了解js的运行机制问题：</a:t>
            </a:r>
            <a:endParaRPr lang="zh-CN" altLang="en-US">
              <a:sym typeface="+mn-ea"/>
            </a:endParaRPr>
          </a:p>
        </p:txBody>
      </p:sp>
      <p:sp>
        <p:nvSpPr>
          <p:cNvPr id="3" name="内容占位符 2"/>
          <p:cNvSpPr>
            <a:spLocks noGrp="1"/>
          </p:cNvSpPr>
          <p:nvPr>
            <p:ph idx="1"/>
          </p:nvPr>
        </p:nvSpPr>
        <p:spPr>
          <a:xfrm>
            <a:off x="838200" y="2189480"/>
            <a:ext cx="10515600" cy="3987800"/>
          </a:xfrm>
        </p:spPr>
        <p:txBody>
          <a:bodyPr>
            <a:normAutofit fontScale="90000" lnSpcReduction="10000"/>
          </a:bodyPr>
          <a:p>
            <a:pPr marL="0" indent="0">
              <a:buNone/>
            </a:pPr>
            <a:r>
              <a:rPr lang="zh-CN" altLang="en-US">
                <a:sym typeface="+mn-ea"/>
              </a:rPr>
              <a:t>        1、在js中js引擎会优先解析var变量和function定义！在预解析完成后从上到下逐步进行！</a:t>
            </a:r>
            <a:endParaRPr lang="zh-CN" altLang="en-US"/>
          </a:p>
          <a:p>
            <a:pPr marL="0" indent="0">
              <a:buNone/>
            </a:pPr>
            <a:r>
              <a:rPr lang="zh-CN" altLang="en-US">
                <a:sym typeface="+mn-ea"/>
              </a:rPr>
              <a:t>        2、解析var变量时，会把值存储在“执行环境”中，而不会去赋值，值是存储作用！例如:</a:t>
            </a:r>
            <a:endParaRPr lang="zh-CN" altLang="en-US"/>
          </a:p>
          <a:p>
            <a:pPr marL="0" indent="0">
              <a:buNone/>
            </a:pPr>
            <a:r>
              <a:rPr lang="zh-CN" altLang="en-US">
                <a:sym typeface="+mn-ea"/>
              </a:rPr>
              <a:t>        alert（a）;  var a = 5;  这时会输出undifiend,意思是没有被初始化没有被赋值!</a:t>
            </a:r>
            <a:endParaRPr lang="zh-CN" altLang="en-US"/>
          </a:p>
          <a:p>
            <a:pPr marL="0" indent="0">
              <a:buNone/>
            </a:pPr>
            <a:r>
              <a:rPr lang="zh-CN" altLang="en-US">
                <a:sym typeface="+mn-ea"/>
              </a:rPr>
              <a:t>        这并不是没有被定义，错误了的意思！</a:t>
            </a:r>
            <a:endParaRPr lang="zh-CN" altLang="en-US"/>
          </a:p>
          <a:p>
            <a:pPr marL="0" indent="0">
              <a:buNone/>
            </a:pPr>
            <a:r>
              <a:rPr lang="zh-CN" altLang="en-US">
                <a:sym typeface="+mn-ea"/>
              </a:rPr>
              <a:t>        3、在解析function时会把函数整体定义，这也就解释了为什么在function定义函数时为什么可以先调用后声明了！其实表面上看是先调用了，其实在内部机制中第一步实行的是把以function方式定义的函数先声明了！</a:t>
            </a:r>
            <a:endParaRPr lang="zh-CN" altLang="en-US"/>
          </a:p>
          <a:p>
            <a:pPr marL="0" indent="0">
              <a:buNone/>
            </a:pP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9</a:t>
            </a:r>
            <a:r>
              <a:rPr lang="zh-CN" altLang="en-US">
                <a:sym typeface="+mn-ea"/>
              </a:rPr>
              <a:t>、</a:t>
            </a:r>
            <a:r>
              <a:rPr lang="zh-CN" altLang="en-US"/>
              <a:t>javascrit中函数有一个内置的对象arguments对象！</a:t>
            </a:r>
            <a:endParaRPr lang="zh-CN" altLang="en-US"/>
          </a:p>
        </p:txBody>
      </p:sp>
      <p:sp>
        <p:nvSpPr>
          <p:cNvPr id="3" name="内容占位符 2"/>
          <p:cNvSpPr>
            <a:spLocks noGrp="1"/>
          </p:cNvSpPr>
          <p:nvPr>
            <p:ph idx="1"/>
          </p:nvPr>
        </p:nvSpPr>
        <p:spPr/>
        <p:txBody>
          <a:bodyPr>
            <a:normAutofit fontScale="50000"/>
          </a:bodyPr>
          <a:p>
            <a:r>
              <a:rPr lang="zh-CN" altLang="en-US"/>
              <a:t>      作用是：1.在js中函数定义没有任何参数，调用该函数时可以传递任意参数！2.arguments对象是数组对象。3.arguments对象的length属性：获取函数的实参个数！4.利用Arguments对象特性,实现模拟函数的重载的效果.</a:t>
            </a:r>
            <a:endParaRPr lang="zh-CN" altLang="en-US"/>
          </a:p>
          <a:p>
            <a:r>
              <a:rPr lang="zh-CN" altLang="en-US"/>
              <a:t>function add() {</a:t>
            </a:r>
            <a:endParaRPr lang="zh-CN" altLang="en-US"/>
          </a:p>
          <a:p>
            <a:r>
              <a:rPr lang="zh-CN" altLang="en-US"/>
              <a:t>    var len = arguments.length,</a:t>
            </a:r>
            <a:endParaRPr lang="zh-CN" altLang="en-US"/>
          </a:p>
          <a:p>
            <a:r>
              <a:rPr lang="zh-CN" altLang="en-US"/>
              <a:t>        sum = 0;</a:t>
            </a:r>
            <a:endParaRPr lang="zh-CN" altLang="en-US"/>
          </a:p>
          <a:p>
            <a:r>
              <a:rPr lang="zh-CN" altLang="en-US"/>
              <a:t>    for(;len--;){</a:t>
            </a:r>
            <a:endParaRPr lang="zh-CN" altLang="en-US"/>
          </a:p>
          <a:p>
            <a:r>
              <a:rPr lang="zh-CN" altLang="en-US"/>
              <a:t>        sum += arguments[len];</a:t>
            </a:r>
            <a:endParaRPr lang="zh-CN" altLang="en-US"/>
          </a:p>
          <a:p>
            <a:r>
              <a:rPr lang="zh-CN" altLang="en-US"/>
              <a:t>    }</a:t>
            </a:r>
            <a:endParaRPr lang="zh-CN" altLang="en-US"/>
          </a:p>
          <a:p>
            <a:r>
              <a:rPr lang="zh-CN" altLang="en-US"/>
              <a:t>    return sum;</a:t>
            </a:r>
            <a:endParaRPr lang="zh-CN" altLang="en-US"/>
          </a:p>
          <a:p>
            <a:r>
              <a:rPr lang="zh-CN" altLang="en-US"/>
              <a:t>}</a:t>
            </a:r>
            <a:endParaRPr lang="zh-CN" altLang="en-US"/>
          </a:p>
          <a:p>
            <a:r>
              <a:rPr lang="zh-CN" altLang="en-US"/>
              <a:t>console.log( add(1,2,3) );   //6</a:t>
            </a:r>
            <a:endParaRPr lang="zh-CN" altLang="en-US"/>
          </a:p>
          <a:p>
            <a:r>
              <a:rPr lang="zh-CN" altLang="en-US"/>
              <a:t>console.log( add(1,3) );     //4</a:t>
            </a:r>
            <a:endParaRPr lang="zh-CN" altLang="en-US"/>
          </a:p>
          <a:p>
            <a:r>
              <a:rPr lang="zh-CN" altLang="en-US"/>
              <a:t>console.log( add(1,2,3,5,6,2,7) );   //26</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2、关于js中的数组特点</a:t>
            </a:r>
            <a:endParaRPr lang="zh-CN" altLang="en-US"/>
          </a:p>
        </p:txBody>
      </p:sp>
      <p:sp>
        <p:nvSpPr>
          <p:cNvPr id="3" name="内容占位符 2"/>
          <p:cNvSpPr>
            <a:spLocks noGrp="1"/>
          </p:cNvSpPr>
          <p:nvPr>
            <p:ph idx="1"/>
          </p:nvPr>
        </p:nvSpPr>
        <p:spPr/>
        <p:txBody>
          <a:bodyPr/>
          <a:p>
            <a:r>
              <a:rPr lang="zh-CN" altLang="en-US"/>
              <a:t>数组定义时无需指定数据类型</a:t>
            </a:r>
            <a:endParaRPr lang="zh-CN" altLang="en-US"/>
          </a:p>
          <a:p>
            <a:endParaRPr lang="zh-CN" altLang="en-US"/>
          </a:p>
          <a:p>
            <a:r>
              <a:rPr lang="zh-CN" altLang="en-US"/>
              <a:t>数组定义时可以无需指定数组长度</a:t>
            </a:r>
            <a:endParaRPr lang="zh-CN" altLang="en-US"/>
          </a:p>
          <a:p>
            <a:endParaRPr lang="zh-CN" altLang="en-US"/>
          </a:p>
          <a:p>
            <a:r>
              <a:rPr lang="zh-CN" altLang="en-US"/>
              <a:t>数组可以存储任何数据类型的数据（比如说一个元素保存整型，一个元素保存字符串型，这个在JS中是可以的）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创建数组的语法：</a:t>
            </a:r>
            <a:endParaRPr lang="zh-CN" altLang="en-US"/>
          </a:p>
        </p:txBody>
      </p:sp>
      <p:sp>
        <p:nvSpPr>
          <p:cNvPr id="3" name="内容占位符 2"/>
          <p:cNvSpPr>
            <a:spLocks noGrp="1"/>
          </p:cNvSpPr>
          <p:nvPr>
            <p:ph idx="1"/>
          </p:nvPr>
        </p:nvSpPr>
        <p:spPr>
          <a:xfrm>
            <a:off x="838200" y="1617345"/>
            <a:ext cx="10515600" cy="3835400"/>
          </a:xfrm>
        </p:spPr>
        <p:txBody>
          <a:bodyPr>
            <a:normAutofit lnSpcReduction="20000"/>
          </a:bodyPr>
          <a:p>
            <a:pPr marL="0" indent="0">
              <a:buNone/>
            </a:pPr>
            <a:r>
              <a:rPr lang="zh-CN" altLang="en-US" sz="2000">
                <a:sym typeface="+mn-ea"/>
              </a:rPr>
              <a:t>var arr=[值1,值2,值3];                     //隐式创建</a:t>
            </a:r>
            <a:endParaRPr lang="zh-CN" altLang="en-US" sz="2000"/>
          </a:p>
          <a:p>
            <a:pPr marL="0" indent="0">
              <a:buNone/>
            </a:pPr>
            <a:r>
              <a:rPr lang="zh-CN" altLang="en-US" sz="2000">
                <a:sym typeface="+mn-ea"/>
              </a:rPr>
              <a:t>var arr1 = [1,3,5,7,9];</a:t>
            </a:r>
            <a:endParaRPr lang="zh-CN" altLang="en-US" sz="2000"/>
          </a:p>
          <a:p>
            <a:pPr marL="0" indent="0">
              <a:buNone/>
            </a:pPr>
            <a:endParaRPr lang="zh-CN" altLang="en-US" sz="2000"/>
          </a:p>
          <a:p>
            <a:pPr marL="0" indent="0">
              <a:buNone/>
            </a:pPr>
            <a:r>
              <a:rPr lang="zh-CN" altLang="en-US" sz="2000">
                <a:sym typeface="+mn-ea"/>
              </a:rPr>
              <a:t>var arr=new Array(值1,值2,值3);      //直接实例化</a:t>
            </a:r>
            <a:endParaRPr lang="zh-CN" altLang="en-US" sz="2000"/>
          </a:p>
          <a:p>
            <a:pPr marL="0" indent="0">
              <a:buNone/>
            </a:pPr>
            <a:r>
              <a:rPr lang="zh-CN" altLang="en-US" sz="2000">
                <a:sym typeface="+mn-ea"/>
              </a:rPr>
              <a:t>var arr2 = new Array(2,4,6,8,10);</a:t>
            </a:r>
            <a:endParaRPr lang="zh-CN" altLang="en-US" sz="2000"/>
          </a:p>
          <a:p>
            <a:pPr marL="0" indent="0">
              <a:buNone/>
            </a:pPr>
            <a:endParaRPr lang="zh-CN" altLang="en-US" sz="2000"/>
          </a:p>
          <a:p>
            <a:pPr marL="0" indent="0">
              <a:buNone/>
            </a:pPr>
            <a:r>
              <a:rPr lang="zh-CN" altLang="en-US" sz="2000">
                <a:sym typeface="+mn-ea"/>
              </a:rPr>
              <a:t>var array=new Array(size);           //创建数组并指定长度</a:t>
            </a:r>
            <a:endParaRPr lang="zh-CN" altLang="en-US" sz="2000"/>
          </a:p>
          <a:p>
            <a:pPr marL="0" indent="0">
              <a:buNone/>
            </a:pPr>
            <a:r>
              <a:rPr lang="zh-CN" altLang="en-US" sz="2000">
                <a:sym typeface="+mn-ea"/>
              </a:rPr>
              <a:t>var arr3 = new Array(3);//固定数组长度为3</a:t>
            </a:r>
            <a:endParaRPr lang="zh-CN" altLang="en-US" sz="2000"/>
          </a:p>
          <a:p>
            <a:pPr marL="0" indent="0">
              <a:buNone/>
            </a:pPr>
            <a:r>
              <a:rPr lang="zh-CN" altLang="en-US" sz="2000">
                <a:sym typeface="+mn-ea"/>
              </a:rPr>
              <a:t>arr3[0] = 1;</a:t>
            </a:r>
            <a:endParaRPr lang="zh-CN" altLang="en-US" sz="2000"/>
          </a:p>
          <a:p>
            <a:pPr marL="0" indent="0">
              <a:buNone/>
            </a:pPr>
            <a:r>
              <a:rPr lang="zh-CN" altLang="en-US" sz="2000">
                <a:sym typeface="+mn-ea"/>
              </a:rPr>
              <a:t>arr3[1] = 2;</a:t>
            </a:r>
            <a:endParaRPr lang="zh-CN" altLang="en-US" sz="2000"/>
          </a:p>
          <a:p>
            <a:pPr marL="0" indent="0">
              <a:buNone/>
            </a:pPr>
            <a:r>
              <a:rPr lang="zh-CN" altLang="en-US" sz="2000">
                <a:sym typeface="+mn-ea"/>
              </a:rPr>
              <a:t>arr3[2] = 3;</a:t>
            </a:r>
            <a:endParaRPr lang="zh-CN" altLang="en-US" sz="2000"/>
          </a:p>
          <a:p>
            <a:pPr marL="0" indent="0">
              <a:buNone/>
            </a:pP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JS中符号含义：</a:t>
            </a:r>
            <a:endParaRPr lang="zh-CN" altLang="en-US"/>
          </a:p>
        </p:txBody>
      </p:sp>
      <p:sp>
        <p:nvSpPr>
          <p:cNvPr id="3" name="内容占位符 2"/>
          <p:cNvSpPr>
            <a:spLocks noGrp="1"/>
          </p:cNvSpPr>
          <p:nvPr>
            <p:ph idx="1"/>
          </p:nvPr>
        </p:nvSpPr>
        <p:spPr/>
        <p:txBody>
          <a:bodyPr/>
          <a:p>
            <a:r>
              <a:rPr lang="zh-CN" altLang="en-US"/>
              <a:t>()表示函数执行</a:t>
            </a:r>
            <a:endParaRPr lang="zh-CN" altLang="en-US"/>
          </a:p>
          <a:p>
            <a:endParaRPr lang="zh-CN" altLang="en-US"/>
          </a:p>
          <a:p>
            <a:r>
              <a:rPr lang="zh-CN" altLang="en-US"/>
              <a:t>[]表示语法模拟，表示模拟Array类的实例（=new Array()）</a:t>
            </a:r>
            <a:endParaRPr lang="zh-CN" altLang="en-US"/>
          </a:p>
          <a:p>
            <a:endParaRPr lang="zh-CN" altLang="en-US"/>
          </a:p>
          <a:p>
            <a:r>
              <a:rPr lang="zh-CN" altLang="en-US"/>
              <a:t>{}表示语法模拟，表示模拟Object类的实例（=new Object()）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3、关于数组长度</a:t>
            </a:r>
            <a:endParaRPr lang="zh-CN" altLang="en-US"/>
          </a:p>
        </p:txBody>
      </p:sp>
      <p:sp>
        <p:nvSpPr>
          <p:cNvPr id="3" name="内容占位符 2"/>
          <p:cNvSpPr>
            <a:spLocks noGrp="1"/>
          </p:cNvSpPr>
          <p:nvPr>
            <p:ph idx="1"/>
          </p:nvPr>
        </p:nvSpPr>
        <p:spPr/>
        <p:txBody>
          <a:bodyPr>
            <a:normAutofit lnSpcReduction="10000"/>
          </a:bodyPr>
          <a:p>
            <a:r>
              <a:rPr lang="zh-CN" altLang="en-US"/>
              <a:t>数组对象.length</a:t>
            </a:r>
            <a:endParaRPr lang="zh-CN" altLang="en-US"/>
          </a:p>
          <a:p>
            <a:endParaRPr lang="zh-CN" altLang="en-US"/>
          </a:p>
          <a:p>
            <a:r>
              <a:rPr lang="zh-CN" altLang="en-US"/>
              <a:t>在js中，每一个数组对象都可以调用length属性，它表示数组对象下共有几个数组元素</a:t>
            </a:r>
            <a:endParaRPr lang="zh-CN" altLang="en-US"/>
          </a:p>
          <a:p>
            <a:r>
              <a:rPr lang="zh-CN" altLang="en-US"/>
              <a:t> var row = ['zhangsan','lisi','wangwu'];</a:t>
            </a:r>
            <a:endParaRPr lang="zh-CN" altLang="en-US"/>
          </a:p>
          <a:p>
            <a:r>
              <a:rPr lang="zh-CN" altLang="en-US"/>
              <a:t> var length = row.length;//对数组进行遍历</a:t>
            </a:r>
            <a:endParaRPr lang="zh-CN" altLang="en-US"/>
          </a:p>
          <a:p>
            <a:r>
              <a:rPr lang="zh-CN" altLang="en-US"/>
              <a:t>for (var i=0;i&lt;length;i++){</a:t>
            </a:r>
            <a:endParaRPr lang="zh-CN" altLang="en-US"/>
          </a:p>
          <a:p>
            <a:r>
              <a:rPr lang="zh-CN" altLang="en-US"/>
              <a:t> doucument.write(row[i]+'&lt;br&gt;');</a:t>
            </a:r>
            <a:endParaRPr lang="zh-CN" altLang="en-US"/>
          </a:p>
          <a:p>
            <a:r>
              <a:rPr lang="zh-CN" altLang="en-US"/>
              <a:t>}    </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a:t>
            </a:r>
            <a:r>
              <a:rPr lang="zh-CN" altLang="en-US"/>
              <a:t>、多维数组</a:t>
            </a:r>
            <a:endParaRPr lang="zh-CN" altLang="en-US"/>
          </a:p>
        </p:txBody>
      </p:sp>
      <p:sp>
        <p:nvSpPr>
          <p:cNvPr id="3" name="内容占位符 2"/>
          <p:cNvSpPr>
            <a:spLocks noGrp="1"/>
          </p:cNvSpPr>
          <p:nvPr>
            <p:ph idx="1"/>
          </p:nvPr>
        </p:nvSpPr>
        <p:spPr/>
        <p:txBody>
          <a:bodyPr/>
          <a:p>
            <a:endParaRPr lang="zh-CN" altLang="en-US"/>
          </a:p>
          <a:p>
            <a:r>
              <a:rPr lang="zh-CN" altLang="en-US"/>
              <a:t>  var arr</a:t>
            </a:r>
            <a:r>
              <a:rPr lang="en-US" altLang="zh-CN"/>
              <a:t>1</a:t>
            </a:r>
            <a:r>
              <a:rPr lang="zh-CN" altLang="en-US"/>
              <a:t> = [</a:t>
            </a:r>
            <a:endParaRPr lang="zh-CN" altLang="en-US"/>
          </a:p>
          <a:p>
            <a:r>
              <a:rPr lang="zh-CN" altLang="en-US"/>
              <a:t>         [10,'zhangsan','male'],</a:t>
            </a:r>
            <a:endParaRPr lang="zh-CN" altLang="en-US"/>
          </a:p>
          <a:p>
            <a:r>
              <a:rPr lang="zh-CN" altLang="en-US"/>
              <a:t>         [11,'lisi','female'],</a:t>
            </a:r>
            <a:endParaRPr lang="zh-CN" altLang="en-US"/>
          </a:p>
          <a:p>
            <a:r>
              <a:rPr lang="zh-CN" altLang="en-US"/>
              <a:t>         [12,'wangwu','male']</a:t>
            </a:r>
            <a:endParaRPr lang="zh-CN" altLang="en-US"/>
          </a:p>
          <a:p>
            <a:r>
              <a:rPr lang="zh-CN" altLang="en-US"/>
              <a:t>      ];</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5</a:t>
            </a:r>
            <a:r>
              <a:rPr lang="zh-CN" altLang="en-US">
                <a:sym typeface="+mn-ea"/>
              </a:rPr>
              <a:t>、数组的方法</a:t>
            </a:r>
            <a:br>
              <a:rPr lang="zh-CN" altLang="en-US">
                <a:sym typeface="+mn-ea"/>
              </a:rPr>
            </a:br>
            <a:r>
              <a:rPr lang="zh-CN" altLang="en-US">
                <a:sym typeface="+mn-ea"/>
              </a:rPr>
              <a:t>(</a:t>
            </a:r>
            <a:r>
              <a:rPr lang="en-US" altLang="zh-CN">
                <a:sym typeface="+mn-ea"/>
              </a:rPr>
              <a:t>1)concat(),join()</a:t>
            </a:r>
            <a:endParaRPr lang="en-US" altLang="zh-CN">
              <a:sym typeface="+mn-ea"/>
            </a:endParaRPr>
          </a:p>
        </p:txBody>
      </p:sp>
      <p:sp>
        <p:nvSpPr>
          <p:cNvPr id="3" name="内容占位符 2"/>
          <p:cNvSpPr>
            <a:spLocks noGrp="1"/>
          </p:cNvSpPr>
          <p:nvPr>
            <p:ph idx="1"/>
          </p:nvPr>
        </p:nvSpPr>
        <p:spPr/>
        <p:txBody>
          <a:bodyPr>
            <a:normAutofit fontScale="90000" lnSpcReduction="20000"/>
          </a:bodyPr>
          <a:p>
            <a:r>
              <a:rPr lang="en-US" altLang="zh-CN"/>
              <a:t>var objArray=new Array(); </a:t>
            </a:r>
            <a:endParaRPr lang="en-US" altLang="zh-CN"/>
          </a:p>
          <a:p>
            <a:r>
              <a:rPr lang="en-US" altLang="zh-CN"/>
              <a:t>objArray.concact([item1[,item2[,....]]]-----------将参数列表连接到objArray的后面形成一个新的数组并返回，原有数组不受影响。如：var arr=["a","b","c"]; </a:t>
            </a:r>
            <a:endParaRPr lang="en-US" altLang="zh-CN"/>
          </a:p>
          <a:p>
            <a:r>
              <a:rPr lang="en-US" altLang="zh-CN"/>
              <a:t>arr.concat("d","e"); //a,b,c,d,e</a:t>
            </a:r>
            <a:endParaRPr lang="en-US" altLang="zh-CN"/>
          </a:p>
          <a:p>
            <a:r>
              <a:rPr lang="en-US" altLang="zh-CN"/>
              <a:t>将返回包括从"a"到"e"字母元素的数组。而arr本身不受影响。</a:t>
            </a:r>
            <a:endParaRPr lang="en-US" altLang="zh-CN"/>
          </a:p>
          <a:p>
            <a:endParaRPr lang="en-US" altLang="zh-CN"/>
          </a:p>
          <a:p>
            <a:r>
              <a:rPr lang="en-US" altLang="zh-CN"/>
              <a:t>objArray.join(separator)--------------以separator指定的字符作为分割符，将数组转换为字符串，当seperator 为逗号时，其作用和toString()相同。</a:t>
            </a:r>
            <a:endParaRPr lang="en-US" altLang="zh-CN"/>
          </a:p>
          <a:p>
            <a:r>
              <a:rPr lang="en-US" altLang="zh-CN"/>
              <a:t>var arr = ['A', 'B', 'C', 1, 2, 3];</a:t>
            </a:r>
            <a:endParaRPr lang="en-US" altLang="zh-CN"/>
          </a:p>
          <a:p>
            <a:r>
              <a:rPr lang="en-US" altLang="zh-CN"/>
              <a:t>arr.join('-'); // 'A-B-C-1-2-3'</a:t>
            </a:r>
            <a:endParaRPr lang="en-US" altLang="zh-CN"/>
          </a:p>
          <a:p>
            <a:pPr marL="0" indent="0">
              <a:buNone/>
            </a:pPr>
            <a:endParaRPr lang="en-US" altLang="zh-CN"/>
          </a:p>
        </p:txBody>
      </p:sp>
      <p:sp>
        <p:nvSpPr>
          <p:cNvPr id="4" name="文本框 3"/>
          <p:cNvSpPr txBox="1"/>
          <p:nvPr/>
        </p:nvSpPr>
        <p:spPr>
          <a:xfrm>
            <a:off x="5890260" y="3244850"/>
            <a:ext cx="411480" cy="368300"/>
          </a:xfrm>
          <a:prstGeom prst="rect">
            <a:avLst/>
          </a:prstGeom>
          <a:noFill/>
        </p:spPr>
        <p:txBody>
          <a:bodyPr wrap="none" rtlCol="0" anchor="t">
            <a:spAutoFit/>
          </a:bodyPr>
          <a:p>
            <a:r>
              <a:rPr lang="zh-CN" altLang="en-US">
                <a:sym typeface="+mn-ea"/>
              </a:rPr>
              <a:t>、</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5</a:t>
            </a:r>
            <a:r>
              <a:rPr lang="zh-CN" altLang="en-US">
                <a:sym typeface="+mn-ea"/>
              </a:rPr>
              <a:t>、数组的方法</a:t>
            </a:r>
            <a:br>
              <a:rPr lang="zh-CN" altLang="en-US">
                <a:sym typeface="+mn-ea"/>
              </a:rPr>
            </a:br>
            <a:r>
              <a:rPr lang="zh-CN" altLang="en-US">
                <a:sym typeface="+mn-ea"/>
              </a:rPr>
              <a:t>(</a:t>
            </a:r>
            <a:r>
              <a:rPr lang="en-US" altLang="zh-CN">
                <a:sym typeface="+mn-ea"/>
              </a:rPr>
              <a:t>2)</a:t>
            </a:r>
            <a:r>
              <a:rPr lang="zh-CN" altLang="en-US">
                <a:sym typeface="+mn-ea"/>
              </a:rPr>
              <a:t>pop()</a:t>
            </a:r>
            <a:r>
              <a:rPr lang="en-US" altLang="zh-CN">
                <a:sym typeface="+mn-ea"/>
              </a:rPr>
              <a:t>,</a:t>
            </a:r>
            <a:r>
              <a:rPr lang="zh-CN" altLang="en-US">
                <a:sym typeface="+mn-ea"/>
              </a:rPr>
              <a:t>push</a:t>
            </a:r>
            <a:r>
              <a:rPr lang="en-US" altLang="zh-CN">
                <a:sym typeface="+mn-ea"/>
              </a:rPr>
              <a:t>(),</a:t>
            </a:r>
            <a:r>
              <a:rPr lang="zh-CN" altLang="en-US">
                <a:sym typeface="+mn-ea"/>
              </a:rPr>
              <a:t>reverse()</a:t>
            </a:r>
            <a:endParaRPr lang="en-US" altLang="zh-CN">
              <a:sym typeface="+mn-ea"/>
            </a:endParaRPr>
          </a:p>
        </p:txBody>
      </p:sp>
      <p:sp>
        <p:nvSpPr>
          <p:cNvPr id="3" name="内容占位符 2"/>
          <p:cNvSpPr>
            <a:spLocks noGrp="1"/>
          </p:cNvSpPr>
          <p:nvPr>
            <p:ph idx="1"/>
          </p:nvPr>
        </p:nvSpPr>
        <p:spPr/>
        <p:txBody>
          <a:bodyPr/>
          <a:p>
            <a:r>
              <a:rPr lang="zh-CN" altLang="en-US"/>
              <a:t>objArray.pop()---------通俗的讲，就是弹出数组的最后一个元素。结合下面的push方法，使得将数组作为栈来使用成为可能。pop方法返回数组最后一个元素的值，并将length属性减１，即返回后立即丢失最后一个元素。 </a:t>
            </a:r>
            <a:endParaRPr lang="zh-CN" altLang="en-US"/>
          </a:p>
          <a:p>
            <a:r>
              <a:rPr lang="zh-CN" altLang="en-US"/>
              <a:t>objArray.push([value1[,value2[,....]]])-------------将参数添加到数组的结尾。如：[1,2,3, 4].push("a","b")将得到[1,2,3,4,"a","b"] </a:t>
            </a:r>
            <a:endParaRPr lang="zh-CN" altLang="en-US"/>
          </a:p>
          <a:p>
            <a:r>
              <a:rPr lang="zh-CN" altLang="en-US"/>
              <a:t>objArray.reverse()将数组中的元素反转排列。如：[1,2,3].reverse()将得到[3,2,1]，这个操作是在原有数组上经行操作，同时也返回数组本身 </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7616</Words>
  <Application>WPS 演示</Application>
  <PresentationFormat>宽屏</PresentationFormat>
  <Paragraphs>262</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宋体</vt:lpstr>
      <vt:lpstr>Wingdings</vt:lpstr>
      <vt:lpstr>Arial Unicode MS</vt:lpstr>
      <vt:lpstr>Calibri Light</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Machenike</dc:creator>
  <cp:lastModifiedBy>Machenike</cp:lastModifiedBy>
  <cp:revision>29</cp:revision>
  <dcterms:created xsi:type="dcterms:W3CDTF">2018-06-12T07:12:26Z</dcterms:created>
  <dcterms:modified xsi:type="dcterms:W3CDTF">2018-06-13T10:00:20Z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