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标题文本</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Solution</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settled by Eyelids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lvl="0">
              <a:defRPr sz="1800">
                <a:solidFill>
                  <a:srgbClr val="000000"/>
                </a:solidFill>
              </a:defRPr>
            </a:pPr>
            <a:r>
              <a:rPr sz="8000">
                <a:solidFill>
                  <a:srgbClr val="FFFFFF"/>
                </a:solidFill>
              </a:rPr>
              <a:t>H.Union of cubes</a:t>
            </a:r>
          </a:p>
        </p:txBody>
      </p:sp>
      <p:sp>
        <p:nvSpPr>
          <p:cNvPr id="59" name="Shape 59"/>
          <p:cNvSpPr/>
          <p:nvPr>
            <p:ph type="body" idx="1"/>
          </p:nvPr>
        </p:nvSpPr>
        <p:spPr>
          <a:prstGeom prst="rect">
            <a:avLst/>
          </a:prstGeom>
        </p:spPr>
        <p:txBody>
          <a:bodyPr/>
          <a:lstStyle/>
          <a:p>
            <a:pPr lvl="0" marL="386715" indent="-386715" defTabSz="508254">
              <a:spcBef>
                <a:spcPts val="3600"/>
              </a:spcBef>
              <a:defRPr sz="1800">
                <a:solidFill>
                  <a:srgbClr val="000000"/>
                </a:solidFill>
              </a:defRPr>
            </a:pPr>
            <a:r>
              <a:rPr sz="3306">
                <a:solidFill>
                  <a:srgbClr val="FFFFFF"/>
                </a:solidFill>
              </a:rPr>
              <a:t>题意：在一个三维空间里，每次加入一个长方体，和当前已经存在的所有长方体区域求并集。并求出该区域中点权总和。询问点权和最大的时刻为多少。</a:t>
            </a:r>
            <a:endParaRPr sz="3306">
              <a:solidFill>
                <a:srgbClr val="FFFFFF"/>
              </a:solidFill>
            </a:endParaRPr>
          </a:p>
          <a:p>
            <a:pPr lvl="0" marL="386715" indent="-386715" defTabSz="508254">
              <a:spcBef>
                <a:spcPts val="3600"/>
              </a:spcBef>
              <a:defRPr sz="1800">
                <a:solidFill>
                  <a:srgbClr val="000000"/>
                </a:solidFill>
              </a:defRPr>
            </a:pPr>
            <a:r>
              <a:rPr sz="3306">
                <a:solidFill>
                  <a:srgbClr val="FFFFFF"/>
                </a:solidFill>
              </a:rPr>
              <a:t>观察发现，前两维的乘积最大为1000，第三维的乘积最大为1000。</a:t>
            </a:r>
            <a:endParaRPr sz="3306">
              <a:solidFill>
                <a:srgbClr val="FFFFFF"/>
              </a:solidFill>
            </a:endParaRPr>
          </a:p>
          <a:p>
            <a:pPr lvl="0" marL="386715" indent="-386715" defTabSz="508254">
              <a:spcBef>
                <a:spcPts val="3600"/>
              </a:spcBef>
              <a:defRPr sz="1800">
                <a:solidFill>
                  <a:srgbClr val="000000"/>
                </a:solidFill>
              </a:defRPr>
            </a:pPr>
            <a:r>
              <a:rPr sz="3306">
                <a:solidFill>
                  <a:srgbClr val="FFFFFF"/>
                </a:solidFill>
              </a:rPr>
              <a:t>所以维护(N, N *K)个并查集表示第三维上线段的连续性。</a:t>
            </a:r>
            <a:endParaRPr sz="3306">
              <a:solidFill>
                <a:srgbClr val="FFFFFF"/>
              </a:solidFill>
            </a:endParaRPr>
          </a:p>
          <a:p>
            <a:pPr lvl="0" marL="386715" indent="-386715" defTabSz="508254">
              <a:spcBef>
                <a:spcPts val="3600"/>
              </a:spcBef>
              <a:defRPr sz="1800">
                <a:solidFill>
                  <a:srgbClr val="000000"/>
                </a:solidFill>
              </a:defRPr>
            </a:pPr>
            <a:r>
              <a:rPr sz="3306">
                <a:solidFill>
                  <a:srgbClr val="FFFFFF"/>
                </a:solidFill>
              </a:rPr>
              <a:t>并查集的具体实现是集合内的每个点都指向被覆盖的连续相邻的点中坐标最大的点。</a:t>
            </a:r>
            <a:endParaRPr sz="3306">
              <a:solidFill>
                <a:srgbClr val="FFFFFF"/>
              </a:solidFill>
            </a:endParaRPr>
          </a:p>
          <a:p>
            <a:pPr lvl="0" marL="386715" indent="-386715" defTabSz="508254">
              <a:spcBef>
                <a:spcPts val="3600"/>
              </a:spcBef>
              <a:defRPr sz="1800">
                <a:solidFill>
                  <a:srgbClr val="000000"/>
                </a:solidFill>
              </a:defRPr>
            </a:pPr>
            <a:r>
              <a:rPr sz="3306">
                <a:solidFill>
                  <a:srgbClr val="FFFFFF"/>
                </a:solidFill>
              </a:rPr>
              <a:t>每次把新加入的点标记后，权值加入计数器里。</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lvl="0">
              <a:defRPr sz="1800">
                <a:solidFill>
                  <a:srgbClr val="000000"/>
                </a:solidFill>
              </a:defRPr>
            </a:pPr>
            <a:r>
              <a:rPr sz="8000">
                <a:solidFill>
                  <a:srgbClr val="FFFFFF"/>
                </a:solidFill>
              </a:rPr>
              <a:t>I.Triangle map</a:t>
            </a:r>
          </a:p>
        </p:txBody>
      </p:sp>
      <p:sp>
        <p:nvSpPr>
          <p:cNvPr id="62" name="Shape 62"/>
          <p:cNvSpPr/>
          <p:nvPr>
            <p:ph type="body" idx="1"/>
          </p:nvPr>
        </p:nvSpPr>
        <p:spPr>
          <a:xfrm>
            <a:off x="952500" y="2045890"/>
            <a:ext cx="7341394" cy="6831410"/>
          </a:xfrm>
          <a:prstGeom prst="rect">
            <a:avLst/>
          </a:prstGeom>
        </p:spPr>
        <p:txBody>
          <a:bodyPr/>
          <a:lstStyle/>
          <a:p>
            <a:pPr lvl="0">
              <a:defRPr sz="1800">
                <a:solidFill>
                  <a:srgbClr val="000000"/>
                </a:solidFill>
              </a:defRPr>
            </a:pPr>
            <a:r>
              <a:rPr sz="2800">
                <a:solidFill>
                  <a:srgbClr val="FFFFFF"/>
                </a:solidFill>
              </a:rPr>
              <a:t>题意：</a:t>
            </a:r>
            <a:r>
              <a:rPr sz="2800">
                <a:solidFill>
                  <a:srgbClr val="FFFFFF"/>
                </a:solidFill>
                <a:latin typeface="Calibri"/>
                <a:ea typeface="Calibri"/>
                <a:cs typeface="Calibri"/>
                <a:sym typeface="Calibri"/>
              </a:rPr>
              <a:t>求一个点到三角形每边一次再回到这个点的最短距离。</a:t>
            </a:r>
            <a:endParaRPr sz="2800">
              <a:solidFill>
                <a:srgbClr val="FFFFFF"/>
              </a:solidFill>
              <a:latin typeface="Calibri"/>
              <a:ea typeface="Calibri"/>
              <a:cs typeface="Calibri"/>
              <a:sym typeface="Calibri"/>
            </a:endParaRPr>
          </a:p>
          <a:p>
            <a:pPr lvl="0" marL="465364" indent="-465364">
              <a:spcBef>
                <a:spcPts val="4200"/>
              </a:spcBef>
              <a:defRPr sz="1800">
                <a:solidFill>
                  <a:srgbClr val="000000"/>
                </a:solidFill>
              </a:defRPr>
            </a:pPr>
            <a:r>
              <a:rPr sz="3800">
                <a:solidFill>
                  <a:srgbClr val="FFFFFF"/>
                </a:solidFill>
                <a:latin typeface="Calibri"/>
                <a:ea typeface="Calibri"/>
                <a:cs typeface="Calibri"/>
                <a:sym typeface="Calibri"/>
              </a:rPr>
              <a:t>我们枚举这个点直接经过的边如AC、BC，分三次求出最小值。</a:t>
            </a:r>
            <a:endParaRPr sz="3800">
              <a:solidFill>
                <a:srgbClr val="FFFFFF"/>
              </a:solidFill>
              <a:latin typeface="Calibri"/>
              <a:ea typeface="Calibri"/>
              <a:cs typeface="Calibri"/>
              <a:sym typeface="Calibri"/>
            </a:endParaRPr>
          </a:p>
          <a:p>
            <a:pPr lvl="0" marL="465364" indent="-465364">
              <a:spcBef>
                <a:spcPts val="4200"/>
              </a:spcBef>
              <a:defRPr sz="1800">
                <a:solidFill>
                  <a:srgbClr val="000000"/>
                </a:solidFill>
              </a:defRPr>
            </a:pPr>
            <a:r>
              <a:rPr sz="3800">
                <a:solidFill>
                  <a:srgbClr val="FFFFFF"/>
                </a:solidFill>
                <a:latin typeface="Calibri"/>
                <a:ea typeface="Calibri"/>
                <a:cs typeface="Calibri"/>
                <a:sym typeface="Calibri"/>
              </a:rPr>
              <a:t>将初始点关于选中的两边做对称，那么问题即转化成在1.直线AB上找一个点到已知两点距离和最小。再考虑讲一个点O’关于第三条边对称O’’，那就是2.两点O’O’’之间的距离了。</a:t>
            </a:r>
          </a:p>
        </p:txBody>
      </p:sp>
      <p:pic>
        <p:nvPicPr>
          <p:cNvPr id="63" name="image1.png"/>
          <p:cNvPicPr/>
          <p:nvPr/>
        </p:nvPicPr>
        <p:blipFill>
          <a:blip r:embed="rId2">
            <a:extLst/>
          </a:blip>
          <a:stretch>
            <a:fillRect/>
          </a:stretch>
        </p:blipFill>
        <p:spPr>
          <a:xfrm>
            <a:off x="8403166" y="2456497"/>
            <a:ext cx="3622712" cy="3359208"/>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solidFill>
                  <a:srgbClr val="000000"/>
                </a:solidFill>
              </a:defRPr>
            </a:pPr>
            <a:r>
              <a:rPr sz="8000">
                <a:solidFill>
                  <a:srgbClr val="FFFFFF"/>
                </a:solidFill>
              </a:rPr>
              <a:t>J.Palindrome</a:t>
            </a:r>
          </a:p>
        </p:txBody>
      </p:sp>
      <p:sp>
        <p:nvSpPr>
          <p:cNvPr id="66" name="Shape 66"/>
          <p:cNvSpPr/>
          <p:nvPr>
            <p:ph type="body" idx="1"/>
          </p:nvPr>
        </p:nvSpPr>
        <p:spPr>
          <a:prstGeom prst="rect">
            <a:avLst/>
          </a:prstGeom>
        </p:spPr>
        <p:txBody>
          <a:bodyPr/>
          <a:lstStyle/>
          <a:p>
            <a:pPr lvl="0">
              <a:defRPr sz="1800">
                <a:solidFill>
                  <a:srgbClr val="000000"/>
                </a:solidFill>
              </a:defRPr>
            </a:pPr>
            <a:r>
              <a:rPr sz="3800">
                <a:solidFill>
                  <a:srgbClr val="FFFFFF"/>
                </a:solidFill>
              </a:rPr>
              <a:t>题意：</a:t>
            </a:r>
            <a:endParaRPr sz="3800">
              <a:solidFill>
                <a:srgbClr val="FFFFFF"/>
              </a:solidFill>
            </a:endParaR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body" idx="1"/>
          </p:nvPr>
        </p:nvSpPr>
        <p:spPr>
          <a:prstGeom prst="rect">
            <a:avLst/>
          </a:prstGeom>
        </p:spPr>
        <p:txBody>
          <a:bodyPr/>
          <a:lstStyle/>
          <a:p>
            <a:pPr lvl="0" marL="400050" indent="-400050" defTabSz="525779">
              <a:spcBef>
                <a:spcPts val="3700"/>
              </a:spcBef>
              <a:defRPr sz="1800">
                <a:solidFill>
                  <a:srgbClr val="000000"/>
                </a:solidFill>
              </a:defRPr>
            </a:pPr>
            <a:r>
              <a:rPr sz="3420">
                <a:solidFill>
                  <a:srgbClr val="FFFFFF"/>
                </a:solidFill>
              </a:rPr>
              <a:t>关于2，O’与O’’的连线可能与AB无交点，所以我们可以严格用三分（通过未知数发现二次导数同号）上得点或者直接判AB，OO’是否严格香蕉（如果不取顶点A、B，根据单调性）</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关于1，交点E，是一定存在的，考虑到锐角三角形，如果做AC的垂直区域，我们会发现O’AB三点都在垂直区域以内，故一定存在。</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关于正确性，有各种对称关系，例如O’E=OE，曲线距离就转化为直线距离，两点之间直线最短，如果构不成直线（线段O’O’’与AB无交点），那么可以通过设未知数，求导发现这个一元二次求导同号，可用三分或单调性判断在定点AB。</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solidFill>
                  <a:srgbClr val="000000"/>
                </a:solidFill>
              </a:defRPr>
            </a:pPr>
            <a:r>
              <a:rPr sz="8000">
                <a:solidFill>
                  <a:srgbClr val="FFFFFF"/>
                </a:solidFill>
              </a:rPr>
              <a:t>A.K-th smallest</a:t>
            </a:r>
          </a:p>
        </p:txBody>
      </p:sp>
      <p:sp>
        <p:nvSpPr>
          <p:cNvPr id="36" name="Shape 36"/>
          <p:cNvSpPr/>
          <p:nvPr>
            <p:ph type="body" idx="1"/>
          </p:nvPr>
        </p:nvSpPr>
        <p:spPr>
          <a:prstGeom prst="rect">
            <a:avLst/>
          </a:prstGeom>
        </p:spPr>
        <p:txBody>
          <a:bodyPr/>
          <a:lstStyle/>
          <a:p>
            <a:pPr lvl="0">
              <a:defRPr sz="1800">
                <a:solidFill>
                  <a:srgbClr val="000000"/>
                </a:solidFill>
              </a:defRPr>
            </a:pPr>
            <a:r>
              <a:rPr sz="3800">
                <a:solidFill>
                  <a:srgbClr val="FFFFFF"/>
                </a:solidFill>
              </a:rPr>
              <a:t>题意：从一个长度为n的数字里去掉任意一个数字，求第k大的数字为多少。</a:t>
            </a:r>
            <a:endParaRPr sz="3800">
              <a:solidFill>
                <a:srgbClr val="FFFFFF"/>
              </a:solidFill>
            </a:endParaRPr>
          </a:p>
          <a:p>
            <a:pPr lvl="0">
              <a:defRPr sz="1800">
                <a:solidFill>
                  <a:srgbClr val="000000"/>
                </a:solidFill>
              </a:defRPr>
            </a:pPr>
            <a:r>
              <a:rPr sz="3800">
                <a:solidFill>
                  <a:srgbClr val="FFFFFF"/>
                </a:solidFill>
              </a:rPr>
              <a:t>去掉Ri后剩下的数字，显然要么比去掉任意的Rj(j &gt; i)的方案大，要么比去掉任意的Rj小。</a:t>
            </a:r>
            <a:endParaRPr sz="3800">
              <a:solidFill>
                <a:srgbClr val="FFFFFF"/>
              </a:solidFill>
            </a:endParaRPr>
          </a:p>
          <a:p>
            <a:pPr lvl="0">
              <a:defRPr sz="1800">
                <a:solidFill>
                  <a:srgbClr val="000000"/>
                </a:solidFill>
              </a:defRPr>
            </a:pPr>
            <a:r>
              <a:rPr sz="3800">
                <a:solidFill>
                  <a:srgbClr val="FFFFFF"/>
                </a:solidFill>
              </a:rPr>
              <a:t>所以先从后向前扫一遍预处理出去掉Ri后是比后面的都大还是都小。</a:t>
            </a:r>
            <a:endParaRPr sz="3800">
              <a:solidFill>
                <a:srgbClr val="FFFFFF"/>
              </a:solidFill>
            </a:endParaRPr>
          </a:p>
          <a:p>
            <a:pPr lvl="0">
              <a:defRPr sz="1800">
                <a:solidFill>
                  <a:srgbClr val="000000"/>
                </a:solidFill>
              </a:defRPr>
            </a:pPr>
            <a:r>
              <a:rPr sz="3800">
                <a:solidFill>
                  <a:srgbClr val="FFFFFF"/>
                </a:solidFill>
              </a:rPr>
              <a:t>然后分治之。</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solidFill>
                  <a:srgbClr val="000000"/>
                </a:solidFill>
              </a:defRPr>
            </a:pPr>
            <a:r>
              <a:rPr sz="8000">
                <a:solidFill>
                  <a:srgbClr val="FFFFFF"/>
                </a:solidFill>
              </a:rPr>
              <a:t>B.Signal generators</a:t>
            </a:r>
          </a:p>
        </p:txBody>
      </p:sp>
      <p:sp>
        <p:nvSpPr>
          <p:cNvPr id="39" name="Shape 39"/>
          <p:cNvSpPr/>
          <p:nvPr>
            <p:ph type="body" idx="1"/>
          </p:nvPr>
        </p:nvSpPr>
        <p:spPr>
          <a:prstGeom prst="rect">
            <a:avLst/>
          </a:prstGeom>
        </p:spPr>
        <p:txBody>
          <a:bodyPr/>
          <a:lstStyle/>
          <a:p>
            <a:pPr lvl="0" marL="377825" indent="-377825" defTabSz="496570">
              <a:spcBef>
                <a:spcPts val="3500"/>
              </a:spcBef>
              <a:defRPr sz="1800">
                <a:solidFill>
                  <a:srgbClr val="000000"/>
                </a:solidFill>
              </a:defRPr>
            </a:pPr>
            <a:r>
              <a:rPr sz="3230">
                <a:solidFill>
                  <a:srgbClr val="FFFFFF"/>
                </a:solidFill>
              </a:rPr>
              <a:t>题意：直线上排列着N个信号发射器，每个信号发射器被激活后将会使得影响范围内的所有发射器都被激活。询问激活任意一个发射器后被激活的发射器数最大是多少。</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可能会存在环的情况，考虑按坐标排序后i &lt; j &lt; k，j激活了k，然后k再激活i。但是这样可以转化为直接激活k的方案。所以无影响。</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于是可以用dp求解。dp[i] = max( dp[j] + 1 )， position[j] + R[i] &gt;= position[i]，用单调队列优化时间复杂度为O(n)。</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向左右分别dp一遍。最后统计答案的最大值。</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8000">
                <a:solidFill>
                  <a:srgbClr val="FFFFFF"/>
                </a:solidFill>
              </a:rPr>
              <a:t>C.Girl friend</a:t>
            </a:r>
          </a:p>
        </p:txBody>
      </p:sp>
      <p:sp>
        <p:nvSpPr>
          <p:cNvPr id="42" name="Shape 42"/>
          <p:cNvSpPr/>
          <p:nvPr>
            <p:ph type="body" idx="1"/>
          </p:nvPr>
        </p:nvSpPr>
        <p:spPr>
          <a:prstGeom prst="rect">
            <a:avLst/>
          </a:prstGeom>
        </p:spPr>
        <p:txBody>
          <a:bodyPr/>
          <a:lstStyle/>
          <a:p>
            <a:pPr lvl="0" marL="337820" indent="-337820" defTabSz="443991">
              <a:spcBef>
                <a:spcPts val="3100"/>
              </a:spcBef>
              <a:defRPr sz="1800">
                <a:solidFill>
                  <a:srgbClr val="000000"/>
                </a:solidFill>
              </a:defRPr>
            </a:pPr>
            <a:r>
              <a:rPr sz="2888">
                <a:solidFill>
                  <a:srgbClr val="FFFFFF"/>
                </a:solidFill>
              </a:rPr>
              <a:t>题意：Brother和Friend分别从A，B出发，匀速前进，途中相遇。若Brother继续向前走，那么Friend到达B时，Brother距离A还有d1。若Brother回头，那么Friend到达A时，Brother距离B还有d2。</a:t>
            </a:r>
            <a:endParaRPr sz="2888">
              <a:solidFill>
                <a:srgbClr val="FFFFFF"/>
              </a:solidFill>
            </a:endParaRPr>
          </a:p>
          <a:p>
            <a:pPr lvl="0" marL="337820" indent="-337820" defTabSz="443991">
              <a:spcBef>
                <a:spcPts val="3100"/>
              </a:spcBef>
              <a:defRPr sz="1800">
                <a:solidFill>
                  <a:srgbClr val="000000"/>
                </a:solidFill>
              </a:defRPr>
            </a:pPr>
            <a:r>
              <a:rPr sz="2888">
                <a:solidFill>
                  <a:srgbClr val="FFFFFF"/>
                </a:solidFill>
              </a:rPr>
              <a:t>设x为相遇后Brother继续前进的距离。</a:t>
            </a:r>
            <a:endParaRPr sz="2888">
              <a:solidFill>
                <a:srgbClr val="FFFFFF"/>
              </a:solidFill>
            </a:endParaRPr>
          </a:p>
          <a:p>
            <a:pPr lvl="0" marL="337820" indent="-337820" defTabSz="443991">
              <a:spcBef>
                <a:spcPts val="3100"/>
              </a:spcBef>
              <a:defRPr sz="1800">
                <a:solidFill>
                  <a:srgbClr val="000000"/>
                </a:solidFill>
              </a:defRPr>
            </a:pPr>
            <a:r>
              <a:rPr sz="2888">
                <a:solidFill>
                  <a:srgbClr val="FFFFFF"/>
                </a:solidFill>
              </a:rPr>
              <a:t>相遇前两人前进的距离分别为 d1 + x, d2 + x。</a:t>
            </a:r>
            <a:endParaRPr sz="2888">
              <a:solidFill>
                <a:srgbClr val="FFFFFF"/>
              </a:solidFill>
            </a:endParaRPr>
          </a:p>
          <a:p>
            <a:pPr lvl="0" marL="337820" indent="-337820" defTabSz="443991">
              <a:spcBef>
                <a:spcPts val="3100"/>
              </a:spcBef>
              <a:defRPr sz="1800">
                <a:solidFill>
                  <a:srgbClr val="000000"/>
                </a:solidFill>
              </a:defRPr>
            </a:pPr>
            <a:r>
              <a:rPr sz="2888">
                <a:solidFill>
                  <a:srgbClr val="FFFFFF"/>
                </a:solidFill>
              </a:rPr>
              <a:t>相遇后两人前进的距离分别为 d2 + x, x</a:t>
            </a:r>
            <a:endParaRPr sz="2888">
              <a:solidFill>
                <a:srgbClr val="FFFFFF"/>
              </a:solidFill>
            </a:endParaRPr>
          </a:p>
          <a:p>
            <a:pPr lvl="0" marL="337820" indent="-337820" defTabSz="443991">
              <a:spcBef>
                <a:spcPts val="3100"/>
              </a:spcBef>
              <a:defRPr sz="1800">
                <a:solidFill>
                  <a:srgbClr val="000000"/>
                </a:solidFill>
              </a:defRPr>
            </a:pPr>
            <a:r>
              <a:rPr sz="2888">
                <a:solidFill>
                  <a:srgbClr val="FFFFFF"/>
                </a:solidFill>
              </a:rPr>
              <a:t>因为速度比是一定的，所以相遇前和相遇后的距离比也是一定的。</a:t>
            </a:r>
            <a:endParaRPr sz="2888">
              <a:solidFill>
                <a:srgbClr val="FFFFFF"/>
              </a:solidFill>
            </a:endParaRPr>
          </a:p>
          <a:p>
            <a:pPr lvl="0" marL="337820" indent="-337820" defTabSz="443991">
              <a:spcBef>
                <a:spcPts val="3100"/>
              </a:spcBef>
              <a:defRPr sz="1800">
                <a:solidFill>
                  <a:srgbClr val="000000"/>
                </a:solidFill>
              </a:defRPr>
            </a:pPr>
            <a:r>
              <a:rPr sz="2888">
                <a:solidFill>
                  <a:srgbClr val="FFFFFF"/>
                </a:solidFill>
              </a:rPr>
              <a:t>于是列出方程求解，注意判断无解的情况。</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solidFill>
                  <a:srgbClr val="000000"/>
                </a:solidFill>
              </a:defRPr>
            </a:pPr>
            <a:r>
              <a:rPr sz="8000">
                <a:solidFill>
                  <a:srgbClr val="FFFFFF"/>
                </a:solidFill>
              </a:rPr>
              <a:t>D.K-th character</a:t>
            </a:r>
          </a:p>
        </p:txBody>
      </p:sp>
      <p:sp>
        <p:nvSpPr>
          <p:cNvPr id="45" name="Shape 45"/>
          <p:cNvSpPr/>
          <p:nvPr>
            <p:ph type="body" idx="1"/>
          </p:nvPr>
        </p:nvSpPr>
        <p:spPr>
          <a:prstGeom prst="rect">
            <a:avLst/>
          </a:prstGeom>
        </p:spPr>
        <p:txBody>
          <a:bodyPr/>
          <a:lstStyle/>
          <a:p>
            <a:pPr lvl="0">
              <a:defRPr sz="1800">
                <a:solidFill>
                  <a:srgbClr val="000000"/>
                </a:solidFill>
              </a:defRPr>
            </a:pPr>
            <a:r>
              <a:rPr sz="3800">
                <a:solidFill>
                  <a:srgbClr val="FFFFFF"/>
                </a:solidFill>
              </a:rPr>
              <a:t>题意：对一个字符串进行m次区间翻转操作。然后Q组询问，翻转后的第Ki个字符是什么。</a:t>
            </a:r>
            <a:endParaRPr sz="3800">
              <a:solidFill>
                <a:srgbClr val="FFFFFF"/>
              </a:solidFill>
            </a:endParaRPr>
          </a:p>
          <a:p>
            <a:pPr lvl="0">
              <a:defRPr sz="1800">
                <a:solidFill>
                  <a:srgbClr val="000000"/>
                </a:solidFill>
              </a:defRPr>
            </a:pPr>
            <a:r>
              <a:rPr sz="3800">
                <a:solidFill>
                  <a:srgbClr val="FFFFFF"/>
                </a:solidFill>
              </a:rPr>
              <a:t>因为询问与操作上限都是1000，所以从询问出发，倒过来暴力处理所有翻转操作就可以了。</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solidFill>
                  <a:srgbClr val="000000"/>
                </a:solidFill>
              </a:defRPr>
            </a:pPr>
            <a:r>
              <a:rPr sz="8000">
                <a:solidFill>
                  <a:srgbClr val="FFFFFF"/>
                </a:solidFill>
              </a:rPr>
              <a:t>E.Fishing Dream</a:t>
            </a:r>
          </a:p>
        </p:txBody>
      </p:sp>
      <p:sp>
        <p:nvSpPr>
          <p:cNvPr id="48" name="Shape 48"/>
          <p:cNvSpPr/>
          <p:nvPr>
            <p:ph type="body" idx="1"/>
          </p:nvPr>
        </p:nvSpPr>
        <p:spPr>
          <a:prstGeom prst="rect">
            <a:avLst/>
          </a:prstGeom>
        </p:spPr>
        <p:txBody>
          <a:bodyPr/>
          <a:lstStyle/>
          <a:p>
            <a:pPr lvl="0">
              <a:defRPr sz="1800">
                <a:solidFill>
                  <a:srgbClr val="000000"/>
                </a:solidFill>
              </a:defRPr>
            </a:pPr>
            <a:r>
              <a:rPr sz="3800">
                <a:solidFill>
                  <a:srgbClr val="FFFFFF"/>
                </a:solidFill>
              </a:rPr>
              <a:t>题意：给出长度为N的数列，每次查询一个区间内的数字最少可以分成多少连续的链。</a:t>
            </a:r>
            <a:endParaRPr sz="3800">
              <a:solidFill>
                <a:srgbClr val="FFFFFF"/>
              </a:solidFill>
            </a:endParaRPr>
          </a:p>
          <a:p>
            <a:pPr lvl="0">
              <a:defRPr sz="1800">
                <a:solidFill>
                  <a:srgbClr val="000000"/>
                </a:solidFill>
              </a:defRPr>
            </a:pPr>
            <a:r>
              <a:rPr sz="3800">
                <a:solidFill>
                  <a:srgbClr val="FFFFFF"/>
                </a:solidFill>
              </a:rPr>
              <a:t>考虑添加一个数x，如果区间内x的个数小于等于x-1或者x+1的个数，就能连接成一个块，反之删除x也是类似。</a:t>
            </a:r>
            <a:endParaRPr sz="3800">
              <a:solidFill>
                <a:srgbClr val="FFFFFF"/>
              </a:solidFill>
            </a:endParaRPr>
          </a:p>
          <a:p>
            <a:pPr lvl="0">
              <a:defRPr sz="1800">
                <a:solidFill>
                  <a:srgbClr val="000000"/>
                </a:solidFill>
              </a:defRPr>
            </a:pPr>
            <a:r>
              <a:rPr sz="3800">
                <a:solidFill>
                  <a:srgbClr val="FFFFFF"/>
                </a:solidFill>
              </a:rPr>
              <a:t>对于每个查询以查询的端点Li除以sqrt(N)作为第一关键字，右区间Ri作为第二关键字排序，对于每次查询直接处理已计算好的区间。</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solidFill>
                  <a:srgbClr val="000000"/>
                </a:solidFill>
              </a:defRPr>
            </a:pPr>
            <a:r>
              <a:rPr sz="8000">
                <a:solidFill>
                  <a:srgbClr val="FFFFFF"/>
                </a:solidFill>
              </a:rPr>
              <a:t>F.Big data</a:t>
            </a:r>
          </a:p>
        </p:txBody>
      </p:sp>
      <p:sp>
        <p:nvSpPr>
          <p:cNvPr id="51" name="Shape 51"/>
          <p:cNvSpPr/>
          <p:nvPr>
            <p:ph type="body" idx="1"/>
          </p:nvPr>
        </p:nvSpPr>
        <p:spPr>
          <a:prstGeom prst="rect">
            <a:avLst/>
          </a:prstGeom>
        </p:spPr>
        <p:txBody>
          <a:bodyPr/>
          <a:lstStyle/>
          <a:p>
            <a:pPr lvl="0" marL="377825" indent="-377825" defTabSz="496570">
              <a:spcBef>
                <a:spcPts val="3500"/>
              </a:spcBef>
              <a:defRPr sz="1800">
                <a:solidFill>
                  <a:srgbClr val="000000"/>
                </a:solidFill>
              </a:defRPr>
            </a:pPr>
            <a:r>
              <a:rPr sz="3230">
                <a:solidFill>
                  <a:srgbClr val="FFFFFF"/>
                </a:solidFill>
              </a:rPr>
              <a:t>题意：A(i) = A(i-1) + a or b，求满足L &lt;= sigma(Ai) &lt;= R的有多少种。</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分析：相当于求(a or b) * n + (a or b) * (n - 1)…..(a or b) &lt;= R</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step 1: 令c = b - a，那么相当于(c or 0) * n + (c or 0) * (n - 1) + ….(c or 0) &lt;= R - (b - a) * n * (n  + 1) / 2</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step 2：令X = R - (b - a) * n * (n  + 1) / 2，相当于(1 or 0)* n + (1 or 0) * (n - 1)….(1 or 0) &lt;= X / c</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step 3：剩下一个简单dp计数问题，预处理即可。</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solidFill>
                  <a:srgbClr val="000000"/>
                </a:solidFill>
              </a:defRPr>
            </a:pPr>
            <a:r>
              <a:rPr sz="8000">
                <a:solidFill>
                  <a:srgbClr val="FFFFFF"/>
                </a:solidFill>
              </a:rPr>
              <a:t>G.Please Sloth</a:t>
            </a:r>
          </a:p>
        </p:txBody>
      </p:sp>
      <p:sp>
        <p:nvSpPr>
          <p:cNvPr id="54" name="Shape 54"/>
          <p:cNvSpPr/>
          <p:nvPr>
            <p:ph type="body" idx="1"/>
          </p:nvPr>
        </p:nvSpPr>
        <p:spPr>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直接dp复杂度为n * n * m，不可接受。</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不妨先二分answer，转化dp[i][j]状态为true or false。即前i个数分为j组是否可以使得每个分组内的异或和都大于等于ans。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转移方程为，dp[i][j] |= dp[k][j - 1] 且 i - k &lt;= L，a[k + 1] ^ a[k + 2] ^ …a[i] &gt;= ans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然后观察发现dp[k][j - 1]是否可以转移到dp[i][j]，只与k，i 以及ans的值有关。</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body" idx="1"/>
          </p:nvPr>
        </p:nvSpPr>
        <p:spPr>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令prefix[i] = a[1] ^ a[2] ^ ….^a[i]。即转移满足的条件为a[k+1] ^ a[k+2]…..^a[i] = prefix[k] ^ prefix[i] &gt;= ans。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考虑建立m棵trie树，把所有dp[i][j] = true对应的prefix[i]补足30个二进制位塞进第j棵trie树里。</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然后即可在trie树上实现复杂度为30的查询最值操作。并check( maxSum ^ pre[i] &gt;= ans )。</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注意i &gt;= L + 1且dp[i - L - 1][j]=true时要执行删除操作。从上到下遍历trie树时记录最后一个分叉的节点，并删除对应边即可。</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