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中国主要生态环境问题</a:t>
            </a:r>
          </a:p>
        </p:txBody>
      </p:sp>
      <p:sp>
        <p:nvSpPr>
          <p:cNvPr id="3" name="内容占位符 2"/>
          <p:cNvSpPr>
            <a:spLocks noGrp="1"/>
          </p:cNvSpPr>
          <p:nvPr>
            <p:ph idx="1"/>
          </p:nvPr>
        </p:nvSpPr>
        <p:spPr>
          <a:xfrm>
            <a:off x="395536" y="1196752"/>
            <a:ext cx="8568952" cy="5400600"/>
          </a:xfrm>
        </p:spPr>
        <p:txBody>
          <a:bodyPr>
            <a:normAutofit fontScale="70000" lnSpcReduction="20000"/>
          </a:bodyPr>
          <a:lstStyle/>
          <a:p>
            <a:r>
              <a:rPr lang="zh-CN" altLang="en-US" dirty="0" smtClean="0"/>
              <a:t>一</a:t>
            </a:r>
            <a:r>
              <a:rPr lang="zh-CN" altLang="en-US" dirty="0"/>
              <a:t>、酸雨  </a:t>
            </a:r>
            <a:endParaRPr lang="en-US" altLang="zh-CN" dirty="0" smtClean="0"/>
          </a:p>
          <a:p>
            <a:r>
              <a:rPr lang="en-US" altLang="zh-CN" dirty="0" smtClean="0"/>
              <a:t>1</a:t>
            </a:r>
            <a:r>
              <a:rPr lang="en-US" altLang="zh-CN" dirty="0"/>
              <a:t>.</a:t>
            </a:r>
            <a:r>
              <a:rPr lang="zh-CN" altLang="en-US" dirty="0"/>
              <a:t>定义</a:t>
            </a:r>
            <a:r>
              <a:rPr lang="en-US" altLang="zh-CN" dirty="0"/>
              <a:t>;PH</a:t>
            </a:r>
            <a:r>
              <a:rPr lang="zh-CN" altLang="en-US" dirty="0"/>
              <a:t>值小于</a:t>
            </a:r>
            <a:r>
              <a:rPr lang="en-US" altLang="zh-CN" dirty="0"/>
              <a:t>5.6</a:t>
            </a:r>
            <a:r>
              <a:rPr lang="zh-CN" altLang="en-US" dirty="0"/>
              <a:t>的降水。  </a:t>
            </a:r>
            <a:endParaRPr lang="en-US" altLang="zh-CN" dirty="0" smtClean="0"/>
          </a:p>
          <a:p>
            <a:r>
              <a:rPr lang="en-US" altLang="zh-CN" dirty="0" smtClean="0"/>
              <a:t>2</a:t>
            </a:r>
            <a:r>
              <a:rPr lang="en-US" altLang="zh-CN" dirty="0"/>
              <a:t>.</a:t>
            </a:r>
            <a:r>
              <a:rPr lang="zh-CN" altLang="en-US" dirty="0"/>
              <a:t>成因：人为使用矿物燃料排放大量硫氧化物和氮氧化物。  </a:t>
            </a:r>
            <a:endParaRPr lang="en-US" altLang="zh-CN" dirty="0" smtClean="0"/>
          </a:p>
          <a:p>
            <a:r>
              <a:rPr lang="en-US" altLang="zh-CN" dirty="0" smtClean="0"/>
              <a:t>3</a:t>
            </a:r>
            <a:r>
              <a:rPr lang="en-US" altLang="zh-CN" dirty="0"/>
              <a:t>.</a:t>
            </a:r>
            <a:r>
              <a:rPr lang="zh-CN" altLang="en-US" dirty="0"/>
              <a:t>主要污染源：工矿企业、家庭炉灶、交通工具燃烧煤、石油和天然气，排放</a:t>
            </a:r>
            <a:r>
              <a:rPr lang="en-US" altLang="zh-CN" dirty="0"/>
              <a:t>SO2</a:t>
            </a:r>
            <a:r>
              <a:rPr lang="zh-CN" altLang="en-US" dirty="0"/>
              <a:t>、</a:t>
            </a:r>
            <a:r>
              <a:rPr lang="en-US" altLang="zh-CN" dirty="0"/>
              <a:t>NOX</a:t>
            </a:r>
            <a:r>
              <a:rPr lang="zh-CN" altLang="en-US" dirty="0"/>
              <a:t>；有色冶金工业大量排放</a:t>
            </a:r>
            <a:r>
              <a:rPr lang="en-US" altLang="zh-CN" dirty="0" smtClean="0"/>
              <a:t>SO2</a:t>
            </a:r>
            <a:r>
              <a:rPr lang="zh-CN" altLang="en-US" dirty="0" smtClean="0"/>
              <a:t>。</a:t>
            </a:r>
            <a:r>
              <a:rPr lang="en-US" altLang="zh-CN" dirty="0" smtClean="0"/>
              <a:t>  </a:t>
            </a:r>
          </a:p>
          <a:p>
            <a:r>
              <a:rPr lang="en-US" altLang="zh-CN" dirty="0" smtClean="0"/>
              <a:t>4.</a:t>
            </a:r>
            <a:r>
              <a:rPr lang="zh-CN" altLang="en-US" dirty="0"/>
              <a:t>危害：⑴对生物的影响：使河湖水酸化，影响鱼类的生长繁殖及死亡；使土壤酸化，危害森林和农作物生长；⑵对建筑的影响：腐蚀建筑物和文物古迹；⑶对人体的影响：危害人体健康</a:t>
            </a:r>
            <a:r>
              <a:rPr lang="zh-CN" altLang="en-US" dirty="0" smtClean="0"/>
              <a:t>。</a:t>
            </a:r>
            <a:endParaRPr lang="en-US" altLang="zh-CN" dirty="0" smtClean="0"/>
          </a:p>
          <a:p>
            <a:r>
              <a:rPr lang="en-US" altLang="zh-CN" dirty="0" smtClean="0"/>
              <a:t>5</a:t>
            </a:r>
            <a:r>
              <a:rPr lang="zh-CN" altLang="en-US" dirty="0" smtClean="0"/>
              <a:t>．</a:t>
            </a:r>
            <a:r>
              <a:rPr lang="zh-CN" altLang="en-US" dirty="0"/>
              <a:t>我国酸雨分布：⑴北方相对较轻：北方气候较干，降水少，且土壤呈碱性；⑵南方酸雨问题严重：贵州、湖南、江西等省区（气候湿润，降水多；有色冶金工业发达，大量排放酸性气体）、沪宁杭、京津唐、辽中南工业基地（工矿企业、家庭炉灶、交通工具燃烧煤、石油和天然气，大量排放酸性气体</a:t>
            </a:r>
            <a:r>
              <a:rPr lang="zh-CN" altLang="en-US" dirty="0" smtClean="0"/>
              <a:t>）。</a:t>
            </a:r>
            <a:endParaRPr lang="en-US" altLang="zh-CN" dirty="0" smtClean="0"/>
          </a:p>
          <a:p>
            <a:r>
              <a:rPr lang="zh-CN" altLang="en-US" dirty="0" smtClean="0"/>
              <a:t> </a:t>
            </a:r>
            <a:r>
              <a:rPr lang="en-US" altLang="zh-CN" dirty="0" smtClean="0"/>
              <a:t>6.</a:t>
            </a:r>
            <a:r>
              <a:rPr lang="zh-CN" altLang="en-US" dirty="0"/>
              <a:t>解决措施：  ①减少矿物燃料的消费量，减少硫氧化合物和氮氧化合物等有害气体的排放 ②进行技术改造、提高资源的利用效率  ③综合利用、变废为宝，回收</a:t>
            </a:r>
            <a:r>
              <a:rPr lang="en-US" altLang="zh-CN" dirty="0"/>
              <a:t>SO2</a:t>
            </a:r>
            <a:r>
              <a:rPr lang="zh-CN" altLang="en-US" dirty="0"/>
              <a:t>气体制成硫酸（发展洁净煤技术和洁净燃烧技术</a:t>
            </a:r>
            <a:r>
              <a:rPr lang="zh-CN" altLang="en-US" dirty="0" smtClean="0"/>
              <a:t>）。</a:t>
            </a:r>
            <a:endParaRPr lang="zh-CN" altLang="en-US" dirty="0"/>
          </a:p>
        </p:txBody>
      </p:sp>
    </p:spTree>
    <p:extLst>
      <p:ext uri="{BB962C8B-B14F-4D97-AF65-F5344CB8AC3E}">
        <p14:creationId xmlns:p14="http://schemas.microsoft.com/office/powerpoint/2010/main" val="155370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208912" cy="3168352"/>
          </a:xfrm>
        </p:spPr>
        <p:txBody>
          <a:bodyPr>
            <a:normAutofit fontScale="62500" lnSpcReduction="20000"/>
          </a:bodyPr>
          <a:lstStyle/>
          <a:p>
            <a:r>
              <a:rPr lang="zh-CN" altLang="en-US" dirty="0"/>
              <a:t>二、赤潮问题  </a:t>
            </a:r>
            <a:endParaRPr lang="en-US" altLang="zh-CN" dirty="0" smtClean="0"/>
          </a:p>
          <a:p>
            <a:r>
              <a:rPr lang="zh-CN" altLang="en-US" dirty="0" smtClean="0"/>
              <a:t>⒈</a:t>
            </a:r>
            <a:r>
              <a:rPr lang="zh-CN" altLang="en-US" dirty="0"/>
              <a:t>概念：赤潮是一种海洋生态灾害，指的是一些在海洋中浮游生活的赤潮生物在短时间内暴发性繁殖或高度聚集、且引起水色异常的现象。 </a:t>
            </a:r>
            <a:endParaRPr lang="en-US" altLang="zh-CN" dirty="0" smtClean="0"/>
          </a:p>
          <a:p>
            <a:r>
              <a:rPr lang="zh-CN" altLang="en-US" dirty="0" smtClean="0"/>
              <a:t>⒉</a:t>
            </a:r>
            <a:r>
              <a:rPr lang="zh-CN" altLang="en-US" dirty="0"/>
              <a:t>赤潮爆发的主要原因  ⑴自然原因：气温高；静水；静风；海域相对封闭。  ⑵人为原因：沿岸地区人口稠密、经济发达，排入海洋的工业和生活污水多；农业生产过程中大量使用化肥、</a:t>
            </a:r>
            <a:r>
              <a:rPr lang="zh-CN" altLang="en-US" dirty="0" smtClean="0"/>
              <a:t>农药</a:t>
            </a:r>
            <a:r>
              <a:rPr lang="zh-CN" altLang="en-US" dirty="0"/>
              <a:t>。</a:t>
            </a:r>
            <a:r>
              <a:rPr lang="zh-CN" altLang="en-US" dirty="0" smtClean="0"/>
              <a:t>  </a:t>
            </a:r>
            <a:endParaRPr lang="en-US" altLang="zh-CN" dirty="0" smtClean="0"/>
          </a:p>
          <a:p>
            <a:r>
              <a:rPr lang="zh-CN" altLang="en-US" dirty="0" smtClean="0"/>
              <a:t>⒊</a:t>
            </a:r>
            <a:r>
              <a:rPr lang="zh-CN" altLang="en-US" dirty="0"/>
              <a:t>我国最易爆发赤潮的海域是珠江口、长江口、渤海 </a:t>
            </a:r>
            <a:r>
              <a:rPr lang="zh-CN" altLang="en-US" dirty="0" smtClean="0"/>
              <a:t>。</a:t>
            </a:r>
            <a:endParaRPr lang="en-US" altLang="zh-CN" dirty="0" smtClean="0"/>
          </a:p>
          <a:p>
            <a:r>
              <a:rPr lang="zh-CN" altLang="en-US" dirty="0" smtClean="0"/>
              <a:t>⒋</a:t>
            </a:r>
            <a:r>
              <a:rPr lang="zh-CN" altLang="en-US" dirty="0"/>
              <a:t>赤潮爆发对海洋水产业的不利影响    ①藻类过度繁殖容易导致海水缺氧，致使鱼类死亡、或其它鱼类的食物列死亡，鱼类因缺少食物而死亡   ②产生毒素、毒死鱼类    ③影响海洋生态系统，影响浮游植物和食物链</a:t>
            </a:r>
            <a:r>
              <a:rPr lang="zh-CN" altLang="en-US" dirty="0" smtClean="0"/>
              <a:t>。</a:t>
            </a:r>
            <a:endParaRPr lang="en-US" altLang="zh-CN" dirty="0" smtClean="0"/>
          </a:p>
          <a:p>
            <a:pPr marL="0" indent="0">
              <a:buNone/>
            </a:pPr>
            <a:endParaRPr lang="en-US" altLang="zh-CN" dirty="0" smtClean="0"/>
          </a:p>
        </p:txBody>
      </p:sp>
      <p:sp>
        <p:nvSpPr>
          <p:cNvPr id="2" name="TextBox 1"/>
          <p:cNvSpPr txBox="1"/>
          <p:nvPr/>
        </p:nvSpPr>
        <p:spPr>
          <a:xfrm>
            <a:off x="312101" y="3212976"/>
            <a:ext cx="8748464" cy="2986587"/>
          </a:xfrm>
          <a:prstGeom prst="rect">
            <a:avLst/>
          </a:prstGeom>
          <a:noFill/>
        </p:spPr>
        <p:txBody>
          <a:bodyPr wrap="square" rtlCol="0">
            <a:spAutoFit/>
          </a:bodyPr>
          <a:lstStyle/>
          <a:p>
            <a:pPr marL="342900" indent="-342900">
              <a:lnSpc>
                <a:spcPct val="80000"/>
              </a:lnSpc>
              <a:spcBef>
                <a:spcPct val="20000"/>
              </a:spcBef>
              <a:buFont typeface="Arial" pitchFamily="34" charset="0"/>
              <a:buChar char="•"/>
            </a:pPr>
            <a:r>
              <a:rPr lang="zh-CN" altLang="en-US" sz="2000" dirty="0"/>
              <a:t>三、沙尘暴 </a:t>
            </a:r>
          </a:p>
          <a:p>
            <a:pPr marL="342900" indent="-342900">
              <a:lnSpc>
                <a:spcPct val="80000"/>
              </a:lnSpc>
              <a:spcBef>
                <a:spcPct val="20000"/>
              </a:spcBef>
              <a:buFont typeface="Arial" pitchFamily="34" charset="0"/>
              <a:buChar char="•"/>
            </a:pPr>
            <a:r>
              <a:rPr lang="zh-CN" altLang="en-US" sz="2000" dirty="0"/>
              <a:t>⒈概念：    什么是扬沙、沙尘暴与浮尘呢？扬沙与沙尘暴都是由于本地或附近尘沙被风吹起而造成的。其共同特点是能见度明显下降，出现时天空混浊，一片黄色。 </a:t>
            </a:r>
          </a:p>
          <a:p>
            <a:pPr marL="342900" indent="-342900">
              <a:lnSpc>
                <a:spcPct val="80000"/>
              </a:lnSpc>
              <a:spcBef>
                <a:spcPct val="20000"/>
              </a:spcBef>
              <a:buFont typeface="Arial" pitchFamily="34" charset="0"/>
              <a:buChar char="•"/>
            </a:pPr>
            <a:r>
              <a:rPr lang="zh-CN" altLang="en-US" sz="2000" dirty="0"/>
              <a:t>⒉形成时间： 大多在冷空气过境影响时出现，北方都是在春季容易出现。所不同的是扬沙天气风较大，影响的能见度在</a:t>
            </a:r>
            <a:r>
              <a:rPr lang="en-US" altLang="zh-CN" sz="2000" dirty="0"/>
              <a:t>1</a:t>
            </a:r>
            <a:r>
              <a:rPr lang="zh-CN" altLang="en-US" sz="2000" dirty="0"/>
              <a:t>公里到</a:t>
            </a:r>
            <a:r>
              <a:rPr lang="en-US" altLang="zh-CN" sz="2000" dirty="0"/>
              <a:t>10</a:t>
            </a:r>
            <a:r>
              <a:rPr lang="zh-CN" altLang="en-US" sz="2000" dirty="0"/>
              <a:t>公里之间；而沙尘暴风很大，能见度小于</a:t>
            </a:r>
            <a:r>
              <a:rPr lang="en-US" altLang="zh-CN" sz="2000" dirty="0"/>
              <a:t>1</a:t>
            </a:r>
            <a:r>
              <a:rPr lang="zh-CN" altLang="en-US" sz="2000" dirty="0"/>
              <a:t>公里。而浮尘是由于远地或本地产生沙尘暴或扬沙后，尘沙等细粒浮游空中而形成，俗称“落黄沙”，出现时远方物体呈土黄色，太阳呈苍白色或淡黄色，能见度小于</a:t>
            </a:r>
            <a:r>
              <a:rPr lang="en-US" altLang="zh-CN" sz="2000" dirty="0"/>
              <a:t>10</a:t>
            </a:r>
            <a:r>
              <a:rPr lang="zh-CN" altLang="en-US" sz="2000" dirty="0"/>
              <a:t>公里，大致出现在冷空气过境前后。  </a:t>
            </a:r>
          </a:p>
          <a:p>
            <a:pPr marL="342900" indent="-342900">
              <a:lnSpc>
                <a:spcPct val="80000"/>
              </a:lnSpc>
              <a:spcBef>
                <a:spcPct val="20000"/>
              </a:spcBef>
              <a:buFont typeface="Arial" pitchFamily="34" charset="0"/>
              <a:buChar char="•"/>
            </a:pPr>
            <a:r>
              <a:rPr lang="zh-CN" altLang="en-US" sz="2000" dirty="0"/>
              <a:t>⒊形成条件</a:t>
            </a:r>
            <a:r>
              <a:rPr lang="en-US" altLang="zh-CN" sz="2000" dirty="0"/>
              <a:t>——</a:t>
            </a:r>
            <a:r>
              <a:rPr lang="zh-CN" altLang="en-US" sz="2000" dirty="0"/>
              <a:t>主要是自然因素造成的</a:t>
            </a:r>
          </a:p>
        </p:txBody>
      </p:sp>
    </p:spTree>
    <p:extLst>
      <p:ext uri="{BB962C8B-B14F-4D97-AF65-F5344CB8AC3E}">
        <p14:creationId xmlns:p14="http://schemas.microsoft.com/office/powerpoint/2010/main" val="355556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568952" cy="6480720"/>
          </a:xfrm>
        </p:spPr>
        <p:txBody>
          <a:bodyPr>
            <a:normAutofit fontScale="62500" lnSpcReduction="20000"/>
          </a:bodyPr>
          <a:lstStyle/>
          <a:p>
            <a:pPr marL="0" indent="0">
              <a:buNone/>
            </a:pPr>
            <a:r>
              <a:rPr lang="zh-CN" altLang="en-US" dirty="0" smtClean="0"/>
              <a:t>        ⑴</a:t>
            </a:r>
            <a:r>
              <a:rPr lang="zh-CN" altLang="en-US" dirty="0"/>
              <a:t>气温高、降水少、大风多是形成沙尘暴天气的主要原因：    沙尘暴的形成及其大小，直接取决于风力、气温、降水及与其相关的土壤表层状况。气温高、降雨少、大风多是形成沙尘暴天气的主要原因，生态环境和城市建设中的问题也是重要原因。近年来，我国北方地区春天气温常常偏高，使土壤解冻的时间比往年提前，加速了土壤水分的蒸发。而北方地区冬春降水稀少，地表土壤干燥、疏松，植被还未形成，难以抑制沙尘天气的产生。与此同时，全球性气候变暖、厄尔尼诺现象等气候异常，造成冷空气活动异常频繁，多大风天气，为沙尘天气的形成提供了动力。  ⑵生态环境是形成沙尘暴的重要原因    我国西北和华北北部干旱半干旱地区生态环境脆弱，人为破坏活动造成土地沙化不断扩展，为沙尘天气提供了重要土沙物质。此外，在北方城市建设中在建工地很多，由于缺乏工地表土保护设施，表土裸露，旋风刮来，极易扬尘，也是加剧沙尘天气的一个重要原因。 </a:t>
            </a:r>
            <a:endParaRPr lang="en-US" altLang="zh-CN" dirty="0" smtClean="0"/>
          </a:p>
          <a:p>
            <a:r>
              <a:rPr lang="en-US" altLang="zh-CN" dirty="0" smtClean="0"/>
              <a:t>4</a:t>
            </a:r>
            <a:r>
              <a:rPr lang="zh-CN" altLang="en-US" dirty="0"/>
              <a:t>、危害：  ①造成环境质量下降②使农作物受灾③造成人畜伤亡  </a:t>
            </a:r>
            <a:r>
              <a:rPr lang="zh-CN" altLang="en-US" dirty="0" smtClean="0"/>
              <a:t>。</a:t>
            </a:r>
            <a:endParaRPr lang="en-US" altLang="zh-CN" dirty="0" smtClean="0"/>
          </a:p>
          <a:p>
            <a:r>
              <a:rPr lang="en-US" altLang="zh-CN" dirty="0" smtClean="0"/>
              <a:t>5</a:t>
            </a:r>
            <a:r>
              <a:rPr lang="zh-CN" altLang="en-US" dirty="0"/>
              <a:t>、治理和缓解沙尘暴的措施</a:t>
            </a:r>
            <a:r>
              <a:rPr lang="en-US" altLang="zh-CN" dirty="0"/>
              <a:t>——</a:t>
            </a:r>
            <a:r>
              <a:rPr lang="zh-CN" altLang="en-US" dirty="0"/>
              <a:t>治沙工程（保护和发展林草植被）措施：生物措施：保护好现有植被、植树造林；工程措施：跨流域调水、引水灌溉；管理措施：退耕还林、还牧。 </a:t>
            </a:r>
            <a:endParaRPr lang="en-US" altLang="zh-CN" dirty="0" smtClean="0"/>
          </a:p>
          <a:p>
            <a:pPr marL="0" indent="0">
              <a:buNone/>
            </a:pPr>
            <a:endParaRPr lang="en-US" altLang="zh-CN" dirty="0" smtClean="0"/>
          </a:p>
          <a:p>
            <a:r>
              <a:rPr lang="zh-CN" altLang="en-US" dirty="0" smtClean="0"/>
              <a:t> </a:t>
            </a:r>
            <a:r>
              <a:rPr lang="zh-CN" altLang="en-US" dirty="0"/>
              <a:t>四、荒漠化</a:t>
            </a:r>
            <a:r>
              <a:rPr lang="zh-CN" altLang="en-US" dirty="0" smtClean="0"/>
              <a:t>：</a:t>
            </a:r>
            <a:endParaRPr lang="en-US" altLang="zh-CN" dirty="0" smtClean="0"/>
          </a:p>
          <a:p>
            <a:r>
              <a:rPr lang="zh-CN" altLang="en-US" dirty="0" smtClean="0"/>
              <a:t> </a:t>
            </a:r>
            <a:r>
              <a:rPr lang="zh-CN" altLang="en-US" dirty="0"/>
              <a:t>成因：自然：气候干旱，植被退化，物理风化加剧，风力强劲；人为：滥伐、滥垦、过度放牧。  </a:t>
            </a:r>
            <a:endParaRPr lang="en-US" altLang="zh-CN" dirty="0" smtClean="0"/>
          </a:p>
          <a:p>
            <a:r>
              <a:rPr lang="zh-CN" altLang="en-US" dirty="0" smtClean="0"/>
              <a:t>分布</a:t>
            </a:r>
            <a:r>
              <a:rPr lang="zh-CN" altLang="en-US" dirty="0"/>
              <a:t>：西北、华北北部、东北西部；  危害：生态环境恶化，耕地、林地、草地面积减少。  </a:t>
            </a:r>
            <a:endParaRPr lang="en-US" altLang="zh-CN" dirty="0" smtClean="0"/>
          </a:p>
          <a:p>
            <a:r>
              <a:rPr lang="zh-CN" altLang="en-US" dirty="0" smtClean="0"/>
              <a:t>措施</a:t>
            </a:r>
            <a:r>
              <a:rPr lang="zh-CN" altLang="en-US" dirty="0"/>
              <a:t>：生物措施：保护好现有植被、植树造林；工程措施：跨流域调水，引水灌溉；管理措施：退耕还林、还草。</a:t>
            </a:r>
          </a:p>
        </p:txBody>
      </p:sp>
    </p:spTree>
    <p:extLst>
      <p:ext uri="{BB962C8B-B14F-4D97-AF65-F5344CB8AC3E}">
        <p14:creationId xmlns:p14="http://schemas.microsoft.com/office/powerpoint/2010/main" val="32665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496944" cy="6048672"/>
          </a:xfrm>
        </p:spPr>
        <p:txBody>
          <a:bodyPr>
            <a:normAutofit fontScale="62500" lnSpcReduction="20000"/>
          </a:bodyPr>
          <a:lstStyle/>
          <a:p>
            <a:r>
              <a:rPr lang="zh-CN" altLang="en-US" dirty="0"/>
              <a:t>五、水土流失问题  </a:t>
            </a:r>
            <a:endParaRPr lang="en-US" altLang="zh-CN" dirty="0" smtClean="0"/>
          </a:p>
          <a:p>
            <a:r>
              <a:rPr lang="zh-CN" altLang="en-US" dirty="0" smtClean="0"/>
              <a:t>我国</a:t>
            </a:r>
            <a:r>
              <a:rPr lang="zh-CN" altLang="en-US" dirty="0"/>
              <a:t>典型地区：黄土高原、南方低山丘陵地区  产生的原因：（</a:t>
            </a:r>
            <a:r>
              <a:rPr lang="en-US" altLang="zh-CN" dirty="0"/>
              <a:t>1</a:t>
            </a:r>
            <a:r>
              <a:rPr lang="zh-CN" altLang="en-US" dirty="0"/>
              <a:t>）自然原因：季风气候降水集中，多暴雨；地表植被稀少；黄土土质疏松黄土高原）。（</a:t>
            </a:r>
            <a:r>
              <a:rPr lang="en-US" altLang="zh-CN" dirty="0"/>
              <a:t>2</a:t>
            </a:r>
            <a:r>
              <a:rPr lang="zh-CN" altLang="en-US" dirty="0"/>
              <a:t>）人为原因：植被的破坏；不合理的耕作制度；开矿。  治理的措施：压缩农业用地，扩大林、草种植面积；植树造林；小流域综合治理。  </a:t>
            </a:r>
            <a:endParaRPr lang="en-US" altLang="zh-CN" dirty="0" smtClean="0"/>
          </a:p>
          <a:p>
            <a:r>
              <a:rPr lang="zh-CN" altLang="en-US" dirty="0" smtClean="0"/>
              <a:t>治理</a:t>
            </a:r>
            <a:r>
              <a:rPr lang="zh-CN" altLang="en-US" dirty="0"/>
              <a:t>的意义：有利于因地制宜地进行产业结构的调整，使农林牧副渔全面发展，可以增加农民收入，促进当地经济发展，改善农民生活条件，提高生活质量；有利于改善当地的生态环境，建立良性生态系统；建立生态农业模式，有利于促进生态和经济可持续发展</a:t>
            </a:r>
            <a:r>
              <a:rPr lang="zh-CN" altLang="en-US" dirty="0" smtClean="0"/>
              <a:t>。</a:t>
            </a:r>
            <a:endParaRPr lang="en-US" altLang="zh-CN" dirty="0" smtClean="0"/>
          </a:p>
          <a:p>
            <a:pPr marL="0" indent="0">
              <a:buNone/>
            </a:pPr>
            <a:r>
              <a:rPr lang="zh-CN" altLang="en-US" dirty="0" smtClean="0"/>
              <a:t> </a:t>
            </a:r>
            <a:endParaRPr lang="en-US" altLang="zh-CN" dirty="0" smtClean="0"/>
          </a:p>
          <a:p>
            <a:r>
              <a:rPr lang="zh-CN" altLang="en-US" dirty="0"/>
              <a:t>六</a:t>
            </a:r>
            <a:r>
              <a:rPr lang="zh-CN" altLang="en-US" dirty="0" smtClean="0"/>
              <a:t>、</a:t>
            </a:r>
            <a:r>
              <a:rPr lang="zh-CN" altLang="en-US" dirty="0"/>
              <a:t>干旱缺水问题  我国典型地区：华北地区、西北、长江中下游地区 华北</a:t>
            </a:r>
            <a:r>
              <a:rPr lang="zh-CN" altLang="en-US" dirty="0" smtClean="0"/>
              <a:t>地区</a:t>
            </a:r>
            <a:r>
              <a:rPr lang="zh-CN" altLang="en-US" dirty="0"/>
              <a:t>。</a:t>
            </a:r>
            <a:r>
              <a:rPr lang="zh-CN" altLang="en-US" dirty="0" smtClean="0"/>
              <a:t>  </a:t>
            </a:r>
            <a:endParaRPr lang="en-US" altLang="zh-CN" dirty="0" smtClean="0"/>
          </a:p>
          <a:p>
            <a:r>
              <a:rPr lang="zh-CN" altLang="en-US" dirty="0" smtClean="0"/>
              <a:t>产生</a:t>
            </a:r>
            <a:r>
              <a:rPr lang="zh-CN" altLang="en-US" dirty="0"/>
              <a:t>原因：（</a:t>
            </a:r>
            <a:r>
              <a:rPr lang="en-US" altLang="zh-CN" dirty="0"/>
              <a:t>1</a:t>
            </a:r>
            <a:r>
              <a:rPr lang="zh-CN" altLang="en-US" dirty="0"/>
              <a:t>）自然原因：温带季风气候，全年降水少，河流径流量小；降水变率大；春季蒸发旺盛</a:t>
            </a:r>
            <a:r>
              <a:rPr lang="zh-CN" altLang="en-US" dirty="0" smtClean="0"/>
              <a:t>。 </a:t>
            </a:r>
            <a:r>
              <a:rPr lang="zh-CN" altLang="en-US" dirty="0"/>
              <a:t>（</a:t>
            </a:r>
            <a:r>
              <a:rPr lang="en-US" altLang="zh-CN" dirty="0"/>
              <a:t>2</a:t>
            </a:r>
            <a:r>
              <a:rPr lang="zh-CN" altLang="en-US" dirty="0"/>
              <a:t>）人为原因：人口稠密、工农业发达，需水量大；水污染严重；浪费多，利用率低；春季春种用水量大</a:t>
            </a:r>
            <a:r>
              <a:rPr lang="zh-CN" altLang="en-US" dirty="0" smtClean="0"/>
              <a:t>。</a:t>
            </a:r>
            <a:endParaRPr lang="en-US" altLang="zh-CN" dirty="0" smtClean="0"/>
          </a:p>
          <a:p>
            <a:r>
              <a:rPr lang="zh-CN" altLang="en-US" dirty="0" smtClean="0"/>
              <a:t>治理</a:t>
            </a:r>
            <a:r>
              <a:rPr lang="zh-CN" altLang="en-US" dirty="0"/>
              <a:t>措施：南水北调；修建水库；控制人口数量，提高素质；减少水污染；减少浪费，提高利用率；限制高耗水工业的发展；发展节水农业；采用滴灌、喷灌农业灌溉技术，提高利用率；实行水价调节，树立节水意识；海水淡化等。 </a:t>
            </a:r>
            <a:endParaRPr lang="en-US" altLang="zh-CN" dirty="0" smtClean="0"/>
          </a:p>
          <a:p>
            <a:r>
              <a:rPr lang="zh-CN" altLang="en-US" dirty="0" smtClean="0"/>
              <a:t>（</a:t>
            </a:r>
            <a:r>
              <a:rPr lang="zh-CN" altLang="en-US" dirty="0"/>
              <a:t>思考：我国东北地区为何没有形成春旱？） </a:t>
            </a:r>
          </a:p>
        </p:txBody>
      </p:sp>
    </p:spTree>
    <p:extLst>
      <p:ext uri="{BB962C8B-B14F-4D97-AF65-F5344CB8AC3E}">
        <p14:creationId xmlns:p14="http://schemas.microsoft.com/office/powerpoint/2010/main" val="64269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96944" cy="5544616"/>
          </a:xfrm>
        </p:spPr>
        <p:txBody>
          <a:bodyPr>
            <a:normAutofit fontScale="62500" lnSpcReduction="20000"/>
          </a:bodyPr>
          <a:lstStyle/>
          <a:p>
            <a:r>
              <a:rPr lang="zh-CN" altLang="en-US" dirty="0"/>
              <a:t>七、土壤次生盐碱化  </a:t>
            </a:r>
            <a:endParaRPr lang="en-US" altLang="zh-CN" dirty="0" smtClean="0"/>
          </a:p>
          <a:p>
            <a:r>
              <a:rPr lang="zh-CN" altLang="en-US" dirty="0" smtClean="0"/>
              <a:t>我国</a:t>
            </a:r>
            <a:r>
              <a:rPr lang="zh-CN" altLang="en-US" dirty="0"/>
              <a:t>典型地区：黄淮海平原、宁夏平原、河套平原等  </a:t>
            </a:r>
            <a:r>
              <a:rPr lang="zh-CN" altLang="en-US" dirty="0" smtClean="0"/>
              <a:t>。</a:t>
            </a:r>
            <a:endParaRPr lang="en-US" altLang="zh-CN" dirty="0" smtClean="0"/>
          </a:p>
          <a:p>
            <a:r>
              <a:rPr lang="zh-CN" altLang="en-US" dirty="0" smtClean="0"/>
              <a:t>产生</a:t>
            </a:r>
            <a:r>
              <a:rPr lang="zh-CN" altLang="en-US" dirty="0"/>
              <a:t>原因：（</a:t>
            </a:r>
            <a:r>
              <a:rPr lang="en-US" altLang="zh-CN" dirty="0"/>
              <a:t>1</a:t>
            </a:r>
            <a:r>
              <a:rPr lang="zh-CN" altLang="en-US" dirty="0"/>
              <a:t>）自然原因：频繁的旱涝气候（黄淮海平原）；地形低洼；大气降水少，以灌溉水源为主。  </a:t>
            </a:r>
            <a:r>
              <a:rPr lang="zh-CN" altLang="en-US" dirty="0" smtClean="0"/>
              <a:t>（</a:t>
            </a:r>
            <a:r>
              <a:rPr lang="en-US" altLang="zh-CN" dirty="0"/>
              <a:t>2</a:t>
            </a:r>
            <a:r>
              <a:rPr lang="zh-CN" altLang="en-US" dirty="0"/>
              <a:t>）人为原因：不合理的灌溉；不合理的水利工程建设（渭河平原） </a:t>
            </a:r>
            <a:r>
              <a:rPr lang="zh-CN" altLang="en-US" dirty="0" smtClean="0"/>
              <a:t>。</a:t>
            </a:r>
            <a:endParaRPr lang="en-US" altLang="zh-CN" dirty="0" smtClean="0"/>
          </a:p>
          <a:p>
            <a:r>
              <a:rPr lang="zh-CN" altLang="en-US" dirty="0" smtClean="0"/>
              <a:t>治理</a:t>
            </a:r>
            <a:r>
              <a:rPr lang="zh-CN" altLang="en-US" dirty="0"/>
              <a:t>措施：引淡淋盐；井排井灌；生物措施；农田覆盖；合理的灌溉，不能只灌不排；采取喷灌、滴灌技术等 </a:t>
            </a:r>
            <a:r>
              <a:rPr lang="zh-CN" altLang="en-US" dirty="0" smtClean="0"/>
              <a:t>。</a:t>
            </a:r>
            <a:endParaRPr lang="en-US" altLang="zh-CN" dirty="0" smtClean="0"/>
          </a:p>
          <a:p>
            <a:pPr marL="0" indent="0">
              <a:buNone/>
            </a:pPr>
            <a:endParaRPr lang="en-US" altLang="zh-CN" dirty="0" smtClean="0"/>
          </a:p>
          <a:p>
            <a:r>
              <a:rPr lang="zh-CN" altLang="en-US" dirty="0" smtClean="0"/>
              <a:t>八</a:t>
            </a:r>
            <a:r>
              <a:rPr lang="zh-CN" altLang="en-US" dirty="0"/>
              <a:t>、洪涝灾害  我国典型地区：东北；黄河、长江中下游地区；淮河流域；珠江流域等  </a:t>
            </a:r>
            <a:r>
              <a:rPr lang="zh-CN" altLang="en-US" dirty="0" smtClean="0"/>
              <a:t>。</a:t>
            </a:r>
            <a:endParaRPr lang="en-US" altLang="zh-CN" dirty="0" smtClean="0"/>
          </a:p>
          <a:p>
            <a:r>
              <a:rPr lang="zh-CN" altLang="en-US" dirty="0" smtClean="0"/>
              <a:t>产生</a:t>
            </a:r>
            <a:r>
              <a:rPr lang="zh-CN" altLang="en-US" dirty="0"/>
              <a:t>的原因：（</a:t>
            </a:r>
            <a:r>
              <a:rPr lang="en-US" altLang="zh-CN" dirty="0"/>
              <a:t>1</a:t>
            </a:r>
            <a:r>
              <a:rPr lang="zh-CN" altLang="en-US" dirty="0"/>
              <a:t>）自然原因：降水持续时间长，降水集中（如长江流域的梅雨天气）；夏季风的强弱变化（副高强：南旱北涝；副高弱：南涝北旱）；台风的影响；缺少天然的入海河道（淮河）；地势低洼（海河、珠江）；水系支流多（扇形水系、树枝状水系）；河道弯曲（荆江河段）；厄尔尼若现象等。    </a:t>
            </a:r>
            <a:r>
              <a:rPr lang="zh-CN" altLang="en-US" dirty="0" smtClean="0"/>
              <a:t>（</a:t>
            </a:r>
            <a:r>
              <a:rPr lang="en-US" altLang="zh-CN" dirty="0"/>
              <a:t>2</a:t>
            </a:r>
            <a:r>
              <a:rPr lang="zh-CN" altLang="en-US" dirty="0"/>
              <a:t>）人为原因：滥砍滥伐，造成水土流失加剧，河床抬升；围湖造田；不合理水利工程建设（渭河流域）  </a:t>
            </a:r>
            <a:r>
              <a:rPr lang="zh-CN" altLang="en-US" dirty="0" smtClean="0"/>
              <a:t>。</a:t>
            </a:r>
            <a:endParaRPr lang="en-US" altLang="zh-CN" dirty="0" smtClean="0"/>
          </a:p>
          <a:p>
            <a:r>
              <a:rPr lang="zh-CN" altLang="en-US" dirty="0" smtClean="0"/>
              <a:t>治理</a:t>
            </a:r>
            <a:r>
              <a:rPr lang="zh-CN" altLang="en-US" dirty="0"/>
              <a:t>措施：植树造林，建设防护林体系；退耕还湖；修建水利工程；裁弯取直，加固大堤；开挖入海河道（淮河）；修建分洪区；建立洪水预报预警系统等。</a:t>
            </a:r>
          </a:p>
        </p:txBody>
      </p:sp>
    </p:spTree>
    <p:extLst>
      <p:ext uri="{BB962C8B-B14F-4D97-AF65-F5344CB8AC3E}">
        <p14:creationId xmlns:p14="http://schemas.microsoft.com/office/powerpoint/2010/main" val="7611032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1544</Words>
  <Application>Microsoft Office PowerPoint</Application>
  <PresentationFormat>全屏显示(4:3)</PresentationFormat>
  <Paragraphs>41</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中国主要生态环境问题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dc:creator>
  <cp:lastModifiedBy>th</cp:lastModifiedBy>
  <cp:revision>9</cp:revision>
  <dcterms:created xsi:type="dcterms:W3CDTF">2013-10-14T11:43:07Z</dcterms:created>
  <dcterms:modified xsi:type="dcterms:W3CDTF">2013-12-03T10:24:12Z</dcterms:modified>
</cp:coreProperties>
</file>