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4" r:id="rId4"/>
    <p:sldId id="265" r:id="rId5"/>
    <p:sldId id="277" r:id="rId6"/>
    <p:sldId id="257" r:id="rId7"/>
    <p:sldId id="267" r:id="rId8"/>
    <p:sldId id="276" r:id="rId9"/>
    <p:sldId id="273" r:id="rId10"/>
    <p:sldId id="274" r:id="rId11"/>
    <p:sldId id="27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CCFF99"/>
    <a:srgbClr val="99FF33"/>
    <a:srgbClr val="669900"/>
    <a:srgbClr val="99CC00"/>
    <a:srgbClr val="CCFFCC"/>
    <a:srgbClr val="FF99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2" autoAdjust="0"/>
    <p:restoredTop sz="94180" autoAdjust="0"/>
  </p:normalViewPr>
  <p:slideViewPr>
    <p:cSldViewPr>
      <p:cViewPr varScale="1">
        <p:scale>
          <a:sx n="88" d="100"/>
          <a:sy n="88" d="100"/>
        </p:scale>
        <p:origin x="639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0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BC1FC-F0F4-4756-9973-4405FD21FB41}" type="datetimeFigureOut">
              <a:rPr lang="ko-KR" altLang="en-US" smtClean="0"/>
              <a:pPr/>
              <a:t>2025-04-14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AB31-52A5-4474-9325-892C3A770E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8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2E7F3-6AE7-4233-BE3D-96F6DDD29DC9}" type="datetimeFigureOut">
              <a:rPr lang="ko-KR" altLang="en-US" smtClean="0"/>
              <a:pPr/>
              <a:t>2025-04-14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0B751-76F9-4E80-B14F-3F7E41D2A0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0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7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8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C5020-5220-42FF-9E1C-65F992189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27C74F-6CF9-7FA2-8B4D-2ED89615D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C1BF45-FD29-3C40-590D-C361849A1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67D3DD-2406-CEAC-FE84-7DC5FE07E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4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0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1E20E-02AA-FFD6-312E-0A8101CC4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F891B1-9A51-160D-8BF6-0CCB2BEDC3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C5D37C-7BFF-B5ED-EB21-F7BC96AB9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E0298D-5DCB-D8F0-FE26-F0DFF7442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21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0B751-76F9-4E80-B14F-3F7E41D2A0F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5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97352"/>
            <a:ext cx="2133600" cy="250342"/>
          </a:xfrm>
        </p:spPr>
        <p:txBody>
          <a:bodyPr/>
          <a:lstStyle>
            <a:lvl1pPr algn="r">
              <a:defRPr/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23528" y="635804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0FE5-3BAE-4443-96A1-370C1FED1CD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58C5-346E-4778-B2F6-E26CB385B4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482353"/>
            <a:ext cx="8208912" cy="1226567"/>
          </a:xfrm>
        </p:spPr>
        <p:txBody>
          <a:bodyPr anchor="ctr" anchorCtr="0"/>
          <a:lstStyle/>
          <a:p>
            <a:r>
              <a:rPr lang="ko-KR" altLang="en-US" sz="4800" b="1" dirty="0">
                <a:solidFill>
                  <a:schemeClr val="tx2">
                    <a:lumMod val="50000"/>
                  </a:schemeClr>
                </a:solidFill>
              </a:rPr>
              <a:t>모의투자시스템 프로젝트 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1560" y="3587654"/>
            <a:ext cx="7720880" cy="2160240"/>
          </a:xfrm>
        </p:spPr>
        <p:txBody>
          <a:bodyPr anchor="ctr" anchorCtr="0"/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2024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년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4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월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25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일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AI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융합학부</a:t>
            </a:r>
            <a:endParaRPr lang="en-US" altLang="ko-KR" sz="2800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조 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권지성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김남일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김상욱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ko-KR" altLang="en-US" sz="2800" dirty="0">
                <a:solidFill>
                  <a:schemeClr val="tx2">
                    <a:lumMod val="50000"/>
                  </a:schemeClr>
                </a:solidFill>
              </a:rPr>
              <a:t> 김성민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800" dirty="0" err="1">
                <a:solidFill>
                  <a:schemeClr val="tx2">
                    <a:lumMod val="50000"/>
                  </a:schemeClr>
                </a:solidFill>
              </a:rPr>
              <a:t>전용현</a:t>
            </a:r>
            <a:r>
              <a:rPr lang="en-US" altLang="ko-KR" sz="2800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ko-KR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</a:rPr>
              <a:t>프로젝트 수행 소감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3528" y="1196752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프로젝트 수행하면서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느낀점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기술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22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71600" y="332656"/>
            <a:ext cx="1632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tx2">
                    <a:lumMod val="50000"/>
                  </a:schemeClr>
                </a:solidFill>
              </a:rPr>
              <a:t>목 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3608" y="1406381"/>
            <a:ext cx="4352474" cy="388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요약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시스템 주요 기능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시스템 설계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4.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전체 일정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5.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팀원 역할 및 활동 내용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z="2800" b="1" dirty="0">
                <a:solidFill>
                  <a:schemeClr val="tx2">
                    <a:lumMod val="50000"/>
                  </a:schemeClr>
                </a:solidFill>
              </a:rPr>
              <a:t>프로젝트 수행 소감</a:t>
            </a:r>
            <a:endParaRPr lang="en-US" altLang="ko-K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467544" y="1268760"/>
            <a:ext cx="8352928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프로젝트 요약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694" y="1268759"/>
            <a:ext cx="1152128" cy="172819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요약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7839" y="1268760"/>
            <a:ext cx="7236296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/>
              <a:t>- Flask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MySQL</a:t>
            </a:r>
            <a:r>
              <a:rPr lang="ko-KR" altLang="en-US" sz="1400" b="1" dirty="0"/>
              <a:t>을 기반으로 한 웹 기반 전략 백테스트 시스템을 구현하는 것을 목표로 한다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en-US" altLang="ko-KR" sz="1400" b="1" dirty="0"/>
              <a:t>- </a:t>
            </a:r>
            <a:r>
              <a:rPr lang="ko-KR" altLang="en-US" sz="1400" b="1" dirty="0"/>
              <a:t>사용자는 전략을 등록하고 종목과 조건을 선택하여 백테스트를 실행할 수 있다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en-US" altLang="ko-KR" sz="1400" b="1" dirty="0"/>
              <a:t>- </a:t>
            </a:r>
            <a:r>
              <a:rPr lang="ko-KR" altLang="en-US" sz="1400" b="1" dirty="0"/>
              <a:t>수익률</a:t>
            </a:r>
            <a:r>
              <a:rPr lang="en-US" altLang="ko-KR" sz="1400" b="1" dirty="0"/>
              <a:t>, MDD </a:t>
            </a:r>
            <a:r>
              <a:rPr lang="ko-KR" altLang="en-US" sz="1400" b="1" dirty="0"/>
              <a:t>등의 지표와 </a:t>
            </a:r>
            <a:r>
              <a:rPr lang="ko-KR" altLang="en-US" sz="1400" b="1" dirty="0" err="1"/>
              <a:t>시각화된</a:t>
            </a:r>
            <a:r>
              <a:rPr lang="ko-KR" altLang="en-US" sz="1400" b="1" dirty="0"/>
              <a:t> 결과를 통해 전략의 성과를 직관적으로 확인할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717838" y="1196752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717838" y="3140968"/>
            <a:ext cx="69847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3212976"/>
            <a:ext cx="1152128" cy="28803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기대효과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336F4-3DCB-91C6-C826-64800B1C1F75}"/>
              </a:ext>
            </a:extLst>
          </p:cNvPr>
          <p:cNvSpPr txBox="1"/>
          <p:nvPr/>
        </p:nvSpPr>
        <p:spPr>
          <a:xfrm>
            <a:off x="1691680" y="3274622"/>
            <a:ext cx="7236296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실제 금융 데이터를 기반으로 전략을 분석함으로써 데이터 기반 투자에 대한 이해도 향상</a:t>
            </a:r>
            <a:endParaRPr lang="en-US" altLang="ko-KR" sz="1400" b="1" dirty="0"/>
          </a:p>
          <a:p>
            <a:pPr lvl="0">
              <a:lnSpc>
                <a:spcPct val="150000"/>
              </a:lnSpc>
            </a:pPr>
            <a:r>
              <a:rPr lang="en-US" altLang="ko-KR" sz="1400" b="1" dirty="0"/>
              <a:t>- Flask, MySQL, JSON </a:t>
            </a:r>
            <a:r>
              <a:rPr lang="ko-KR" altLang="en-US" sz="1400" b="1" dirty="0"/>
              <a:t>등을 활용한 실전 수준의 웹 애플리케이션 구현 경험</a:t>
            </a:r>
            <a:endParaRPr lang="en-US" altLang="ko-KR" sz="1400" b="1" dirty="0"/>
          </a:p>
          <a:p>
            <a:pPr lvl="0"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기술적 지표</a:t>
            </a:r>
            <a:r>
              <a:rPr lang="en-US" altLang="ko-KR" sz="1400" b="1" dirty="0"/>
              <a:t>(SMA, RSI </a:t>
            </a:r>
            <a:r>
              <a:rPr lang="ko-KR" altLang="en-US" sz="1400" b="1" dirty="0"/>
              <a:t>등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활용한 전략 설계 및 검증 경험전략 히스토리 관리 기능을 통해 사용자 중심 시스템 설계 감각 강화</a:t>
            </a:r>
            <a:endParaRPr lang="en-US" altLang="ko-KR" sz="1400" b="1" dirty="0"/>
          </a:p>
          <a:p>
            <a:pPr lvl="0">
              <a:lnSpc>
                <a:spcPct val="150000"/>
              </a:lnSpc>
            </a:pPr>
            <a:r>
              <a:rPr lang="en-US" altLang="ko-KR" sz="1400" b="1" dirty="0"/>
              <a:t>- API </a:t>
            </a:r>
            <a:r>
              <a:rPr lang="ko-KR" altLang="en-US" sz="1400" b="1" dirty="0"/>
              <a:t>연동 및 시각화 기능 구현을 통해 전체 개발 흐름에 대한 통합적 시야 확보</a:t>
            </a:r>
            <a:endParaRPr lang="en-US" altLang="ko-KR" sz="1400" b="1" dirty="0"/>
          </a:p>
          <a:p>
            <a:pPr lvl="0"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협업을 통해 역할 분담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일정 관리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문서화 등 팀 프로젝트 역량 강화</a:t>
            </a:r>
            <a:endParaRPr lang="en-US" altLang="ko-KR" sz="1400" b="1" dirty="0"/>
          </a:p>
          <a:p>
            <a:pPr lvl="0"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시스템 통합 및 테스트 과정을 통해 실제 서비스 개발 프로세스를 체험</a:t>
            </a:r>
          </a:p>
        </p:txBody>
      </p:sp>
    </p:spTree>
    <p:extLst>
      <p:ext uri="{BB962C8B-B14F-4D97-AF65-F5344CB8AC3E}">
        <p14:creationId xmlns:p14="http://schemas.microsoft.com/office/powerpoint/2010/main" val="7023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4C033-4F74-3E3E-014E-BD09B00B4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C160BB8-81B2-E883-3C83-F05D249F9A17}"/>
              </a:ext>
            </a:extLst>
          </p:cNvPr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AB959C-7A3D-BA39-91C4-0F75E298FE7C}"/>
              </a:ext>
            </a:extLst>
          </p:cNvPr>
          <p:cNvSpPr txBox="1"/>
          <p:nvPr/>
        </p:nvSpPr>
        <p:spPr>
          <a:xfrm>
            <a:off x="585402" y="188640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주요 기능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237C3-F591-E75F-C67C-8FDCA80C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2940C-FDCD-FB06-D551-6423DADA2719}"/>
              </a:ext>
            </a:extLst>
          </p:cNvPr>
          <p:cNvSpPr txBox="1"/>
          <p:nvPr/>
        </p:nvSpPr>
        <p:spPr>
          <a:xfrm>
            <a:off x="179512" y="980728"/>
            <a:ext cx="5307863" cy="6104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1400" b="1" dirty="0"/>
              <a:t>[1] </a:t>
            </a:r>
            <a:r>
              <a:rPr lang="ko-KR" altLang="en-US" sz="1400" b="1" dirty="0"/>
              <a:t>전략 등록 및 관리</a:t>
            </a:r>
            <a:endParaRPr lang="ko-KR" alt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 정의 전략</a:t>
            </a:r>
            <a:r>
              <a:rPr lang="en-US" altLang="ko-KR" sz="1200" dirty="0"/>
              <a:t>(</a:t>
            </a:r>
            <a:r>
              <a:rPr lang="ko-KR" altLang="en-US" sz="1200" dirty="0"/>
              <a:t>이름</a:t>
            </a:r>
            <a:r>
              <a:rPr lang="en-US" altLang="ko-KR" sz="1200" dirty="0"/>
              <a:t>, </a:t>
            </a:r>
            <a:r>
              <a:rPr lang="ko-KR" altLang="en-US" sz="1200" dirty="0"/>
              <a:t>설명</a:t>
            </a:r>
            <a:r>
              <a:rPr lang="en-US" altLang="ko-KR" sz="1200" dirty="0"/>
              <a:t>, </a:t>
            </a:r>
            <a:r>
              <a:rPr lang="ko-KR" altLang="en-US" sz="1200" dirty="0"/>
              <a:t>조건 등</a:t>
            </a:r>
            <a:r>
              <a:rPr lang="en-US" altLang="ko-KR" sz="1200" dirty="0"/>
              <a:t>) </a:t>
            </a:r>
            <a:r>
              <a:rPr lang="ko-KR" altLang="en-US" sz="1200" dirty="0"/>
              <a:t>등록 및 관리 </a:t>
            </a:r>
            <a:r>
              <a:rPr lang="en-US" altLang="ko-KR" sz="1200" dirty="0"/>
              <a:t>(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  <a:r>
              <a:rPr lang="en-US" altLang="ko-KR" sz="1200" dirty="0"/>
              <a:t>) </a:t>
            </a:r>
            <a:r>
              <a:rPr lang="ko-KR" altLang="en-US" sz="1200" dirty="0"/>
              <a:t>기능 제공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전략 유형 및 기술적 지표 </a:t>
            </a:r>
            <a:r>
              <a:rPr lang="en-US" altLang="ko-KR" sz="1200" dirty="0"/>
              <a:t>(SMA, RSI </a:t>
            </a:r>
            <a:r>
              <a:rPr lang="ko-KR" altLang="en-US" sz="1200" dirty="0"/>
              <a:t>등</a:t>
            </a:r>
            <a:r>
              <a:rPr lang="en-US" altLang="ko-KR" sz="1200" dirty="0"/>
              <a:t>) </a:t>
            </a:r>
            <a:r>
              <a:rPr lang="ko-KR" altLang="en-US" sz="1200" dirty="0"/>
              <a:t>파라미터 설정 포함</a:t>
            </a:r>
            <a:endParaRPr lang="en-US" altLang="ko-KR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  <a:p>
            <a:pPr>
              <a:lnSpc>
                <a:spcPct val="150000"/>
              </a:lnSpc>
              <a:buNone/>
            </a:pPr>
            <a:r>
              <a:rPr lang="en-US" altLang="ko-KR" sz="1400" b="1" dirty="0"/>
              <a:t>[2] </a:t>
            </a:r>
            <a:r>
              <a:rPr lang="ko-KR" altLang="en-US" sz="1400" b="1" dirty="0"/>
              <a:t>종목 선택 및 조건 설정</a:t>
            </a:r>
            <a:endParaRPr lang="ko-KR" alt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ETF, </a:t>
            </a:r>
            <a:r>
              <a:rPr lang="ko-KR" altLang="en-US" sz="1200" dirty="0"/>
              <a:t>코스피</a:t>
            </a:r>
            <a:r>
              <a:rPr lang="en-US" altLang="ko-KR" sz="1200" dirty="0"/>
              <a:t>200 </a:t>
            </a:r>
            <a:r>
              <a:rPr lang="ko-KR" altLang="en-US" sz="1200" dirty="0"/>
              <a:t>등 대상 종목 선택 가능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전략별 조건 설정</a:t>
            </a:r>
            <a:r>
              <a:rPr lang="en-US" altLang="ko-KR" sz="1200" dirty="0"/>
              <a:t>: </a:t>
            </a:r>
            <a:r>
              <a:rPr lang="ko-KR" altLang="en-US" sz="1200" dirty="0"/>
              <a:t>이동평균</a:t>
            </a:r>
            <a:r>
              <a:rPr lang="en-US" altLang="ko-KR" sz="1200" dirty="0"/>
              <a:t>, RSI, MACD </a:t>
            </a:r>
            <a:r>
              <a:rPr lang="ko-KR" altLang="en-US" sz="1200" dirty="0"/>
              <a:t>등 기술 지표 기반</a:t>
            </a:r>
            <a:endParaRPr lang="en-US" altLang="ko-KR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  <a:p>
            <a:pPr>
              <a:lnSpc>
                <a:spcPct val="150000"/>
              </a:lnSpc>
              <a:buNone/>
            </a:pPr>
            <a:r>
              <a:rPr lang="en-US" altLang="ko-KR" sz="1400" b="1" dirty="0"/>
              <a:t>[3] </a:t>
            </a:r>
            <a:r>
              <a:rPr lang="ko-KR" altLang="en-US" sz="1400" b="1" dirty="0"/>
              <a:t>백테스트 실행 기능</a:t>
            </a:r>
            <a:endParaRPr lang="ko-KR" alt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Flask </a:t>
            </a:r>
            <a:r>
              <a:rPr lang="ko-KR" altLang="en-US" sz="1200" dirty="0"/>
              <a:t>서버에서 전략 조건에 따라 주가 데이터를 분석하여 수익률 계산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계산된 결과를 </a:t>
            </a:r>
            <a:r>
              <a:rPr lang="en-US" altLang="ko-KR" sz="1200" dirty="0"/>
              <a:t>DB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  <a:p>
            <a:pPr>
              <a:lnSpc>
                <a:spcPct val="150000"/>
              </a:lnSpc>
              <a:buNone/>
            </a:pPr>
            <a:r>
              <a:rPr lang="en-US" altLang="ko-KR" sz="1400" b="1" dirty="0"/>
              <a:t>[4] </a:t>
            </a:r>
            <a:r>
              <a:rPr lang="ko-KR" altLang="en-US" sz="1400" b="1" dirty="0"/>
              <a:t>백테스트 결과 조회</a:t>
            </a:r>
            <a:endParaRPr lang="ko-KR" alt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전략별 수익률</a:t>
            </a:r>
            <a:r>
              <a:rPr lang="en-US" altLang="ko-KR" sz="1200" dirty="0"/>
              <a:t>, MDD, </a:t>
            </a:r>
            <a:r>
              <a:rPr lang="ko-KR" altLang="en-US" sz="1200" dirty="0"/>
              <a:t>승률</a:t>
            </a:r>
            <a:r>
              <a:rPr lang="en-US" altLang="ko-KR" sz="1200" dirty="0"/>
              <a:t>, </a:t>
            </a:r>
            <a:r>
              <a:rPr lang="ko-KR" altLang="en-US" sz="1200" dirty="0"/>
              <a:t>거래 횟수 등의 주요 성과 지표 제공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수익 곡선 등 시각화 기능 포함</a:t>
            </a:r>
            <a:endParaRPr lang="en-US" altLang="ko-KR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>
              <a:lnSpc>
                <a:spcPct val="150000"/>
              </a:lnSpc>
              <a:buNone/>
            </a:pPr>
            <a:r>
              <a:rPr lang="en-US" altLang="ko-KR" sz="1400" b="1" dirty="0"/>
              <a:t>[5] </a:t>
            </a:r>
            <a:r>
              <a:rPr lang="ko-KR" altLang="en-US" sz="1400" b="1" dirty="0"/>
              <a:t>전략 히스토리 관리</a:t>
            </a:r>
            <a:endParaRPr lang="ko-KR" alt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사용자가 실행한 백테스트 결과를 리스트 형태로 조회 가능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전략별 실행 일시</a:t>
            </a:r>
            <a:r>
              <a:rPr lang="en-US" altLang="ko-KR" sz="1200" dirty="0"/>
              <a:t>, </a:t>
            </a:r>
            <a:r>
              <a:rPr lang="ko-KR" altLang="en-US" sz="1200" dirty="0"/>
              <a:t>수익률 등 요약 정보 제공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결과 클릭 시 상세 화면</a:t>
            </a:r>
            <a:r>
              <a:rPr lang="en-US" altLang="ko-KR" sz="1200" dirty="0"/>
              <a:t>(</a:t>
            </a:r>
            <a:r>
              <a:rPr lang="ko-KR" altLang="en-US" sz="1200" dirty="0"/>
              <a:t>그래프 </a:t>
            </a:r>
            <a:r>
              <a:rPr lang="en-US" altLang="ko-KR" sz="1200" dirty="0"/>
              <a:t>+ </a:t>
            </a:r>
            <a:r>
              <a:rPr lang="ko-KR" altLang="en-US" sz="1200" dirty="0"/>
              <a:t>수치</a:t>
            </a:r>
            <a:r>
              <a:rPr lang="en-US" altLang="ko-KR" sz="1200" dirty="0"/>
              <a:t>) </a:t>
            </a:r>
            <a:r>
              <a:rPr lang="ko-KR" altLang="en-US" sz="1200" dirty="0"/>
              <a:t>확인 가능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EE46F-A525-356E-770B-33C9CD6F9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678393"/>
            <a:ext cx="3920335" cy="2448272"/>
          </a:xfrm>
          <a:prstGeom prst="rect">
            <a:avLst/>
          </a:prstGeom>
        </p:spPr>
      </p:pic>
      <p:pic>
        <p:nvPicPr>
          <p:cNvPr id="6" name="그림 5" descr="텍스트, 스크린샷, 폰트, 문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16BDDE1-DA6B-98CD-A7E6-46C6E8EF6E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00" y="5229200"/>
            <a:ext cx="4319488" cy="93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4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5402" y="188640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주요 기능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30FE5-3BAE-4443-96A1-370C1FED1CD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9" name="그림 8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CCBE479-FE42-84EE-BF62-3565C86E35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95" y="1232069"/>
            <a:ext cx="5832161" cy="5041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8563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설계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기능별 웹 화면 및 설계 개요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9512" y="980728"/>
            <a:ext cx="8061822" cy="342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b="1" dirty="0"/>
              <a:t>기능별 </a:t>
            </a:r>
            <a:r>
              <a:rPr lang="en-US" altLang="ko-KR" b="1" dirty="0"/>
              <a:t>Web </a:t>
            </a:r>
            <a:r>
              <a:rPr lang="ko-KR" altLang="en-US" b="1" dirty="0"/>
              <a:t>화면 설계</a:t>
            </a:r>
            <a:r>
              <a:rPr lang="en-US" altLang="ko-KR" b="1" dirty="0"/>
              <a:t>:</a:t>
            </a:r>
            <a:endParaRPr lang="ko-KR" alt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전략 등록 화면</a:t>
            </a:r>
            <a:br>
              <a:rPr lang="ko-KR" altLang="en-US" dirty="0"/>
            </a:br>
            <a:r>
              <a:rPr lang="ko-KR" altLang="en-US" sz="1400" dirty="0"/>
              <a:t>사용자가 전략 이름</a:t>
            </a:r>
            <a:r>
              <a:rPr lang="en-US" altLang="ko-KR" sz="1400" dirty="0"/>
              <a:t>, </a:t>
            </a:r>
            <a:r>
              <a:rPr lang="ko-KR" altLang="en-US" sz="1400" dirty="0"/>
              <a:t>설명</a:t>
            </a:r>
            <a:r>
              <a:rPr lang="en-US" altLang="ko-KR" sz="1400" dirty="0"/>
              <a:t>, </a:t>
            </a:r>
            <a:r>
              <a:rPr lang="ko-KR" altLang="en-US" sz="1400" dirty="0"/>
              <a:t>전략 유형</a:t>
            </a:r>
            <a:r>
              <a:rPr lang="en-US" altLang="ko-KR" sz="1400" dirty="0"/>
              <a:t>, </a:t>
            </a:r>
            <a:r>
              <a:rPr lang="ko-KR" altLang="en-US" sz="1400" dirty="0"/>
              <a:t>기술적 지표 조건</a:t>
            </a:r>
            <a:r>
              <a:rPr lang="en-US" altLang="ko-KR" sz="1400" dirty="0"/>
              <a:t>(SMA, RSI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  <a:r>
              <a:rPr lang="ko-KR" altLang="en-US" sz="1400" dirty="0"/>
              <a:t>을 입력할 수 있는 </a:t>
            </a:r>
            <a:r>
              <a:rPr lang="en-US" altLang="ko-KR" sz="1400" dirty="0"/>
              <a:t>HTML </a:t>
            </a:r>
            <a:r>
              <a:rPr lang="ko-KR" altLang="en-US" sz="1400" dirty="0"/>
              <a:t>폼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조건 설정 및 종목 선택 화면</a:t>
            </a:r>
            <a:br>
              <a:rPr lang="ko-KR" altLang="en-US" sz="1400" dirty="0"/>
            </a:br>
            <a:r>
              <a:rPr lang="ko-KR" altLang="en-US" sz="1400" dirty="0"/>
              <a:t>사용자가 분석할 종목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TQQQ, SOXL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  <a:r>
              <a:rPr lang="ko-KR" altLang="en-US" sz="1400" dirty="0"/>
              <a:t>을 드롭다운 또는 입력창을 통해 선택하고</a:t>
            </a:r>
            <a:r>
              <a:rPr lang="en-US" altLang="ko-KR" sz="1400" dirty="0"/>
              <a:t>, </a:t>
            </a:r>
            <a:r>
              <a:rPr lang="ko-KR" altLang="en-US" sz="1400" dirty="0"/>
              <a:t>조건을 지정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결과 시각화 화면</a:t>
            </a:r>
            <a:br>
              <a:rPr lang="ko-KR" altLang="en-US" sz="1400" dirty="0"/>
            </a:br>
            <a:r>
              <a:rPr lang="ko-KR" altLang="en-US" sz="1400" dirty="0"/>
              <a:t>백테스트 결과를 기반으로 수익 곡선 그래프 및 통계 수치를 시각적으로 확인할 수 있는 결과 화면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전략 히스토리 화면</a:t>
            </a:r>
            <a:br>
              <a:rPr lang="ko-KR" altLang="en-US" sz="1400" dirty="0"/>
            </a:br>
            <a:r>
              <a:rPr lang="ko-KR" altLang="en-US" sz="1400" dirty="0"/>
              <a:t>사용자가 실행한 전략별 이력</a:t>
            </a:r>
            <a:r>
              <a:rPr lang="en-US" altLang="ko-KR" sz="1400" dirty="0"/>
              <a:t>(</a:t>
            </a:r>
            <a:r>
              <a:rPr lang="ko-KR" altLang="en-US" sz="1400" dirty="0"/>
              <a:t>실행 일시</a:t>
            </a:r>
            <a:r>
              <a:rPr lang="en-US" altLang="ko-KR" sz="1400" dirty="0"/>
              <a:t>, </a:t>
            </a:r>
            <a:r>
              <a:rPr lang="ko-KR" altLang="en-US" sz="1400" dirty="0"/>
              <a:t>수익률</a:t>
            </a:r>
            <a:r>
              <a:rPr lang="en-US" altLang="ko-KR" sz="1400" dirty="0"/>
              <a:t>, </a:t>
            </a:r>
            <a:r>
              <a:rPr lang="ko-KR" altLang="en-US" sz="1400" dirty="0"/>
              <a:t>조건 등</a:t>
            </a:r>
            <a:r>
              <a:rPr lang="en-US" altLang="ko-KR" sz="1400" dirty="0"/>
              <a:t>)</a:t>
            </a:r>
            <a:r>
              <a:rPr lang="ko-KR" altLang="en-US" sz="1400" dirty="0"/>
              <a:t>을 테이블 형태로 조회 가능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스크린샷, 번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94E0175-FFCA-4913-3C70-75CFEEBE9E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4742372"/>
            <a:ext cx="2307036" cy="1500533"/>
          </a:xfrm>
          <a:prstGeom prst="rect">
            <a:avLst/>
          </a:prstGeom>
        </p:spPr>
      </p:pic>
      <p:pic>
        <p:nvPicPr>
          <p:cNvPr id="11" name="그림 10" descr="텍스트, 그래프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64532CE-9B29-0820-C55C-A6A1664CA9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72" y="4742372"/>
            <a:ext cx="3261671" cy="1618491"/>
          </a:xfrm>
          <a:prstGeom prst="rect">
            <a:avLst/>
          </a:prstGeom>
        </p:spPr>
      </p:pic>
      <p:pic>
        <p:nvPicPr>
          <p:cNvPr id="13" name="그림 12" descr="텍스트, 라인, 그래프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A69DBC-E862-28F9-68DE-25F3AF54F9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833" y="4713574"/>
            <a:ext cx="3261671" cy="16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2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A3D2D-8BDD-0CEF-DBEC-660426236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CF558D-E736-DAF6-849B-DD7B94A30C13}"/>
              </a:ext>
            </a:extLst>
          </p:cNvPr>
          <p:cNvSpPr txBox="1"/>
          <p:nvPr/>
        </p:nvSpPr>
        <p:spPr>
          <a:xfrm>
            <a:off x="585402" y="188640"/>
            <a:ext cx="7175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시스템 설계 </a:t>
            </a:r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-DB ERD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및 구축 환경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75E435-1E58-D9FF-659D-76DB74A5FB22}"/>
              </a:ext>
            </a:extLst>
          </p:cNvPr>
          <p:cNvSpPr txBox="1"/>
          <p:nvPr/>
        </p:nvSpPr>
        <p:spPr>
          <a:xfrm>
            <a:off x="179512" y="3050622"/>
            <a:ext cx="5425716" cy="3362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b="1" dirty="0"/>
              <a:t>시스템 구축 환경</a:t>
            </a:r>
            <a:r>
              <a:rPr lang="en-US" altLang="ko-KR" b="1" dirty="0"/>
              <a:t>:</a:t>
            </a:r>
            <a:endParaRPr lang="ko-KR" alt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운영체제</a:t>
            </a:r>
            <a:r>
              <a:rPr lang="en-US" altLang="ko-KR" dirty="0"/>
              <a:t>: Windows 11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개발언어</a:t>
            </a:r>
            <a:r>
              <a:rPr lang="en-US" altLang="ko-KR" dirty="0"/>
              <a:t>: Python 3.10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웹 프레임워크</a:t>
            </a:r>
            <a:r>
              <a:rPr lang="en-US" altLang="ko-KR" dirty="0"/>
              <a:t>: Flask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데이터베이스</a:t>
            </a:r>
            <a:r>
              <a:rPr lang="en-US" altLang="ko-KR" dirty="0"/>
              <a:t>: MySQL 8.x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프론트엔드</a:t>
            </a:r>
            <a:r>
              <a:rPr lang="en-US" altLang="ko-KR" dirty="0"/>
              <a:t>: HTML5, CSS3, Jinja2 Template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데이터 소스</a:t>
            </a:r>
            <a:r>
              <a:rPr lang="en-US" altLang="ko-KR" dirty="0"/>
              <a:t>: </a:t>
            </a:r>
            <a:r>
              <a:rPr lang="en-US" altLang="ko-KR" dirty="0" err="1"/>
              <a:t>yfinance</a:t>
            </a:r>
            <a:r>
              <a:rPr lang="en-US" altLang="ko-KR" dirty="0"/>
              <a:t> (</a:t>
            </a:r>
            <a:r>
              <a:rPr lang="ko-KR" altLang="en-US" dirty="0"/>
              <a:t>실시간 주가 데이터 연동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시각화</a:t>
            </a:r>
            <a:r>
              <a:rPr lang="en-US" altLang="ko-KR" dirty="0"/>
              <a:t>: Chart.js </a:t>
            </a:r>
            <a:r>
              <a:rPr lang="ko-KR" altLang="en-US" dirty="0"/>
              <a:t>또는 </a:t>
            </a:r>
            <a:r>
              <a:rPr lang="en-US" altLang="ko-KR" dirty="0"/>
              <a:t>Matplotlib </a:t>
            </a:r>
            <a:r>
              <a:rPr lang="ko-KR" altLang="en-US" dirty="0"/>
              <a:t>기반 그래프 제공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7AC09A2-365B-54CB-A670-B2A0CE2AE192}"/>
              </a:ext>
            </a:extLst>
          </p:cNvPr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9860D6-C5CE-B3FD-135D-0A16CDB246DF}"/>
              </a:ext>
            </a:extLst>
          </p:cNvPr>
          <p:cNvSpPr txBox="1"/>
          <p:nvPr/>
        </p:nvSpPr>
        <p:spPr>
          <a:xfrm>
            <a:off x="157571" y="941951"/>
            <a:ext cx="123623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b="1" dirty="0"/>
              <a:t>ERD</a:t>
            </a:r>
            <a:r>
              <a:rPr lang="ko-KR" altLang="en-US" b="1" dirty="0"/>
              <a:t> 초안</a:t>
            </a:r>
            <a:r>
              <a:rPr lang="en-US" altLang="ko-KR" b="1" dirty="0"/>
              <a:t>:</a:t>
            </a:r>
            <a:endParaRPr lang="ko-KR" altLang="en-US" dirty="0"/>
          </a:p>
        </p:txBody>
      </p:sp>
      <p:pic>
        <p:nvPicPr>
          <p:cNvPr id="7" name="그림 6" descr="텍스트, 폰트, 번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031B8CE-8A4C-F975-D329-E3658CA638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74" y="1010616"/>
            <a:ext cx="7488832" cy="1971341"/>
          </a:xfrm>
          <a:prstGeom prst="rect">
            <a:avLst/>
          </a:prstGeom>
        </p:spPr>
      </p:pic>
      <p:pic>
        <p:nvPicPr>
          <p:cNvPr id="10" name="그림 9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9660910-E8B6-CE3C-D49B-0EEEC832B0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176284"/>
            <a:ext cx="3207610" cy="27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2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02" y="188640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프로젝트 전체 일정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23528" y="1196752"/>
            <a:ext cx="825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정보수집 등 해결방안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솔루션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활동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해결방안 확정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설계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기본설계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상세설계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),</a:t>
            </a:r>
          </a:p>
          <a:p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시스템 구현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테스트 등 전체 추진 일정 작성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(1~2 page)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B73C06-BE4D-655E-D3DD-CD2DF5C8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76872"/>
            <a:ext cx="6781222" cy="3960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934D6-8FD6-00A0-09F8-708F534DF48C}"/>
              </a:ext>
            </a:extLst>
          </p:cNvPr>
          <p:cNvSpPr txBox="1"/>
          <p:nvPr/>
        </p:nvSpPr>
        <p:spPr>
          <a:xfrm>
            <a:off x="8100392" y="46455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428177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402" y="188640"/>
            <a:ext cx="4943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altLang="ko-KR" sz="3200" b="1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ko-KR" altLang="en-US" sz="3200" b="1">
                <a:solidFill>
                  <a:schemeClr val="tx2">
                    <a:lumMod val="75000"/>
                  </a:schemeClr>
                </a:solidFill>
              </a:rPr>
              <a:t>팀원 </a:t>
            </a:r>
            <a:r>
              <a:rPr lang="ko-KR" altLang="en-US" sz="3200" b="1" dirty="0">
                <a:solidFill>
                  <a:schemeClr val="tx2">
                    <a:lumMod val="75000"/>
                  </a:schemeClr>
                </a:solidFill>
              </a:rPr>
              <a:t>역할 및 활동 내용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592" y="1124744"/>
            <a:ext cx="36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b="1" dirty="0" err="1">
                <a:solidFill>
                  <a:schemeClr val="tx2">
                    <a:lumMod val="50000"/>
                  </a:schemeClr>
                </a:solidFill>
              </a:rPr>
              <a:t>팀원별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 역할 및 활동 내용 기술 </a:t>
            </a:r>
            <a:endParaRPr lang="en-US" altLang="ko-KR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최소 </a:t>
            </a:r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tx2">
                    <a:lumMod val="50000"/>
                  </a:schemeClr>
                </a:solidFill>
              </a:rPr>
              <a:t>페이지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79512" y="908720"/>
            <a:ext cx="8784976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40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12018</TotalTime>
  <Words>616</Words>
  <Application>Microsoft Office PowerPoint</Application>
  <PresentationFormat>화면 슬라이드 쇼(4:3)</PresentationFormat>
  <Paragraphs>83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Office 테마</vt:lpstr>
      <vt:lpstr>디자인 사용자 지정</vt:lpstr>
      <vt:lpstr>모의투자시스템 프로젝트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JPEG XT 사업 모델</dc:title>
  <dc:creator>한용희</dc:creator>
  <cp:lastModifiedBy>권지성</cp:lastModifiedBy>
  <cp:revision>1058</cp:revision>
  <cp:lastPrinted>2016-09-22T00:00:28Z</cp:lastPrinted>
  <dcterms:created xsi:type="dcterms:W3CDTF">2016-04-18T13:18:18Z</dcterms:created>
  <dcterms:modified xsi:type="dcterms:W3CDTF">2025-04-14T12:06:16Z</dcterms:modified>
</cp:coreProperties>
</file>