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67" r:id="rId2"/>
    <p:sldId id="289" r:id="rId3"/>
    <p:sldId id="288" r:id="rId4"/>
    <p:sldId id="266" r:id="rId5"/>
    <p:sldId id="283" r:id="rId6"/>
    <p:sldId id="284" r:id="rId7"/>
    <p:sldId id="282" r:id="rId8"/>
    <p:sldId id="276" r:id="rId9"/>
    <p:sldId id="285" r:id="rId10"/>
    <p:sldId id="277" r:id="rId11"/>
    <p:sldId id="278" r:id="rId12"/>
    <p:sldId id="286" r:id="rId13"/>
    <p:sldId id="287" r:id="rId14"/>
    <p:sldId id="311" r:id="rId15"/>
    <p:sldId id="291" r:id="rId16"/>
    <p:sldId id="312" r:id="rId17"/>
    <p:sldId id="344" r:id="rId18"/>
    <p:sldId id="293" r:id="rId19"/>
    <p:sldId id="296" r:id="rId20"/>
    <p:sldId id="297" r:id="rId21"/>
    <p:sldId id="298" r:id="rId22"/>
    <p:sldId id="345" r:id="rId23"/>
    <p:sldId id="299" r:id="rId24"/>
    <p:sldId id="300" r:id="rId25"/>
    <p:sldId id="346" r:id="rId26"/>
    <p:sldId id="347" r:id="rId27"/>
    <p:sldId id="335" r:id="rId28"/>
    <p:sldId id="301" r:id="rId29"/>
    <p:sldId id="303" r:id="rId30"/>
    <p:sldId id="348" r:id="rId31"/>
    <p:sldId id="349" r:id="rId32"/>
    <p:sldId id="305" r:id="rId33"/>
    <p:sldId id="306" r:id="rId34"/>
    <p:sldId id="336" r:id="rId35"/>
    <p:sldId id="338" r:id="rId36"/>
    <p:sldId id="343" r:id="rId37"/>
    <p:sldId id="351" r:id="rId38"/>
    <p:sldId id="309" r:id="rId39"/>
    <p:sldId id="310" r:id="rId40"/>
    <p:sldId id="313" r:id="rId41"/>
    <p:sldId id="314" r:id="rId42"/>
    <p:sldId id="315" r:id="rId43"/>
    <p:sldId id="316" r:id="rId44"/>
    <p:sldId id="317" r:id="rId45"/>
    <p:sldId id="318" r:id="rId46"/>
    <p:sldId id="319" r:id="rId47"/>
    <p:sldId id="320" r:id="rId48"/>
    <p:sldId id="321" r:id="rId49"/>
    <p:sldId id="322" r:id="rId50"/>
    <p:sldId id="323" r:id="rId51"/>
    <p:sldId id="324" r:id="rId52"/>
    <p:sldId id="325" r:id="rId53"/>
    <p:sldId id="326" r:id="rId54"/>
    <p:sldId id="327" r:id="rId55"/>
    <p:sldId id="328" r:id="rId56"/>
    <p:sldId id="329" r:id="rId57"/>
    <p:sldId id="330" r:id="rId58"/>
    <p:sldId id="331" r:id="rId59"/>
    <p:sldId id="332" r:id="rId60"/>
    <p:sldId id="333" r:id="rId6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517A"/>
    <a:srgbClr val="003399"/>
    <a:srgbClr val="002E8A"/>
    <a:srgbClr val="FFCB57"/>
    <a:srgbClr val="E280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37" autoAdjust="0"/>
    <p:restoredTop sz="81978" autoAdjust="0"/>
  </p:normalViewPr>
  <p:slideViewPr>
    <p:cSldViewPr showGuides="1">
      <p:cViewPr varScale="1">
        <p:scale>
          <a:sx n="63" d="100"/>
          <a:sy n="63" d="100"/>
        </p:scale>
        <p:origin x="720" y="72"/>
      </p:cViewPr>
      <p:guideLst>
        <p:guide orient="horz" pos="406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8ED67B-2ED3-4681-9F35-C2D978AC3DDB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8E60D-5BDD-426B-822F-24E1008CA9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5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88E60D-5BDD-426B-822F-24E1008CA9E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6953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88E60D-5BDD-426B-822F-24E1008CA9E6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1404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88E60D-5BDD-426B-822F-24E1008CA9E6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919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AI, </a:t>
            </a:r>
            <a:r>
              <a:rPr lang="ko-KR" altLang="en-US" dirty="0"/>
              <a:t>통계학</a:t>
            </a:r>
            <a:r>
              <a:rPr lang="en-US" altLang="ko-KR" dirty="0"/>
              <a:t>, </a:t>
            </a:r>
            <a:r>
              <a:rPr lang="ko-KR" altLang="en-US" dirty="0"/>
              <a:t>인공신경망 등 빅데이터가 사용되는 여러가지 학문에 대해서 들어 보신적이 있을 텐데요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88E60D-5BDD-426B-822F-24E1008CA9E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027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 마이닝은 앞서 말한 여러 학문들의 교집합에 자리하고 있는 학문으로</a:t>
            </a:r>
            <a:endParaRPr lang="en-US" altLang="ko-KR" dirty="0"/>
          </a:p>
          <a:p>
            <a:r>
              <a:rPr lang="ko-KR" altLang="en-US" dirty="0"/>
              <a:t>데이터 마이닝과 다른 학문과의 관계를 그림으로 나타내면 이렇게 나타낼 수 있으며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88E60D-5BDD-426B-822F-24E1008CA9E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551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 마이닝은 주요한 인사이트를 채굴하는 것을 목표로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88E60D-5BDD-426B-822F-24E1008CA9E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375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그러기에</a:t>
            </a:r>
            <a:r>
              <a:rPr lang="en-US" altLang="ko-KR" dirty="0"/>
              <a:t>, </a:t>
            </a:r>
            <a:r>
              <a:rPr lang="ko-KR" altLang="en-US" dirty="0"/>
              <a:t>저희 데이터 </a:t>
            </a:r>
            <a:r>
              <a:rPr lang="ko-KR" altLang="en-US" dirty="0" err="1"/>
              <a:t>마이닝팀은</a:t>
            </a:r>
            <a:r>
              <a:rPr lang="ko-KR" altLang="en-US" dirty="0"/>
              <a:t> 앞으로</a:t>
            </a:r>
            <a:r>
              <a:rPr lang="en-US" altLang="ko-KR" dirty="0"/>
              <a:t> </a:t>
            </a:r>
            <a:r>
              <a:rPr lang="ko-KR" altLang="en-US" dirty="0"/>
              <a:t>주요한 인사이트를 도출하는 방법</a:t>
            </a:r>
            <a:r>
              <a:rPr lang="en-US" altLang="ko-KR" dirty="0"/>
              <a:t>, </a:t>
            </a:r>
            <a:r>
              <a:rPr lang="ko-KR" altLang="en-US" dirty="0"/>
              <a:t>그렇게 도출한 인사이트의 정당성</a:t>
            </a:r>
            <a:r>
              <a:rPr lang="en-US" altLang="ko-KR" dirty="0"/>
              <a:t>?</a:t>
            </a:r>
            <a:r>
              <a:rPr lang="ko-KR" altLang="en-US" dirty="0" err="1"/>
              <a:t>유의미성</a:t>
            </a:r>
            <a:r>
              <a:rPr lang="en-US" altLang="ko-KR" dirty="0"/>
              <a:t>?</a:t>
            </a:r>
            <a:r>
              <a:rPr lang="ko-KR" altLang="en-US" dirty="0"/>
              <a:t>에 대해 탐구하는 방식으로 접근할 예정입니다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88E60D-5BDD-426B-822F-24E1008CA9E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692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데이터 마이닝 프로세스에 대해서 알아보겠습니다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 마이닝 프로세스에는 </a:t>
            </a:r>
            <a:r>
              <a:rPr lang="en-US" altLang="ko-KR" dirty="0"/>
              <a:t>CRISP-DM</a:t>
            </a:r>
            <a:r>
              <a:rPr lang="ko-KR" altLang="en-US" dirty="0"/>
              <a:t>과 </a:t>
            </a:r>
            <a:r>
              <a:rPr lang="en-US" altLang="ko-KR" dirty="0"/>
              <a:t>SEMMA</a:t>
            </a:r>
            <a:r>
              <a:rPr lang="ko-KR" altLang="en-US" dirty="0"/>
              <a:t>가 대표적인데요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88E60D-5BDD-426B-822F-24E1008CA9E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9205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그중 저희는 </a:t>
            </a:r>
            <a:r>
              <a:rPr lang="en-US" altLang="ko-KR" dirty="0"/>
              <a:t>SEMMA</a:t>
            </a:r>
            <a:r>
              <a:rPr lang="ko-KR" altLang="en-US" dirty="0"/>
              <a:t>보다 비즈니스 적인 관점에서 작성된 </a:t>
            </a:r>
            <a:r>
              <a:rPr lang="en-US" altLang="ko-KR" dirty="0"/>
              <a:t>CRISP-DM</a:t>
            </a:r>
            <a:r>
              <a:rPr lang="ko-KR" altLang="en-US" dirty="0"/>
              <a:t>에 대해 알아보겠습니다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88E60D-5BDD-426B-822F-24E1008CA9E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6115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CRISP-DM</a:t>
            </a:r>
            <a:r>
              <a:rPr lang="ko-KR" altLang="en-US" dirty="0"/>
              <a:t>은 </a:t>
            </a:r>
            <a:r>
              <a:rPr lang="en-US" altLang="ko-KR" dirty="0"/>
              <a:t>Cross-Industry Standard Process for Data Mining</a:t>
            </a:r>
            <a:r>
              <a:rPr lang="ko-KR" altLang="en-US" dirty="0"/>
              <a:t>의 약자로 </a:t>
            </a:r>
            <a:endParaRPr lang="en-US" altLang="ko-KR" dirty="0"/>
          </a:p>
          <a:p>
            <a:r>
              <a:rPr lang="ko-KR" altLang="en-US" dirty="0"/>
              <a:t>적용하고자 하는 분야와 상관없이 통용되는 데이터 마이닝의 </a:t>
            </a:r>
            <a:r>
              <a:rPr lang="en-US" altLang="ko-KR" dirty="0"/>
              <a:t>‘</a:t>
            </a:r>
            <a:r>
              <a:rPr lang="ko-KR" altLang="en-US" dirty="0"/>
              <a:t>스탠다드</a:t>
            </a:r>
            <a:r>
              <a:rPr lang="en-US" altLang="ko-KR" dirty="0"/>
              <a:t>＇</a:t>
            </a:r>
            <a:r>
              <a:rPr lang="ko-KR" altLang="en-US" dirty="0"/>
              <a:t>한 프레임워크 입니다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88E60D-5BDD-426B-822F-24E1008CA9E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620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Crisp-dm</a:t>
            </a:r>
            <a:r>
              <a:rPr lang="ko-KR" altLang="en-US" dirty="0"/>
              <a:t>은 다음과 같은 순서로 진행됩니다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88E60D-5BDD-426B-822F-24E1008CA9E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604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 userDrawn="1"/>
        </p:nvGrpSpPr>
        <p:grpSpPr>
          <a:xfrm>
            <a:off x="2619316" y="2708920"/>
            <a:ext cx="3886638" cy="83820"/>
            <a:chOff x="2255081" y="2657478"/>
            <a:chExt cx="3886638" cy="83820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>
            <a:off x="2619317" y="3417188"/>
            <a:ext cx="3886638" cy="83820"/>
            <a:chOff x="2255081" y="2657478"/>
            <a:chExt cx="3886638" cy="83820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16567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762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641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3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3352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698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722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 userDrawn="1"/>
        </p:nvGrpSpPr>
        <p:grpSpPr>
          <a:xfrm>
            <a:off x="66169" y="74297"/>
            <a:ext cx="9000000" cy="72000"/>
            <a:chOff x="2255081" y="2657478"/>
            <a:chExt cx="3886638" cy="83820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 userDrawn="1"/>
        </p:nvGrpSpPr>
        <p:grpSpPr>
          <a:xfrm>
            <a:off x="60897" y="6724905"/>
            <a:ext cx="9000000" cy="72000"/>
            <a:chOff x="2255081" y="2657478"/>
            <a:chExt cx="3886638" cy="83820"/>
          </a:xfrm>
        </p:grpSpPr>
        <p:sp>
          <p:nvSpPr>
            <p:cNvPr id="11" name="직사각형 10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12" name="직사각형 11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 rot="5400000">
            <a:off x="-3233093" y="3373506"/>
            <a:ext cx="6660000" cy="72000"/>
            <a:chOff x="2255081" y="2657478"/>
            <a:chExt cx="3886638" cy="83820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/>
          <p:cNvGrpSpPr/>
          <p:nvPr userDrawn="1"/>
        </p:nvGrpSpPr>
        <p:grpSpPr>
          <a:xfrm rot="5400000">
            <a:off x="5699242" y="3424308"/>
            <a:ext cx="6660000" cy="72000"/>
            <a:chOff x="2255081" y="2657478"/>
            <a:chExt cx="3886638" cy="83820"/>
          </a:xfrm>
        </p:grpSpPr>
        <p:sp>
          <p:nvSpPr>
            <p:cNvPr id="27" name="직사각형 26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 userDrawn="1"/>
        </p:nvGrpSpPr>
        <p:grpSpPr>
          <a:xfrm>
            <a:off x="2619316" y="2708920"/>
            <a:ext cx="3886638" cy="83820"/>
            <a:chOff x="2255081" y="2657478"/>
            <a:chExt cx="3886638" cy="83820"/>
          </a:xfrm>
        </p:grpSpPr>
        <p:sp>
          <p:nvSpPr>
            <p:cNvPr id="31" name="직사각형 30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32" name="직사각형 31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2619317" y="3417188"/>
            <a:ext cx="3886638" cy="83820"/>
            <a:chOff x="2255081" y="2657478"/>
            <a:chExt cx="3886638" cy="83820"/>
          </a:xfrm>
        </p:grpSpPr>
        <p:sp>
          <p:nvSpPr>
            <p:cNvPr id="35" name="직사각형 34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36" name="직사각형 35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3695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2483768" y="2132856"/>
            <a:ext cx="4536504" cy="345638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1810295" y="1921027"/>
            <a:ext cx="1368152" cy="432048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90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 userDrawn="1"/>
        </p:nvGrpSpPr>
        <p:grpSpPr>
          <a:xfrm>
            <a:off x="0" y="165"/>
            <a:ext cx="9144000" cy="144000"/>
            <a:chOff x="2255081" y="2657478"/>
            <a:chExt cx="3886638" cy="83820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 userDrawn="1"/>
        </p:nvGrpSpPr>
        <p:grpSpPr>
          <a:xfrm>
            <a:off x="0" y="6720162"/>
            <a:ext cx="9144000" cy="144000"/>
            <a:chOff x="2255081" y="2657478"/>
            <a:chExt cx="3886638" cy="83820"/>
          </a:xfrm>
        </p:grpSpPr>
        <p:sp>
          <p:nvSpPr>
            <p:cNvPr id="23" name="직사각형 22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24" name="직사각형 23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4467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 userDrawn="1"/>
        </p:nvGrpSpPr>
        <p:grpSpPr>
          <a:xfrm>
            <a:off x="66169" y="74297"/>
            <a:ext cx="9000000" cy="108000"/>
            <a:chOff x="2255081" y="2657478"/>
            <a:chExt cx="3886638" cy="83820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 userDrawn="1"/>
        </p:nvGrpSpPr>
        <p:grpSpPr>
          <a:xfrm>
            <a:off x="60897" y="6682570"/>
            <a:ext cx="9000000" cy="108000"/>
            <a:chOff x="2255081" y="2657478"/>
            <a:chExt cx="3886638" cy="83820"/>
          </a:xfrm>
        </p:grpSpPr>
        <p:sp>
          <p:nvSpPr>
            <p:cNvPr id="11" name="직사각형 10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12" name="직사각형 11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 rot="5400000">
            <a:off x="-3211694" y="3352570"/>
            <a:ext cx="6660000" cy="113872"/>
            <a:chOff x="2255081" y="2657478"/>
            <a:chExt cx="3886638" cy="83820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/>
          <p:cNvGrpSpPr/>
          <p:nvPr userDrawn="1"/>
        </p:nvGrpSpPr>
        <p:grpSpPr>
          <a:xfrm rot="5400000">
            <a:off x="5678306" y="3403372"/>
            <a:ext cx="6660000" cy="113872"/>
            <a:chOff x="2255081" y="2657478"/>
            <a:chExt cx="3886638" cy="83820"/>
          </a:xfrm>
        </p:grpSpPr>
        <p:sp>
          <p:nvSpPr>
            <p:cNvPr id="27" name="직사각형 26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0951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 userDrawn="1"/>
        </p:nvGrpSpPr>
        <p:grpSpPr>
          <a:xfrm rot="5400000">
            <a:off x="-3199987" y="3191515"/>
            <a:ext cx="6858001" cy="474970"/>
            <a:chOff x="2255081" y="2657478"/>
            <a:chExt cx="3886638" cy="83820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41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-8965" y="0"/>
            <a:ext cx="360000" cy="36000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8796368" y="0"/>
            <a:ext cx="360000" cy="36000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8796368" y="6502400"/>
            <a:ext cx="360000" cy="36000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-8965" y="6502400"/>
            <a:ext cx="360000" cy="36000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284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200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078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23E76-8415-4965-B0CC-298C0CFA6758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998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60" r:id="rId4"/>
    <p:sldLayoutId id="2147483663" r:id="rId5"/>
    <p:sldLayoutId id="2147483661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8.sv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sv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79712" y="2708920"/>
            <a:ext cx="50764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spc="3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데이터마이닝팀</a:t>
            </a:r>
            <a:endParaRPr lang="ko-KR" altLang="en-US" sz="4400" spc="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96136" y="4149080"/>
            <a:ext cx="3168352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팀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황유나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문서영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김지현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위재성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이진모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4383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491A95-176B-45AF-B0E5-3B4ACD311C95}"/>
              </a:ext>
            </a:extLst>
          </p:cNvPr>
          <p:cNvSpPr txBox="1"/>
          <p:nvPr/>
        </p:nvSpPr>
        <p:spPr>
          <a:xfrm>
            <a:off x="533189" y="1196752"/>
            <a:ext cx="3318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프로세스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CRISP-DM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995430A-72CC-445E-B25A-170BC0EF669C}"/>
              </a:ext>
            </a:extLst>
          </p:cNvPr>
          <p:cNvSpPr/>
          <p:nvPr/>
        </p:nvSpPr>
        <p:spPr>
          <a:xfrm>
            <a:off x="395536" y="1226369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pic>
        <p:nvPicPr>
          <p:cNvPr id="2050" name="Picture 2" descr="Six steps in CRISP-DM – the standard data mining process | PGBS">
            <a:extLst>
              <a:ext uri="{FF2B5EF4-FFF2-40B4-BE49-F238E27FC236}">
                <a16:creationId xmlns:a16="http://schemas.microsoft.com/office/drawing/2014/main" id="{84EEB410-DA98-4404-B85A-6E4BE3BAAD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3" t="-1119" r="-804" b="-1339"/>
          <a:stretch/>
        </p:blipFill>
        <p:spPr bwMode="auto">
          <a:xfrm>
            <a:off x="237584" y="3074120"/>
            <a:ext cx="8668831" cy="343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7490E0A2-708D-45BC-BDA7-657D8498F9A7}"/>
              </a:ext>
            </a:extLst>
          </p:cNvPr>
          <p:cNvGrpSpPr/>
          <p:nvPr/>
        </p:nvGrpSpPr>
        <p:grpSpPr>
          <a:xfrm>
            <a:off x="793357" y="1814627"/>
            <a:ext cx="7488833" cy="1103282"/>
            <a:chOff x="1115616" y="1665452"/>
            <a:chExt cx="7200801" cy="110328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698D1F0-270F-4C68-9205-58C9F0B06805}"/>
                </a:ext>
              </a:extLst>
            </p:cNvPr>
            <p:cNvSpPr txBox="1"/>
            <p:nvPr/>
          </p:nvSpPr>
          <p:spPr>
            <a:xfrm>
              <a:off x="1219475" y="1814627"/>
              <a:ext cx="709694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 err="1">
                  <a:solidFill>
                    <a:srgbClr val="C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CR</a:t>
              </a:r>
              <a:r>
                <a:rPr lang="en-US" altLang="ko-KR" sz="2800" b="1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oss</a:t>
              </a:r>
              <a:r>
                <a:rPr lang="en-US" altLang="ko-KR" sz="2800" b="1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r>
                <a:rPr lang="en-US" altLang="ko-KR" sz="2800" b="1" dirty="0">
                  <a:solidFill>
                    <a:srgbClr val="C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I</a:t>
              </a:r>
              <a:r>
                <a:rPr lang="en-US" altLang="ko-KR" sz="2800" b="1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ndustry </a:t>
              </a:r>
              <a:r>
                <a:rPr lang="en-US" altLang="ko-KR" sz="2800" b="1" dirty="0">
                  <a:solidFill>
                    <a:srgbClr val="C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S</a:t>
              </a:r>
              <a:r>
                <a:rPr lang="en-US" altLang="ko-KR" sz="2800" b="1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tandard </a:t>
              </a:r>
              <a:r>
                <a:rPr lang="en-US" altLang="ko-KR" sz="2800" b="1" dirty="0">
                  <a:solidFill>
                    <a:srgbClr val="C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P</a:t>
              </a:r>
              <a:r>
                <a:rPr lang="en-US" altLang="ko-KR" sz="2800" b="1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rocess for</a:t>
              </a:r>
              <a:br>
                <a:rPr lang="en-US" altLang="ko-KR" sz="2800" b="1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</a:br>
              <a:r>
                <a:rPr lang="en-US" altLang="ko-KR" sz="2800" b="1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r>
                <a:rPr lang="en-US" altLang="ko-KR" sz="2800" b="1" dirty="0">
                  <a:solidFill>
                    <a:srgbClr val="C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D</a:t>
              </a:r>
              <a:r>
                <a:rPr lang="en-US" altLang="ko-KR" sz="2800" b="1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ata </a:t>
              </a:r>
              <a:r>
                <a:rPr lang="en-US" altLang="ko-KR" sz="2800" b="1" dirty="0">
                  <a:solidFill>
                    <a:srgbClr val="C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M</a:t>
              </a:r>
              <a:r>
                <a:rPr lang="en-US" altLang="ko-KR" sz="2800" b="1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ining Framework</a:t>
              </a:r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2B96369A-9447-4FEC-B69C-74C19EBE2A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616" y="1665452"/>
              <a:ext cx="395396" cy="395396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49735CD0-D79A-4227-8EDD-20019A28B0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668344" y="2341971"/>
              <a:ext cx="395396" cy="395396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9B8497B-BB65-49A0-963D-2BAA9C3004C8}"/>
              </a:ext>
            </a:extLst>
          </p:cNvPr>
          <p:cNvSpPr txBox="1"/>
          <p:nvPr/>
        </p:nvSpPr>
        <p:spPr>
          <a:xfrm>
            <a:off x="2123728" y="223235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What is Data Mining?</a:t>
            </a:r>
            <a:endParaRPr lang="ko-KR" altLang="en-US" sz="2400" spc="3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781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0E2B2D-5F86-461A-A99C-94C2E9F75B31}"/>
              </a:ext>
            </a:extLst>
          </p:cNvPr>
          <p:cNvSpPr txBox="1"/>
          <p:nvPr/>
        </p:nvSpPr>
        <p:spPr>
          <a:xfrm>
            <a:off x="533189" y="1196752"/>
            <a:ext cx="3462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프로세스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CRISP-DM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9286D43-3FB8-4FA2-A5FF-29F51FCCF0CF}"/>
              </a:ext>
            </a:extLst>
          </p:cNvPr>
          <p:cNvSpPr/>
          <p:nvPr/>
        </p:nvSpPr>
        <p:spPr>
          <a:xfrm>
            <a:off x="395536" y="1226369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DFB54E3F-07A5-4CE3-920F-CF0398AAD830}"/>
              </a:ext>
            </a:extLst>
          </p:cNvPr>
          <p:cNvGrpSpPr/>
          <p:nvPr/>
        </p:nvGrpSpPr>
        <p:grpSpPr>
          <a:xfrm>
            <a:off x="598833" y="1936576"/>
            <a:ext cx="8077623" cy="1780456"/>
            <a:chOff x="598833" y="1936576"/>
            <a:chExt cx="8077623" cy="1780456"/>
          </a:xfrm>
        </p:grpSpPr>
        <p:sp>
          <p:nvSpPr>
            <p:cNvPr id="9" name="화살표: 오각형 8">
              <a:extLst>
                <a:ext uri="{FF2B5EF4-FFF2-40B4-BE49-F238E27FC236}">
                  <a16:creationId xmlns:a16="http://schemas.microsoft.com/office/drawing/2014/main" id="{2F4A5B8B-75F1-4B0E-8085-0FF543CCB3E2}"/>
                </a:ext>
              </a:extLst>
            </p:cNvPr>
            <p:cNvSpPr/>
            <p:nvPr/>
          </p:nvSpPr>
          <p:spPr>
            <a:xfrm>
              <a:off x="598833" y="2420887"/>
              <a:ext cx="2933178" cy="1296144"/>
            </a:xfrm>
            <a:prstGeom prst="homePlat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화살표: 갈매기형 수장 14">
              <a:extLst>
                <a:ext uri="{FF2B5EF4-FFF2-40B4-BE49-F238E27FC236}">
                  <a16:creationId xmlns:a16="http://schemas.microsoft.com/office/drawing/2014/main" id="{B894A6CD-28F8-4E63-8D21-FFBED45F9EAA}"/>
                </a:ext>
              </a:extLst>
            </p:cNvPr>
            <p:cNvSpPr/>
            <p:nvPr/>
          </p:nvSpPr>
          <p:spPr>
            <a:xfrm>
              <a:off x="5743280" y="2420885"/>
              <a:ext cx="2933176" cy="1296145"/>
            </a:xfrm>
            <a:prstGeom prst="chevron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6" name="화살표: 갈매기형 수장 15">
              <a:extLst>
                <a:ext uri="{FF2B5EF4-FFF2-40B4-BE49-F238E27FC236}">
                  <a16:creationId xmlns:a16="http://schemas.microsoft.com/office/drawing/2014/main" id="{4A8C1255-7285-4D97-9B61-2425D2F75F59}"/>
                </a:ext>
              </a:extLst>
            </p:cNvPr>
            <p:cNvSpPr/>
            <p:nvPr/>
          </p:nvSpPr>
          <p:spPr>
            <a:xfrm>
              <a:off x="3197484" y="2420887"/>
              <a:ext cx="2910552" cy="1296145"/>
            </a:xfrm>
            <a:prstGeom prst="chevron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88C7F0C-DBEA-4E57-A3DC-CDFBF4C13649}"/>
                </a:ext>
              </a:extLst>
            </p:cNvPr>
            <p:cNvSpPr txBox="1"/>
            <p:nvPr/>
          </p:nvSpPr>
          <p:spPr>
            <a:xfrm>
              <a:off x="805370" y="2793121"/>
              <a:ext cx="21040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비즈니스 문제 이해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D0E6982-624D-4B6D-92D6-CF29EDF550F3}"/>
                </a:ext>
              </a:extLst>
            </p:cNvPr>
            <p:cNvSpPr txBox="1"/>
            <p:nvPr/>
          </p:nvSpPr>
          <p:spPr>
            <a:xfrm>
              <a:off x="3685690" y="2793121"/>
              <a:ext cx="210408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데이터 이해</a:t>
              </a:r>
              <a:r>
                <a:rPr lang="en-US" altLang="ko-KR" sz="2000" b="1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/>
              </a:r>
              <a:br>
                <a:rPr lang="en-US" altLang="ko-KR" sz="2000" b="1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</a:br>
              <a:r>
                <a:rPr lang="en-US" altLang="ko-KR" sz="2000" b="1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(EDA)</a:t>
              </a:r>
              <a:endParaRPr lang="ko-KR" altLang="en-US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E7A94B1-4EC3-4E45-9A0F-7B3B5E35A034}"/>
                </a:ext>
              </a:extLst>
            </p:cNvPr>
            <p:cNvSpPr txBox="1"/>
            <p:nvPr/>
          </p:nvSpPr>
          <p:spPr>
            <a:xfrm>
              <a:off x="6421994" y="2884873"/>
              <a:ext cx="21040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데이터 준비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21571A73-E992-4E82-8E07-C0959488108E}"/>
                </a:ext>
              </a:extLst>
            </p:cNvPr>
            <p:cNvSpPr/>
            <p:nvPr/>
          </p:nvSpPr>
          <p:spPr>
            <a:xfrm>
              <a:off x="3291897" y="1936577"/>
              <a:ext cx="704039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4800" b="1" dirty="0">
                  <a:ln w="6600">
                    <a:solidFill>
                      <a:schemeClr val="accent5">
                        <a:lumMod val="75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5">
                        <a:lumMod val="50000"/>
                      </a:schemeClr>
                    </a:outerShdw>
                  </a:effectLst>
                </a:rPr>
                <a:t>2.</a:t>
              </a:r>
              <a:endParaRPr lang="en-US" altLang="ko-KR" sz="4800" b="1" cap="none" spc="0" dirty="0">
                <a:ln w="6600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8234BA1D-AD3D-420B-8F64-45127739A233}"/>
                </a:ext>
              </a:extLst>
            </p:cNvPr>
            <p:cNvSpPr/>
            <p:nvPr/>
          </p:nvSpPr>
          <p:spPr>
            <a:xfrm>
              <a:off x="634195" y="1936578"/>
              <a:ext cx="704039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4800" b="1" dirty="0">
                  <a:ln w="6600">
                    <a:solidFill>
                      <a:schemeClr val="accent5">
                        <a:lumMod val="75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5">
                        <a:lumMod val="50000"/>
                      </a:schemeClr>
                    </a:outerShdw>
                  </a:effectLst>
                </a:rPr>
                <a:t>1.</a:t>
              </a:r>
              <a:endParaRPr lang="en-US" altLang="ko-KR" sz="4800" b="1" cap="none" spc="0" dirty="0">
                <a:ln w="6600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C7D60D0-DB1D-4280-9801-9D5710CF5316}"/>
                </a:ext>
              </a:extLst>
            </p:cNvPr>
            <p:cNvSpPr/>
            <p:nvPr/>
          </p:nvSpPr>
          <p:spPr>
            <a:xfrm>
              <a:off x="5884185" y="1936576"/>
              <a:ext cx="704039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4800" b="1" dirty="0">
                  <a:ln w="6600">
                    <a:solidFill>
                      <a:schemeClr val="accent5">
                        <a:lumMod val="75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5">
                        <a:lumMod val="50000"/>
                      </a:schemeClr>
                    </a:outerShdw>
                  </a:effectLst>
                </a:rPr>
                <a:t>3.</a:t>
              </a:r>
              <a:endParaRPr lang="en-US" altLang="ko-KR" sz="4800" b="1" cap="none" spc="0" dirty="0">
                <a:ln w="6600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16E9116-1273-4994-B864-2F637742F2EC}"/>
              </a:ext>
            </a:extLst>
          </p:cNvPr>
          <p:cNvGrpSpPr/>
          <p:nvPr/>
        </p:nvGrpSpPr>
        <p:grpSpPr>
          <a:xfrm>
            <a:off x="547252" y="3661434"/>
            <a:ext cx="8116240" cy="1783790"/>
            <a:chOff x="547252" y="3661434"/>
            <a:chExt cx="8116240" cy="1783790"/>
          </a:xfrm>
        </p:grpSpPr>
        <p:sp>
          <p:nvSpPr>
            <p:cNvPr id="12" name="화살표: 갈매기형 수장 11">
              <a:extLst>
                <a:ext uri="{FF2B5EF4-FFF2-40B4-BE49-F238E27FC236}">
                  <a16:creationId xmlns:a16="http://schemas.microsoft.com/office/drawing/2014/main" id="{CE3C497A-0237-4802-A739-F90C3AE1DD40}"/>
                </a:ext>
              </a:extLst>
            </p:cNvPr>
            <p:cNvSpPr/>
            <p:nvPr/>
          </p:nvSpPr>
          <p:spPr>
            <a:xfrm>
              <a:off x="547252" y="4149079"/>
              <a:ext cx="2984759" cy="1296145"/>
            </a:xfrm>
            <a:prstGeom prst="chevron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화살표: 갈매기형 수장 12">
              <a:extLst>
                <a:ext uri="{FF2B5EF4-FFF2-40B4-BE49-F238E27FC236}">
                  <a16:creationId xmlns:a16="http://schemas.microsoft.com/office/drawing/2014/main" id="{518AC868-1B53-44B9-817E-5E43C2DD383D}"/>
                </a:ext>
              </a:extLst>
            </p:cNvPr>
            <p:cNvSpPr/>
            <p:nvPr/>
          </p:nvSpPr>
          <p:spPr>
            <a:xfrm>
              <a:off x="3134608" y="4149079"/>
              <a:ext cx="2973428" cy="1296145"/>
            </a:xfrm>
            <a:prstGeom prst="chevron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화살표: 갈매기형 수장 13">
              <a:extLst>
                <a:ext uri="{FF2B5EF4-FFF2-40B4-BE49-F238E27FC236}">
                  <a16:creationId xmlns:a16="http://schemas.microsoft.com/office/drawing/2014/main" id="{ABAE930D-B517-44C8-8925-C1B73DD5BBB0}"/>
                </a:ext>
              </a:extLst>
            </p:cNvPr>
            <p:cNvSpPr/>
            <p:nvPr/>
          </p:nvSpPr>
          <p:spPr>
            <a:xfrm>
              <a:off x="5743279" y="4149079"/>
              <a:ext cx="2920213" cy="1296145"/>
            </a:xfrm>
            <a:prstGeom prst="chevron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237228-E1EA-4B73-AD97-CA170A95FA83}"/>
                </a:ext>
              </a:extLst>
            </p:cNvPr>
            <p:cNvSpPr txBox="1"/>
            <p:nvPr/>
          </p:nvSpPr>
          <p:spPr>
            <a:xfrm>
              <a:off x="1093402" y="4521313"/>
              <a:ext cx="210408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데이터 분석과 </a:t>
              </a:r>
              <a:r>
                <a:rPr lang="en-US" altLang="ko-KR" sz="2000" b="1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/>
              </a:r>
              <a:br>
                <a:rPr lang="en-US" altLang="ko-KR" sz="2000" b="1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</a:br>
              <a:r>
                <a:rPr lang="ko-KR" altLang="en-US" sz="2000" b="1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모델링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94B2091-8E7D-46EE-ADF8-5F658260D345}"/>
                </a:ext>
              </a:extLst>
            </p:cNvPr>
            <p:cNvSpPr txBox="1"/>
            <p:nvPr/>
          </p:nvSpPr>
          <p:spPr>
            <a:xfrm>
              <a:off x="3757698" y="4521313"/>
              <a:ext cx="210408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분석 모델의 </a:t>
              </a:r>
              <a:r>
                <a:rPr lang="en-US" altLang="ko-KR" sz="2000" b="1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/>
              </a:r>
              <a:br>
                <a:rPr lang="en-US" altLang="ko-KR" sz="2000" b="1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</a:br>
              <a:r>
                <a:rPr lang="ko-KR" altLang="en-US" sz="2000" b="1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평가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D04A84A-4163-43EE-86EF-7DC46F270D07}"/>
                </a:ext>
              </a:extLst>
            </p:cNvPr>
            <p:cNvSpPr txBox="1"/>
            <p:nvPr/>
          </p:nvSpPr>
          <p:spPr>
            <a:xfrm>
              <a:off x="6333723" y="4521313"/>
              <a:ext cx="210408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분석 결과의</a:t>
              </a:r>
              <a:endPara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algn="ctr"/>
              <a:r>
                <a:rPr lang="ko-KR" altLang="en-US" sz="2000" b="1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적용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5BB5001E-1202-4DD8-95C2-F3A18509C747}"/>
                </a:ext>
              </a:extLst>
            </p:cNvPr>
            <p:cNvSpPr/>
            <p:nvPr/>
          </p:nvSpPr>
          <p:spPr>
            <a:xfrm>
              <a:off x="699609" y="3664770"/>
              <a:ext cx="704039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4800" b="1" dirty="0">
                  <a:ln w="6600">
                    <a:solidFill>
                      <a:schemeClr val="accent5">
                        <a:lumMod val="75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5">
                        <a:lumMod val="50000"/>
                      </a:schemeClr>
                    </a:outerShdw>
                  </a:effectLst>
                </a:rPr>
                <a:t>4.</a:t>
              </a:r>
              <a:endParaRPr lang="en-US" altLang="ko-KR" sz="4800" b="1" cap="none" spc="0" dirty="0">
                <a:ln w="6600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C8B5BC9F-4F2C-4C69-9A17-DD6BC4108D9C}"/>
                </a:ext>
              </a:extLst>
            </p:cNvPr>
            <p:cNvSpPr/>
            <p:nvPr/>
          </p:nvSpPr>
          <p:spPr>
            <a:xfrm>
              <a:off x="3347864" y="3661434"/>
              <a:ext cx="704039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4800" b="1" dirty="0">
                  <a:ln w="6600">
                    <a:solidFill>
                      <a:schemeClr val="accent5">
                        <a:lumMod val="75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5">
                        <a:lumMod val="50000"/>
                      </a:schemeClr>
                    </a:outerShdw>
                  </a:effectLst>
                </a:rPr>
                <a:t>5.</a:t>
              </a:r>
              <a:endParaRPr lang="en-US" altLang="ko-KR" sz="4800" b="1" cap="none" spc="0" dirty="0">
                <a:ln w="6600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ACF77CC-73D8-4541-9654-FD24EE136512}"/>
                </a:ext>
              </a:extLst>
            </p:cNvPr>
            <p:cNvSpPr/>
            <p:nvPr/>
          </p:nvSpPr>
          <p:spPr>
            <a:xfrm>
              <a:off x="5940152" y="3678123"/>
              <a:ext cx="704039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4800" b="1" dirty="0">
                  <a:ln w="6600">
                    <a:solidFill>
                      <a:schemeClr val="accent5">
                        <a:lumMod val="75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5">
                        <a:lumMod val="50000"/>
                      </a:schemeClr>
                    </a:outerShdw>
                  </a:effectLst>
                </a:rPr>
                <a:t>6.</a:t>
              </a:r>
              <a:endParaRPr lang="en-US" altLang="ko-KR" sz="4800" b="1" cap="none" spc="0" dirty="0">
                <a:ln w="6600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CF185A7-E409-4F3B-AED6-8F6930423AE4}"/>
              </a:ext>
            </a:extLst>
          </p:cNvPr>
          <p:cNvSpPr txBox="1"/>
          <p:nvPr/>
        </p:nvSpPr>
        <p:spPr>
          <a:xfrm>
            <a:off x="2123728" y="223235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What is Data Mining?</a:t>
            </a:r>
            <a:endParaRPr lang="ko-KR" altLang="en-US" sz="2400" spc="3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3908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0E2B2D-5F86-461A-A99C-94C2E9F75B31}"/>
              </a:ext>
            </a:extLst>
          </p:cNvPr>
          <p:cNvSpPr txBox="1"/>
          <p:nvPr/>
        </p:nvSpPr>
        <p:spPr>
          <a:xfrm>
            <a:off x="533189" y="1196752"/>
            <a:ext cx="3318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프로세스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CRISP-DM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9286D43-3FB8-4FA2-A5FF-29F51FCCF0CF}"/>
              </a:ext>
            </a:extLst>
          </p:cNvPr>
          <p:cNvSpPr/>
          <p:nvPr/>
        </p:nvSpPr>
        <p:spPr>
          <a:xfrm>
            <a:off x="395536" y="1226369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DFB54E3F-07A5-4CE3-920F-CF0398AAD830}"/>
              </a:ext>
            </a:extLst>
          </p:cNvPr>
          <p:cNvGrpSpPr/>
          <p:nvPr/>
        </p:nvGrpSpPr>
        <p:grpSpPr>
          <a:xfrm>
            <a:off x="598833" y="1936576"/>
            <a:ext cx="8077623" cy="1780455"/>
            <a:chOff x="598833" y="1936576"/>
            <a:chExt cx="8077623" cy="1780455"/>
          </a:xfrm>
        </p:grpSpPr>
        <p:sp>
          <p:nvSpPr>
            <p:cNvPr id="9" name="화살표: 오각형 8">
              <a:extLst>
                <a:ext uri="{FF2B5EF4-FFF2-40B4-BE49-F238E27FC236}">
                  <a16:creationId xmlns:a16="http://schemas.microsoft.com/office/drawing/2014/main" id="{2F4A5B8B-75F1-4B0E-8085-0FF543CCB3E2}"/>
                </a:ext>
              </a:extLst>
            </p:cNvPr>
            <p:cNvSpPr/>
            <p:nvPr/>
          </p:nvSpPr>
          <p:spPr>
            <a:xfrm>
              <a:off x="598833" y="2420887"/>
              <a:ext cx="2933178" cy="1296144"/>
            </a:xfrm>
            <a:prstGeom prst="homePlat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화살표: 갈매기형 수장 14">
              <a:extLst>
                <a:ext uri="{FF2B5EF4-FFF2-40B4-BE49-F238E27FC236}">
                  <a16:creationId xmlns:a16="http://schemas.microsoft.com/office/drawing/2014/main" id="{B894A6CD-28F8-4E63-8D21-FFBED45F9EAA}"/>
                </a:ext>
              </a:extLst>
            </p:cNvPr>
            <p:cNvSpPr/>
            <p:nvPr/>
          </p:nvSpPr>
          <p:spPr>
            <a:xfrm>
              <a:off x="5743280" y="2420885"/>
              <a:ext cx="2933176" cy="1296145"/>
            </a:xfrm>
            <a:prstGeom prst="chevron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화살표: 갈매기형 수장 15">
              <a:extLst>
                <a:ext uri="{FF2B5EF4-FFF2-40B4-BE49-F238E27FC236}">
                  <a16:creationId xmlns:a16="http://schemas.microsoft.com/office/drawing/2014/main" id="{4A8C1255-7285-4D97-9B61-2425D2F75F59}"/>
                </a:ext>
              </a:extLst>
            </p:cNvPr>
            <p:cNvSpPr/>
            <p:nvPr/>
          </p:nvSpPr>
          <p:spPr>
            <a:xfrm>
              <a:off x="3197484" y="2420884"/>
              <a:ext cx="2910552" cy="1296145"/>
            </a:xfrm>
            <a:prstGeom prst="chevron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88C7F0C-DBEA-4E57-A3DC-CDFBF4C13649}"/>
                </a:ext>
              </a:extLst>
            </p:cNvPr>
            <p:cNvSpPr txBox="1"/>
            <p:nvPr/>
          </p:nvSpPr>
          <p:spPr>
            <a:xfrm>
              <a:off x="805370" y="2793121"/>
              <a:ext cx="21040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비즈니스 문제 이해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D0E6982-624D-4B6D-92D6-CF29EDF550F3}"/>
                </a:ext>
              </a:extLst>
            </p:cNvPr>
            <p:cNvSpPr txBox="1"/>
            <p:nvPr/>
          </p:nvSpPr>
          <p:spPr>
            <a:xfrm>
              <a:off x="3685690" y="2793121"/>
              <a:ext cx="210408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데이터 이해</a:t>
              </a:r>
              <a:r>
                <a:rPr lang="en-US" altLang="ko-KR" sz="2000" b="1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/>
              </a:r>
              <a:br>
                <a:rPr lang="en-US" altLang="ko-KR" sz="2000" b="1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</a:br>
              <a:r>
                <a:rPr lang="en-US" altLang="ko-KR" sz="2000" b="1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(EDA)</a:t>
              </a:r>
              <a:endParaRPr lang="ko-KR" altLang="en-US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E7A94B1-4EC3-4E45-9A0F-7B3B5E35A034}"/>
                </a:ext>
              </a:extLst>
            </p:cNvPr>
            <p:cNvSpPr txBox="1"/>
            <p:nvPr/>
          </p:nvSpPr>
          <p:spPr>
            <a:xfrm>
              <a:off x="6421994" y="2884873"/>
              <a:ext cx="21040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데이터 준비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21571A73-E992-4E82-8E07-C0959488108E}"/>
                </a:ext>
              </a:extLst>
            </p:cNvPr>
            <p:cNvSpPr/>
            <p:nvPr/>
          </p:nvSpPr>
          <p:spPr>
            <a:xfrm>
              <a:off x="3291897" y="1936577"/>
              <a:ext cx="704039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4800" b="1" dirty="0">
                  <a:ln w="6600">
                    <a:solidFill>
                      <a:schemeClr val="accent5">
                        <a:lumMod val="75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5">
                        <a:lumMod val="50000"/>
                      </a:schemeClr>
                    </a:outerShdw>
                  </a:effectLst>
                </a:rPr>
                <a:t>2.</a:t>
              </a:r>
              <a:endParaRPr lang="en-US" altLang="ko-KR" sz="4800" b="1" cap="none" spc="0" dirty="0">
                <a:ln w="6600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8234BA1D-AD3D-420B-8F64-45127739A233}"/>
                </a:ext>
              </a:extLst>
            </p:cNvPr>
            <p:cNvSpPr/>
            <p:nvPr/>
          </p:nvSpPr>
          <p:spPr>
            <a:xfrm>
              <a:off x="634195" y="1936578"/>
              <a:ext cx="704039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4800" b="1" dirty="0">
                  <a:ln w="6600">
                    <a:solidFill>
                      <a:schemeClr val="accent5">
                        <a:lumMod val="75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5">
                        <a:lumMod val="50000"/>
                      </a:schemeClr>
                    </a:outerShdw>
                  </a:effectLst>
                </a:rPr>
                <a:t>1.</a:t>
              </a:r>
              <a:endParaRPr lang="en-US" altLang="ko-KR" sz="4800" b="1" cap="none" spc="0" dirty="0">
                <a:ln w="6600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C7D60D0-DB1D-4280-9801-9D5710CF5316}"/>
                </a:ext>
              </a:extLst>
            </p:cNvPr>
            <p:cNvSpPr/>
            <p:nvPr/>
          </p:nvSpPr>
          <p:spPr>
            <a:xfrm>
              <a:off x="5884185" y="1936576"/>
              <a:ext cx="704039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4800" b="1" dirty="0">
                  <a:ln w="6600">
                    <a:solidFill>
                      <a:schemeClr val="accent5">
                        <a:lumMod val="75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5">
                        <a:lumMod val="50000"/>
                      </a:schemeClr>
                    </a:outerShdw>
                  </a:effectLst>
                </a:rPr>
                <a:t>3.</a:t>
              </a:r>
              <a:endParaRPr lang="en-US" altLang="ko-KR" sz="4800" b="1" cap="none" spc="0" dirty="0">
                <a:ln w="6600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BDDB0DC-F9FE-461D-B7C5-6C4FC88B6AF5}"/>
              </a:ext>
            </a:extLst>
          </p:cNvPr>
          <p:cNvGrpSpPr/>
          <p:nvPr/>
        </p:nvGrpSpPr>
        <p:grpSpPr>
          <a:xfrm>
            <a:off x="467544" y="3878174"/>
            <a:ext cx="2635651" cy="2055946"/>
            <a:chOff x="680336" y="3878174"/>
            <a:chExt cx="2635651" cy="205594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2B3FB64-124D-4D2D-81CE-87693D5065A6}"/>
                </a:ext>
              </a:extLst>
            </p:cNvPr>
            <p:cNvSpPr txBox="1"/>
            <p:nvPr/>
          </p:nvSpPr>
          <p:spPr>
            <a:xfrm>
              <a:off x="899592" y="3902795"/>
              <a:ext cx="2416395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비즈니스 상황의 </a:t>
              </a:r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/>
              </a:r>
              <a:b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</a:br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배경지식 쌓기</a:t>
              </a:r>
              <a:endPara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endPara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데이터 마이닝 과정의 </a:t>
              </a:r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/>
              </a:r>
              <a:b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</a:br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성공 여부 기준 세우기</a:t>
              </a:r>
              <a:endPara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endParaRPr lang="ko-KR" altLang="en-US" dirty="0">
                <a:solidFill>
                  <a:srgbClr val="003399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3196C16-4453-4126-87EB-7AFB4F9DDE30}"/>
                </a:ext>
              </a:extLst>
            </p:cNvPr>
            <p:cNvSpPr txBox="1"/>
            <p:nvPr/>
          </p:nvSpPr>
          <p:spPr>
            <a:xfrm>
              <a:off x="680336" y="3878174"/>
              <a:ext cx="40941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3399"/>
                  </a:solidFill>
                  <a:latin typeface="a고딕12" panose="02020600000000000000" pitchFamily="18" charset="-127"/>
                  <a:ea typeface="a고딕12" panose="02020600000000000000" pitchFamily="18" charset="-127"/>
                </a:rPr>
                <a:t>•</a:t>
              </a:r>
            </a:p>
            <a:p>
              <a:endParaRPr lang="en-US" altLang="ko-KR" dirty="0">
                <a:solidFill>
                  <a:srgbClr val="003399"/>
                </a:solidFill>
                <a:latin typeface="a고딕12" panose="02020600000000000000" pitchFamily="18" charset="-127"/>
                <a:ea typeface="a고딕12" panose="02020600000000000000" pitchFamily="18" charset="-127"/>
              </a:endParaRPr>
            </a:p>
            <a:p>
              <a:endParaRPr lang="en-US" altLang="ko-KR" dirty="0">
                <a:solidFill>
                  <a:srgbClr val="003399"/>
                </a:solidFill>
                <a:latin typeface="a고딕12" panose="02020600000000000000" pitchFamily="18" charset="-127"/>
                <a:ea typeface="a고딕12" panose="02020600000000000000" pitchFamily="18" charset="-127"/>
              </a:endParaRPr>
            </a:p>
            <a:p>
              <a:r>
                <a:rPr lang="en-US" altLang="ko-KR" dirty="0">
                  <a:solidFill>
                    <a:srgbClr val="003399"/>
                  </a:solidFill>
                  <a:latin typeface="a고딕12" panose="02020600000000000000" pitchFamily="18" charset="-127"/>
                  <a:ea typeface="a고딕12" panose="02020600000000000000" pitchFamily="18" charset="-127"/>
                </a:rPr>
                <a:t>•</a:t>
              </a:r>
              <a:endParaRPr lang="ko-KR" altLang="en-US" dirty="0">
                <a:solidFill>
                  <a:srgbClr val="003399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endParaRPr lang="en-US" altLang="ko-KR" dirty="0">
                <a:solidFill>
                  <a:srgbClr val="003399"/>
                </a:solidFill>
                <a:latin typeface="a고딕12" panose="02020600000000000000" pitchFamily="18" charset="-127"/>
                <a:ea typeface="a고딕12" panose="02020600000000000000" pitchFamily="18" charset="-127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CCCCD773-0D3D-40BF-A737-97143E6E6730}"/>
              </a:ext>
            </a:extLst>
          </p:cNvPr>
          <p:cNvGrpSpPr/>
          <p:nvPr/>
        </p:nvGrpSpPr>
        <p:grpSpPr>
          <a:xfrm>
            <a:off x="2987824" y="3861048"/>
            <a:ext cx="2754428" cy="2609944"/>
            <a:chOff x="680336" y="3878174"/>
            <a:chExt cx="2754428" cy="2609944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94C4F62-E1AB-40ED-8208-195E1ABC4940}"/>
                </a:ext>
              </a:extLst>
            </p:cNvPr>
            <p:cNvSpPr txBox="1"/>
            <p:nvPr/>
          </p:nvSpPr>
          <p:spPr>
            <a:xfrm>
              <a:off x="899592" y="3902795"/>
              <a:ext cx="2535172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시각화를 통해 데이터 직관적 이해 달성</a:t>
              </a:r>
              <a:endPara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endPara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변수의미</a:t>
              </a:r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, </a:t>
              </a:r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변수 간의 </a:t>
              </a:r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/>
              </a:r>
              <a:b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</a:br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관계 파악</a:t>
              </a:r>
              <a:endPara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endPara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이상치</a:t>
              </a:r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, </a:t>
              </a:r>
              <a:r>
                <a:rPr lang="ko-KR" altLang="en-US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결측치</a:t>
              </a:r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유무 파악</a:t>
              </a:r>
              <a:endPara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endParaRPr lang="ko-KR" altLang="en-US" dirty="0">
                <a:solidFill>
                  <a:srgbClr val="003399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3B8B36D-7E10-4ADD-885F-1F1CB6867827}"/>
                </a:ext>
              </a:extLst>
            </p:cNvPr>
            <p:cNvSpPr txBox="1"/>
            <p:nvPr/>
          </p:nvSpPr>
          <p:spPr>
            <a:xfrm>
              <a:off x="680336" y="3878174"/>
              <a:ext cx="409413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3399"/>
                  </a:solidFill>
                  <a:latin typeface="a고딕12" panose="02020600000000000000" pitchFamily="18" charset="-127"/>
                  <a:ea typeface="a고딕12" panose="02020600000000000000" pitchFamily="18" charset="-127"/>
                </a:rPr>
                <a:t>•</a:t>
              </a:r>
            </a:p>
            <a:p>
              <a:endParaRPr lang="en-US" altLang="ko-KR" dirty="0">
                <a:solidFill>
                  <a:srgbClr val="003399"/>
                </a:solidFill>
                <a:latin typeface="a고딕12" panose="02020600000000000000" pitchFamily="18" charset="-127"/>
                <a:ea typeface="a고딕12" panose="02020600000000000000" pitchFamily="18" charset="-127"/>
              </a:endParaRPr>
            </a:p>
            <a:p>
              <a:endParaRPr lang="en-US" altLang="ko-KR" dirty="0">
                <a:solidFill>
                  <a:srgbClr val="003399"/>
                </a:solidFill>
                <a:latin typeface="a고딕12" panose="02020600000000000000" pitchFamily="18" charset="-127"/>
                <a:ea typeface="a고딕12" panose="02020600000000000000" pitchFamily="18" charset="-127"/>
              </a:endParaRPr>
            </a:p>
            <a:p>
              <a:r>
                <a:rPr lang="en-US" altLang="ko-KR" dirty="0">
                  <a:solidFill>
                    <a:srgbClr val="003399"/>
                  </a:solidFill>
                  <a:latin typeface="a고딕12" panose="02020600000000000000" pitchFamily="18" charset="-127"/>
                  <a:ea typeface="a고딕12" panose="02020600000000000000" pitchFamily="18" charset="-127"/>
                </a:rPr>
                <a:t>•</a:t>
              </a:r>
              <a:endParaRPr lang="ko-KR" altLang="en-US" dirty="0">
                <a:solidFill>
                  <a:srgbClr val="003399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endParaRPr lang="en-US" altLang="ko-KR" dirty="0">
                <a:solidFill>
                  <a:srgbClr val="003399"/>
                </a:solidFill>
                <a:latin typeface="a고딕12" panose="02020600000000000000" pitchFamily="18" charset="-127"/>
                <a:ea typeface="a고딕12" panose="02020600000000000000" pitchFamily="18" charset="-127"/>
              </a:endParaRPr>
            </a:p>
            <a:p>
              <a:endParaRPr lang="en-US" altLang="ko-KR" dirty="0">
                <a:solidFill>
                  <a:srgbClr val="003399"/>
                </a:solidFill>
                <a:latin typeface="a고딕12" panose="02020600000000000000" pitchFamily="18" charset="-127"/>
                <a:ea typeface="a고딕12" panose="02020600000000000000" pitchFamily="18" charset="-127"/>
              </a:endParaRPr>
            </a:p>
            <a:p>
              <a:r>
                <a:rPr lang="en-US" altLang="ko-KR" dirty="0">
                  <a:solidFill>
                    <a:srgbClr val="003399"/>
                  </a:solidFill>
                  <a:latin typeface="a고딕12" panose="02020600000000000000" pitchFamily="18" charset="-127"/>
                  <a:ea typeface="a고딕12" panose="02020600000000000000" pitchFamily="18" charset="-127"/>
                </a:rPr>
                <a:t>•</a:t>
              </a:r>
              <a:endParaRPr lang="ko-KR" altLang="en-US" dirty="0">
                <a:solidFill>
                  <a:srgbClr val="003399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endParaRPr lang="en-US" altLang="ko-KR" dirty="0">
                <a:solidFill>
                  <a:srgbClr val="003399"/>
                </a:solidFill>
                <a:latin typeface="a고딕12" panose="02020600000000000000" pitchFamily="18" charset="-127"/>
                <a:ea typeface="a고딕12" panose="02020600000000000000" pitchFamily="18" charset="-127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930B299F-957A-451B-92F3-D9341FF47D24}"/>
              </a:ext>
            </a:extLst>
          </p:cNvPr>
          <p:cNvGrpSpPr/>
          <p:nvPr/>
        </p:nvGrpSpPr>
        <p:grpSpPr>
          <a:xfrm>
            <a:off x="5850020" y="3834329"/>
            <a:ext cx="2754428" cy="1754326"/>
            <a:chOff x="680336" y="3878174"/>
            <a:chExt cx="2754428" cy="1754326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7437B14-CD39-4FBE-8898-17EB2A8C162A}"/>
                </a:ext>
              </a:extLst>
            </p:cNvPr>
            <p:cNvSpPr txBox="1"/>
            <p:nvPr/>
          </p:nvSpPr>
          <p:spPr>
            <a:xfrm>
              <a:off x="899592" y="3902795"/>
              <a:ext cx="25351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데이터 전처리 과정</a:t>
              </a:r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</a:p>
            <a:p>
              <a:endPara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모델의 성능 개선에 주요한 역할</a:t>
              </a:r>
              <a:endPara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5443149-F16E-45DE-ADC3-89EEB191F90E}"/>
                </a:ext>
              </a:extLst>
            </p:cNvPr>
            <p:cNvSpPr txBox="1"/>
            <p:nvPr/>
          </p:nvSpPr>
          <p:spPr>
            <a:xfrm>
              <a:off x="680336" y="3878174"/>
              <a:ext cx="409413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3399"/>
                  </a:solidFill>
                  <a:latin typeface="a고딕12" panose="02020600000000000000" pitchFamily="18" charset="-127"/>
                  <a:ea typeface="a고딕12" panose="02020600000000000000" pitchFamily="18" charset="-127"/>
                </a:rPr>
                <a:t>•</a:t>
              </a:r>
            </a:p>
            <a:p>
              <a:endParaRPr lang="en-US" altLang="ko-KR" dirty="0">
                <a:solidFill>
                  <a:srgbClr val="003399"/>
                </a:solidFill>
                <a:latin typeface="a고딕12" panose="02020600000000000000" pitchFamily="18" charset="-127"/>
                <a:ea typeface="a고딕12" panose="02020600000000000000" pitchFamily="18" charset="-127"/>
              </a:endParaRPr>
            </a:p>
            <a:p>
              <a:r>
                <a:rPr lang="en-US" altLang="ko-KR" dirty="0">
                  <a:solidFill>
                    <a:srgbClr val="003399"/>
                  </a:solidFill>
                  <a:latin typeface="a고딕12" panose="02020600000000000000" pitchFamily="18" charset="-127"/>
                  <a:ea typeface="a고딕12" panose="02020600000000000000" pitchFamily="18" charset="-127"/>
                </a:rPr>
                <a:t>•</a:t>
              </a:r>
              <a:endParaRPr lang="ko-KR" altLang="en-US" dirty="0">
                <a:solidFill>
                  <a:srgbClr val="003399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endParaRPr lang="en-US" altLang="ko-KR" dirty="0">
                <a:solidFill>
                  <a:srgbClr val="003399"/>
                </a:solidFill>
                <a:latin typeface="a고딕12" panose="02020600000000000000" pitchFamily="18" charset="-127"/>
                <a:ea typeface="a고딕12" panose="02020600000000000000" pitchFamily="18" charset="-127"/>
              </a:endParaRPr>
            </a:p>
            <a:p>
              <a:endParaRPr lang="ko-KR" altLang="en-US" dirty="0">
                <a:solidFill>
                  <a:srgbClr val="003399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endParaRPr lang="en-US" altLang="ko-KR" dirty="0">
                <a:solidFill>
                  <a:srgbClr val="003399"/>
                </a:solidFill>
                <a:latin typeface="a고딕12" panose="02020600000000000000" pitchFamily="18" charset="-127"/>
                <a:ea typeface="a고딕12" panose="02020600000000000000" pitchFamily="18" charset="-127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A37922AD-22D5-4B9A-9845-0FB249C9C0B8}"/>
              </a:ext>
            </a:extLst>
          </p:cNvPr>
          <p:cNvSpPr txBox="1"/>
          <p:nvPr/>
        </p:nvSpPr>
        <p:spPr>
          <a:xfrm>
            <a:off x="2123728" y="223235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What is Data Mining?</a:t>
            </a:r>
            <a:endParaRPr lang="ko-KR" altLang="en-US" sz="2400" spc="3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7841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0E2B2D-5F86-461A-A99C-94C2E9F75B31}"/>
              </a:ext>
            </a:extLst>
          </p:cNvPr>
          <p:cNvSpPr txBox="1"/>
          <p:nvPr/>
        </p:nvSpPr>
        <p:spPr>
          <a:xfrm>
            <a:off x="533189" y="1196752"/>
            <a:ext cx="3390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프로세스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CRISP-DM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9286D43-3FB8-4FA2-A5FF-29F51FCCF0CF}"/>
              </a:ext>
            </a:extLst>
          </p:cNvPr>
          <p:cNvSpPr/>
          <p:nvPr/>
        </p:nvSpPr>
        <p:spPr>
          <a:xfrm>
            <a:off x="395536" y="1226369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BDDB0DC-F9FE-461D-B7C5-6C4FC88B6AF5}"/>
              </a:ext>
            </a:extLst>
          </p:cNvPr>
          <p:cNvGrpSpPr/>
          <p:nvPr/>
        </p:nvGrpSpPr>
        <p:grpSpPr>
          <a:xfrm>
            <a:off x="467544" y="3878174"/>
            <a:ext cx="2635651" cy="1477328"/>
            <a:chOff x="680336" y="3878174"/>
            <a:chExt cx="2635651" cy="147732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2B3FB64-124D-4D2D-81CE-87693D5065A6}"/>
                </a:ext>
              </a:extLst>
            </p:cNvPr>
            <p:cNvSpPr txBox="1"/>
            <p:nvPr/>
          </p:nvSpPr>
          <p:spPr>
            <a:xfrm>
              <a:off x="899592" y="3902795"/>
              <a:ext cx="241639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머신러닝</a:t>
              </a:r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/ </a:t>
              </a:r>
              <a:r>
                <a:rPr lang="ko-KR" altLang="en-US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딥러닝</a:t>
              </a:r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/>
              </a:r>
              <a:b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</a:br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기법 적용</a:t>
              </a:r>
              <a:endPara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endPara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추천</a:t>
              </a:r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, </a:t>
              </a:r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예측</a:t>
              </a:r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, </a:t>
              </a:r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해석 등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3196C16-4453-4126-87EB-7AFB4F9DDE30}"/>
                </a:ext>
              </a:extLst>
            </p:cNvPr>
            <p:cNvSpPr txBox="1"/>
            <p:nvPr/>
          </p:nvSpPr>
          <p:spPr>
            <a:xfrm>
              <a:off x="680336" y="3878174"/>
              <a:ext cx="40941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3399"/>
                  </a:solidFill>
                  <a:latin typeface="a고딕12" panose="02020600000000000000" pitchFamily="18" charset="-127"/>
                  <a:ea typeface="a고딕12" panose="02020600000000000000" pitchFamily="18" charset="-127"/>
                </a:rPr>
                <a:t>•</a:t>
              </a:r>
            </a:p>
            <a:p>
              <a:endParaRPr lang="en-US" altLang="ko-KR" dirty="0">
                <a:solidFill>
                  <a:srgbClr val="003399"/>
                </a:solidFill>
                <a:latin typeface="a고딕12" panose="02020600000000000000" pitchFamily="18" charset="-127"/>
                <a:ea typeface="a고딕12" panose="02020600000000000000" pitchFamily="18" charset="-127"/>
              </a:endParaRPr>
            </a:p>
            <a:p>
              <a:endParaRPr lang="en-US" altLang="ko-KR" dirty="0">
                <a:solidFill>
                  <a:srgbClr val="003399"/>
                </a:solidFill>
                <a:latin typeface="a고딕12" panose="02020600000000000000" pitchFamily="18" charset="-127"/>
                <a:ea typeface="a고딕12" panose="02020600000000000000" pitchFamily="18" charset="-127"/>
              </a:endParaRPr>
            </a:p>
            <a:p>
              <a:r>
                <a:rPr lang="en-US" altLang="ko-KR" dirty="0">
                  <a:solidFill>
                    <a:srgbClr val="003399"/>
                  </a:solidFill>
                  <a:latin typeface="a고딕12" panose="02020600000000000000" pitchFamily="18" charset="-127"/>
                  <a:ea typeface="a고딕12" panose="02020600000000000000" pitchFamily="18" charset="-127"/>
                </a:rPr>
                <a:t>•</a:t>
              </a:r>
              <a:endParaRPr lang="ko-KR" altLang="en-US" dirty="0">
                <a:solidFill>
                  <a:srgbClr val="003399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endParaRPr lang="en-US" altLang="ko-KR" dirty="0">
                <a:solidFill>
                  <a:srgbClr val="003399"/>
                </a:solidFill>
                <a:latin typeface="a고딕12" panose="02020600000000000000" pitchFamily="18" charset="-127"/>
                <a:ea typeface="a고딕12" panose="02020600000000000000" pitchFamily="18" charset="-127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CCCCD773-0D3D-40BF-A737-97143E6E6730}"/>
              </a:ext>
            </a:extLst>
          </p:cNvPr>
          <p:cNvGrpSpPr/>
          <p:nvPr/>
        </p:nvGrpSpPr>
        <p:grpSpPr>
          <a:xfrm>
            <a:off x="3056179" y="3908515"/>
            <a:ext cx="2929985" cy="2031325"/>
            <a:chOff x="680336" y="3878174"/>
            <a:chExt cx="2754428" cy="203132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94C4F62-E1AB-40ED-8208-195E1ABC4940}"/>
                </a:ext>
              </a:extLst>
            </p:cNvPr>
            <p:cNvSpPr txBox="1"/>
            <p:nvPr/>
          </p:nvSpPr>
          <p:spPr>
            <a:xfrm>
              <a:off x="899592" y="3902795"/>
              <a:ext cx="253517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고딕12" panose="02020600000000000000" pitchFamily="18" charset="-127"/>
                  <a:ea typeface="나눔스퀘어_ac" panose="020B0600000101010101"/>
                </a:rPr>
                <a:t>‘</a:t>
              </a:r>
              <a:r>
                <a:rPr lang="ko-KR" altLang="en-US" dirty="0">
                  <a:latin typeface="a고딕12" panose="02020600000000000000" pitchFamily="18" charset="-127"/>
                  <a:ea typeface="나눔스퀘어_ac" panose="020B0600000101010101"/>
                </a:rPr>
                <a:t>모델링이 잘 되었는지</a:t>
              </a:r>
              <a:r>
                <a:rPr lang="en-US" altLang="ko-KR" dirty="0">
                  <a:latin typeface="a고딕12" panose="02020600000000000000" pitchFamily="18" charset="-127"/>
                  <a:ea typeface="나눔스퀘어_ac" panose="020B0600000101010101"/>
                </a:rPr>
                <a:t>’</a:t>
              </a:r>
              <a:r>
                <a:rPr lang="ko-KR" altLang="en-US" dirty="0">
                  <a:latin typeface="a고딕12" panose="02020600000000000000" pitchFamily="18" charset="-127"/>
                  <a:ea typeface="나눔스퀘어_ac" panose="020B0600000101010101"/>
                </a:rPr>
                <a:t> 평가</a:t>
              </a:r>
              <a:endParaRPr lang="en-US" altLang="ko-KR" dirty="0">
                <a:latin typeface="a고딕12" panose="02020600000000000000" pitchFamily="18" charset="-127"/>
                <a:ea typeface="나눔스퀘어_ac" panose="020B0600000101010101"/>
              </a:endParaRPr>
            </a:p>
            <a:p>
              <a:endParaRPr lang="en-US" altLang="ko-KR" dirty="0">
                <a:latin typeface="a고딕12" panose="02020600000000000000" pitchFamily="18" charset="-127"/>
                <a:ea typeface="a고딕12" panose="02020600000000000000" pitchFamily="18" charset="-127"/>
              </a:endParaRPr>
            </a:p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범주형 데이터</a:t>
              </a:r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(misclassification rate)</a:t>
              </a:r>
            </a:p>
            <a:p>
              <a:endPara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연속형 데이터 </a:t>
              </a:r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(RMSE)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3B8B36D-7E10-4ADD-885F-1F1CB6867827}"/>
                </a:ext>
              </a:extLst>
            </p:cNvPr>
            <p:cNvSpPr txBox="1"/>
            <p:nvPr/>
          </p:nvSpPr>
          <p:spPr>
            <a:xfrm>
              <a:off x="680336" y="3878174"/>
              <a:ext cx="409413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3399"/>
                  </a:solidFill>
                  <a:latin typeface="a고딕12" panose="02020600000000000000" pitchFamily="18" charset="-127"/>
                  <a:ea typeface="a고딕12" panose="02020600000000000000" pitchFamily="18" charset="-127"/>
                </a:rPr>
                <a:t>•</a:t>
              </a:r>
            </a:p>
            <a:p>
              <a:endParaRPr lang="en-US" altLang="ko-KR" dirty="0">
                <a:solidFill>
                  <a:srgbClr val="003399"/>
                </a:solidFill>
                <a:latin typeface="a고딕12" panose="02020600000000000000" pitchFamily="18" charset="-127"/>
                <a:ea typeface="a고딕12" panose="02020600000000000000" pitchFamily="18" charset="-127"/>
              </a:endParaRPr>
            </a:p>
            <a:p>
              <a:r>
                <a:rPr lang="en-US" altLang="ko-KR" dirty="0">
                  <a:solidFill>
                    <a:srgbClr val="003399"/>
                  </a:solidFill>
                  <a:latin typeface="a고딕12" panose="02020600000000000000" pitchFamily="18" charset="-127"/>
                  <a:ea typeface="a고딕12" panose="02020600000000000000" pitchFamily="18" charset="-127"/>
                </a:rPr>
                <a:t>•</a:t>
              </a:r>
              <a:endParaRPr lang="ko-KR" altLang="en-US" dirty="0">
                <a:solidFill>
                  <a:srgbClr val="003399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endParaRPr lang="en-US" altLang="ko-KR" dirty="0">
                <a:solidFill>
                  <a:srgbClr val="003399"/>
                </a:solidFill>
                <a:latin typeface="a고딕12" panose="02020600000000000000" pitchFamily="18" charset="-127"/>
                <a:ea typeface="a고딕12" panose="02020600000000000000" pitchFamily="18" charset="-127"/>
              </a:endParaRPr>
            </a:p>
            <a:p>
              <a:endParaRPr lang="ko-KR" altLang="en-US" dirty="0">
                <a:solidFill>
                  <a:srgbClr val="003399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r>
                <a:rPr lang="en-US" altLang="ko-KR" dirty="0">
                  <a:solidFill>
                    <a:srgbClr val="003399"/>
                  </a:solidFill>
                  <a:latin typeface="a고딕12" panose="02020600000000000000" pitchFamily="18" charset="-127"/>
                  <a:ea typeface="a고딕12" panose="02020600000000000000" pitchFamily="18" charset="-127"/>
                </a:rPr>
                <a:t>•</a:t>
              </a:r>
              <a:endParaRPr lang="ko-KR" altLang="en-US" dirty="0">
                <a:solidFill>
                  <a:srgbClr val="003399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endParaRPr lang="en-US" altLang="ko-KR" dirty="0">
                <a:solidFill>
                  <a:srgbClr val="003399"/>
                </a:solidFill>
                <a:latin typeface="a고딕12" panose="02020600000000000000" pitchFamily="18" charset="-127"/>
                <a:ea typeface="a고딕12" panose="02020600000000000000" pitchFamily="18" charset="-127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930B299F-957A-451B-92F3-D9341FF47D24}"/>
              </a:ext>
            </a:extLst>
          </p:cNvPr>
          <p:cNvGrpSpPr/>
          <p:nvPr/>
        </p:nvGrpSpPr>
        <p:grpSpPr>
          <a:xfrm>
            <a:off x="5986164" y="3933136"/>
            <a:ext cx="3197579" cy="1477328"/>
            <a:chOff x="680336" y="3878174"/>
            <a:chExt cx="2754428" cy="147732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7437B14-CD39-4FBE-8898-17EB2A8C162A}"/>
                </a:ext>
              </a:extLst>
            </p:cNvPr>
            <p:cNvSpPr txBox="1"/>
            <p:nvPr/>
          </p:nvSpPr>
          <p:spPr>
            <a:xfrm>
              <a:off x="899592" y="3902795"/>
              <a:ext cx="25351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실제 비즈니스 상황에 적용</a:t>
              </a:r>
              <a:endPara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5443149-F16E-45DE-ADC3-89EEB191F90E}"/>
                </a:ext>
              </a:extLst>
            </p:cNvPr>
            <p:cNvSpPr txBox="1"/>
            <p:nvPr/>
          </p:nvSpPr>
          <p:spPr>
            <a:xfrm>
              <a:off x="680336" y="3878174"/>
              <a:ext cx="40941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3399"/>
                  </a:solidFill>
                  <a:latin typeface="a고딕12" panose="02020600000000000000" pitchFamily="18" charset="-127"/>
                  <a:ea typeface="a고딕12" panose="02020600000000000000" pitchFamily="18" charset="-127"/>
                </a:rPr>
                <a:t>•</a:t>
              </a:r>
            </a:p>
            <a:p>
              <a:endParaRPr lang="ko-KR" altLang="en-US" dirty="0">
                <a:solidFill>
                  <a:srgbClr val="003399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endParaRPr lang="en-US" altLang="ko-KR" dirty="0">
                <a:solidFill>
                  <a:srgbClr val="003399"/>
                </a:solidFill>
                <a:latin typeface="a고딕12" panose="02020600000000000000" pitchFamily="18" charset="-127"/>
                <a:ea typeface="a고딕12" panose="02020600000000000000" pitchFamily="18" charset="-127"/>
              </a:endParaRPr>
            </a:p>
            <a:p>
              <a:endParaRPr lang="ko-KR" altLang="en-US" dirty="0">
                <a:solidFill>
                  <a:srgbClr val="003399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endParaRPr lang="en-US" altLang="ko-KR" dirty="0">
                <a:solidFill>
                  <a:srgbClr val="003399"/>
                </a:solidFill>
                <a:latin typeface="a고딕12" panose="02020600000000000000" pitchFamily="18" charset="-127"/>
                <a:ea typeface="a고딕12" panose="02020600000000000000" pitchFamily="18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A9BF2D3C-94B7-4A8E-9BF7-1E23219493FC}"/>
              </a:ext>
            </a:extLst>
          </p:cNvPr>
          <p:cNvGrpSpPr/>
          <p:nvPr/>
        </p:nvGrpSpPr>
        <p:grpSpPr>
          <a:xfrm>
            <a:off x="547252" y="1916832"/>
            <a:ext cx="8116240" cy="1783790"/>
            <a:chOff x="547252" y="3661434"/>
            <a:chExt cx="8116240" cy="1783790"/>
          </a:xfrm>
        </p:grpSpPr>
        <p:sp>
          <p:nvSpPr>
            <p:cNvPr id="28" name="화살표: 갈매기형 수장 27">
              <a:extLst>
                <a:ext uri="{FF2B5EF4-FFF2-40B4-BE49-F238E27FC236}">
                  <a16:creationId xmlns:a16="http://schemas.microsoft.com/office/drawing/2014/main" id="{3F9D0CAD-C211-499A-96D3-2F1E58B9C398}"/>
                </a:ext>
              </a:extLst>
            </p:cNvPr>
            <p:cNvSpPr/>
            <p:nvPr/>
          </p:nvSpPr>
          <p:spPr>
            <a:xfrm>
              <a:off x="547252" y="4149079"/>
              <a:ext cx="2984759" cy="1296145"/>
            </a:xfrm>
            <a:prstGeom prst="chevron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화살표: 갈매기형 수장 31">
              <a:extLst>
                <a:ext uri="{FF2B5EF4-FFF2-40B4-BE49-F238E27FC236}">
                  <a16:creationId xmlns:a16="http://schemas.microsoft.com/office/drawing/2014/main" id="{5EB9A892-4E9C-40C6-94CC-C651AD23F9CD}"/>
                </a:ext>
              </a:extLst>
            </p:cNvPr>
            <p:cNvSpPr/>
            <p:nvPr/>
          </p:nvSpPr>
          <p:spPr>
            <a:xfrm>
              <a:off x="3134608" y="4149079"/>
              <a:ext cx="2973428" cy="1296145"/>
            </a:xfrm>
            <a:prstGeom prst="chevron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화살표: 갈매기형 수장 32">
              <a:extLst>
                <a:ext uri="{FF2B5EF4-FFF2-40B4-BE49-F238E27FC236}">
                  <a16:creationId xmlns:a16="http://schemas.microsoft.com/office/drawing/2014/main" id="{77CBED54-025D-4624-9B55-B9186070A602}"/>
                </a:ext>
              </a:extLst>
            </p:cNvPr>
            <p:cNvSpPr/>
            <p:nvPr/>
          </p:nvSpPr>
          <p:spPr>
            <a:xfrm>
              <a:off x="5743279" y="4149079"/>
              <a:ext cx="2920213" cy="1296145"/>
            </a:xfrm>
            <a:prstGeom prst="chevron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02ACE28-6AE2-4685-9C9E-84EDB11E3679}"/>
                </a:ext>
              </a:extLst>
            </p:cNvPr>
            <p:cNvSpPr txBox="1"/>
            <p:nvPr/>
          </p:nvSpPr>
          <p:spPr>
            <a:xfrm>
              <a:off x="1093402" y="4521313"/>
              <a:ext cx="210408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데이터 분석과 </a:t>
              </a:r>
              <a:r>
                <a:rPr lang="en-US" altLang="ko-KR" sz="2000" b="1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/>
              </a:r>
              <a:br>
                <a:rPr lang="en-US" altLang="ko-KR" sz="2000" b="1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</a:br>
              <a:r>
                <a:rPr lang="ko-KR" altLang="en-US" sz="2000" b="1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모델링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884EA82-8269-44AD-96DA-D71D36CCFDF5}"/>
                </a:ext>
              </a:extLst>
            </p:cNvPr>
            <p:cNvSpPr txBox="1"/>
            <p:nvPr/>
          </p:nvSpPr>
          <p:spPr>
            <a:xfrm>
              <a:off x="3757698" y="4521313"/>
              <a:ext cx="210408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분석 모델의 </a:t>
              </a:r>
              <a:r>
                <a:rPr lang="en-US" altLang="ko-KR" sz="2000" b="1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/>
              </a:r>
              <a:br>
                <a:rPr lang="en-US" altLang="ko-KR" sz="2000" b="1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</a:br>
              <a:r>
                <a:rPr lang="ko-KR" altLang="en-US" sz="2000" b="1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평가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759888B-29B2-47E2-8035-0C11E21B8FB1}"/>
                </a:ext>
              </a:extLst>
            </p:cNvPr>
            <p:cNvSpPr txBox="1"/>
            <p:nvPr/>
          </p:nvSpPr>
          <p:spPr>
            <a:xfrm>
              <a:off x="6333723" y="4521313"/>
              <a:ext cx="210408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분석 결과의</a:t>
              </a:r>
              <a:endPara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algn="ctr"/>
              <a:r>
                <a:rPr lang="ko-KR" altLang="en-US" sz="2000" b="1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적용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BBFC03AA-1F86-406D-A8DE-343077F81545}"/>
                </a:ext>
              </a:extLst>
            </p:cNvPr>
            <p:cNvSpPr/>
            <p:nvPr/>
          </p:nvSpPr>
          <p:spPr>
            <a:xfrm>
              <a:off x="699609" y="3664770"/>
              <a:ext cx="704039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4800" b="1" dirty="0">
                  <a:ln w="6600">
                    <a:solidFill>
                      <a:schemeClr val="accent5">
                        <a:lumMod val="75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5">
                        <a:lumMod val="50000"/>
                      </a:schemeClr>
                    </a:outerShdw>
                  </a:effectLst>
                </a:rPr>
                <a:t>4.</a:t>
              </a:r>
              <a:endParaRPr lang="en-US" altLang="ko-KR" sz="4800" b="1" cap="none" spc="0" dirty="0">
                <a:ln w="6600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99D256C-366A-4969-90ED-BC57DAB68C84}"/>
                </a:ext>
              </a:extLst>
            </p:cNvPr>
            <p:cNvSpPr/>
            <p:nvPr/>
          </p:nvSpPr>
          <p:spPr>
            <a:xfrm>
              <a:off x="3347864" y="3661434"/>
              <a:ext cx="704039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4800" b="1" dirty="0">
                  <a:ln w="6600">
                    <a:solidFill>
                      <a:schemeClr val="accent5">
                        <a:lumMod val="75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5">
                        <a:lumMod val="50000"/>
                      </a:schemeClr>
                    </a:outerShdw>
                  </a:effectLst>
                </a:rPr>
                <a:t>5.</a:t>
              </a:r>
              <a:endParaRPr lang="en-US" altLang="ko-KR" sz="4800" b="1" cap="none" spc="0" dirty="0">
                <a:ln w="6600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8E8239FC-6A8C-41D9-BA72-3E4E8F330CD0}"/>
                </a:ext>
              </a:extLst>
            </p:cNvPr>
            <p:cNvSpPr/>
            <p:nvPr/>
          </p:nvSpPr>
          <p:spPr>
            <a:xfrm>
              <a:off x="5940152" y="3678123"/>
              <a:ext cx="704039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4800" b="1" dirty="0">
                  <a:ln w="6600">
                    <a:solidFill>
                      <a:schemeClr val="accent5">
                        <a:lumMod val="75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5">
                        <a:lumMod val="50000"/>
                      </a:schemeClr>
                    </a:outerShdw>
                  </a:effectLst>
                </a:rPr>
                <a:t>6.</a:t>
              </a:r>
              <a:endParaRPr lang="en-US" altLang="ko-KR" sz="4800" b="1" cap="none" spc="0" dirty="0">
                <a:ln w="6600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CA82B8E1-65E7-47AB-BCE8-1B103E37EF73}"/>
              </a:ext>
            </a:extLst>
          </p:cNvPr>
          <p:cNvSpPr txBox="1"/>
          <p:nvPr/>
        </p:nvSpPr>
        <p:spPr>
          <a:xfrm>
            <a:off x="2123728" y="223235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What is Data Mining?</a:t>
            </a:r>
            <a:endParaRPr lang="ko-KR" altLang="en-US" sz="2400" spc="3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9483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610851" y="3311591"/>
            <a:ext cx="5904656" cy="10772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28517A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07403" y="3118122"/>
            <a:ext cx="5904656" cy="89506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43952" y="1047909"/>
            <a:ext cx="3456384" cy="2010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200" b="1" spc="300" noProof="0" dirty="0">
                <a:solidFill>
                  <a:srgbClr val="28517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</a:t>
            </a:r>
            <a:endParaRPr kumimoji="0" lang="ko-KR" altLang="en-US" sz="7200" b="1" i="0" u="none" strike="noStrike" kern="1200" cap="none" spc="300" normalizeH="0" baseline="0" noProof="0" dirty="0">
              <a:ln>
                <a:noFill/>
              </a:ln>
              <a:solidFill>
                <a:srgbClr val="28517A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19672" y="3215878"/>
            <a:ext cx="59046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200000"/>
              </a:lnSpc>
              <a:defRPr/>
            </a:pPr>
            <a:r>
              <a:rPr lang="en-US" altLang="ko-KR" sz="3200" b="1" spc="300" dirty="0">
                <a:solidFill>
                  <a:prstClr val="white"/>
                </a:solidFill>
                <a:latin typeface="나눔스퀘어_ac Bold"/>
                <a:ea typeface="08서울남산체 EB" panose="02020603020101020101" pitchFamily="18" charset="-127"/>
              </a:rPr>
              <a:t>What is Modeling?</a:t>
            </a:r>
          </a:p>
        </p:txBody>
      </p:sp>
    </p:spTree>
    <p:extLst>
      <p:ext uri="{BB962C8B-B14F-4D97-AF65-F5344CB8AC3E}">
        <p14:creationId xmlns:p14="http://schemas.microsoft.com/office/powerpoint/2010/main" val="2864309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28517A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143596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</a:t>
            </a:r>
            <a:endParaRPr kumimoji="0" lang="ko-KR" altLang="en-US" sz="36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0EB2B7-D5D4-4DCA-9CE1-B42183C47A66}"/>
              </a:ext>
            </a:extLst>
          </p:cNvPr>
          <p:cNvSpPr txBox="1"/>
          <p:nvPr/>
        </p:nvSpPr>
        <p:spPr>
          <a:xfrm>
            <a:off x="533189" y="1052736"/>
            <a:ext cx="2893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정의 및 접근법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A3A85D1-C447-46D5-9E5B-A4AEB9106F0B}"/>
              </a:ext>
            </a:extLst>
          </p:cNvPr>
          <p:cNvSpPr/>
          <p:nvPr/>
        </p:nvSpPr>
        <p:spPr>
          <a:xfrm>
            <a:off x="395536" y="1098454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8" name="TextBox 17"/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What is Modeling?</a:t>
            </a:r>
            <a:endParaRPr lang="ko-KR" altLang="en-US" sz="2400" spc="3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3DA2C9A2-C711-4F88-A6C2-516207CB1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083" y="3284984"/>
            <a:ext cx="5569381" cy="2808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사각형: 둥근 모서리 6">
            <a:extLst>
              <a:ext uri="{FF2B5EF4-FFF2-40B4-BE49-F238E27FC236}">
                <a16:creationId xmlns:a16="http://schemas.microsoft.com/office/drawing/2014/main" id="{A61F45DD-28CE-498A-AAB3-143915D888EE}"/>
              </a:ext>
            </a:extLst>
          </p:cNvPr>
          <p:cNvSpPr/>
          <p:nvPr/>
        </p:nvSpPr>
        <p:spPr>
          <a:xfrm>
            <a:off x="639444" y="1765781"/>
            <a:ext cx="8081136" cy="110361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2400" dirty="0">
                <a:solidFill>
                  <a:srgbClr val="28517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 </a:t>
            </a:r>
            <a:r>
              <a:rPr lang="ko-KR" altLang="en-US" sz="24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사람이 하기 어려운 작업을 기계가 대신 수행할 수 있도록</a:t>
            </a:r>
            <a:endParaRPr lang="en-US" altLang="ko-KR" sz="24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 algn="ctr">
              <a:defRPr/>
            </a:pPr>
            <a:r>
              <a:rPr lang="ko-KR" altLang="en-US" sz="2400" u="sng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기계를 </a:t>
            </a:r>
            <a:r>
              <a:rPr lang="ko-KR" altLang="en-US" sz="2400" b="1" u="sng" dirty="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학습</a:t>
            </a:r>
            <a:r>
              <a:rPr lang="ko-KR" altLang="en-US" sz="24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시키는 일련의</a:t>
            </a:r>
            <a:r>
              <a:rPr lang="en-US" altLang="ko-KR" sz="24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작업</a:t>
            </a:r>
          </a:p>
        </p:txBody>
      </p:sp>
    </p:spTree>
    <p:extLst>
      <p:ext uri="{BB962C8B-B14F-4D97-AF65-F5344CB8AC3E}">
        <p14:creationId xmlns:p14="http://schemas.microsoft.com/office/powerpoint/2010/main" val="603772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28517A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DA2C9A2-C711-4F88-A6C2-516207CB1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765781"/>
            <a:ext cx="4712598" cy="2376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60EB2B7-D5D4-4DCA-9CE1-B42183C47A66}"/>
              </a:ext>
            </a:extLst>
          </p:cNvPr>
          <p:cNvSpPr txBox="1"/>
          <p:nvPr/>
        </p:nvSpPr>
        <p:spPr>
          <a:xfrm>
            <a:off x="533189" y="1052736"/>
            <a:ext cx="2893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정의 및 접근법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A3A85D1-C447-46D5-9E5B-A4AEB9106F0B}"/>
              </a:ext>
            </a:extLst>
          </p:cNvPr>
          <p:cNvSpPr/>
          <p:nvPr/>
        </p:nvSpPr>
        <p:spPr>
          <a:xfrm>
            <a:off x="395536" y="1098454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0" name="TextBox 19"/>
          <p:cNvSpPr txBox="1"/>
          <p:nvPr/>
        </p:nvSpPr>
        <p:spPr>
          <a:xfrm>
            <a:off x="899592" y="143596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</a:t>
            </a:r>
            <a:endParaRPr kumimoji="0" lang="ko-KR" altLang="en-US" sz="36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3" name="사각형: 둥근 모서리 6">
            <a:extLst>
              <a:ext uri="{FF2B5EF4-FFF2-40B4-BE49-F238E27FC236}">
                <a16:creationId xmlns:a16="http://schemas.microsoft.com/office/drawing/2014/main" id="{17CDF84B-1199-4FAA-9F84-120C719AA63F}"/>
              </a:ext>
            </a:extLst>
          </p:cNvPr>
          <p:cNvSpPr/>
          <p:nvPr/>
        </p:nvSpPr>
        <p:spPr>
          <a:xfrm>
            <a:off x="1692491" y="4663266"/>
            <a:ext cx="6012668" cy="88670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수동적 정보발굴의 어려움 발생</a:t>
            </a:r>
            <a:endParaRPr lang="ko-KR" altLang="en-US" sz="2400" dirty="0">
              <a:solidFill>
                <a:prstClr val="black"/>
              </a:solidFill>
              <a:latin typeface="나눔스퀘어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6570F4-5DFD-4606-BD6E-CF5A78ED7AA5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What is Modeling?</a:t>
            </a:r>
            <a:endParaRPr lang="ko-KR" altLang="en-US" sz="2400" spc="3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7437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28517A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0EB2B7-D5D4-4DCA-9CE1-B42183C47A66}"/>
              </a:ext>
            </a:extLst>
          </p:cNvPr>
          <p:cNvSpPr txBox="1"/>
          <p:nvPr/>
        </p:nvSpPr>
        <p:spPr>
          <a:xfrm>
            <a:off x="533189" y="1052736"/>
            <a:ext cx="2893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정의 및 접근법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A3A85D1-C447-46D5-9E5B-A4AEB9106F0B}"/>
              </a:ext>
            </a:extLst>
          </p:cNvPr>
          <p:cNvSpPr/>
          <p:nvPr/>
        </p:nvSpPr>
        <p:spPr>
          <a:xfrm>
            <a:off x="395536" y="1098454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0" name="TextBox 19"/>
          <p:cNvSpPr txBox="1"/>
          <p:nvPr/>
        </p:nvSpPr>
        <p:spPr>
          <a:xfrm>
            <a:off x="899592" y="143596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</a:t>
            </a:r>
            <a:endParaRPr kumimoji="0" lang="ko-KR" altLang="en-US" sz="36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3" name="사각형: 둥근 모서리 6">
            <a:extLst>
              <a:ext uri="{FF2B5EF4-FFF2-40B4-BE49-F238E27FC236}">
                <a16:creationId xmlns:a16="http://schemas.microsoft.com/office/drawing/2014/main" id="{17CDF84B-1199-4FAA-9F84-120C719AA63F}"/>
              </a:ext>
            </a:extLst>
          </p:cNvPr>
          <p:cNvSpPr/>
          <p:nvPr/>
        </p:nvSpPr>
        <p:spPr>
          <a:xfrm>
            <a:off x="1632925" y="2359110"/>
            <a:ext cx="6012668" cy="88670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수동적 정보발굴의 어려움 발생</a:t>
            </a:r>
            <a:endParaRPr lang="ko-KR" altLang="en-US" sz="2400" dirty="0">
              <a:solidFill>
                <a:prstClr val="black"/>
              </a:solidFill>
              <a:latin typeface="나눔스퀘어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84FE57-F19F-4CA5-B0DF-9FC637139309}"/>
              </a:ext>
            </a:extLst>
          </p:cNvPr>
          <p:cNvSpPr txBox="1"/>
          <p:nvPr/>
        </p:nvSpPr>
        <p:spPr>
          <a:xfrm>
            <a:off x="4860032" y="1965437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</a:t>
            </a:r>
            <a:r>
              <a:rPr kumimoji="0" lang="ko-KR" altLang="en-US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컴퓨터야</a:t>
            </a:r>
            <a:r>
              <a:rPr kumimoji="0" lang="en-US" altLang="ko-KR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kumimoji="0" lang="ko-KR" altLang="en-US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나 너 믿어도 되지</a:t>
            </a:r>
            <a:r>
              <a:rPr kumimoji="0" lang="en-US" altLang="ko-KR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?’</a:t>
            </a:r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9226F7B0-6B77-4A03-A0B5-7BE042F4CDAA}"/>
              </a:ext>
            </a:extLst>
          </p:cNvPr>
          <p:cNvSpPr/>
          <p:nvPr/>
        </p:nvSpPr>
        <p:spPr>
          <a:xfrm>
            <a:off x="4306470" y="3460372"/>
            <a:ext cx="783087" cy="1120756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A681C2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7600E4-C7D0-41C7-85B5-D44A21010FCA}"/>
              </a:ext>
            </a:extLst>
          </p:cNvPr>
          <p:cNvSpPr txBox="1"/>
          <p:nvPr/>
        </p:nvSpPr>
        <p:spPr>
          <a:xfrm>
            <a:off x="5089557" y="3612190"/>
            <a:ext cx="3477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1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컴퓨터의 </a:t>
            </a:r>
            <a:r>
              <a:rPr kumimoji="0" lang="en-US" altLang="ko-KR" sz="2800" b="0" i="1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‘</a:t>
            </a:r>
            <a:r>
              <a:rPr kumimoji="0" lang="ko-KR" altLang="en-US" sz="2800" b="0" i="1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자동화 </a:t>
            </a:r>
            <a:r>
              <a:rPr lang="ko-KR" altLang="en-US" sz="2800" i="1" dirty="0">
                <a:solidFill>
                  <a:schemeClr val="tx2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기술</a:t>
            </a:r>
            <a:r>
              <a:rPr lang="en-US" altLang="ko-KR" sz="2800" i="1" dirty="0">
                <a:solidFill>
                  <a:schemeClr val="tx2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’</a:t>
            </a:r>
            <a:endParaRPr kumimoji="0" lang="en-US" altLang="ko-KR" sz="2800" b="0" i="1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16" name="사각형: 둥근 모서리 6">
            <a:extLst>
              <a:ext uri="{FF2B5EF4-FFF2-40B4-BE49-F238E27FC236}">
                <a16:creationId xmlns:a16="http://schemas.microsoft.com/office/drawing/2014/main" id="{DF217D00-1954-4AF2-B97F-11B99037CCBA}"/>
              </a:ext>
            </a:extLst>
          </p:cNvPr>
          <p:cNvSpPr/>
          <p:nvPr/>
        </p:nvSpPr>
        <p:spPr>
          <a:xfrm>
            <a:off x="1691680" y="4725144"/>
            <a:ext cx="6012668" cy="88670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kumimoji="0" lang="ko-KR" altLang="en-US" sz="2400" b="1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모델링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통한 데이터의 경향성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패턴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 algn="ctr">
              <a:defRPr/>
            </a:pPr>
            <a:r>
              <a:rPr lang="ko-KR" altLang="en-US" sz="24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자동 파악</a:t>
            </a:r>
            <a:endParaRPr lang="ko-KR" altLang="en-US" sz="2400" dirty="0">
              <a:solidFill>
                <a:schemeClr val="tx1"/>
              </a:solidFill>
              <a:latin typeface="나눔스퀘어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9A7CF8-1A9A-4148-8D61-EF4964D57E7D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What is Modeling?</a:t>
            </a:r>
            <a:endParaRPr lang="ko-KR" altLang="en-US" sz="2400" spc="3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3191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화살표: 갈매기형 수장 33">
            <a:extLst>
              <a:ext uri="{FF2B5EF4-FFF2-40B4-BE49-F238E27FC236}">
                <a16:creationId xmlns:a16="http://schemas.microsoft.com/office/drawing/2014/main" id="{E7D16794-5189-46E0-A81C-E3E094445111}"/>
              </a:ext>
            </a:extLst>
          </p:cNvPr>
          <p:cNvSpPr/>
          <p:nvPr/>
        </p:nvSpPr>
        <p:spPr>
          <a:xfrm>
            <a:off x="901959" y="3330908"/>
            <a:ext cx="3879382" cy="492300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28517A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0EB2B7-D5D4-4DCA-9CE1-B42183C47A66}"/>
              </a:ext>
            </a:extLst>
          </p:cNvPr>
          <p:cNvSpPr txBox="1"/>
          <p:nvPr/>
        </p:nvSpPr>
        <p:spPr>
          <a:xfrm>
            <a:off x="533189" y="1052736"/>
            <a:ext cx="2893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정의 및 접근법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A3A85D1-C447-46D5-9E5B-A4AEB9106F0B}"/>
              </a:ext>
            </a:extLst>
          </p:cNvPr>
          <p:cNvSpPr/>
          <p:nvPr/>
        </p:nvSpPr>
        <p:spPr>
          <a:xfrm>
            <a:off x="395536" y="1098454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1" name="TextBox 20"/>
          <p:cNvSpPr txBox="1"/>
          <p:nvPr/>
        </p:nvSpPr>
        <p:spPr>
          <a:xfrm>
            <a:off x="899592" y="143596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</a:t>
            </a:r>
            <a:endParaRPr kumimoji="0" lang="ko-KR" altLang="en-US" sz="36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2" name="사각형: 둥근 모서리 6">
            <a:extLst>
              <a:ext uri="{FF2B5EF4-FFF2-40B4-BE49-F238E27FC236}">
                <a16:creationId xmlns:a16="http://schemas.microsoft.com/office/drawing/2014/main" id="{A61F45DD-28CE-498A-AAB3-143915D888EE}"/>
              </a:ext>
            </a:extLst>
          </p:cNvPr>
          <p:cNvSpPr/>
          <p:nvPr/>
        </p:nvSpPr>
        <p:spPr>
          <a:xfrm>
            <a:off x="899592" y="1742387"/>
            <a:ext cx="7308812" cy="110361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_ac" panose="020B0600000101010101"/>
              </a:rPr>
              <a:t>컴퓨터가 알아서 규칙을 발견하고 데이터의 경향성을 설명해주어야 함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43649E-2EEC-44AE-B5C2-B5E85D510BF9}"/>
              </a:ext>
            </a:extLst>
          </p:cNvPr>
          <p:cNvSpPr txBox="1"/>
          <p:nvPr/>
        </p:nvSpPr>
        <p:spPr>
          <a:xfrm>
            <a:off x="6484857" y="1489076"/>
            <a:ext cx="2092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1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&lt;</a:t>
            </a:r>
            <a:r>
              <a:rPr kumimoji="0" lang="ko-KR" altLang="en-US" sz="2800" b="0" i="1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기계학습</a:t>
            </a:r>
            <a:r>
              <a:rPr kumimoji="0" lang="en-US" altLang="ko-KR" sz="2800" b="0" i="1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&gt;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B70F62-69AD-4E47-9263-8B8E39BA32C8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What is Modeling?</a:t>
            </a:r>
            <a:endParaRPr lang="ko-KR" altLang="en-US" sz="2400" spc="3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8" name="사각형: 둥근 모서리 6">
            <a:extLst>
              <a:ext uri="{FF2B5EF4-FFF2-40B4-BE49-F238E27FC236}">
                <a16:creationId xmlns:a16="http://schemas.microsoft.com/office/drawing/2014/main" id="{6C9CEF9A-F792-43F5-9C38-73B53A17645B}"/>
              </a:ext>
            </a:extLst>
          </p:cNvPr>
          <p:cNvSpPr/>
          <p:nvPr/>
        </p:nvSpPr>
        <p:spPr>
          <a:xfrm>
            <a:off x="2635865" y="4134656"/>
            <a:ext cx="3879382" cy="68384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ko-KR" altLang="en-US" sz="2200" b="1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경험</a:t>
            </a:r>
            <a:r>
              <a:rPr lang="ko-KR" altLang="en-US" sz="22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22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(E, </a:t>
            </a:r>
            <a:r>
              <a:rPr lang="en-US" altLang="ko-KR" sz="2200" b="1" u="sng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</a:t>
            </a:r>
            <a:r>
              <a:rPr lang="en-US" altLang="ko-KR" sz="22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xperience) -&gt; </a:t>
            </a:r>
            <a:r>
              <a:rPr lang="ko-KR" altLang="en-US" sz="2200" b="1" i="1" dirty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</a:t>
            </a:r>
          </a:p>
        </p:txBody>
      </p:sp>
      <p:sp>
        <p:nvSpPr>
          <p:cNvPr id="31" name="사각형: 둥근 모서리 6">
            <a:extLst>
              <a:ext uri="{FF2B5EF4-FFF2-40B4-BE49-F238E27FC236}">
                <a16:creationId xmlns:a16="http://schemas.microsoft.com/office/drawing/2014/main" id="{B8A7ADBC-657C-47F6-990B-E769EA760DAD}"/>
              </a:ext>
            </a:extLst>
          </p:cNvPr>
          <p:cNvSpPr/>
          <p:nvPr/>
        </p:nvSpPr>
        <p:spPr>
          <a:xfrm>
            <a:off x="2428890" y="4916893"/>
            <a:ext cx="4302380" cy="68384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2200" b="1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학습</a:t>
            </a:r>
            <a:r>
              <a:rPr lang="ko-KR" altLang="en-US" sz="22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22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(T, </a:t>
            </a:r>
            <a:r>
              <a:rPr lang="en-US" altLang="ko-KR" sz="2200" b="1" u="sng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</a:t>
            </a:r>
            <a:r>
              <a:rPr lang="en-US" altLang="ko-KR" sz="22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rain / learn) -&gt; </a:t>
            </a:r>
            <a:r>
              <a:rPr lang="ko-KR" altLang="en-US" sz="2200" b="1" i="1" dirty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모델 적합</a:t>
            </a:r>
          </a:p>
        </p:txBody>
      </p:sp>
      <p:sp>
        <p:nvSpPr>
          <p:cNvPr id="32" name="사각형: 둥근 모서리 6">
            <a:extLst>
              <a:ext uri="{FF2B5EF4-FFF2-40B4-BE49-F238E27FC236}">
                <a16:creationId xmlns:a16="http://schemas.microsoft.com/office/drawing/2014/main" id="{0C9CC633-6716-4505-B39B-B90B37031C48}"/>
              </a:ext>
            </a:extLst>
          </p:cNvPr>
          <p:cNvSpPr/>
          <p:nvPr/>
        </p:nvSpPr>
        <p:spPr>
          <a:xfrm>
            <a:off x="2195736" y="5697482"/>
            <a:ext cx="4752528" cy="68384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2200" b="1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성능 평가</a:t>
            </a:r>
            <a:r>
              <a:rPr lang="ko-KR" altLang="en-US" sz="22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22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(P, </a:t>
            </a:r>
            <a:r>
              <a:rPr lang="en-US" altLang="ko-KR" sz="2200" b="1" u="sng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</a:t>
            </a:r>
            <a:r>
              <a:rPr lang="en-US" altLang="ko-KR" sz="22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erformance measure)</a:t>
            </a:r>
            <a:endParaRPr lang="ko-KR" altLang="en-US" sz="2200" b="1" i="1" dirty="0">
              <a:solidFill>
                <a:schemeClr val="accent2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D4257A1-D040-4FAF-80C6-9C53C1D0A4A2}"/>
              </a:ext>
            </a:extLst>
          </p:cNvPr>
          <p:cNvSpPr txBox="1"/>
          <p:nvPr/>
        </p:nvSpPr>
        <p:spPr>
          <a:xfrm>
            <a:off x="1259632" y="3330908"/>
            <a:ext cx="4214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i="1" dirty="0">
                <a:solidFill>
                  <a:schemeClr val="tx2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기계학습 문제 </a:t>
            </a:r>
            <a:r>
              <a:rPr lang="en-US" altLang="ko-KR" sz="2800" i="1" dirty="0">
                <a:solidFill>
                  <a:schemeClr val="tx2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</a:t>
            </a:r>
            <a:r>
              <a:rPr lang="ko-KR" altLang="en-US" sz="2800" i="1" dirty="0">
                <a:solidFill>
                  <a:schemeClr val="tx2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요소</a:t>
            </a:r>
            <a:endParaRPr kumimoji="0" lang="en-US" altLang="ko-KR" sz="2800" b="0" i="1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50961F-FEE6-4F9C-9D05-E1D314805BB6}"/>
              </a:ext>
            </a:extLst>
          </p:cNvPr>
          <p:cNvSpPr txBox="1"/>
          <p:nvPr/>
        </p:nvSpPr>
        <p:spPr>
          <a:xfrm>
            <a:off x="7092280" y="5214335"/>
            <a:ext cx="15977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i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성능 개선의 여지가 있나</a:t>
            </a:r>
            <a:r>
              <a:rPr lang="en-US" altLang="ko-KR" sz="2000" i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?</a:t>
            </a:r>
            <a:endParaRPr kumimoji="0" lang="en-US" altLang="ko-KR" sz="2000" b="0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5076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28517A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99592" y="143596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</a:t>
            </a:r>
            <a:endParaRPr kumimoji="0" lang="ko-KR" altLang="en-US" sz="36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0EB2B7-D5D4-4DCA-9CE1-B42183C47A66}"/>
              </a:ext>
            </a:extLst>
          </p:cNvPr>
          <p:cNvSpPr txBox="1"/>
          <p:nvPr/>
        </p:nvSpPr>
        <p:spPr>
          <a:xfrm>
            <a:off x="533189" y="1052736"/>
            <a:ext cx="2893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모델링의 과정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A3A85D1-C447-46D5-9E5B-A4AEB9106F0B}"/>
              </a:ext>
            </a:extLst>
          </p:cNvPr>
          <p:cNvSpPr/>
          <p:nvPr/>
        </p:nvSpPr>
        <p:spPr>
          <a:xfrm>
            <a:off x="395536" y="1098454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37" name="TextBox 36"/>
          <p:cNvSpPr txBox="1"/>
          <p:nvPr/>
        </p:nvSpPr>
        <p:spPr>
          <a:xfrm>
            <a:off x="6084168" y="3208849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필요에 따라 반복</a:t>
            </a:r>
          </a:p>
        </p:txBody>
      </p:sp>
      <p:sp>
        <p:nvSpPr>
          <p:cNvPr id="53" name="모서리가 둥근 직사각형 52"/>
          <p:cNvSpPr/>
          <p:nvPr/>
        </p:nvSpPr>
        <p:spPr>
          <a:xfrm>
            <a:off x="6300192" y="5336694"/>
            <a:ext cx="2304256" cy="7920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모델 평가하기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416677" y="1804426"/>
            <a:ext cx="2304256" cy="7920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모델 정하기</a:t>
            </a:r>
          </a:p>
        </p:txBody>
      </p:sp>
      <p:sp>
        <p:nvSpPr>
          <p:cNvPr id="55" name="모서리가 둥근 직사각형 54"/>
          <p:cNvSpPr/>
          <p:nvPr/>
        </p:nvSpPr>
        <p:spPr>
          <a:xfrm>
            <a:off x="2233518" y="3024613"/>
            <a:ext cx="2304256" cy="7920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모델 </a:t>
            </a:r>
            <a:r>
              <a:rPr lang="ko-KR" altLang="en-US" sz="2400" dirty="0" err="1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수식화하기</a:t>
            </a:r>
            <a:endParaRPr lang="ko-KR" altLang="en-US" sz="2400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4283968" y="4089217"/>
            <a:ext cx="2304256" cy="7920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모델 학습하기</a:t>
            </a:r>
          </a:p>
        </p:txBody>
      </p:sp>
      <p:cxnSp>
        <p:nvCxnSpPr>
          <p:cNvPr id="61" name="구부러진 연결선 60"/>
          <p:cNvCxnSpPr>
            <a:stCxn id="55" idx="2"/>
            <a:endCxn id="56" idx="0"/>
          </p:cNvCxnSpPr>
          <p:nvPr/>
        </p:nvCxnSpPr>
        <p:spPr>
          <a:xfrm rot="16200000" flipH="1">
            <a:off x="4274613" y="2927734"/>
            <a:ext cx="272516" cy="2050450"/>
          </a:xfrm>
          <a:prstGeom prst="curvedConnector3">
            <a:avLst/>
          </a:prstGeom>
          <a:ln w="28575">
            <a:solidFill>
              <a:schemeClr val="bg1">
                <a:lumMod val="85000"/>
                <a:alpha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구부러진 연결선 61"/>
          <p:cNvCxnSpPr>
            <a:stCxn id="54" idx="2"/>
            <a:endCxn id="55" idx="0"/>
          </p:cNvCxnSpPr>
          <p:nvPr/>
        </p:nvCxnSpPr>
        <p:spPr>
          <a:xfrm rot="16200000" flipH="1">
            <a:off x="2263176" y="1902142"/>
            <a:ext cx="428099" cy="1816841"/>
          </a:xfrm>
          <a:prstGeom prst="curvedConnector3">
            <a:avLst>
              <a:gd name="adj1" fmla="val 50000"/>
            </a:avLst>
          </a:prstGeom>
          <a:ln w="28575">
            <a:solidFill>
              <a:schemeClr val="bg1">
                <a:lumMod val="85000"/>
                <a:alpha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구부러진 연결선 62"/>
          <p:cNvCxnSpPr>
            <a:stCxn id="56" idx="2"/>
            <a:endCxn id="53" idx="0"/>
          </p:cNvCxnSpPr>
          <p:nvPr/>
        </p:nvCxnSpPr>
        <p:spPr>
          <a:xfrm rot="16200000" flipH="1">
            <a:off x="6216514" y="4100887"/>
            <a:ext cx="455389" cy="2016224"/>
          </a:xfrm>
          <a:prstGeom prst="curvedConnector3">
            <a:avLst>
              <a:gd name="adj1" fmla="val 50000"/>
            </a:avLst>
          </a:prstGeom>
          <a:ln w="28575">
            <a:solidFill>
              <a:schemeClr val="bg1">
                <a:lumMod val="85000"/>
                <a:alpha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구부러진 연결선 68"/>
          <p:cNvCxnSpPr>
            <a:stCxn id="53" idx="0"/>
            <a:endCxn id="54" idx="3"/>
          </p:cNvCxnSpPr>
          <p:nvPr/>
        </p:nvCxnSpPr>
        <p:spPr>
          <a:xfrm rot="16200000" flipV="1">
            <a:off x="3518515" y="1402888"/>
            <a:ext cx="3136224" cy="4731387"/>
          </a:xfrm>
          <a:prstGeom prst="curvedConnector2">
            <a:avLst/>
          </a:prstGeom>
          <a:ln w="28575">
            <a:solidFill>
              <a:schemeClr val="bg1">
                <a:lumMod val="85000"/>
                <a:alpha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56354BD-CCFC-4F23-A020-2C440D57D606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What is Modeling?</a:t>
            </a:r>
            <a:endParaRPr lang="ko-KR" altLang="en-US" sz="2400" spc="3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3567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755576" y="2260214"/>
            <a:ext cx="7920880" cy="31683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28517A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755576" y="2087215"/>
            <a:ext cx="7920880" cy="117649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93658" y="2420888"/>
            <a:ext cx="64447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ctr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kumimoji="0" lang="en-US" altLang="ko-KR" sz="2800" b="1" i="0" u="none" strike="noStrike" kern="1200" cap="none" spc="3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Tree-based</a:t>
            </a:r>
            <a:r>
              <a:rPr kumimoji="0" lang="en-US" altLang="ko-KR" sz="2800" b="1" i="0" u="none" strike="noStrike" kern="1200" cap="none" spc="30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Models</a:t>
            </a:r>
            <a:endParaRPr kumimoji="0" lang="en-US" altLang="ko-KR" sz="2800" b="1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marR="0" lvl="0" indent="-457200" algn="ctr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lang="en-US" altLang="ko-KR" sz="2800" b="1" spc="300" noProof="0" dirty="0" smtClean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Ensemble Methods</a:t>
            </a:r>
            <a:endParaRPr lang="en-US" altLang="ko-KR" sz="2800" b="1" spc="300" noProof="0" dirty="0">
              <a:solidFill>
                <a:prstClr val="white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15816" y="823944"/>
            <a:ext cx="3456384" cy="1139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300" normalizeH="0" baseline="0" noProof="0" dirty="0">
                <a:ln>
                  <a:noFill/>
                </a:ln>
                <a:solidFill>
                  <a:srgbClr val="28517A"/>
                </a:solidFill>
                <a:effectLst/>
                <a:uLnTx/>
                <a:uFillTx/>
                <a:latin typeface="08서울남산체 EB" panose="02020603020101020101" pitchFamily="18" charset="-127"/>
                <a:ea typeface="나눔스퀘어_ac ExtraBold" panose="020B0600000101010101"/>
              </a:rPr>
              <a:t>CONTENTS</a:t>
            </a:r>
            <a:endParaRPr kumimoji="0" lang="ko-KR" altLang="en-US" sz="4000" b="1" i="0" u="none" strike="noStrike" kern="1200" cap="none" spc="300" normalizeH="0" baseline="0" noProof="0" dirty="0">
              <a:ln>
                <a:noFill/>
              </a:ln>
              <a:solidFill>
                <a:srgbClr val="28517A"/>
              </a:solidFill>
              <a:effectLst/>
              <a:uLnTx/>
              <a:uFillTx/>
              <a:latin typeface="08서울남산체 EB" panose="02020603020101020101" pitchFamily="18" charset="-127"/>
              <a:ea typeface="나눔스퀘어_ac ExtraBold" panose="020B0600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1073002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28517A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9592" y="143596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</a:t>
            </a:r>
            <a:endParaRPr kumimoji="0" lang="ko-KR" altLang="en-US" sz="36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0EB2B7-D5D4-4DCA-9CE1-B42183C47A66}"/>
              </a:ext>
            </a:extLst>
          </p:cNvPr>
          <p:cNvSpPr txBox="1"/>
          <p:nvPr/>
        </p:nvSpPr>
        <p:spPr>
          <a:xfrm>
            <a:off x="533189" y="1052736"/>
            <a:ext cx="3318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학습 목적에 따른 분류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A3A85D1-C447-46D5-9E5B-A4AEB9106F0B}"/>
              </a:ext>
            </a:extLst>
          </p:cNvPr>
          <p:cNvSpPr/>
          <p:nvPr/>
        </p:nvSpPr>
        <p:spPr>
          <a:xfrm>
            <a:off x="395536" y="1098454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" name="타원 1"/>
          <p:cNvSpPr/>
          <p:nvPr/>
        </p:nvSpPr>
        <p:spPr>
          <a:xfrm>
            <a:off x="1269522" y="2924944"/>
            <a:ext cx="1728192" cy="1584176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예측</a:t>
            </a:r>
          </a:p>
        </p:txBody>
      </p:sp>
      <p:sp>
        <p:nvSpPr>
          <p:cNvPr id="18" name="타원 17"/>
          <p:cNvSpPr/>
          <p:nvPr/>
        </p:nvSpPr>
        <p:spPr>
          <a:xfrm>
            <a:off x="3784857" y="2924944"/>
            <a:ext cx="1728192" cy="15841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추론</a:t>
            </a:r>
          </a:p>
        </p:txBody>
      </p:sp>
      <p:sp>
        <p:nvSpPr>
          <p:cNvPr id="19" name="타원 18"/>
          <p:cNvSpPr/>
          <p:nvPr/>
        </p:nvSpPr>
        <p:spPr>
          <a:xfrm>
            <a:off x="6300192" y="2924944"/>
            <a:ext cx="1728192" cy="158417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묘사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DAD405-C596-4A7B-A301-C7D4E4BBEB98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What is Modeling?</a:t>
            </a:r>
            <a:endParaRPr lang="ko-KR" altLang="en-US" sz="2400" spc="3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41271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타원 23">
            <a:extLst>
              <a:ext uri="{FF2B5EF4-FFF2-40B4-BE49-F238E27FC236}">
                <a16:creationId xmlns:a16="http://schemas.microsoft.com/office/drawing/2014/main" id="{33D2AA61-4D62-462B-99C0-87B985C22728}"/>
              </a:ext>
            </a:extLst>
          </p:cNvPr>
          <p:cNvSpPr/>
          <p:nvPr/>
        </p:nvSpPr>
        <p:spPr>
          <a:xfrm>
            <a:off x="5112060" y="4155798"/>
            <a:ext cx="3636404" cy="20095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2800" b="1" dirty="0" err="1">
                <a:solidFill>
                  <a:schemeClr val="accent4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비지도학습</a:t>
            </a:r>
            <a:endParaRPr lang="en-US" altLang="ko-KR" sz="2800" b="1" dirty="0">
              <a:solidFill>
                <a:schemeClr val="accent4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 algn="ctr">
              <a:defRPr/>
            </a:pPr>
            <a:r>
              <a:rPr lang="en-US" altLang="ko-KR" sz="2800" b="1" dirty="0">
                <a:solidFill>
                  <a:schemeClr val="accent4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unsupervised learning</a:t>
            </a:r>
            <a:endParaRPr lang="ko-KR" altLang="en-US" sz="2800" b="1" dirty="0">
              <a:solidFill>
                <a:schemeClr val="accent4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28517A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1BD63CE3-86AF-4800-B1A2-5A07AA4CA0B8}"/>
              </a:ext>
            </a:extLst>
          </p:cNvPr>
          <p:cNvSpPr/>
          <p:nvPr/>
        </p:nvSpPr>
        <p:spPr>
          <a:xfrm>
            <a:off x="818583" y="4155797"/>
            <a:ext cx="3384376" cy="20095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3200" b="1" dirty="0" err="1">
                <a:solidFill>
                  <a:schemeClr val="accent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지도학습</a:t>
            </a:r>
            <a:endParaRPr lang="en-US" altLang="ko-KR" sz="3200" b="1" dirty="0">
              <a:solidFill>
                <a:schemeClr val="accent2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 algn="ctr">
              <a:defRPr/>
            </a:pPr>
            <a:r>
              <a:rPr lang="en-US" altLang="ko-KR" sz="3200" b="1" dirty="0">
                <a:solidFill>
                  <a:schemeClr val="accent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supervised learning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99592" y="143596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</a:t>
            </a:r>
            <a:endParaRPr kumimoji="0" lang="ko-KR" altLang="en-US" sz="36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0EB2B7-D5D4-4DCA-9CE1-B42183C47A66}"/>
              </a:ext>
            </a:extLst>
          </p:cNvPr>
          <p:cNvSpPr txBox="1"/>
          <p:nvPr/>
        </p:nvSpPr>
        <p:spPr>
          <a:xfrm>
            <a:off x="533189" y="1052736"/>
            <a:ext cx="3318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학습 목적에 따른 분류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A3A85D1-C447-46D5-9E5B-A4AEB9106F0B}"/>
              </a:ext>
            </a:extLst>
          </p:cNvPr>
          <p:cNvSpPr/>
          <p:nvPr/>
        </p:nvSpPr>
        <p:spPr>
          <a:xfrm>
            <a:off x="395536" y="1098454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9" name="타원 28"/>
          <p:cNvSpPr/>
          <p:nvPr/>
        </p:nvSpPr>
        <p:spPr>
          <a:xfrm>
            <a:off x="737574" y="1844824"/>
            <a:ext cx="1728192" cy="1584176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예측</a:t>
            </a:r>
          </a:p>
        </p:txBody>
      </p:sp>
      <p:sp>
        <p:nvSpPr>
          <p:cNvPr id="30" name="타원 29"/>
          <p:cNvSpPr/>
          <p:nvPr/>
        </p:nvSpPr>
        <p:spPr>
          <a:xfrm>
            <a:off x="2681790" y="1844824"/>
            <a:ext cx="1728192" cy="15841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추론</a:t>
            </a:r>
          </a:p>
        </p:txBody>
      </p:sp>
      <p:sp>
        <p:nvSpPr>
          <p:cNvPr id="31" name="타원 30"/>
          <p:cNvSpPr/>
          <p:nvPr/>
        </p:nvSpPr>
        <p:spPr>
          <a:xfrm>
            <a:off x="6066166" y="1844824"/>
            <a:ext cx="1728192" cy="158417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묘사</a:t>
            </a:r>
          </a:p>
        </p:txBody>
      </p:sp>
      <p:cxnSp>
        <p:nvCxnSpPr>
          <p:cNvPr id="8" name="직선 화살표 연결선 7"/>
          <p:cNvCxnSpPr>
            <a:stCxn id="29" idx="4"/>
            <a:endCxn id="23" idx="0"/>
          </p:cNvCxnSpPr>
          <p:nvPr/>
        </p:nvCxnSpPr>
        <p:spPr>
          <a:xfrm>
            <a:off x="1601670" y="3429000"/>
            <a:ext cx="909101" cy="7267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31" idx="4"/>
            <a:endCxn id="24" idx="0"/>
          </p:cNvCxnSpPr>
          <p:nvPr/>
        </p:nvCxnSpPr>
        <p:spPr>
          <a:xfrm>
            <a:off x="6930262" y="3429000"/>
            <a:ext cx="0" cy="7267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30" idx="4"/>
            <a:endCxn id="23" idx="0"/>
          </p:cNvCxnSpPr>
          <p:nvPr/>
        </p:nvCxnSpPr>
        <p:spPr>
          <a:xfrm flipH="1">
            <a:off x="2510771" y="3429000"/>
            <a:ext cx="1035115" cy="7267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10FDE67-7353-4F38-AC5A-66080ADD096B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What is Modeling?</a:t>
            </a:r>
            <a:endParaRPr lang="ko-KR" altLang="en-US" sz="2400" spc="3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586C61-7C91-43A3-9DF9-233280E77AFD}"/>
              </a:ext>
            </a:extLst>
          </p:cNvPr>
          <p:cNvSpPr txBox="1"/>
          <p:nvPr/>
        </p:nvSpPr>
        <p:spPr>
          <a:xfrm>
            <a:off x="316824" y="6165302"/>
            <a:ext cx="43878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관측치마다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라벨 있을 유(有)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BF8B771-1137-4E04-9AE6-FB0FC68D3966}"/>
              </a:ext>
            </a:extLst>
          </p:cNvPr>
          <p:cNvSpPr txBox="1"/>
          <p:nvPr/>
        </p:nvSpPr>
        <p:spPr>
          <a:xfrm>
            <a:off x="4932040" y="6166628"/>
            <a:ext cx="43878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라벨 없다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! </a:t>
            </a:r>
            <a:r>
              <a:rPr lang="ko-KR" altLang="en-US" sz="2000" dirty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분석자의 주관 </a:t>
            </a:r>
            <a:r>
              <a:rPr lang="ko-KR" altLang="en-US" sz="2000" dirty="0" err="1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뿜뿜</a:t>
            </a:r>
            <a:endParaRPr lang="ko-KR" altLang="en-US" sz="2000" dirty="0">
              <a:solidFill>
                <a:schemeClr val="accent2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94471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28517A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C4DEEEC-C262-4063-AAAD-9106E0E1A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49" y="1765781"/>
            <a:ext cx="7810901" cy="452411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99592" y="143596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</a:t>
            </a:r>
            <a:endParaRPr kumimoji="0" lang="ko-KR" altLang="en-US" sz="36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E5AAF3-45CE-45EB-A3EE-014E8572887A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What is Modeling?</a:t>
            </a:r>
            <a:endParaRPr lang="ko-KR" altLang="en-US" sz="2400" spc="3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7D82D5-E35B-4E9A-9E71-D45AF047C270}"/>
              </a:ext>
            </a:extLst>
          </p:cNvPr>
          <p:cNvSpPr txBox="1"/>
          <p:nvPr/>
        </p:nvSpPr>
        <p:spPr>
          <a:xfrm>
            <a:off x="533189" y="1052736"/>
            <a:ext cx="3318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학습 목적에 따른 분류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BAF1403-C9B1-483F-9775-B980DA8BF1A5}"/>
              </a:ext>
            </a:extLst>
          </p:cNvPr>
          <p:cNvSpPr/>
          <p:nvPr/>
        </p:nvSpPr>
        <p:spPr>
          <a:xfrm>
            <a:off x="395536" y="1098454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9AF6C2-A675-46B9-BB2B-21F544861E83}"/>
              </a:ext>
            </a:extLst>
          </p:cNvPr>
          <p:cNvSpPr txBox="1"/>
          <p:nvPr/>
        </p:nvSpPr>
        <p:spPr>
          <a:xfrm>
            <a:off x="5539906" y="1121009"/>
            <a:ext cx="35732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1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큰 그림 그려볼까</a:t>
            </a:r>
            <a:r>
              <a:rPr kumimoji="0" lang="en-US" altLang="ko-KR" sz="3200" b="0" i="1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…?</a:t>
            </a:r>
          </a:p>
        </p:txBody>
      </p:sp>
    </p:spTree>
    <p:extLst>
      <p:ext uri="{BB962C8B-B14F-4D97-AF65-F5344CB8AC3E}">
        <p14:creationId xmlns:p14="http://schemas.microsoft.com/office/powerpoint/2010/main" val="18895842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28517A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C4DEEEC-C262-4063-AAAD-9106E0E1A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49" y="1765781"/>
            <a:ext cx="7810901" cy="452411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99592" y="143596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</a:t>
            </a:r>
            <a:endParaRPr kumimoji="0" lang="ko-KR" altLang="en-US" sz="36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E5AAF3-45CE-45EB-A3EE-014E8572887A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What is Modeling?</a:t>
            </a:r>
            <a:endParaRPr lang="ko-KR" altLang="en-US" sz="2400" spc="3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7D82D5-E35B-4E9A-9E71-D45AF047C270}"/>
              </a:ext>
            </a:extLst>
          </p:cNvPr>
          <p:cNvSpPr txBox="1"/>
          <p:nvPr/>
        </p:nvSpPr>
        <p:spPr>
          <a:xfrm>
            <a:off x="533189" y="1052736"/>
            <a:ext cx="3318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학습 목적에 따른 분류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BAF1403-C9B1-483F-9775-B980DA8BF1A5}"/>
              </a:ext>
            </a:extLst>
          </p:cNvPr>
          <p:cNvSpPr/>
          <p:nvPr/>
        </p:nvSpPr>
        <p:spPr>
          <a:xfrm>
            <a:off x="395536" y="1098454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9AF6C2-A675-46B9-BB2B-21F544861E83}"/>
              </a:ext>
            </a:extLst>
          </p:cNvPr>
          <p:cNvSpPr txBox="1"/>
          <p:nvPr/>
        </p:nvSpPr>
        <p:spPr>
          <a:xfrm>
            <a:off x="5539906" y="1121009"/>
            <a:ext cx="35732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1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큰 그림 그려볼까</a:t>
            </a:r>
            <a:r>
              <a:rPr kumimoji="0" lang="en-US" altLang="ko-KR" sz="3200" b="0" i="1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…?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B2C41AB-9218-406A-A32F-98F82036FACD}"/>
              </a:ext>
            </a:extLst>
          </p:cNvPr>
          <p:cNvSpPr/>
          <p:nvPr/>
        </p:nvSpPr>
        <p:spPr>
          <a:xfrm>
            <a:off x="666548" y="2218501"/>
            <a:ext cx="2969347" cy="432277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E28CF6-021D-4309-9AA5-0EF229B81D00}"/>
              </a:ext>
            </a:extLst>
          </p:cNvPr>
          <p:cNvSpPr txBox="1"/>
          <p:nvPr/>
        </p:nvSpPr>
        <p:spPr>
          <a:xfrm>
            <a:off x="3968440" y="6183266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i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오늘은 이 부분 자세히 </a:t>
            </a:r>
            <a:r>
              <a:rPr lang="ko-KR" altLang="en-US" sz="2400" i="1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볼게요</a:t>
            </a:r>
            <a:r>
              <a:rPr lang="en-US" altLang="ko-KR" sz="2400" i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~</a:t>
            </a:r>
            <a:endParaRPr kumimoji="0" lang="en-US" altLang="ko-KR" sz="2400" b="0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4CFA0E1-41ED-477C-B4C9-227DB4FF6F6F}"/>
              </a:ext>
            </a:extLst>
          </p:cNvPr>
          <p:cNvCxnSpPr>
            <a:cxnSpLocks/>
          </p:cNvCxnSpPr>
          <p:nvPr/>
        </p:nvCxnSpPr>
        <p:spPr>
          <a:xfrm>
            <a:off x="3635895" y="5661248"/>
            <a:ext cx="720081" cy="52201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8127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28517A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3DC7B0-0231-4A2F-98D2-2D1D5353EC9B}"/>
              </a:ext>
            </a:extLst>
          </p:cNvPr>
          <p:cNvSpPr txBox="1"/>
          <p:nvPr/>
        </p:nvSpPr>
        <p:spPr>
          <a:xfrm>
            <a:off x="1872502" y="849398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99592" y="143596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</a:t>
            </a:r>
            <a:endParaRPr kumimoji="0" lang="ko-KR" altLang="en-US" sz="36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60EB2B7-D5D4-4DCA-9CE1-B42183C47A66}"/>
              </a:ext>
            </a:extLst>
          </p:cNvPr>
          <p:cNvSpPr txBox="1"/>
          <p:nvPr/>
        </p:nvSpPr>
        <p:spPr>
          <a:xfrm>
            <a:off x="533189" y="1052736"/>
            <a:ext cx="4974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지도학습</a:t>
            </a:r>
            <a:r>
              <a:rPr lang="ko-KR" altLang="en-US" sz="2400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400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(supervised learning)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A3A85D1-C447-46D5-9E5B-A4AEB9106F0B}"/>
              </a:ext>
            </a:extLst>
          </p:cNvPr>
          <p:cNvSpPr/>
          <p:nvPr/>
        </p:nvSpPr>
        <p:spPr>
          <a:xfrm>
            <a:off x="395536" y="1098454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8" name="타원 27"/>
          <p:cNvSpPr/>
          <p:nvPr/>
        </p:nvSpPr>
        <p:spPr>
          <a:xfrm>
            <a:off x="1213170" y="4233282"/>
            <a:ext cx="2099408" cy="17753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독립변수</a:t>
            </a:r>
            <a:endParaRPr lang="en-US" altLang="ko-KR" sz="2400" b="1" dirty="0">
              <a:solidFill>
                <a:schemeClr val="accent6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Feature</a:t>
            </a:r>
          </a:p>
        </p:txBody>
      </p:sp>
      <p:sp>
        <p:nvSpPr>
          <p:cNvPr id="29" name="타원 28"/>
          <p:cNvSpPr/>
          <p:nvPr/>
        </p:nvSpPr>
        <p:spPr>
          <a:xfrm>
            <a:off x="6109798" y="4233282"/>
            <a:ext cx="2099408" cy="17753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종속변수</a:t>
            </a:r>
            <a:endParaRPr lang="en-US" altLang="ko-KR" sz="2400" b="1" dirty="0">
              <a:solidFill>
                <a:schemeClr val="accent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2400" b="1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Target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98AD72-D76D-43B7-AA66-7EE6B1A07B93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What is Modeling?</a:t>
            </a:r>
            <a:endParaRPr lang="ko-KR" altLang="en-US" sz="2400" spc="3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4" name="사각형: 둥근 모서리 6">
            <a:extLst>
              <a:ext uri="{FF2B5EF4-FFF2-40B4-BE49-F238E27FC236}">
                <a16:creationId xmlns:a16="http://schemas.microsoft.com/office/drawing/2014/main" id="{938FC021-E45E-45F8-8468-8EFC81A63480}"/>
              </a:ext>
            </a:extLst>
          </p:cNvPr>
          <p:cNvSpPr/>
          <p:nvPr/>
        </p:nvSpPr>
        <p:spPr>
          <a:xfrm>
            <a:off x="1004829" y="1801475"/>
            <a:ext cx="7308812" cy="182689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endParaRPr lang="ko-KR" altLang="en-US" sz="2000" dirty="0">
              <a:solidFill>
                <a:prstClr val="black"/>
              </a:solidFill>
              <a:latin typeface="나눔스퀘어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DBEBFE-C733-488D-9DBE-3314E7C8CF36}"/>
              </a:ext>
            </a:extLst>
          </p:cNvPr>
          <p:cNvSpPr txBox="1"/>
          <p:nvPr/>
        </p:nvSpPr>
        <p:spPr>
          <a:xfrm>
            <a:off x="1184849" y="1989903"/>
            <a:ext cx="702435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i="0" u="none" strike="noStrike" kern="1200" cap="none" spc="0" normalizeH="0" baseline="0" noProof="0" dirty="0">
                <a:ln>
                  <a:noFill/>
                </a:ln>
                <a:solidFill>
                  <a:srgbClr val="F79646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무엇</a:t>
            </a:r>
            <a:r>
              <a:rPr kumimoji="0" lang="ko-KR" altLang="en-US" sz="3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바탕으로 </a:t>
            </a:r>
            <a:endParaRPr kumimoji="0" lang="en-US" altLang="ko-KR" sz="3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무엇</a:t>
            </a:r>
            <a:r>
              <a:rPr kumimoji="0" lang="ko-KR" altLang="en-US" sz="3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예측</a:t>
            </a:r>
            <a:r>
              <a:rPr kumimoji="0" lang="en-US" altLang="ko-KR" sz="3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kumimoji="0" lang="ko-KR" altLang="en-US" sz="3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추론 하는가</a:t>
            </a:r>
            <a:r>
              <a:rPr kumimoji="0" lang="en-US" altLang="ko-KR" sz="3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</a:t>
            </a:r>
            <a:endParaRPr kumimoji="0" lang="ko-KR" altLang="en-US" sz="3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B53087D4-46F2-48CA-8DDC-972B5A95DEDD}"/>
              </a:ext>
            </a:extLst>
          </p:cNvPr>
          <p:cNvSpPr/>
          <p:nvPr/>
        </p:nvSpPr>
        <p:spPr>
          <a:xfrm>
            <a:off x="3528600" y="4869160"/>
            <a:ext cx="2339544" cy="432048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2739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28517A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3DC7B0-0231-4A2F-98D2-2D1D5353EC9B}"/>
              </a:ext>
            </a:extLst>
          </p:cNvPr>
          <p:cNvSpPr txBox="1"/>
          <p:nvPr/>
        </p:nvSpPr>
        <p:spPr>
          <a:xfrm>
            <a:off x="1872502" y="849398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pic>
        <p:nvPicPr>
          <p:cNvPr id="12" name="그림 11" descr="테이블이(가) 표시된 사진&#10;&#10;자동 생성된 설명">
            <a:extLst>
              <a:ext uri="{FF2B5EF4-FFF2-40B4-BE49-F238E27FC236}">
                <a16:creationId xmlns:a16="http://schemas.microsoft.com/office/drawing/2014/main" id="{0A64BC82-861A-4077-9155-2B649E2782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23" y="2886505"/>
            <a:ext cx="4626659" cy="347651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1A2377E-01BE-46F5-9E6F-4DF29633B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012" y="3429000"/>
            <a:ext cx="4117180" cy="218652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899592" y="143596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</a:t>
            </a:r>
            <a:endParaRPr kumimoji="0" lang="ko-KR" altLang="en-US" sz="36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60EB2B7-D5D4-4DCA-9CE1-B42183C47A66}"/>
              </a:ext>
            </a:extLst>
          </p:cNvPr>
          <p:cNvSpPr txBox="1"/>
          <p:nvPr/>
        </p:nvSpPr>
        <p:spPr>
          <a:xfrm>
            <a:off x="533189" y="1052736"/>
            <a:ext cx="4974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지도학습</a:t>
            </a:r>
            <a:r>
              <a:rPr lang="ko-KR" altLang="en-US" sz="2400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400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(supervised learning)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A3A85D1-C447-46D5-9E5B-A4AEB9106F0B}"/>
              </a:ext>
            </a:extLst>
          </p:cNvPr>
          <p:cNvSpPr/>
          <p:nvPr/>
        </p:nvSpPr>
        <p:spPr>
          <a:xfrm>
            <a:off x="395536" y="1098454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1C8E79-AAF5-43FE-A000-B8351CC2BDAA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What is Modeling?</a:t>
            </a:r>
            <a:endParaRPr lang="ko-KR" altLang="en-US" sz="2400" spc="3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0" name="사각형: 둥근 모서리 6">
            <a:extLst>
              <a:ext uri="{FF2B5EF4-FFF2-40B4-BE49-F238E27FC236}">
                <a16:creationId xmlns:a16="http://schemas.microsoft.com/office/drawing/2014/main" id="{83516CD9-99C7-4DCF-96B7-F51F4F898C32}"/>
              </a:ext>
            </a:extLst>
          </p:cNvPr>
          <p:cNvSpPr/>
          <p:nvPr/>
        </p:nvSpPr>
        <p:spPr>
          <a:xfrm>
            <a:off x="909936" y="2382449"/>
            <a:ext cx="3444001" cy="6115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학습 데이터 정보 이용해서</a:t>
            </a:r>
            <a:endParaRPr lang="en-US" altLang="ko-KR" sz="2400" dirty="0">
              <a:solidFill>
                <a:prstClr val="black"/>
              </a:solidFill>
              <a:latin typeface="나눔스퀘어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21" name="사각형: 둥근 모서리 6">
            <a:extLst>
              <a:ext uri="{FF2B5EF4-FFF2-40B4-BE49-F238E27FC236}">
                <a16:creationId xmlns:a16="http://schemas.microsoft.com/office/drawing/2014/main" id="{8B163651-3572-4345-B827-9C16D7235BC9}"/>
              </a:ext>
            </a:extLst>
          </p:cNvPr>
          <p:cNvSpPr/>
          <p:nvPr/>
        </p:nvSpPr>
        <p:spPr>
          <a:xfrm>
            <a:off x="5257091" y="2824026"/>
            <a:ext cx="3050874" cy="90064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테스트 데이터에서</a:t>
            </a:r>
            <a:endParaRPr lang="en-US" altLang="ko-KR" sz="2400" dirty="0">
              <a:solidFill>
                <a:schemeClr val="tx2">
                  <a:lumMod val="50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구하고자 하는 값 유추</a:t>
            </a:r>
            <a:r>
              <a:rPr kumimoji="0" lang="en-US" altLang="ko-KR" sz="2400" b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!</a:t>
            </a:r>
            <a:endParaRPr lang="en-US" altLang="ko-KR" sz="2400" dirty="0">
              <a:solidFill>
                <a:prstClr val="black"/>
              </a:solidFill>
              <a:latin typeface="나눔스퀘어" panose="020B0600000101010101" pitchFamily="50" charset="-127"/>
              <a:ea typeface="나눔스퀘어_ac" panose="020B0600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392022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28517A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3DC7B0-0231-4A2F-98D2-2D1D5353EC9B}"/>
              </a:ext>
            </a:extLst>
          </p:cNvPr>
          <p:cNvSpPr txBox="1"/>
          <p:nvPr/>
        </p:nvSpPr>
        <p:spPr>
          <a:xfrm>
            <a:off x="1872502" y="849398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pic>
        <p:nvPicPr>
          <p:cNvPr id="12" name="그림 11" descr="테이블이(가) 표시된 사진&#10;&#10;자동 생성된 설명">
            <a:extLst>
              <a:ext uri="{FF2B5EF4-FFF2-40B4-BE49-F238E27FC236}">
                <a16:creationId xmlns:a16="http://schemas.microsoft.com/office/drawing/2014/main" id="{0A64BC82-861A-4077-9155-2B649E2782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3" y="2031841"/>
            <a:ext cx="5288795" cy="361841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1A2377E-01BE-46F5-9E6F-4DF29633B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9565" y="2923381"/>
            <a:ext cx="3466902" cy="203530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3628F12-3DA6-453A-9FAD-10F3DFB96CE5}"/>
              </a:ext>
            </a:extLst>
          </p:cNvPr>
          <p:cNvSpPr txBox="1"/>
          <p:nvPr/>
        </p:nvSpPr>
        <p:spPr>
          <a:xfrm>
            <a:off x="1306272" y="6025240"/>
            <a:ext cx="2650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79646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특정 주택 내 방의 개수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79646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,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79646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면적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79646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79646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주택이 속한 동네 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70AD6A-C2E5-41F0-99A9-FFEAC2748BA2}"/>
              </a:ext>
            </a:extLst>
          </p:cNvPr>
          <p:cNvSpPr txBox="1"/>
          <p:nvPr/>
        </p:nvSpPr>
        <p:spPr>
          <a:xfrm>
            <a:off x="6218953" y="609652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주택 가격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9592" y="143596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</a:t>
            </a:r>
            <a:endParaRPr kumimoji="0" lang="ko-KR" altLang="en-US" sz="36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60EB2B7-D5D4-4DCA-9CE1-B42183C47A66}"/>
              </a:ext>
            </a:extLst>
          </p:cNvPr>
          <p:cNvSpPr txBox="1"/>
          <p:nvPr/>
        </p:nvSpPr>
        <p:spPr>
          <a:xfrm>
            <a:off x="533189" y="1052736"/>
            <a:ext cx="4974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지도학습</a:t>
            </a:r>
            <a:r>
              <a:rPr lang="ko-KR" altLang="en-US" sz="2400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400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(supervised learning)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A3A85D1-C447-46D5-9E5B-A4AEB9106F0B}"/>
              </a:ext>
            </a:extLst>
          </p:cNvPr>
          <p:cNvSpPr/>
          <p:nvPr/>
        </p:nvSpPr>
        <p:spPr>
          <a:xfrm>
            <a:off x="395536" y="1098454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1C8E79-AAF5-43FE-A000-B8351CC2BDAA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What is Modeling?</a:t>
            </a:r>
            <a:endParaRPr lang="ko-KR" altLang="en-US" sz="2400" spc="3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0" name="왼쪽 중괄호 19">
            <a:extLst>
              <a:ext uri="{FF2B5EF4-FFF2-40B4-BE49-F238E27FC236}">
                <a16:creationId xmlns:a16="http://schemas.microsoft.com/office/drawing/2014/main" id="{F1A33A45-AFC1-4CF8-9327-184F3BDE1C56}"/>
              </a:ext>
            </a:extLst>
          </p:cNvPr>
          <p:cNvSpPr/>
          <p:nvPr/>
        </p:nvSpPr>
        <p:spPr>
          <a:xfrm rot="5400000">
            <a:off x="2188237" y="504366"/>
            <a:ext cx="716973" cy="2819942"/>
          </a:xfrm>
          <a:prstGeom prst="leftBrace">
            <a:avLst>
              <a:gd name="adj1" fmla="val 8333"/>
              <a:gd name="adj2" fmla="val 51076"/>
            </a:avLst>
          </a:prstGeom>
          <a:ln w="25400">
            <a:solidFill>
              <a:srgbClr val="FFC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FE75BB0-D994-42C8-881A-B28322FDB9C5}"/>
              </a:ext>
            </a:extLst>
          </p:cNvPr>
          <p:cNvSpPr/>
          <p:nvPr/>
        </p:nvSpPr>
        <p:spPr>
          <a:xfrm>
            <a:off x="1307827" y="5230742"/>
            <a:ext cx="2756369" cy="71697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독립변수</a:t>
            </a:r>
            <a:endParaRPr lang="en-US" altLang="ko-KR" sz="2000" b="1" dirty="0">
              <a:solidFill>
                <a:schemeClr val="accent6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2000" b="1" dirty="0">
                <a:solidFill>
                  <a:schemeClr val="accent6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Feature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B84BB9-FE66-4D3C-BEBF-53D36742326C}"/>
              </a:ext>
            </a:extLst>
          </p:cNvPr>
          <p:cNvSpPr txBox="1"/>
          <p:nvPr/>
        </p:nvSpPr>
        <p:spPr>
          <a:xfrm>
            <a:off x="1678836" y="1911476"/>
            <a:ext cx="1759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독립변수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2AC9567-25B5-4E36-AE3E-393C4872BEA0}"/>
              </a:ext>
            </a:extLst>
          </p:cNvPr>
          <p:cNvSpPr/>
          <p:nvPr/>
        </p:nvSpPr>
        <p:spPr>
          <a:xfrm flipH="1">
            <a:off x="3956694" y="2360954"/>
            <a:ext cx="1097422" cy="2253818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C60DA9B-D3A3-489D-B086-AD3DD23C0747}"/>
              </a:ext>
            </a:extLst>
          </p:cNvPr>
          <p:cNvSpPr txBox="1"/>
          <p:nvPr/>
        </p:nvSpPr>
        <p:spPr>
          <a:xfrm>
            <a:off x="3693366" y="1922083"/>
            <a:ext cx="1759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accent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종속변수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C2FAD174-C3D3-47E8-83DB-DE25FD96CB83}"/>
              </a:ext>
            </a:extLst>
          </p:cNvPr>
          <p:cNvSpPr/>
          <p:nvPr/>
        </p:nvSpPr>
        <p:spPr>
          <a:xfrm>
            <a:off x="5452837" y="5230742"/>
            <a:ext cx="2756369" cy="7169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종속변수</a:t>
            </a:r>
            <a:endParaRPr lang="en-US" altLang="ko-KR" sz="2000" b="1" dirty="0">
              <a:solidFill>
                <a:schemeClr val="accen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2000" b="1" dirty="0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35840424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28517A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3DC7B0-0231-4A2F-98D2-2D1D5353EC9B}"/>
              </a:ext>
            </a:extLst>
          </p:cNvPr>
          <p:cNvSpPr txBox="1"/>
          <p:nvPr/>
        </p:nvSpPr>
        <p:spPr>
          <a:xfrm>
            <a:off x="1872502" y="849398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pic>
        <p:nvPicPr>
          <p:cNvPr id="12" name="그림 11" descr="테이블이(가) 표시된 사진&#10;&#10;자동 생성된 설명">
            <a:extLst>
              <a:ext uri="{FF2B5EF4-FFF2-40B4-BE49-F238E27FC236}">
                <a16:creationId xmlns:a16="http://schemas.microsoft.com/office/drawing/2014/main" id="{0A64BC82-861A-4077-9155-2B649E2782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111" y="2504033"/>
            <a:ext cx="5288795" cy="361841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1A2377E-01BE-46F5-9E6F-4DF29633B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6652" y="3373655"/>
            <a:ext cx="3466902" cy="203530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899592" y="143596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</a:t>
            </a:r>
            <a:endParaRPr kumimoji="0" lang="ko-KR" altLang="en-US" sz="36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60EB2B7-D5D4-4DCA-9CE1-B42183C47A66}"/>
              </a:ext>
            </a:extLst>
          </p:cNvPr>
          <p:cNvSpPr txBox="1"/>
          <p:nvPr/>
        </p:nvSpPr>
        <p:spPr>
          <a:xfrm>
            <a:off x="533189" y="1052736"/>
            <a:ext cx="4974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지도학습</a:t>
            </a:r>
            <a:r>
              <a:rPr lang="ko-KR" altLang="en-US" sz="2400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400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(supervised learning)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A3A85D1-C447-46D5-9E5B-A4AEB9106F0B}"/>
              </a:ext>
            </a:extLst>
          </p:cNvPr>
          <p:cNvSpPr/>
          <p:nvPr/>
        </p:nvSpPr>
        <p:spPr>
          <a:xfrm>
            <a:off x="395536" y="1098454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1C8E79-AAF5-43FE-A000-B8351CC2BDAA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What is Modeling?</a:t>
            </a:r>
            <a:endParaRPr lang="ko-KR" altLang="en-US" sz="2400" spc="3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D93EB62-EB30-40FE-B43F-87DE0E7587A3}"/>
              </a:ext>
            </a:extLst>
          </p:cNvPr>
          <p:cNvSpPr/>
          <p:nvPr/>
        </p:nvSpPr>
        <p:spPr>
          <a:xfrm flipH="1">
            <a:off x="7751493" y="3791029"/>
            <a:ext cx="839206" cy="833051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사각형: 둥근 모서리 6">
            <a:extLst>
              <a:ext uri="{FF2B5EF4-FFF2-40B4-BE49-F238E27FC236}">
                <a16:creationId xmlns:a16="http://schemas.microsoft.com/office/drawing/2014/main" id="{7256FF85-2C93-434F-A52B-6653AC56545C}"/>
              </a:ext>
            </a:extLst>
          </p:cNvPr>
          <p:cNvSpPr/>
          <p:nvPr/>
        </p:nvSpPr>
        <p:spPr>
          <a:xfrm>
            <a:off x="1150254" y="1988840"/>
            <a:ext cx="3444001" cy="6115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학습 데이터 정보 이용해서</a:t>
            </a:r>
            <a:endParaRPr lang="en-US" altLang="ko-KR" sz="2400" dirty="0">
              <a:solidFill>
                <a:prstClr val="black"/>
              </a:solidFill>
              <a:latin typeface="나눔스퀘어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35" name="사각형: 둥근 모서리 6">
            <a:extLst>
              <a:ext uri="{FF2B5EF4-FFF2-40B4-BE49-F238E27FC236}">
                <a16:creationId xmlns:a16="http://schemas.microsoft.com/office/drawing/2014/main" id="{4F687E97-C176-44FA-95C3-F53D0A97C0C4}"/>
              </a:ext>
            </a:extLst>
          </p:cNvPr>
          <p:cNvSpPr/>
          <p:nvPr/>
        </p:nvSpPr>
        <p:spPr>
          <a:xfrm>
            <a:off x="5519474" y="2708920"/>
            <a:ext cx="3050874" cy="90064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테스트 데이터에서</a:t>
            </a:r>
            <a:endParaRPr lang="en-US" altLang="ko-KR" sz="2400" dirty="0">
              <a:solidFill>
                <a:schemeClr val="tx2">
                  <a:lumMod val="50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구하고자 하는 값 유추</a:t>
            </a:r>
            <a:r>
              <a:rPr kumimoji="0" lang="en-US" altLang="ko-KR" sz="2400" b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!</a:t>
            </a:r>
            <a:endParaRPr lang="en-US" altLang="ko-KR" sz="2400" dirty="0">
              <a:solidFill>
                <a:prstClr val="black"/>
              </a:solidFill>
              <a:latin typeface="나눔스퀘어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36" name="왼쪽 중괄호 35">
            <a:extLst>
              <a:ext uri="{FF2B5EF4-FFF2-40B4-BE49-F238E27FC236}">
                <a16:creationId xmlns:a16="http://schemas.microsoft.com/office/drawing/2014/main" id="{DE6DAFFC-63AB-421A-8BBB-388BA2B2B707}"/>
              </a:ext>
            </a:extLst>
          </p:cNvPr>
          <p:cNvSpPr/>
          <p:nvPr/>
        </p:nvSpPr>
        <p:spPr>
          <a:xfrm rot="16200000">
            <a:off x="1807060" y="4227055"/>
            <a:ext cx="716973" cy="2819942"/>
          </a:xfrm>
          <a:prstGeom prst="leftBrace">
            <a:avLst>
              <a:gd name="adj1" fmla="val 8333"/>
              <a:gd name="adj2" fmla="val 48374"/>
            </a:avLst>
          </a:prstGeom>
          <a:ln w="25400">
            <a:solidFill>
              <a:srgbClr val="FFC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37A01F3-D99C-4A80-BC8F-FD9142EB2CB2}"/>
              </a:ext>
            </a:extLst>
          </p:cNvPr>
          <p:cNvSpPr txBox="1"/>
          <p:nvPr/>
        </p:nvSpPr>
        <p:spPr>
          <a:xfrm>
            <a:off x="1992518" y="5717460"/>
            <a:ext cx="1759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독립변수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C18119E-893F-47B8-B184-ECAC1DE6A445}"/>
              </a:ext>
            </a:extLst>
          </p:cNvPr>
          <p:cNvSpPr txBox="1"/>
          <p:nvPr/>
        </p:nvSpPr>
        <p:spPr>
          <a:xfrm>
            <a:off x="7291360" y="4705935"/>
            <a:ext cx="1759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accent2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종속변수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D4AC0DC-DD7F-47D6-A971-8BF9EBF0237A}"/>
              </a:ext>
            </a:extLst>
          </p:cNvPr>
          <p:cNvSpPr/>
          <p:nvPr/>
        </p:nvSpPr>
        <p:spPr>
          <a:xfrm flipH="1">
            <a:off x="3842374" y="2840313"/>
            <a:ext cx="1097422" cy="2253818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DA14F34-2AE0-447F-8B22-A629CCFE3F4D}"/>
              </a:ext>
            </a:extLst>
          </p:cNvPr>
          <p:cNvSpPr txBox="1"/>
          <p:nvPr/>
        </p:nvSpPr>
        <p:spPr>
          <a:xfrm>
            <a:off x="3554230" y="5165470"/>
            <a:ext cx="1759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accent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종속변수</a:t>
            </a:r>
          </a:p>
        </p:txBody>
      </p:sp>
    </p:spTree>
    <p:extLst>
      <p:ext uri="{BB962C8B-B14F-4D97-AF65-F5344CB8AC3E}">
        <p14:creationId xmlns:p14="http://schemas.microsoft.com/office/powerpoint/2010/main" val="27922431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28517A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3DC7B0-0231-4A2F-98D2-2D1D5353EC9B}"/>
              </a:ext>
            </a:extLst>
          </p:cNvPr>
          <p:cNvSpPr txBox="1"/>
          <p:nvPr/>
        </p:nvSpPr>
        <p:spPr>
          <a:xfrm>
            <a:off x="1872502" y="849398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99592" y="143596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</a:t>
            </a:r>
            <a:endParaRPr kumimoji="0" lang="ko-KR" altLang="en-US" sz="36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0EB2B7-D5D4-4DCA-9CE1-B42183C47A66}"/>
              </a:ext>
            </a:extLst>
          </p:cNvPr>
          <p:cNvSpPr txBox="1"/>
          <p:nvPr/>
        </p:nvSpPr>
        <p:spPr>
          <a:xfrm>
            <a:off x="533189" y="1052736"/>
            <a:ext cx="4974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지도학습</a:t>
            </a:r>
            <a:r>
              <a:rPr lang="ko-KR" altLang="en-US" sz="2400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400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(supervised learning)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A3A85D1-C447-46D5-9E5B-A4AEB9106F0B}"/>
              </a:ext>
            </a:extLst>
          </p:cNvPr>
          <p:cNvSpPr/>
          <p:nvPr/>
        </p:nvSpPr>
        <p:spPr>
          <a:xfrm>
            <a:off x="395536" y="1098454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0" name="사각형: 둥근 모서리 6">
            <a:extLst>
              <a:ext uri="{FF2B5EF4-FFF2-40B4-BE49-F238E27FC236}">
                <a16:creationId xmlns:a16="http://schemas.microsoft.com/office/drawing/2014/main" id="{A61F45DD-28CE-498A-AAB3-143915D888EE}"/>
              </a:ext>
            </a:extLst>
          </p:cNvPr>
          <p:cNvSpPr/>
          <p:nvPr/>
        </p:nvSpPr>
        <p:spPr>
          <a:xfrm>
            <a:off x="630938" y="3337544"/>
            <a:ext cx="7813671" cy="110361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2800" dirty="0">
                <a:solidFill>
                  <a:prstClr val="black"/>
                </a:solidFill>
                <a:latin typeface="Cambria Math" panose="02040503050406030204" pitchFamily="18" charset="0"/>
                <a:ea typeface="나눔스퀘어_ac" panose="020B0600000101010101"/>
              </a:rPr>
              <a:t>𝑌</a:t>
            </a:r>
            <a:r>
              <a:rPr lang="en-US" altLang="ko-KR" sz="28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ko-KR" altLang="en-US" sz="2800" dirty="0">
                <a:solidFill>
                  <a:prstClr val="black"/>
                </a:solidFill>
                <a:latin typeface="Cambria Math" panose="02040503050406030204" pitchFamily="18" charset="0"/>
                <a:ea typeface="나눔스퀘어_ac" panose="020B0600000101010101"/>
              </a:rPr>
              <a:t>𝑓</a:t>
            </a:r>
            <a:r>
              <a:rPr lang="en-US" altLang="ko-KR" sz="28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ko-KR" altLang="en-US" sz="2800" dirty="0">
                <a:solidFill>
                  <a:prstClr val="black"/>
                </a:solidFill>
                <a:latin typeface="Cambria Math" panose="02040503050406030204" pitchFamily="18" charset="0"/>
                <a:ea typeface="나눔스퀘어_ac" panose="020B0600000101010101"/>
              </a:rPr>
              <a:t>𝑋</a:t>
            </a:r>
            <a:r>
              <a:rPr lang="en-US" altLang="ko-KR" sz="28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ko-KR" altLang="en-US" sz="280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_ac" panose="020B0600000101010101"/>
              </a:rPr>
              <a:t>에 대하여 </a:t>
            </a:r>
            <a:r>
              <a:rPr lang="ko-KR" altLang="en-US" sz="2800" dirty="0" err="1">
                <a:solidFill>
                  <a:prstClr val="black"/>
                </a:solidFill>
                <a:latin typeface="나눔스퀘어" panose="020B0600000101010101" pitchFamily="50" charset="-127"/>
                <a:ea typeface="나눔스퀘어_ac" panose="020B0600000101010101"/>
              </a:rPr>
              <a:t>입력변수</a:t>
            </a:r>
            <a:r>
              <a:rPr lang="en-US" altLang="ko-KR" sz="28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ko-KR" altLang="en-US" sz="2800" dirty="0">
                <a:solidFill>
                  <a:prstClr val="black"/>
                </a:solidFill>
                <a:latin typeface="Cambria Math" panose="02040503050406030204" pitchFamily="18" charset="0"/>
                <a:ea typeface="나눔스퀘어_ac" panose="020B0600000101010101"/>
              </a:rPr>
              <a:t>𝑋</a:t>
            </a:r>
            <a:r>
              <a:rPr lang="en-US" altLang="ko-KR" sz="28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ko-KR" altLang="en-US" sz="280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_ac" panose="020B0600000101010101"/>
              </a:rPr>
              <a:t>와 </a:t>
            </a:r>
            <a:r>
              <a:rPr lang="ko-KR" altLang="en-US" sz="2800" dirty="0" err="1">
                <a:solidFill>
                  <a:prstClr val="black"/>
                </a:solidFill>
                <a:latin typeface="나눔스퀘어" panose="020B0600000101010101" pitchFamily="50" charset="-127"/>
                <a:ea typeface="나눔스퀘어_ac" panose="020B0600000101010101"/>
              </a:rPr>
              <a:t>출력변수</a:t>
            </a:r>
            <a:r>
              <a:rPr lang="en-US" altLang="ko-KR" sz="28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ko-KR" altLang="en-US" sz="2800" dirty="0">
                <a:solidFill>
                  <a:prstClr val="black"/>
                </a:solidFill>
                <a:latin typeface="Cambria Math" panose="02040503050406030204" pitchFamily="18" charset="0"/>
                <a:ea typeface="나눔스퀘어_ac" panose="020B0600000101010101"/>
              </a:rPr>
              <a:t>𝑌</a:t>
            </a:r>
            <a:r>
              <a:rPr lang="en-US" altLang="ko-KR" sz="28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ko-KR" altLang="en-US" sz="280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_ac" panose="020B0600000101010101"/>
              </a:rPr>
              <a:t>의 </a:t>
            </a:r>
            <a:endParaRPr lang="en-US" altLang="ko-KR" sz="2800" dirty="0">
              <a:solidFill>
                <a:prstClr val="black"/>
              </a:solidFill>
              <a:latin typeface="나눔스퀘어" panose="020B0600000101010101" pitchFamily="50" charset="-127"/>
              <a:ea typeface="나눔스퀘어_ac" panose="020B0600000101010101"/>
            </a:endParaRPr>
          </a:p>
          <a:p>
            <a:pPr lvl="0" algn="ctr">
              <a:defRPr/>
            </a:pPr>
            <a:r>
              <a:rPr lang="ko-KR" altLang="en-US" sz="2800" b="1" dirty="0">
                <a:solidFill>
                  <a:schemeClr val="accent2"/>
                </a:solidFill>
                <a:latin typeface="나눔스퀘어" panose="020B0600000101010101" pitchFamily="50" charset="-127"/>
                <a:ea typeface="나눔스퀘어_ac" panose="020B0600000101010101"/>
              </a:rPr>
              <a:t>관계</a:t>
            </a:r>
            <a:r>
              <a:rPr lang="en-US" altLang="ko-KR" sz="280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_ac" panose="020B0600000101010101"/>
              </a:rPr>
              <a:t> </a:t>
            </a:r>
            <a:r>
              <a:rPr lang="ko-KR" altLang="en-US" sz="280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_ac" panose="020B0600000101010101"/>
              </a:rPr>
              <a:t>모델링</a:t>
            </a:r>
            <a:endParaRPr lang="en-US" altLang="ko-KR" sz="2800" dirty="0">
              <a:solidFill>
                <a:prstClr val="black"/>
              </a:solidFill>
              <a:latin typeface="나눔스퀘어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35F896-37E6-4707-ACAB-65A11D2EB3E1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What is Modeling?</a:t>
            </a:r>
            <a:endParaRPr lang="ko-KR" altLang="en-US" sz="2400" spc="3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0B597D-4FBF-4064-BD38-AB87912B9804}"/>
              </a:ext>
            </a:extLst>
          </p:cNvPr>
          <p:cNvSpPr txBox="1"/>
          <p:nvPr/>
        </p:nvSpPr>
        <p:spPr>
          <a:xfrm>
            <a:off x="6588224" y="3068693"/>
            <a:ext cx="2286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i="1" dirty="0" err="1">
                <a:solidFill>
                  <a:schemeClr val="tx2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함수식</a:t>
            </a:r>
            <a:r>
              <a:rPr lang="ko-KR" altLang="en-US" sz="2400" i="1" dirty="0">
                <a:solidFill>
                  <a:schemeClr val="tx2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세우듯이</a:t>
            </a:r>
            <a:r>
              <a:rPr lang="en-US" altLang="ko-KR" sz="2400" i="1" dirty="0">
                <a:solidFill>
                  <a:schemeClr val="tx2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!</a:t>
            </a:r>
            <a:endParaRPr kumimoji="0" lang="en-US" altLang="ko-KR" sz="2400" b="0" i="1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08120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28517A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3DC7B0-0231-4A2F-98D2-2D1D5353EC9B}"/>
              </a:ext>
            </a:extLst>
          </p:cNvPr>
          <p:cNvSpPr txBox="1"/>
          <p:nvPr/>
        </p:nvSpPr>
        <p:spPr>
          <a:xfrm>
            <a:off x="1872502" y="849398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79188BF-6678-45C0-A541-E81A59815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765781"/>
            <a:ext cx="6147057" cy="381629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99592" y="143596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</a:t>
            </a:r>
            <a:endParaRPr kumimoji="0" lang="ko-KR" altLang="en-US" sz="36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A3A85D1-C447-46D5-9E5B-A4AEB9106F0B}"/>
              </a:ext>
            </a:extLst>
          </p:cNvPr>
          <p:cNvSpPr/>
          <p:nvPr/>
        </p:nvSpPr>
        <p:spPr>
          <a:xfrm>
            <a:off x="395536" y="1098454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F81CF6-1A77-4B32-A4A6-391178DDEFCD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What is Modeling?</a:t>
            </a:r>
            <a:endParaRPr lang="ko-KR" altLang="en-US" sz="2400" spc="3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EE5882-43A3-4650-AD13-D4F5582EB44C}"/>
              </a:ext>
            </a:extLst>
          </p:cNvPr>
          <p:cNvSpPr txBox="1"/>
          <p:nvPr/>
        </p:nvSpPr>
        <p:spPr>
          <a:xfrm>
            <a:off x="533189" y="1052736"/>
            <a:ext cx="4974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지도학습</a:t>
            </a:r>
            <a:r>
              <a:rPr lang="ko-KR" altLang="en-US" sz="2400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400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(supervised learning)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ECDA88-51A5-4001-A370-9DEBB0DC452C}"/>
              </a:ext>
            </a:extLst>
          </p:cNvPr>
          <p:cNvSpPr txBox="1"/>
          <p:nvPr/>
        </p:nvSpPr>
        <p:spPr>
          <a:xfrm>
            <a:off x="5796136" y="1844824"/>
            <a:ext cx="3889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행렬로써 표현하자면</a:t>
            </a:r>
            <a:r>
              <a:rPr kumimoji="0" lang="en-US" altLang="ko-KR" sz="2400" b="0" i="1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~</a:t>
            </a:r>
          </a:p>
        </p:txBody>
      </p:sp>
      <p:sp>
        <p:nvSpPr>
          <p:cNvPr id="26" name="사각형: 둥근 모서리 6">
            <a:extLst>
              <a:ext uri="{FF2B5EF4-FFF2-40B4-BE49-F238E27FC236}">
                <a16:creationId xmlns:a16="http://schemas.microsoft.com/office/drawing/2014/main" id="{66006B62-D81C-49A2-8430-FB7A6993DD8C}"/>
              </a:ext>
            </a:extLst>
          </p:cNvPr>
          <p:cNvSpPr/>
          <p:nvPr/>
        </p:nvSpPr>
        <p:spPr>
          <a:xfrm>
            <a:off x="665164" y="5828936"/>
            <a:ext cx="7813671" cy="67157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_ac" panose="020B0600000101010101"/>
              </a:rPr>
              <a:t>독립변수</a:t>
            </a:r>
            <a:r>
              <a:rPr lang="en-US" altLang="ko-KR" sz="240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_ac" panose="020B0600000101010101"/>
              </a:rPr>
              <a:t> p</a:t>
            </a:r>
            <a:r>
              <a:rPr lang="ko-KR" altLang="en-US" sz="240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_ac" panose="020B0600000101010101"/>
              </a:rPr>
              <a:t>개와 관측치 </a:t>
            </a:r>
            <a:r>
              <a:rPr lang="en-US" altLang="ko-KR" sz="240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_ac" panose="020B0600000101010101"/>
              </a:rPr>
              <a:t>n</a:t>
            </a:r>
            <a:r>
              <a:rPr lang="ko-KR" altLang="en-US" sz="240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_ac" panose="020B0600000101010101"/>
              </a:rPr>
              <a:t>개로 구성된 </a:t>
            </a:r>
            <a:r>
              <a:rPr lang="en-US" altLang="ko-KR" sz="240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_ac" panose="020B0600000101010101"/>
              </a:rPr>
              <a:t>input data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3D96697-DD68-4526-846D-E0C36011DF8A}"/>
              </a:ext>
            </a:extLst>
          </p:cNvPr>
          <p:cNvSpPr txBox="1"/>
          <p:nvPr/>
        </p:nvSpPr>
        <p:spPr>
          <a:xfrm>
            <a:off x="1295501" y="5333210"/>
            <a:ext cx="6408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또는 설명변수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! ~ 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각 관측치의 경향성에 대해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설명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하니까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!</a:t>
            </a:r>
            <a:endParaRPr kumimoji="0" lang="en-US" altLang="ko-KR" sz="2000" b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22CC3E8-6AEB-4DD3-BEBC-FBEB62DB0542}"/>
              </a:ext>
            </a:extLst>
          </p:cNvPr>
          <p:cNvCxnSpPr>
            <a:cxnSpLocks/>
          </p:cNvCxnSpPr>
          <p:nvPr/>
        </p:nvCxnSpPr>
        <p:spPr>
          <a:xfrm flipV="1">
            <a:off x="2267744" y="5688867"/>
            <a:ext cx="0" cy="28013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769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767136" y="3358181"/>
            <a:ext cx="5904656" cy="10772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28517A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1760240" y="3201270"/>
            <a:ext cx="5908104" cy="98665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15816" y="1047909"/>
            <a:ext cx="3456384" cy="2010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200" b="1" spc="300" dirty="0">
                <a:solidFill>
                  <a:srgbClr val="28517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</a:t>
            </a:r>
            <a:endParaRPr kumimoji="0" lang="ko-KR" altLang="en-US" sz="7200" b="1" i="0" u="none" strike="noStrike" kern="1200" cap="none" spc="300" normalizeH="0" baseline="0" noProof="0" dirty="0">
              <a:ln>
                <a:noFill/>
              </a:ln>
              <a:solidFill>
                <a:srgbClr val="28517A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63688" y="3261446"/>
            <a:ext cx="5904656" cy="941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200000"/>
              </a:lnSpc>
              <a:defRPr/>
            </a:pPr>
            <a:r>
              <a:rPr lang="en-US" altLang="ko-KR" sz="3200" b="1" spc="300" dirty="0" smtClean="0">
                <a:solidFill>
                  <a:prstClr val="white"/>
                </a:solidFill>
                <a:latin typeface="나눔스퀘어_ac Bold"/>
                <a:ea typeface="08서울남산체 EB" panose="02020603020101020101" pitchFamily="18" charset="-127"/>
              </a:rPr>
              <a:t>Tree-based Models</a:t>
            </a:r>
            <a:endParaRPr lang="en-US" altLang="ko-KR" sz="3200" b="1" spc="300" dirty="0">
              <a:solidFill>
                <a:prstClr val="white"/>
              </a:solidFill>
              <a:latin typeface="나눔스퀘어_ac Bold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64793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6">
            <a:extLst>
              <a:ext uri="{FF2B5EF4-FFF2-40B4-BE49-F238E27FC236}">
                <a16:creationId xmlns:a16="http://schemas.microsoft.com/office/drawing/2014/main" id="{405739DA-2155-4D08-8106-AC7A9488DC50}"/>
              </a:ext>
            </a:extLst>
          </p:cNvPr>
          <p:cNvSpPr/>
          <p:nvPr/>
        </p:nvSpPr>
        <p:spPr>
          <a:xfrm>
            <a:off x="5068078" y="2803848"/>
            <a:ext cx="3456384" cy="89794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endParaRPr lang="en-US" altLang="ko-KR" sz="2400" dirty="0">
              <a:solidFill>
                <a:prstClr val="black"/>
              </a:solidFill>
              <a:latin typeface="나눔스퀘어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28517A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3DC7B0-0231-4A2F-98D2-2D1D5353EC9B}"/>
              </a:ext>
            </a:extLst>
          </p:cNvPr>
          <p:cNvSpPr txBox="1"/>
          <p:nvPr/>
        </p:nvSpPr>
        <p:spPr>
          <a:xfrm>
            <a:off x="1872502" y="849398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0FF79B6-55F3-4DF7-A436-858C3BE66E57}"/>
                  </a:ext>
                </a:extLst>
              </p:cNvPr>
              <p:cNvSpPr txBox="1"/>
              <p:nvPr/>
            </p:nvSpPr>
            <p:spPr>
              <a:xfrm>
                <a:off x="3987957" y="2926029"/>
                <a:ext cx="561662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ko-KR" altLang="en-US" sz="4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0" lang="ko-KR" altLang="en-US" sz="4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0" lang="ko-KR" altLang="en-US" sz="4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0" lang="ko-KR" altLang="en-US" sz="4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83696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ko-KR" altLang="en-US" sz="4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kumimoji="0" lang="ko-KR" altLang="en-US" sz="4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0" lang="ko-KR" altLang="en-US" sz="4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kumimoji="0" lang="ko-KR" alt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0FF79B6-55F3-4DF7-A436-858C3BE66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7957" y="2926029"/>
                <a:ext cx="5616624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그림 15">
            <a:extLst>
              <a:ext uri="{FF2B5EF4-FFF2-40B4-BE49-F238E27FC236}">
                <a16:creationId xmlns:a16="http://schemas.microsoft.com/office/drawing/2014/main" id="{679188BF-6678-45C0-A541-E81A59815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276872"/>
            <a:ext cx="4244602" cy="263519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99592" y="143596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</a:t>
            </a:r>
            <a:endParaRPr kumimoji="0" lang="ko-KR" altLang="en-US" sz="36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A3A85D1-C447-46D5-9E5B-A4AEB9106F0B}"/>
              </a:ext>
            </a:extLst>
          </p:cNvPr>
          <p:cNvSpPr/>
          <p:nvPr/>
        </p:nvSpPr>
        <p:spPr>
          <a:xfrm>
            <a:off x="395536" y="1098454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F81CF6-1A77-4B32-A4A6-391178DDEFCD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What is Modeling?</a:t>
            </a:r>
            <a:endParaRPr lang="ko-KR" altLang="en-US" sz="2400" spc="3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EE5882-43A3-4650-AD13-D4F5582EB44C}"/>
              </a:ext>
            </a:extLst>
          </p:cNvPr>
          <p:cNvSpPr txBox="1"/>
          <p:nvPr/>
        </p:nvSpPr>
        <p:spPr>
          <a:xfrm>
            <a:off x="533189" y="1052736"/>
            <a:ext cx="4974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지도학습</a:t>
            </a:r>
            <a:r>
              <a:rPr lang="ko-KR" altLang="en-US" sz="2400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400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(supervised learning)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73DD305-E7AB-4D72-840F-382226E53BC6}"/>
              </a:ext>
            </a:extLst>
          </p:cNvPr>
          <p:cNvSpPr/>
          <p:nvPr/>
        </p:nvSpPr>
        <p:spPr>
          <a:xfrm>
            <a:off x="6148197" y="2489819"/>
            <a:ext cx="1368152" cy="1512168"/>
          </a:xfrm>
          <a:prstGeom prst="roundRect">
            <a:avLst/>
          </a:prstGeom>
          <a:noFill/>
          <a:ln w="349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63F9BD-B4C0-447C-9A5D-8CE62C6AC9A5}"/>
              </a:ext>
            </a:extLst>
          </p:cNvPr>
          <p:cNvSpPr txBox="1"/>
          <p:nvPr/>
        </p:nvSpPr>
        <p:spPr>
          <a:xfrm>
            <a:off x="4424114" y="4172986"/>
            <a:ext cx="4768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실제 수학식</a:t>
            </a:r>
            <a:r>
              <a:rPr lang="en-US" altLang="ko-KR" sz="2000" dirty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000" dirty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그러니까 모델의 형태 알 수 없어</a:t>
            </a:r>
            <a:r>
              <a:rPr lang="en-US" altLang="ko-KR" sz="2000" dirty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!</a:t>
            </a:r>
            <a:endParaRPr kumimoji="0" lang="en-US" altLang="ko-KR" sz="2000" b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11282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6">
            <a:extLst>
              <a:ext uri="{FF2B5EF4-FFF2-40B4-BE49-F238E27FC236}">
                <a16:creationId xmlns:a16="http://schemas.microsoft.com/office/drawing/2014/main" id="{405739DA-2155-4D08-8106-AC7A9488DC50}"/>
              </a:ext>
            </a:extLst>
          </p:cNvPr>
          <p:cNvSpPr/>
          <p:nvPr/>
        </p:nvSpPr>
        <p:spPr>
          <a:xfrm>
            <a:off x="4892014" y="2740521"/>
            <a:ext cx="3456384" cy="89794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endParaRPr lang="en-US" altLang="ko-KR" sz="2400" dirty="0">
              <a:solidFill>
                <a:prstClr val="black"/>
              </a:solidFill>
              <a:latin typeface="나눔스퀘어" panose="020B0600000101010101" pitchFamily="50" charset="-127"/>
              <a:ea typeface="나눔스퀘어_ac" panose="020B0600000101010101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28517A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3DC7B0-0231-4A2F-98D2-2D1D5353EC9B}"/>
              </a:ext>
            </a:extLst>
          </p:cNvPr>
          <p:cNvSpPr txBox="1"/>
          <p:nvPr/>
        </p:nvSpPr>
        <p:spPr>
          <a:xfrm>
            <a:off x="1872502" y="849398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0FF79B6-55F3-4DF7-A436-858C3BE66E57}"/>
                  </a:ext>
                </a:extLst>
              </p:cNvPr>
              <p:cNvSpPr txBox="1"/>
              <p:nvPr/>
            </p:nvSpPr>
            <p:spPr>
              <a:xfrm>
                <a:off x="3811893" y="2862702"/>
                <a:ext cx="561662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ko-KR" altLang="en-US" sz="4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0" lang="ko-KR" altLang="en-US" sz="4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0" lang="ko-KR" altLang="en-US" sz="4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0" lang="ko-KR" altLang="en-US" sz="4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83696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ko-KR" altLang="en-US" sz="4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kumimoji="0" lang="ko-KR" altLang="en-US" sz="4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0" lang="ko-KR" altLang="en-US" sz="4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kumimoji="0" lang="ko-KR" alt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0FF79B6-55F3-4DF7-A436-858C3BE66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893" y="2862702"/>
                <a:ext cx="5616624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그림 15">
            <a:extLst>
              <a:ext uri="{FF2B5EF4-FFF2-40B4-BE49-F238E27FC236}">
                <a16:creationId xmlns:a16="http://schemas.microsoft.com/office/drawing/2014/main" id="{679188BF-6678-45C0-A541-E81A598158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8" y="2213545"/>
            <a:ext cx="4244602" cy="263519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99592" y="143596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</a:t>
            </a:r>
            <a:endParaRPr kumimoji="0" lang="ko-KR" altLang="en-US" sz="36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A3A85D1-C447-46D5-9E5B-A4AEB9106F0B}"/>
              </a:ext>
            </a:extLst>
          </p:cNvPr>
          <p:cNvSpPr/>
          <p:nvPr/>
        </p:nvSpPr>
        <p:spPr>
          <a:xfrm>
            <a:off x="395536" y="1098454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F81CF6-1A77-4B32-A4A6-391178DDEFCD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What is Modeling?</a:t>
            </a:r>
            <a:endParaRPr lang="ko-KR" altLang="en-US" sz="2400" spc="3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EE5882-43A3-4650-AD13-D4F5582EB44C}"/>
              </a:ext>
            </a:extLst>
          </p:cNvPr>
          <p:cNvSpPr txBox="1"/>
          <p:nvPr/>
        </p:nvSpPr>
        <p:spPr>
          <a:xfrm>
            <a:off x="533189" y="1052736"/>
            <a:ext cx="4974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지도학습</a:t>
            </a:r>
            <a:r>
              <a:rPr lang="ko-KR" altLang="en-US" sz="2400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400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(supervised learning)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73DD305-E7AB-4D72-840F-382226E53BC6}"/>
              </a:ext>
            </a:extLst>
          </p:cNvPr>
          <p:cNvSpPr/>
          <p:nvPr/>
        </p:nvSpPr>
        <p:spPr>
          <a:xfrm>
            <a:off x="5972133" y="2426492"/>
            <a:ext cx="1368152" cy="1512168"/>
          </a:xfrm>
          <a:prstGeom prst="roundRect">
            <a:avLst/>
          </a:prstGeom>
          <a:noFill/>
          <a:ln w="349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63F9BD-B4C0-447C-9A5D-8CE62C6AC9A5}"/>
              </a:ext>
            </a:extLst>
          </p:cNvPr>
          <p:cNvSpPr txBox="1"/>
          <p:nvPr/>
        </p:nvSpPr>
        <p:spPr>
          <a:xfrm>
            <a:off x="4248050" y="4109659"/>
            <a:ext cx="4768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실제 수학식</a:t>
            </a:r>
            <a:r>
              <a:rPr lang="en-US" altLang="ko-KR" sz="2000" dirty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000" dirty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그러니까 모델의 형태 알 수 없어</a:t>
            </a:r>
            <a:r>
              <a:rPr lang="en-US" altLang="ko-KR" sz="2000" dirty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!</a:t>
            </a:r>
            <a:endParaRPr kumimoji="0" lang="en-US" altLang="ko-KR" sz="2000" b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853DAE-7FCC-49CF-9F0C-66CC8F380F1F}"/>
              </a:ext>
            </a:extLst>
          </p:cNvPr>
          <p:cNvSpPr txBox="1"/>
          <p:nvPr/>
        </p:nvSpPr>
        <p:spPr>
          <a:xfrm>
            <a:off x="2284802" y="4888523"/>
            <a:ext cx="68184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1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“</a:t>
            </a:r>
            <a:r>
              <a:rPr kumimoji="0" lang="ko-KR" altLang="en-US" sz="4800" b="0" i="1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추정</a:t>
            </a:r>
            <a:r>
              <a:rPr kumimoji="0" lang="en-US" altLang="ko-KR" sz="3200" b="0" i="1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 “ </a:t>
            </a:r>
            <a:r>
              <a:rPr kumimoji="0" lang="ko-KR" altLang="en-US" sz="3200" b="0" i="1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하자</a:t>
            </a:r>
            <a:r>
              <a:rPr kumimoji="0" lang="en-US" altLang="ko-KR" sz="3200" b="0" i="1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! </a:t>
            </a:r>
            <a:endParaRPr lang="en-US" altLang="ko-KR" sz="3200" i="1" dirty="0">
              <a:solidFill>
                <a:schemeClr val="tx2">
                  <a:lumMod val="50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1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우리의 모델이 실제와 최대한 유사하도록</a:t>
            </a:r>
            <a:r>
              <a:rPr kumimoji="0" lang="en-US" altLang="ko-KR" sz="3200" b="0" i="1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.</a:t>
            </a: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6DD99431-B6D0-4DEE-B592-E58710BC293D}"/>
              </a:ext>
            </a:extLst>
          </p:cNvPr>
          <p:cNvSpPr/>
          <p:nvPr/>
        </p:nvSpPr>
        <p:spPr>
          <a:xfrm>
            <a:off x="827584" y="5296851"/>
            <a:ext cx="1440160" cy="800799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0692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6">
            <a:extLst>
              <a:ext uri="{FF2B5EF4-FFF2-40B4-BE49-F238E27FC236}">
                <a16:creationId xmlns:a16="http://schemas.microsoft.com/office/drawing/2014/main" id="{EEF8DC47-259E-45D1-945A-D759CCDE6FC9}"/>
              </a:ext>
            </a:extLst>
          </p:cNvPr>
          <p:cNvSpPr/>
          <p:nvPr/>
        </p:nvSpPr>
        <p:spPr>
          <a:xfrm>
            <a:off x="1060991" y="1839052"/>
            <a:ext cx="7081886" cy="89794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endParaRPr lang="en-US" altLang="ko-KR" sz="24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28517A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3DC7B0-0231-4A2F-98D2-2D1D5353EC9B}"/>
              </a:ext>
            </a:extLst>
          </p:cNvPr>
          <p:cNvSpPr txBox="1"/>
          <p:nvPr/>
        </p:nvSpPr>
        <p:spPr>
          <a:xfrm>
            <a:off x="1872502" y="849398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pic>
        <p:nvPicPr>
          <p:cNvPr id="12" name="Picture 2" descr="편향-분산 트레이드오프 - 위키백과, 우리 모두의 백과사전">
            <a:extLst>
              <a:ext uri="{FF2B5EF4-FFF2-40B4-BE49-F238E27FC236}">
                <a16:creationId xmlns:a16="http://schemas.microsoft.com/office/drawing/2014/main" id="{6045C7B5-0F09-41FE-9F0C-AE776FBDF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677809"/>
            <a:ext cx="4789171" cy="1551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D33937-6D09-4306-A145-63742D043D6F}"/>
              </a:ext>
            </a:extLst>
          </p:cNvPr>
          <p:cNvSpPr txBox="1"/>
          <p:nvPr/>
        </p:nvSpPr>
        <p:spPr>
          <a:xfrm>
            <a:off x="904461" y="3152300"/>
            <a:ext cx="7494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＊</a:t>
            </a:r>
            <a:r>
              <a:rPr kumimoji="0" lang="ko-KR" altLang="en-US" sz="2400" b="1" i="0" u="sng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회귀분석의 관점</a:t>
            </a:r>
            <a:r>
              <a:rPr kumimoji="0" lang="en-US" altLang="ko-KR" sz="2400" b="1" i="0" u="sng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MSE(Mean Squared Error)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최소화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A84E63-5499-4DD2-93EB-C242DF2ABC86}"/>
              </a:ext>
            </a:extLst>
          </p:cNvPr>
          <p:cNvSpPr txBox="1"/>
          <p:nvPr/>
        </p:nvSpPr>
        <p:spPr>
          <a:xfrm>
            <a:off x="1674578" y="3712964"/>
            <a:ext cx="1008112" cy="36933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MSE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F0ED9A6-8E63-4B17-9256-3D0072A18F58}"/>
              </a:ext>
            </a:extLst>
          </p:cNvPr>
          <p:cNvCxnSpPr/>
          <p:nvPr/>
        </p:nvCxnSpPr>
        <p:spPr>
          <a:xfrm>
            <a:off x="2771800" y="4063145"/>
            <a:ext cx="100811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C96C1E5-CC24-4EBB-BD41-0E4F7D8B0293}"/>
              </a:ext>
            </a:extLst>
          </p:cNvPr>
          <p:cNvCxnSpPr/>
          <p:nvPr/>
        </p:nvCxnSpPr>
        <p:spPr>
          <a:xfrm>
            <a:off x="4482309" y="5229743"/>
            <a:ext cx="1368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DD320E0-EC43-4315-9B61-075EC445C879}"/>
              </a:ext>
            </a:extLst>
          </p:cNvPr>
          <p:cNvSpPr txBox="1"/>
          <p:nvPr/>
        </p:nvSpPr>
        <p:spPr>
          <a:xfrm>
            <a:off x="4925260" y="5738410"/>
            <a:ext cx="1512168" cy="64633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educible </a:t>
            </a:r>
            <a:r>
              <a:rPr lang="en-US" altLang="ko-KR" b="1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rror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010B085-F143-4781-A7BE-B81EA51159BC}"/>
              </a:ext>
            </a:extLst>
          </p:cNvPr>
          <p:cNvCxnSpPr/>
          <p:nvPr/>
        </p:nvCxnSpPr>
        <p:spPr>
          <a:xfrm>
            <a:off x="3980749" y="5235442"/>
            <a:ext cx="21602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491C8EC-2FF6-4C57-9E5F-3D8AEE9F1B64}"/>
              </a:ext>
            </a:extLst>
          </p:cNvPr>
          <p:cNvCxnSpPr>
            <a:cxnSpLocks/>
          </p:cNvCxnSpPr>
          <p:nvPr/>
        </p:nvCxnSpPr>
        <p:spPr>
          <a:xfrm>
            <a:off x="5147928" y="5259167"/>
            <a:ext cx="216024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1B31E28-9493-4D77-BB09-EBAB96668807}"/>
              </a:ext>
            </a:extLst>
          </p:cNvPr>
          <p:cNvCxnSpPr>
            <a:cxnSpLocks/>
          </p:cNvCxnSpPr>
          <p:nvPr/>
        </p:nvCxnSpPr>
        <p:spPr>
          <a:xfrm flipH="1">
            <a:off x="3854735" y="5234578"/>
            <a:ext cx="252028" cy="399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DA37D284-C64A-4E6B-B417-6C7AF366A619}"/>
              </a:ext>
            </a:extLst>
          </p:cNvPr>
          <p:cNvSpPr/>
          <p:nvPr/>
        </p:nvSpPr>
        <p:spPr>
          <a:xfrm>
            <a:off x="2962282" y="5720640"/>
            <a:ext cx="1412015" cy="6818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ko-KR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Irreducible Error</a:t>
            </a:r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AD90B1-D2E1-4D64-BF72-A186A42E29A3}"/>
              </a:ext>
            </a:extLst>
          </p:cNvPr>
          <p:cNvSpPr txBox="1"/>
          <p:nvPr/>
        </p:nvSpPr>
        <p:spPr>
          <a:xfrm>
            <a:off x="1266693" y="2057190"/>
            <a:ext cx="6809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구한 예측치가 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실제값과의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차이가 작을수록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좋은 모델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!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99592" y="143596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</a:t>
            </a:r>
            <a:endParaRPr kumimoji="0" lang="ko-KR" altLang="en-US" sz="36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A3A85D1-C447-46D5-9E5B-A4AEB9106F0B}"/>
              </a:ext>
            </a:extLst>
          </p:cNvPr>
          <p:cNvSpPr/>
          <p:nvPr/>
        </p:nvSpPr>
        <p:spPr>
          <a:xfrm>
            <a:off x="395536" y="1098454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84DD98-7008-4390-9DEE-FD66763FC92F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What is Modeling?</a:t>
            </a:r>
            <a:endParaRPr lang="ko-KR" altLang="en-US" sz="2400" spc="3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368BC8-F726-45E6-915A-714FB16541F9}"/>
              </a:ext>
            </a:extLst>
          </p:cNvPr>
          <p:cNvSpPr txBox="1"/>
          <p:nvPr/>
        </p:nvSpPr>
        <p:spPr>
          <a:xfrm>
            <a:off x="533189" y="1052736"/>
            <a:ext cx="7676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편향</a:t>
            </a:r>
            <a:r>
              <a:rPr lang="en-US" altLang="ko-KR" sz="2400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</a:t>
            </a:r>
            <a:r>
              <a:rPr lang="ko-KR" altLang="en-US" sz="2400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분산 트레이드 오프</a:t>
            </a:r>
            <a:r>
              <a:rPr lang="en-US" altLang="ko-KR" sz="2400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(Bias-Variance Tradeoff)</a:t>
            </a:r>
          </a:p>
        </p:txBody>
      </p:sp>
    </p:spTree>
    <p:extLst>
      <p:ext uri="{BB962C8B-B14F-4D97-AF65-F5344CB8AC3E}">
        <p14:creationId xmlns:p14="http://schemas.microsoft.com/office/powerpoint/2010/main" val="21025530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28517A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3DC7B0-0231-4A2F-98D2-2D1D5353EC9B}"/>
              </a:ext>
            </a:extLst>
          </p:cNvPr>
          <p:cNvSpPr txBox="1"/>
          <p:nvPr/>
        </p:nvSpPr>
        <p:spPr>
          <a:xfrm>
            <a:off x="1872502" y="849398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FCAB21-4C66-4C8F-B574-CFB9D33A5CE8}"/>
              </a:ext>
            </a:extLst>
          </p:cNvPr>
          <p:cNvSpPr txBox="1"/>
          <p:nvPr/>
        </p:nvSpPr>
        <p:spPr>
          <a:xfrm>
            <a:off x="2483768" y="2693604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=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98A283-F831-4367-8AE0-8D87B51743C8}"/>
              </a:ext>
            </a:extLst>
          </p:cNvPr>
          <p:cNvSpPr txBox="1"/>
          <p:nvPr/>
        </p:nvSpPr>
        <p:spPr>
          <a:xfrm>
            <a:off x="5697420" y="2642298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+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99592" y="143596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</a:t>
            </a:r>
            <a:endParaRPr kumimoji="0" lang="ko-KR" altLang="en-US" sz="36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0EB2B7-D5D4-4DCA-9CE1-B42183C47A66}"/>
              </a:ext>
            </a:extLst>
          </p:cNvPr>
          <p:cNvSpPr txBox="1"/>
          <p:nvPr/>
        </p:nvSpPr>
        <p:spPr>
          <a:xfrm>
            <a:off x="533189" y="1052736"/>
            <a:ext cx="7676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편향</a:t>
            </a:r>
            <a:r>
              <a:rPr lang="en-US" altLang="ko-KR" sz="2400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</a:t>
            </a:r>
            <a:r>
              <a:rPr lang="ko-KR" altLang="en-US" sz="2400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분산 트레이드 오프</a:t>
            </a:r>
            <a:r>
              <a:rPr lang="en-US" altLang="ko-KR" sz="2400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(Bias-Variance Tradeoff)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A3A85D1-C447-46D5-9E5B-A4AEB9106F0B}"/>
              </a:ext>
            </a:extLst>
          </p:cNvPr>
          <p:cNvSpPr/>
          <p:nvPr/>
        </p:nvSpPr>
        <p:spPr>
          <a:xfrm>
            <a:off x="395536" y="1098454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0" name="사각형: 둥근 모서리 6">
            <a:extLst>
              <a:ext uri="{FF2B5EF4-FFF2-40B4-BE49-F238E27FC236}">
                <a16:creationId xmlns:a16="http://schemas.microsoft.com/office/drawing/2014/main" id="{A61F45DD-28CE-498A-AAB3-143915D888EE}"/>
              </a:ext>
            </a:extLst>
          </p:cNvPr>
          <p:cNvSpPr/>
          <p:nvPr/>
        </p:nvSpPr>
        <p:spPr>
          <a:xfrm>
            <a:off x="440319" y="3731664"/>
            <a:ext cx="8197124" cy="110361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표본 추출로 인해 발생하는 </a:t>
            </a:r>
            <a:r>
              <a:rPr lang="en-US" altLang="ko-KR" sz="20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Irreducible error</a:t>
            </a:r>
            <a:r>
              <a:rPr lang="ko-KR" altLang="en-US" sz="20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20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2000" dirty="0">
                <a:solidFill>
                  <a:prstClr val="black"/>
                </a:solidFill>
                <a:latin typeface="Cambria Math" panose="02040503050406030204" pitchFamily="18" charset="0"/>
                <a:ea typeface="나눔스퀘어_ac" panose="020B0600000101010101" pitchFamily="50" charset="-127"/>
              </a:rPr>
              <a:t>𝛿</a:t>
            </a:r>
            <a:r>
              <a:rPr lang="en-US" altLang="ko-KR" sz="20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^2</a:t>
            </a:r>
            <a:r>
              <a:rPr lang="en-US" altLang="ko-KR" sz="20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r>
              <a:rPr lang="ko-KR" altLang="en-US" sz="20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보다는</a:t>
            </a:r>
            <a:r>
              <a:rPr lang="en-US" altLang="ko-KR" sz="20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</a:p>
          <a:p>
            <a:pPr lvl="0" algn="ctr">
              <a:defRPr/>
            </a:pPr>
            <a:r>
              <a:rPr lang="en-US" altLang="ko-KR" sz="2000" b="1" dirty="0">
                <a:solidFill>
                  <a:schemeClr val="tx2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Reducible error (</a:t>
            </a:r>
            <a:r>
              <a:rPr lang="ko-KR" altLang="en-US" sz="2000" b="1" dirty="0">
                <a:solidFill>
                  <a:schemeClr val="tx2">
                    <a:lumMod val="50000"/>
                  </a:schemeClr>
                </a:solidFill>
                <a:latin typeface="Cambria Math" panose="02040503050406030204" pitchFamily="18" charset="0"/>
                <a:ea typeface="나눔스퀘어_ac" panose="020B0600000101010101" pitchFamily="50" charset="-127"/>
              </a:rPr>
              <a:t>편향</a:t>
            </a:r>
            <a:r>
              <a:rPr lang="en-US" altLang="ko-KR" sz="2000" b="1" dirty="0">
                <a:solidFill>
                  <a:schemeClr val="tx2">
                    <a:lumMod val="50000"/>
                  </a:schemeClr>
                </a:solidFill>
                <a:latin typeface="Cambria Math" panose="02040503050406030204" pitchFamily="18" charset="0"/>
                <a:ea typeface="나눔스퀘어_ac" panose="020B0600000101010101" pitchFamily="50" charset="-127"/>
              </a:rPr>
              <a:t>+</a:t>
            </a:r>
            <a:r>
              <a:rPr lang="ko-KR" altLang="en-US" sz="2000" b="1" dirty="0">
                <a:solidFill>
                  <a:schemeClr val="tx2">
                    <a:lumMod val="50000"/>
                  </a:schemeClr>
                </a:solidFill>
                <a:latin typeface="Cambria Math" panose="02040503050406030204" pitchFamily="18" charset="0"/>
                <a:ea typeface="나눔스퀘어_ac" panose="020B0600000101010101" pitchFamily="50" charset="-127"/>
              </a:rPr>
              <a:t>분산</a:t>
            </a:r>
            <a:r>
              <a:rPr lang="en-US" altLang="ko-KR" sz="2000" b="1" dirty="0">
                <a:solidFill>
                  <a:schemeClr val="tx2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ko-KR" altLang="en-US" sz="2000" b="1" dirty="0">
                <a:solidFill>
                  <a:schemeClr val="tx2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최소화 </a:t>
            </a:r>
            <a:r>
              <a:rPr lang="ko-KR" altLang="en-US" sz="20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하는 모델 설계가 목표</a:t>
            </a:r>
            <a:r>
              <a:rPr lang="en-US" altLang="ko-KR" sz="20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!</a:t>
            </a:r>
          </a:p>
        </p:txBody>
      </p:sp>
      <p:pic>
        <p:nvPicPr>
          <p:cNvPr id="21" name="그래픽 2" descr="확인 표시 단색으로 채워진">
            <a:extLst>
              <a:ext uri="{FF2B5EF4-FFF2-40B4-BE49-F238E27FC236}">
                <a16:creationId xmlns:a16="http://schemas.microsoft.com/office/drawing/2014/main" id="{B9710027-5495-4E35-AA48-B8F549D9EE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116580" y="1691106"/>
            <a:ext cx="774486" cy="77448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6A84E63-5499-4DD2-93EB-C242DF2ABC86}"/>
              </a:ext>
            </a:extLst>
          </p:cNvPr>
          <p:cNvSpPr txBox="1"/>
          <p:nvPr/>
        </p:nvSpPr>
        <p:spPr>
          <a:xfrm>
            <a:off x="467544" y="2691691"/>
            <a:ext cx="1835402" cy="52322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MSE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D320E0-EC43-4315-9B61-075EC445C879}"/>
              </a:ext>
            </a:extLst>
          </p:cNvPr>
          <p:cNvSpPr txBox="1"/>
          <p:nvPr/>
        </p:nvSpPr>
        <p:spPr>
          <a:xfrm>
            <a:off x="6235571" y="2432820"/>
            <a:ext cx="2268252" cy="95410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Reducible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Error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A37D284-C64A-4E6B-B417-6C7AF366A619}"/>
              </a:ext>
            </a:extLst>
          </p:cNvPr>
          <p:cNvSpPr/>
          <p:nvPr/>
        </p:nvSpPr>
        <p:spPr>
          <a:xfrm>
            <a:off x="3131840" y="2475294"/>
            <a:ext cx="2439122" cy="9116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ko-KR" sz="28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Irreducible</a:t>
            </a:r>
          </a:p>
          <a:p>
            <a:pPr lvl="0" algn="ctr">
              <a:defRPr/>
            </a:pPr>
            <a:r>
              <a:rPr lang="en-US" altLang="ko-KR" sz="28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Error</a:t>
            </a:r>
            <a:endParaRPr lang="ko-KR" altLang="en-US" sz="2800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C296E5-0B61-48D2-A478-C69426920D01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What is Modeling?</a:t>
            </a:r>
            <a:endParaRPr lang="ko-KR" altLang="en-US" sz="2400" spc="3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1911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래픽 2" descr="확인 표시 단색으로 채워진">
            <a:extLst>
              <a:ext uri="{FF2B5EF4-FFF2-40B4-BE49-F238E27FC236}">
                <a16:creationId xmlns:a16="http://schemas.microsoft.com/office/drawing/2014/main" id="{B9710027-5495-4E35-AA48-B8F549D9EE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116580" y="1691106"/>
            <a:ext cx="774486" cy="77448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28517A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3DC7B0-0231-4A2F-98D2-2D1D5353EC9B}"/>
              </a:ext>
            </a:extLst>
          </p:cNvPr>
          <p:cNvSpPr txBox="1"/>
          <p:nvPr/>
        </p:nvSpPr>
        <p:spPr>
          <a:xfrm>
            <a:off x="1872502" y="849398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FCAB21-4C66-4C8F-B574-CFB9D33A5CE8}"/>
              </a:ext>
            </a:extLst>
          </p:cNvPr>
          <p:cNvSpPr txBox="1"/>
          <p:nvPr/>
        </p:nvSpPr>
        <p:spPr>
          <a:xfrm>
            <a:off x="2483768" y="2693604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=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98A283-F831-4367-8AE0-8D87B51743C8}"/>
              </a:ext>
            </a:extLst>
          </p:cNvPr>
          <p:cNvSpPr txBox="1"/>
          <p:nvPr/>
        </p:nvSpPr>
        <p:spPr>
          <a:xfrm>
            <a:off x="5697420" y="2642298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+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99592" y="143596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</a:t>
            </a:r>
            <a:endParaRPr kumimoji="0" lang="ko-KR" altLang="en-US" sz="36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0EB2B7-D5D4-4DCA-9CE1-B42183C47A66}"/>
              </a:ext>
            </a:extLst>
          </p:cNvPr>
          <p:cNvSpPr txBox="1"/>
          <p:nvPr/>
        </p:nvSpPr>
        <p:spPr>
          <a:xfrm>
            <a:off x="533189" y="1052736"/>
            <a:ext cx="7676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편향</a:t>
            </a:r>
            <a:r>
              <a:rPr lang="en-US" altLang="ko-KR" sz="2400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</a:t>
            </a:r>
            <a:r>
              <a:rPr lang="ko-KR" altLang="en-US" sz="2400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분산 트레이드 오프</a:t>
            </a:r>
            <a:r>
              <a:rPr lang="en-US" altLang="ko-KR" sz="2400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(Bias-Variance Tradeoff)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A3A85D1-C447-46D5-9E5B-A4AEB9106F0B}"/>
              </a:ext>
            </a:extLst>
          </p:cNvPr>
          <p:cNvSpPr/>
          <p:nvPr/>
        </p:nvSpPr>
        <p:spPr>
          <a:xfrm>
            <a:off x="395536" y="1098454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A84E63-5499-4DD2-93EB-C242DF2ABC86}"/>
              </a:ext>
            </a:extLst>
          </p:cNvPr>
          <p:cNvSpPr txBox="1"/>
          <p:nvPr/>
        </p:nvSpPr>
        <p:spPr>
          <a:xfrm>
            <a:off x="467544" y="2691691"/>
            <a:ext cx="1835402" cy="52322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MSE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D320E0-EC43-4315-9B61-075EC445C879}"/>
              </a:ext>
            </a:extLst>
          </p:cNvPr>
          <p:cNvSpPr txBox="1"/>
          <p:nvPr/>
        </p:nvSpPr>
        <p:spPr>
          <a:xfrm>
            <a:off x="6235571" y="2432820"/>
            <a:ext cx="2268252" cy="95410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Reducible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Error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A37D284-C64A-4E6B-B417-6C7AF366A619}"/>
              </a:ext>
            </a:extLst>
          </p:cNvPr>
          <p:cNvSpPr/>
          <p:nvPr/>
        </p:nvSpPr>
        <p:spPr>
          <a:xfrm>
            <a:off x="3131840" y="2475294"/>
            <a:ext cx="2439122" cy="9116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ko-KR" sz="28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Irreducible</a:t>
            </a:r>
          </a:p>
          <a:p>
            <a:pPr lvl="0" algn="ctr">
              <a:defRPr/>
            </a:pPr>
            <a:r>
              <a:rPr lang="en-US" altLang="ko-KR" sz="28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Error</a:t>
            </a:r>
            <a:endParaRPr lang="ko-KR" altLang="en-US" sz="2800" dirty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80F8BC2-70B9-4BBC-A982-859CC667FEBB}"/>
                  </a:ext>
                </a:extLst>
              </p:cNvPr>
              <p:cNvSpPr txBox="1"/>
              <p:nvPr/>
            </p:nvSpPr>
            <p:spPr>
              <a:xfrm>
                <a:off x="467544" y="5055853"/>
                <a:ext cx="8379289" cy="13828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＊</a:t>
                </a:r>
                <a:r>
                  <a:rPr kumimoji="0" lang="en-US" altLang="ko-KR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Bias</a:t>
                </a:r>
                <a:r>
                  <a:rPr kumimoji="0" lang="ko-KR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는 편향</a:t>
                </a:r>
                <a:r>
                  <a:rPr kumimoji="0" lang="en-US" altLang="ko-K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, </a:t>
                </a:r>
                <a:r>
                  <a:rPr kumimoji="0" lang="ko-KR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즉 </a:t>
                </a:r>
                <a14:m>
                  <m:oMath xmlns:m="http://schemas.openxmlformats.org/officeDocument/2006/math">
                    <m:r>
                      <a:rPr kumimoji="0" lang="ko-KR" alt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kumimoji="0" lang="ko-KR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와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0" lang="ko-KR" altLang="en-US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836967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0" lang="ko-KR" altLang="en-US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kumimoji="0" lang="ko-KR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의 차이</a:t>
                </a:r>
                <a:r>
                  <a:rPr kumimoji="0" lang="en-US" altLang="ko-K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!</a:t>
                </a:r>
              </a:p>
              <a:p>
                <a:pPr marL="0" marR="0" lvl="0" indent="0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marL="0" marR="0" lvl="0" indent="0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＊</a:t>
                </a:r>
                <a:r>
                  <a:rPr kumimoji="0" lang="en-US" altLang="ko-K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0" lang="en-US" altLang="ko-KR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kumimoji="0" lang="en-US" altLang="ko-KR" sz="20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𝑽</m:t>
                        </m:r>
                        <m:r>
                          <a:rPr kumimoji="0" lang="en-US" altLang="ko-KR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𝒂𝒓</m:t>
                        </m:r>
                      </m:fName>
                      <m:e>
                        <m:d>
                          <m:dPr>
                            <m:ctrlPr>
                              <a:rPr kumimoji="0" lang="en-US" altLang="ko-KR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kumimoji="0" lang="en-US" altLang="ko-KR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0" lang="en-US" altLang="ko-KR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e>
                            </m:acc>
                          </m:e>
                        </m:d>
                      </m:e>
                    </m:func>
                  </m:oMath>
                </a14:m>
                <a:r>
                  <a:rPr kumimoji="0" lang="ko-KR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은 모델의 분산으로</a:t>
                </a:r>
                <a:r>
                  <a:rPr kumimoji="0" lang="en-US" altLang="ko-K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, </a:t>
                </a:r>
                <a:r>
                  <a:rPr kumimoji="0" lang="ko-KR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매번 다른 표본 </a:t>
                </a:r>
                <a:r>
                  <a:rPr kumimoji="0" lang="ko-KR" altLang="en-US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추출마다</a:t>
                </a:r>
                <a:r>
                  <a:rPr kumimoji="0" lang="ko-KR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얼마나 </a:t>
                </a:r>
                <a:r>
                  <a:rPr lang="ko-KR" altLang="en-US" sz="2000" dirty="0">
                    <a:solidFill>
                      <a:prstClr val="black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다</a:t>
                </a:r>
                <a:r>
                  <a:rPr kumimoji="0" lang="ko-KR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양한 형태를 </a:t>
                </a:r>
                <a:endPara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marL="0" marR="0" lvl="0" indent="0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2000" dirty="0">
                    <a:solidFill>
                      <a:prstClr val="black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   </a:t>
                </a:r>
                <a:r>
                  <a:rPr kumimoji="0" lang="ko-KR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나타내는 정도</a:t>
                </a:r>
                <a:r>
                  <a:rPr kumimoji="0" lang="en-US" altLang="ko-K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!</a:t>
                </a:r>
                <a:endPara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80F8BC2-70B9-4BBC-A982-859CC667F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5055853"/>
                <a:ext cx="8379289" cy="1382814"/>
              </a:xfrm>
              <a:prstGeom prst="rect">
                <a:avLst/>
              </a:prstGeom>
              <a:blipFill>
                <a:blip r:embed="rId5"/>
                <a:stretch>
                  <a:fillRect l="-801" t="-1322" b="-70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AAC0BFC3-AB78-445A-A898-5E18516102E6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What is Modeling?</a:t>
            </a:r>
            <a:endParaRPr lang="ko-KR" altLang="en-US" sz="2400" spc="3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9" name="사각형: 둥근 모서리 6">
            <a:extLst>
              <a:ext uri="{FF2B5EF4-FFF2-40B4-BE49-F238E27FC236}">
                <a16:creationId xmlns:a16="http://schemas.microsoft.com/office/drawing/2014/main" id="{A61F45DD-28CE-498A-AAB3-143915D888EE}"/>
              </a:ext>
            </a:extLst>
          </p:cNvPr>
          <p:cNvSpPr/>
          <p:nvPr/>
        </p:nvSpPr>
        <p:spPr>
          <a:xfrm>
            <a:off x="440319" y="3731664"/>
            <a:ext cx="8197124" cy="110361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표본 추출로 인해 발생하는 </a:t>
            </a:r>
            <a:r>
              <a:rPr lang="en-US" altLang="ko-KR" sz="20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Irreducible error</a:t>
            </a:r>
            <a:r>
              <a:rPr lang="ko-KR" altLang="en-US" sz="20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20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2000" dirty="0">
                <a:solidFill>
                  <a:prstClr val="black"/>
                </a:solidFill>
                <a:latin typeface="Cambria Math" panose="02040503050406030204" pitchFamily="18" charset="0"/>
                <a:ea typeface="나눔스퀘어_ac" panose="020B0600000101010101" pitchFamily="50" charset="-127"/>
              </a:rPr>
              <a:t>𝛿</a:t>
            </a:r>
            <a:r>
              <a:rPr lang="en-US" altLang="ko-KR" sz="20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^2</a:t>
            </a:r>
            <a:r>
              <a:rPr lang="en-US" altLang="ko-KR" sz="20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r>
              <a:rPr lang="ko-KR" altLang="en-US" sz="20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보다는</a:t>
            </a:r>
            <a:r>
              <a:rPr lang="en-US" altLang="ko-KR" sz="20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</a:p>
          <a:p>
            <a:pPr lvl="0" algn="ctr">
              <a:defRPr/>
            </a:pPr>
            <a:r>
              <a:rPr lang="en-US" altLang="ko-KR" sz="2000" b="1" dirty="0">
                <a:solidFill>
                  <a:schemeClr val="tx2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Reducible error (</a:t>
            </a:r>
            <a:r>
              <a:rPr lang="ko-KR" altLang="en-US" sz="2000" b="1" dirty="0">
                <a:solidFill>
                  <a:schemeClr val="tx2">
                    <a:lumMod val="50000"/>
                  </a:schemeClr>
                </a:solidFill>
                <a:latin typeface="Cambria Math" panose="02040503050406030204" pitchFamily="18" charset="0"/>
                <a:ea typeface="나눔스퀘어_ac" panose="020B0600000101010101" pitchFamily="50" charset="-127"/>
              </a:rPr>
              <a:t>편향</a:t>
            </a:r>
            <a:r>
              <a:rPr lang="en-US" altLang="ko-KR" sz="2000" b="1" dirty="0">
                <a:solidFill>
                  <a:schemeClr val="tx2">
                    <a:lumMod val="50000"/>
                  </a:schemeClr>
                </a:solidFill>
                <a:latin typeface="Cambria Math" panose="02040503050406030204" pitchFamily="18" charset="0"/>
                <a:ea typeface="나눔스퀘어_ac" panose="020B0600000101010101" pitchFamily="50" charset="-127"/>
              </a:rPr>
              <a:t>+</a:t>
            </a:r>
            <a:r>
              <a:rPr lang="ko-KR" altLang="en-US" sz="2000" b="1" dirty="0">
                <a:solidFill>
                  <a:schemeClr val="tx2">
                    <a:lumMod val="50000"/>
                  </a:schemeClr>
                </a:solidFill>
                <a:latin typeface="Cambria Math" panose="02040503050406030204" pitchFamily="18" charset="0"/>
                <a:ea typeface="나눔스퀘어_ac" panose="020B0600000101010101" pitchFamily="50" charset="-127"/>
              </a:rPr>
              <a:t>분산</a:t>
            </a:r>
            <a:r>
              <a:rPr lang="en-US" altLang="ko-KR" sz="2000" b="1" dirty="0">
                <a:solidFill>
                  <a:schemeClr val="tx2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ko-KR" altLang="en-US" sz="2000" b="1" dirty="0">
                <a:solidFill>
                  <a:schemeClr val="tx2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최소화 </a:t>
            </a:r>
            <a:r>
              <a:rPr lang="ko-KR" altLang="en-US" sz="20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하는 모델 설계가 목표</a:t>
            </a:r>
            <a:r>
              <a:rPr lang="en-US" altLang="ko-KR" sz="20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1118342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6">
            <a:extLst>
              <a:ext uri="{FF2B5EF4-FFF2-40B4-BE49-F238E27FC236}">
                <a16:creationId xmlns:a16="http://schemas.microsoft.com/office/drawing/2014/main" id="{4E748B98-FD04-4C8E-94F8-14E1E944E8F9}"/>
              </a:ext>
            </a:extLst>
          </p:cNvPr>
          <p:cNvSpPr/>
          <p:nvPr/>
        </p:nvSpPr>
        <p:spPr>
          <a:xfrm>
            <a:off x="136370" y="1886390"/>
            <a:ext cx="5372431" cy="419406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endParaRPr lang="en-US" altLang="ko-KR" sz="2400" dirty="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28517A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3DC7B0-0231-4A2F-98D2-2D1D5353EC9B}"/>
              </a:ext>
            </a:extLst>
          </p:cNvPr>
          <p:cNvSpPr txBox="1"/>
          <p:nvPr/>
        </p:nvSpPr>
        <p:spPr>
          <a:xfrm>
            <a:off x="1872502" y="849398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9ABD50CE-1A38-417F-9E92-4357408D5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37333"/>
            <a:ext cx="4892907" cy="3568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D9CB8B-278E-4D66-9224-2DAB18AD6AFC}"/>
              </a:ext>
            </a:extLst>
          </p:cNvPr>
          <p:cNvSpPr txBox="1"/>
          <p:nvPr/>
        </p:nvSpPr>
        <p:spPr>
          <a:xfrm>
            <a:off x="5652120" y="2852936"/>
            <a:ext cx="3663394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하지만</a:t>
            </a:r>
            <a:r>
              <a:rPr kumimoji="0" lang="en-US" altLang="ko-KR" sz="28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Bias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와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Variance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동시에 원하는 수준으로 줄이기 어려움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99592" y="143596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</a:t>
            </a:r>
            <a:endParaRPr kumimoji="0" lang="ko-KR" altLang="en-US" sz="36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A3A85D1-C447-46D5-9E5B-A4AEB9106F0B}"/>
              </a:ext>
            </a:extLst>
          </p:cNvPr>
          <p:cNvSpPr/>
          <p:nvPr/>
        </p:nvSpPr>
        <p:spPr>
          <a:xfrm>
            <a:off x="395536" y="1098454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B2562A-40B9-42DC-A9EC-ACCBE65C5F67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What is Modeling?</a:t>
            </a:r>
            <a:endParaRPr lang="ko-KR" altLang="en-US" sz="2400" spc="3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0EB2B7-D5D4-4DCA-9CE1-B42183C47A66}"/>
              </a:ext>
            </a:extLst>
          </p:cNvPr>
          <p:cNvSpPr txBox="1"/>
          <p:nvPr/>
        </p:nvSpPr>
        <p:spPr>
          <a:xfrm>
            <a:off x="533189" y="1052736"/>
            <a:ext cx="7676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편향</a:t>
            </a:r>
            <a:r>
              <a:rPr lang="en-US" altLang="ko-KR" sz="2400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</a:t>
            </a:r>
            <a:r>
              <a:rPr lang="ko-KR" altLang="en-US" sz="2400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분산 트레이드 오프</a:t>
            </a:r>
            <a:r>
              <a:rPr lang="en-US" altLang="ko-KR" sz="2400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(Bias-Variance Tradeoff)</a:t>
            </a:r>
          </a:p>
        </p:txBody>
      </p:sp>
    </p:spTree>
    <p:extLst>
      <p:ext uri="{BB962C8B-B14F-4D97-AF65-F5344CB8AC3E}">
        <p14:creationId xmlns:p14="http://schemas.microsoft.com/office/powerpoint/2010/main" val="15832401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5D9CB8B-278E-4D66-9224-2DAB18AD6AFC}"/>
              </a:ext>
            </a:extLst>
          </p:cNvPr>
          <p:cNvSpPr txBox="1"/>
          <p:nvPr/>
        </p:nvSpPr>
        <p:spPr>
          <a:xfrm>
            <a:off x="5480606" y="3068960"/>
            <a:ext cx="36633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하지만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Bias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와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Variance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를 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동시에 원하는 수준으로 줄이기 어려움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28517A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3DC7B0-0231-4A2F-98D2-2D1D5353EC9B}"/>
              </a:ext>
            </a:extLst>
          </p:cNvPr>
          <p:cNvSpPr txBox="1"/>
          <p:nvPr/>
        </p:nvSpPr>
        <p:spPr>
          <a:xfrm>
            <a:off x="1872502" y="849398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9ABD50CE-1A38-417F-9E92-4357408D5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91" y="2348880"/>
            <a:ext cx="3878797" cy="2828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899592" y="143596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</a:t>
            </a:r>
            <a:endParaRPr kumimoji="0" lang="ko-KR" altLang="en-US" sz="36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A3A85D1-C447-46D5-9E5B-A4AEB9106F0B}"/>
              </a:ext>
            </a:extLst>
          </p:cNvPr>
          <p:cNvSpPr/>
          <p:nvPr/>
        </p:nvSpPr>
        <p:spPr>
          <a:xfrm>
            <a:off x="395536" y="1098454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3EAF54-E9F5-475F-89B2-8171BE147985}"/>
              </a:ext>
            </a:extLst>
          </p:cNvPr>
          <p:cNvSpPr/>
          <p:nvPr/>
        </p:nvSpPr>
        <p:spPr>
          <a:xfrm>
            <a:off x="27284" y="1556993"/>
            <a:ext cx="9116716" cy="5168840"/>
          </a:xfrm>
          <a:prstGeom prst="rect">
            <a:avLst/>
          </a:prstGeom>
          <a:solidFill>
            <a:schemeClr val="tx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1E7525-D3A3-4F84-8D61-BB441E157AE0}"/>
              </a:ext>
            </a:extLst>
          </p:cNvPr>
          <p:cNvSpPr txBox="1"/>
          <p:nvPr/>
        </p:nvSpPr>
        <p:spPr>
          <a:xfrm>
            <a:off x="362458" y="3038031"/>
            <a:ext cx="863510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필연적으로 하나를 줄이면 하나가 커지는</a:t>
            </a:r>
            <a:endParaRPr kumimoji="0" lang="en-US" altLang="ko-KR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kumimoji="0" lang="en-US" altLang="ko-KR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트레이드 오프</a:t>
            </a:r>
            <a:r>
              <a:rPr kumimoji="0" lang="en-US" altLang="ko-KR" sz="4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(trade-off) </a:t>
            </a:r>
            <a:r>
              <a:rPr kumimoji="0" lang="ko-KR" altLang="en-US" sz="36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발생</a:t>
            </a:r>
            <a:r>
              <a:rPr kumimoji="0" lang="en-US" altLang="ko-KR" sz="36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!</a:t>
            </a:r>
            <a:endParaRPr kumimoji="0" lang="ko-KR" altLang="en-US" sz="40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FB0F00-DECC-48D6-A630-1D7AACDEB100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What is Modeling?</a:t>
            </a:r>
            <a:endParaRPr lang="ko-KR" altLang="en-US" sz="2400" spc="3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0EB2B7-D5D4-4DCA-9CE1-B42183C47A66}"/>
              </a:ext>
            </a:extLst>
          </p:cNvPr>
          <p:cNvSpPr txBox="1"/>
          <p:nvPr/>
        </p:nvSpPr>
        <p:spPr>
          <a:xfrm>
            <a:off x="533189" y="1052736"/>
            <a:ext cx="7676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편향</a:t>
            </a:r>
            <a:r>
              <a:rPr lang="en-US" altLang="ko-KR" sz="2400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</a:t>
            </a:r>
            <a:r>
              <a:rPr lang="ko-KR" altLang="en-US" sz="2400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분산 트레이드 오프</a:t>
            </a:r>
            <a:r>
              <a:rPr lang="en-US" altLang="ko-KR" sz="2400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(Bias-Variance Tradeoff)</a:t>
            </a:r>
          </a:p>
        </p:txBody>
      </p:sp>
    </p:spTree>
    <p:extLst>
      <p:ext uri="{BB962C8B-B14F-4D97-AF65-F5344CB8AC3E}">
        <p14:creationId xmlns:p14="http://schemas.microsoft.com/office/powerpoint/2010/main" val="8141285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6">
            <a:extLst>
              <a:ext uri="{FF2B5EF4-FFF2-40B4-BE49-F238E27FC236}">
                <a16:creationId xmlns:a16="http://schemas.microsoft.com/office/drawing/2014/main" id="{1B4243DD-71C8-49E8-8C3A-B24AB3CC0921}"/>
              </a:ext>
            </a:extLst>
          </p:cNvPr>
          <p:cNvSpPr/>
          <p:nvPr/>
        </p:nvSpPr>
        <p:spPr>
          <a:xfrm>
            <a:off x="402752" y="2128580"/>
            <a:ext cx="8417720" cy="341494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endParaRPr lang="en-US" altLang="ko-KR" sz="2400" dirty="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28517A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3DC7B0-0231-4A2F-98D2-2D1D5353EC9B}"/>
              </a:ext>
            </a:extLst>
          </p:cNvPr>
          <p:cNvSpPr txBox="1"/>
          <p:nvPr/>
        </p:nvSpPr>
        <p:spPr>
          <a:xfrm>
            <a:off x="1872502" y="849398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9592" y="143596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</a:t>
            </a:r>
            <a:endParaRPr kumimoji="0" lang="ko-KR" altLang="en-US" sz="36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0EB2B7-D5D4-4DCA-9CE1-B42183C47A66}"/>
              </a:ext>
            </a:extLst>
          </p:cNvPr>
          <p:cNvSpPr txBox="1"/>
          <p:nvPr/>
        </p:nvSpPr>
        <p:spPr>
          <a:xfrm>
            <a:off x="540404" y="1092314"/>
            <a:ext cx="7676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모델의 복잡도 </a:t>
            </a:r>
            <a:r>
              <a:rPr lang="en-US" altLang="ko-KR" sz="2400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(model complexity)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A3A85D1-C447-46D5-9E5B-A4AEB9106F0B}"/>
              </a:ext>
            </a:extLst>
          </p:cNvPr>
          <p:cNvSpPr/>
          <p:nvPr/>
        </p:nvSpPr>
        <p:spPr>
          <a:xfrm>
            <a:off x="402751" y="113803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7F60FA-8CB0-4477-A5FF-6D966784D954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What is Modeling?</a:t>
            </a:r>
            <a:endParaRPr lang="ko-KR" altLang="en-US" sz="2400" spc="3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59" y="2420888"/>
            <a:ext cx="7563906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900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28517A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3DC7B0-0231-4A2F-98D2-2D1D5353EC9B}"/>
              </a:ext>
            </a:extLst>
          </p:cNvPr>
          <p:cNvSpPr txBox="1"/>
          <p:nvPr/>
        </p:nvSpPr>
        <p:spPr>
          <a:xfrm>
            <a:off x="1872502" y="849398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3DD2C44-7600-4552-80A2-B947E7363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458047"/>
            <a:ext cx="3196201" cy="309403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99592" y="143596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</a:t>
            </a:r>
            <a:endParaRPr kumimoji="0" lang="ko-KR" altLang="en-US" sz="36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A3A85D1-C447-46D5-9E5B-A4AEB9106F0B}"/>
              </a:ext>
            </a:extLst>
          </p:cNvPr>
          <p:cNvSpPr/>
          <p:nvPr/>
        </p:nvSpPr>
        <p:spPr>
          <a:xfrm>
            <a:off x="402751" y="113803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7F60FA-8CB0-4477-A5FF-6D966784D954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What is Modeling?</a:t>
            </a:r>
            <a:endParaRPr lang="ko-KR" altLang="en-US" sz="2400" spc="3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0EB2B7-D5D4-4DCA-9CE1-B42183C47A66}"/>
              </a:ext>
            </a:extLst>
          </p:cNvPr>
          <p:cNvSpPr txBox="1"/>
          <p:nvPr/>
        </p:nvSpPr>
        <p:spPr>
          <a:xfrm>
            <a:off x="540404" y="1092314"/>
            <a:ext cx="7676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모델의 복잡도 </a:t>
            </a:r>
            <a:r>
              <a:rPr lang="en-US" altLang="ko-KR" sz="2400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(model complexity)</a:t>
            </a:r>
          </a:p>
        </p:txBody>
      </p:sp>
      <p:sp>
        <p:nvSpPr>
          <p:cNvPr id="15" name="사각형: 둥근 모서리 6">
            <a:extLst>
              <a:ext uri="{FF2B5EF4-FFF2-40B4-BE49-F238E27FC236}">
                <a16:creationId xmlns:a16="http://schemas.microsoft.com/office/drawing/2014/main" id="{53C2EB65-BB65-45C4-8EB9-D376F2C07F3B}"/>
              </a:ext>
            </a:extLst>
          </p:cNvPr>
          <p:cNvSpPr/>
          <p:nvPr/>
        </p:nvSpPr>
        <p:spPr>
          <a:xfrm>
            <a:off x="4378412" y="2154817"/>
            <a:ext cx="4468054" cy="143383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ko-KR" sz="240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High bias, low variance</a:t>
            </a:r>
            <a:endParaRPr lang="en-US" altLang="ko-KR" sz="240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0" algn="ctr">
              <a:defRPr/>
            </a:pPr>
            <a:r>
              <a:rPr lang="ko-KR" altLang="en-US" sz="240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이해와 해석 </a:t>
            </a:r>
            <a:r>
              <a:rPr lang="en-US" altLang="ko-KR" sz="240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Good!</a:t>
            </a:r>
            <a:endParaRPr lang="en-US" altLang="ko-KR" sz="2400" dirty="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사각형: 둥근 모서리 6">
            <a:extLst>
              <a:ext uri="{FF2B5EF4-FFF2-40B4-BE49-F238E27FC236}">
                <a16:creationId xmlns:a16="http://schemas.microsoft.com/office/drawing/2014/main" id="{A158B53C-94B4-4F2C-9C5C-4C0356EE64F2}"/>
              </a:ext>
            </a:extLst>
          </p:cNvPr>
          <p:cNvSpPr/>
          <p:nvPr/>
        </p:nvSpPr>
        <p:spPr>
          <a:xfrm>
            <a:off x="4423878" y="4005064"/>
            <a:ext cx="4328692" cy="110361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2800" b="1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높은 편향</a:t>
            </a:r>
            <a:endParaRPr lang="en-US" altLang="ko-KR" sz="2800" b="1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0" algn="ctr">
              <a:defRPr/>
            </a:pPr>
            <a:r>
              <a:rPr lang="ko-KR" altLang="en-US" sz="240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정확한 예측은</a:t>
            </a:r>
            <a:r>
              <a:rPr lang="en-US" altLang="ko-KR" sz="240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Bad!</a:t>
            </a:r>
            <a:endParaRPr lang="en-US" altLang="ko-KR" sz="2400" dirty="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7594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28517A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3DC7B0-0231-4A2F-98D2-2D1D5353EC9B}"/>
              </a:ext>
            </a:extLst>
          </p:cNvPr>
          <p:cNvSpPr txBox="1"/>
          <p:nvPr/>
        </p:nvSpPr>
        <p:spPr>
          <a:xfrm>
            <a:off x="1872502" y="849398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0B7A462-4EA1-4DE2-B994-89BA34E48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552453"/>
            <a:ext cx="3304841" cy="309403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99592" y="143596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</a:t>
            </a:r>
            <a:endParaRPr kumimoji="0" lang="ko-KR" altLang="en-US" sz="36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A3A85D1-C447-46D5-9E5B-A4AEB9106F0B}"/>
              </a:ext>
            </a:extLst>
          </p:cNvPr>
          <p:cNvSpPr/>
          <p:nvPr/>
        </p:nvSpPr>
        <p:spPr>
          <a:xfrm>
            <a:off x="402751" y="113803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1" name="사각형: 둥근 모서리 6">
            <a:extLst>
              <a:ext uri="{FF2B5EF4-FFF2-40B4-BE49-F238E27FC236}">
                <a16:creationId xmlns:a16="http://schemas.microsoft.com/office/drawing/2014/main" id="{A61F45DD-28CE-498A-AAB3-143915D888EE}"/>
              </a:ext>
            </a:extLst>
          </p:cNvPr>
          <p:cNvSpPr/>
          <p:nvPr/>
        </p:nvSpPr>
        <p:spPr>
          <a:xfrm>
            <a:off x="4399914" y="2341274"/>
            <a:ext cx="4468054" cy="143383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ko-KR" sz="2400" dirty="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Low bias, High variance</a:t>
            </a:r>
          </a:p>
          <a:p>
            <a:pPr lvl="0"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주어진 데이터에서는 </a:t>
            </a:r>
            <a:endParaRPr lang="en-US" altLang="ko-KR" sz="2400" dirty="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0"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정확한 예측 </a:t>
            </a:r>
            <a:r>
              <a:rPr lang="en-US" altLang="ko-KR" sz="240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Good!</a:t>
            </a:r>
            <a:endParaRPr lang="ko-KR" altLang="en-US" sz="2400" dirty="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87DF3A-FB3C-44C7-A39A-59AB436CA0EA}"/>
              </a:ext>
            </a:extLst>
          </p:cNvPr>
          <p:cNvSpPr txBox="1"/>
          <p:nvPr/>
        </p:nvSpPr>
        <p:spPr>
          <a:xfrm>
            <a:off x="2771800" y="21306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What is Modeling?</a:t>
            </a:r>
            <a:endParaRPr lang="ko-KR" altLang="en-US" sz="2400" spc="3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2" name="사각형: 둥근 모서리 6">
            <a:extLst>
              <a:ext uri="{FF2B5EF4-FFF2-40B4-BE49-F238E27FC236}">
                <a16:creationId xmlns:a16="http://schemas.microsoft.com/office/drawing/2014/main" id="{A61F45DD-28CE-498A-AAB3-143915D888EE}"/>
              </a:ext>
            </a:extLst>
          </p:cNvPr>
          <p:cNvSpPr/>
          <p:nvPr/>
        </p:nvSpPr>
        <p:spPr>
          <a:xfrm>
            <a:off x="4423878" y="4099470"/>
            <a:ext cx="4328692" cy="110361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28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높은 분산</a:t>
            </a:r>
            <a:r>
              <a:rPr lang="en-US" altLang="ko-KR" sz="2800" b="1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pPr lvl="0"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일반화된 </a:t>
            </a:r>
            <a:r>
              <a:rPr lang="ko-KR" altLang="en-US" sz="2400" dirty="0" err="1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해석력은</a:t>
            </a:r>
            <a:r>
              <a:rPr lang="ko-KR" altLang="en-US" sz="240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40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Bad!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0EB2B7-D5D4-4DCA-9CE1-B42183C47A66}"/>
              </a:ext>
            </a:extLst>
          </p:cNvPr>
          <p:cNvSpPr txBox="1"/>
          <p:nvPr/>
        </p:nvSpPr>
        <p:spPr>
          <a:xfrm>
            <a:off x="540404" y="1092314"/>
            <a:ext cx="7676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모델의 복잡도 </a:t>
            </a:r>
            <a:r>
              <a:rPr lang="en-US" altLang="ko-KR" sz="2400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(model complexity)</a:t>
            </a:r>
          </a:p>
        </p:txBody>
      </p:sp>
    </p:spTree>
    <p:extLst>
      <p:ext uri="{BB962C8B-B14F-4D97-AF65-F5344CB8AC3E}">
        <p14:creationId xmlns:p14="http://schemas.microsoft.com/office/powerpoint/2010/main" val="2864833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123728" y="223235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What is Data Mining?</a:t>
            </a:r>
            <a:endParaRPr lang="ko-KR" altLang="en-US" sz="2400" spc="3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0EB2B7-D5D4-4DCA-9CE1-B42183C47A66}"/>
              </a:ext>
            </a:extLst>
          </p:cNvPr>
          <p:cNvSpPr txBox="1"/>
          <p:nvPr/>
        </p:nvSpPr>
        <p:spPr>
          <a:xfrm>
            <a:off x="677205" y="1010995"/>
            <a:ext cx="2893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정의 및 접근법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A3A85D1-C447-46D5-9E5B-A4AEB9106F0B}"/>
              </a:ext>
            </a:extLst>
          </p:cNvPr>
          <p:cNvSpPr/>
          <p:nvPr/>
        </p:nvSpPr>
        <p:spPr>
          <a:xfrm>
            <a:off x="539552" y="104061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70B38E74-8A97-49EE-846B-7FA1E3AA7F4E}"/>
              </a:ext>
            </a:extLst>
          </p:cNvPr>
          <p:cNvGrpSpPr/>
          <p:nvPr/>
        </p:nvGrpSpPr>
        <p:grpSpPr>
          <a:xfrm>
            <a:off x="1187624" y="1682299"/>
            <a:ext cx="2757001" cy="2613031"/>
            <a:chOff x="1098454" y="1176009"/>
            <a:chExt cx="2757001" cy="2613031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B511F0FC-1877-4537-B00B-4C08C9B1D28C}"/>
                </a:ext>
              </a:extLst>
            </p:cNvPr>
            <p:cNvSpPr/>
            <p:nvPr/>
          </p:nvSpPr>
          <p:spPr>
            <a:xfrm>
              <a:off x="1175590" y="1176009"/>
              <a:ext cx="2604322" cy="261303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BB859D6A-7705-455D-A2AD-E991BE6E97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9279" y="1593611"/>
              <a:ext cx="1475349" cy="1475349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BE5BA81-AF1B-4DCC-8783-7F482F8B9E0F}"/>
                </a:ext>
              </a:extLst>
            </p:cNvPr>
            <p:cNvSpPr txBox="1"/>
            <p:nvPr/>
          </p:nvSpPr>
          <p:spPr>
            <a:xfrm>
              <a:off x="1098454" y="3140968"/>
              <a:ext cx="27570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AI</a:t>
              </a: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D5DA282A-8328-4336-83D1-A678FD825FB5}"/>
              </a:ext>
            </a:extLst>
          </p:cNvPr>
          <p:cNvGrpSpPr/>
          <p:nvPr/>
        </p:nvGrpSpPr>
        <p:grpSpPr>
          <a:xfrm>
            <a:off x="5436096" y="1652642"/>
            <a:ext cx="2757001" cy="2613031"/>
            <a:chOff x="5441807" y="1176009"/>
            <a:chExt cx="2757001" cy="2613031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8E0A3213-AF82-4E0C-9586-9B48051CE9B1}"/>
                </a:ext>
              </a:extLst>
            </p:cNvPr>
            <p:cNvSpPr/>
            <p:nvPr/>
          </p:nvSpPr>
          <p:spPr>
            <a:xfrm>
              <a:off x="5486643" y="1176009"/>
              <a:ext cx="2604322" cy="261303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E0AD1CC1-63D8-4DCD-B14A-B8B89F322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51132" y="1602615"/>
              <a:ext cx="1538353" cy="1538353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B4B0FA9-B0A8-406C-B45A-D2107940E7CD}"/>
                </a:ext>
              </a:extLst>
            </p:cNvPr>
            <p:cNvSpPr txBox="1"/>
            <p:nvPr/>
          </p:nvSpPr>
          <p:spPr>
            <a:xfrm>
              <a:off x="5441807" y="3131676"/>
              <a:ext cx="27570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통계학</a:t>
              </a:r>
              <a:endParaRPr lang="en-US" altLang="ko-KR" b="1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CA88D837-E751-4861-9D05-E32A627FBB03}"/>
              </a:ext>
            </a:extLst>
          </p:cNvPr>
          <p:cNvGrpSpPr/>
          <p:nvPr/>
        </p:nvGrpSpPr>
        <p:grpSpPr>
          <a:xfrm>
            <a:off x="3347864" y="3868736"/>
            <a:ext cx="2757001" cy="2613031"/>
            <a:chOff x="1030433" y="3809783"/>
            <a:chExt cx="2757001" cy="2613031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AB0CB715-47B4-40B1-84AC-803DEBBB09F3}"/>
                </a:ext>
              </a:extLst>
            </p:cNvPr>
            <p:cNvSpPr/>
            <p:nvPr/>
          </p:nvSpPr>
          <p:spPr>
            <a:xfrm>
              <a:off x="1106772" y="3809783"/>
              <a:ext cx="2604322" cy="261303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DA770A79-6B86-4AEB-81F7-DE83F238DD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5703" y="4196473"/>
              <a:ext cx="1680799" cy="1680799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817806E-ECF1-48E2-B3B6-78EE2ABB885D}"/>
                </a:ext>
              </a:extLst>
            </p:cNvPr>
            <p:cNvSpPr txBox="1"/>
            <p:nvPr/>
          </p:nvSpPr>
          <p:spPr>
            <a:xfrm>
              <a:off x="1030433" y="5877272"/>
              <a:ext cx="27570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패턴 인식</a:t>
              </a:r>
              <a:endParaRPr lang="en-US" altLang="ko-KR" b="1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04114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466126" y="3311591"/>
            <a:ext cx="4194106" cy="10772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28517A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2466126" y="3140968"/>
            <a:ext cx="4194106" cy="103962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43952" y="1047909"/>
            <a:ext cx="3456384" cy="2010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200" b="1" i="0" u="none" strike="noStrike" kern="1200" cap="none" spc="300" normalizeH="0" baseline="0" noProof="0" dirty="0">
                <a:ln>
                  <a:noFill/>
                </a:ln>
                <a:solidFill>
                  <a:srgbClr val="28517A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3</a:t>
            </a:r>
            <a:endParaRPr kumimoji="0" lang="ko-KR" altLang="en-US" sz="7200" b="1" i="0" u="none" strike="noStrike" kern="1200" cap="none" spc="300" normalizeH="0" baseline="0" noProof="0" dirty="0">
              <a:ln>
                <a:noFill/>
              </a:ln>
              <a:solidFill>
                <a:srgbClr val="28517A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75756" y="3311590"/>
            <a:ext cx="43924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How to avoid Overfitting</a:t>
            </a:r>
          </a:p>
        </p:txBody>
      </p:sp>
    </p:spTree>
    <p:extLst>
      <p:ext uri="{BB962C8B-B14F-4D97-AF65-F5344CB8AC3E}">
        <p14:creationId xmlns:p14="http://schemas.microsoft.com/office/powerpoint/2010/main" val="26493982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28517A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DF4819B-16D4-47F7-B082-7CB9089DCF21}"/>
              </a:ext>
            </a:extLst>
          </p:cNvPr>
          <p:cNvSpPr/>
          <p:nvPr/>
        </p:nvSpPr>
        <p:spPr>
          <a:xfrm>
            <a:off x="863588" y="-1"/>
            <a:ext cx="504056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28517A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AF74E8-9EDD-49DB-8AA0-1994B4D0F463}"/>
              </a:ext>
            </a:extLst>
          </p:cNvPr>
          <p:cNvSpPr txBox="1"/>
          <p:nvPr/>
        </p:nvSpPr>
        <p:spPr>
          <a:xfrm>
            <a:off x="876083" y="119290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3</a:t>
            </a:r>
            <a:endParaRPr kumimoji="0" lang="ko-KR" altLang="en-US" sz="36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D32DE7F-F7E5-4A15-872E-36E4BF9D0DAB}"/>
              </a:ext>
            </a:extLst>
          </p:cNvPr>
          <p:cNvSpPr/>
          <p:nvPr/>
        </p:nvSpPr>
        <p:spPr>
          <a:xfrm flipV="1">
            <a:off x="-2" y="755636"/>
            <a:ext cx="9116717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00EE87F-730D-48FF-821B-8C90443B297D}"/>
              </a:ext>
            </a:extLst>
          </p:cNvPr>
          <p:cNvSpPr/>
          <p:nvPr/>
        </p:nvSpPr>
        <p:spPr>
          <a:xfrm>
            <a:off x="899593" y="1020277"/>
            <a:ext cx="110106" cy="4582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6E6790-9983-4971-8519-B8C2BA33D5BA}"/>
              </a:ext>
            </a:extLst>
          </p:cNvPr>
          <p:cNvSpPr txBox="1"/>
          <p:nvPr/>
        </p:nvSpPr>
        <p:spPr>
          <a:xfrm>
            <a:off x="1091062" y="1009984"/>
            <a:ext cx="5363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Overfitting [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과적합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 문제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BC6D63-DE4B-46DF-AF93-910EFCEF40BD}"/>
              </a:ext>
            </a:extLst>
          </p:cNvPr>
          <p:cNvSpPr txBox="1"/>
          <p:nvPr/>
        </p:nvSpPr>
        <p:spPr>
          <a:xfrm>
            <a:off x="5618210" y="2039534"/>
            <a:ext cx="32742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복잡</a:t>
            </a:r>
            <a:r>
              <a:rPr kumimoji="0" lang="ko-KR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한 모델일수록</a:t>
            </a:r>
            <a:r>
              <a:rPr kumimoji="0" lang="en-US" altLang="ko-KR" sz="2400" b="0" i="1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즉 </a:t>
            </a:r>
            <a:r>
              <a:rPr kumimoji="0" lang="en-US" altLang="ko-KR" sz="2400" b="0" i="1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 </a:t>
            </a:r>
            <a:r>
              <a:rPr kumimoji="0" lang="ko-KR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모델의 </a:t>
            </a:r>
            <a:r>
              <a:rPr kumimoji="0" lang="ko-KR" altLang="en-US" sz="2400" b="0" i="1" u="sng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파라미터</a:t>
            </a:r>
            <a:r>
              <a:rPr kumimoji="0" lang="ko-KR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가 </a:t>
            </a:r>
            <a:endParaRPr kumimoji="0" lang="en-US" altLang="ko-KR" sz="2400" b="0" i="1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50000"/>
                </a:srgbClr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많아질수록</a:t>
            </a:r>
            <a:endParaRPr kumimoji="0" lang="en-US" altLang="ko-KR" sz="2400" b="0" i="1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50000"/>
                </a:srgbClr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pic>
        <p:nvPicPr>
          <p:cNvPr id="15" name="Picture 2" descr="Degree 1 MSE = 4.08e-01(+/- 4.25e-01), Degree 4 MSE = 4.32e-02(+/- 7.08e-02), Degree 15 MSE = 1.83e+08(+/- 5.48e+08)">
            <a:extLst>
              <a:ext uri="{FF2B5EF4-FFF2-40B4-BE49-F238E27FC236}">
                <a16:creationId xmlns:a16="http://schemas.microsoft.com/office/drawing/2014/main" id="{89AF583C-CD33-4CB4-AD41-B87F48C6E4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62" t="11124" r="9051"/>
          <a:stretch/>
        </p:blipFill>
        <p:spPr bwMode="auto">
          <a:xfrm>
            <a:off x="539552" y="1772816"/>
            <a:ext cx="4680520" cy="449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3565759-835E-43CB-ACEC-11249D534FEC}"/>
              </a:ext>
            </a:extLst>
          </p:cNvPr>
          <p:cNvCxnSpPr>
            <a:cxnSpLocks/>
          </p:cNvCxnSpPr>
          <p:nvPr/>
        </p:nvCxnSpPr>
        <p:spPr>
          <a:xfrm>
            <a:off x="6986362" y="3429000"/>
            <a:ext cx="0" cy="57606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5444CCE-44AA-45A9-AE30-B6DB8BD4018E}"/>
              </a:ext>
            </a:extLst>
          </p:cNvPr>
          <p:cNvSpPr txBox="1"/>
          <p:nvPr/>
        </p:nvSpPr>
        <p:spPr>
          <a:xfrm>
            <a:off x="5474194" y="4221088"/>
            <a:ext cx="349029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1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“</a:t>
            </a:r>
            <a:r>
              <a:rPr kumimoji="0" lang="ko-KR" altLang="en-US" sz="4400" b="0" i="1" u="none" strike="noStrike" kern="1200" cap="none" spc="0" normalizeH="0" baseline="0" noProof="0" dirty="0" err="1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과적합</a:t>
            </a:r>
            <a:r>
              <a:rPr kumimoji="0" lang="ko-KR" altLang="en-US" sz="4400" b="0" i="1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 발생 위험 증가</a:t>
            </a:r>
            <a:r>
              <a:rPr kumimoji="0" lang="en-US" altLang="ko-KR" sz="4400" b="0" i="1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!”</a:t>
            </a:r>
            <a:endParaRPr kumimoji="0" lang="en-US" altLang="ko-KR" sz="4400" b="0" i="1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50000"/>
                </a:srgbClr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F2FCD34-CE78-4C14-A8CA-6EB0F9F04F58}"/>
              </a:ext>
            </a:extLst>
          </p:cNvPr>
          <p:cNvSpPr txBox="1"/>
          <p:nvPr/>
        </p:nvSpPr>
        <p:spPr>
          <a:xfrm>
            <a:off x="954646" y="6086454"/>
            <a:ext cx="424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관측치 지점 하나하나 다 연결한 모습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보이뉘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?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110084" y="212825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How to Avoid Overfitting</a:t>
            </a:r>
          </a:p>
        </p:txBody>
      </p:sp>
    </p:spTree>
    <p:extLst>
      <p:ext uri="{BB962C8B-B14F-4D97-AF65-F5344CB8AC3E}">
        <p14:creationId xmlns:p14="http://schemas.microsoft.com/office/powerpoint/2010/main" val="18609648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28517A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DF4819B-16D4-47F7-B082-7CB9089DCF21}"/>
              </a:ext>
            </a:extLst>
          </p:cNvPr>
          <p:cNvSpPr/>
          <p:nvPr/>
        </p:nvSpPr>
        <p:spPr>
          <a:xfrm>
            <a:off x="863588" y="-1"/>
            <a:ext cx="504056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28517A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AF74E8-9EDD-49DB-8AA0-1994B4D0F463}"/>
              </a:ext>
            </a:extLst>
          </p:cNvPr>
          <p:cNvSpPr txBox="1"/>
          <p:nvPr/>
        </p:nvSpPr>
        <p:spPr>
          <a:xfrm>
            <a:off x="876083" y="119290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3</a:t>
            </a:r>
            <a:endParaRPr kumimoji="0" lang="ko-KR" altLang="en-US" sz="36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D32DE7F-F7E5-4A15-872E-36E4BF9D0DAB}"/>
              </a:ext>
            </a:extLst>
          </p:cNvPr>
          <p:cNvSpPr/>
          <p:nvPr/>
        </p:nvSpPr>
        <p:spPr>
          <a:xfrm flipV="1">
            <a:off x="-2" y="755636"/>
            <a:ext cx="9116717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00EE87F-730D-48FF-821B-8C90443B297D}"/>
              </a:ext>
            </a:extLst>
          </p:cNvPr>
          <p:cNvSpPr/>
          <p:nvPr/>
        </p:nvSpPr>
        <p:spPr>
          <a:xfrm>
            <a:off x="899593" y="1020277"/>
            <a:ext cx="110106" cy="4582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6E6790-9983-4971-8519-B8C2BA33D5BA}"/>
              </a:ext>
            </a:extLst>
          </p:cNvPr>
          <p:cNvSpPr txBox="1"/>
          <p:nvPr/>
        </p:nvSpPr>
        <p:spPr>
          <a:xfrm>
            <a:off x="1115616" y="1016842"/>
            <a:ext cx="5363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Overfitting [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과적합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 문제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444CCE-44AA-45A9-AE30-B6DB8BD4018E}"/>
              </a:ext>
            </a:extLst>
          </p:cNvPr>
          <p:cNvSpPr txBox="1"/>
          <p:nvPr/>
        </p:nvSpPr>
        <p:spPr>
          <a:xfrm>
            <a:off x="1024808" y="1729475"/>
            <a:ext cx="6120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1" u="sng" strike="noStrike" kern="1200" cap="none" spc="0" normalizeH="0" baseline="0" noProof="0" dirty="0" err="1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과적합</a:t>
            </a:r>
            <a:r>
              <a:rPr kumimoji="0" lang="ko-KR" altLang="en-US" sz="3200" b="0" i="1" u="sng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 발생 위험 증가</a:t>
            </a:r>
            <a:r>
              <a:rPr kumimoji="0" lang="en-US" altLang="ko-KR" sz="3200" b="0" i="1" u="sng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!</a:t>
            </a:r>
            <a:endParaRPr kumimoji="0" lang="en-US" altLang="ko-KR" sz="3200" b="0" i="1" u="sng" strike="noStrike" kern="1200" cap="none" spc="0" normalizeH="0" baseline="0" noProof="0" dirty="0">
              <a:ln>
                <a:noFill/>
              </a:ln>
              <a:solidFill>
                <a:srgbClr val="1F497D">
                  <a:lumMod val="50000"/>
                </a:srgbClr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61F45DD-28CE-498A-AAB3-143915D888EE}"/>
              </a:ext>
            </a:extLst>
          </p:cNvPr>
          <p:cNvSpPr/>
          <p:nvPr/>
        </p:nvSpPr>
        <p:spPr>
          <a:xfrm>
            <a:off x="1784936" y="2612501"/>
            <a:ext cx="5934167" cy="110361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우리에게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8517A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주어진 데이터에 대해서만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 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완벽히 설명하는 모델 설계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719671C-FF43-4050-9D38-ED8859315CE7}"/>
              </a:ext>
            </a:extLst>
          </p:cNvPr>
          <p:cNvCxnSpPr>
            <a:cxnSpLocks/>
          </p:cNvCxnSpPr>
          <p:nvPr/>
        </p:nvCxnSpPr>
        <p:spPr>
          <a:xfrm>
            <a:off x="4716016" y="3861048"/>
            <a:ext cx="0" cy="72008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0D1C37F-4576-4C31-9B58-85317FAC6CF6}"/>
              </a:ext>
            </a:extLst>
          </p:cNvPr>
          <p:cNvSpPr txBox="1"/>
          <p:nvPr/>
        </p:nvSpPr>
        <p:spPr>
          <a:xfrm>
            <a:off x="4888451" y="4039739"/>
            <a:ext cx="2808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새로운</a:t>
            </a:r>
            <a:r>
              <a:rPr kumimoji="0" lang="ko-KR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 </a:t>
            </a:r>
            <a:r>
              <a:rPr kumimoji="0" lang="ko-KR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데이터가 들어온다면</a:t>
            </a:r>
            <a:r>
              <a:rPr kumimoji="0" lang="en-US" altLang="ko-KR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?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492D2D2-C361-44D0-A95C-F75C802D08C9}"/>
              </a:ext>
            </a:extLst>
          </p:cNvPr>
          <p:cNvSpPr/>
          <p:nvPr/>
        </p:nvSpPr>
        <p:spPr>
          <a:xfrm>
            <a:off x="1784936" y="4737539"/>
            <a:ext cx="5934167" cy="110361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8517A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새로운 데이터에 대한 설명력 확보하지 못함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28517A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!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28517A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5758DD-6C36-4DC4-B880-EF2F70DA65E6}"/>
              </a:ext>
            </a:extLst>
          </p:cNvPr>
          <p:cNvSpPr txBox="1"/>
          <p:nvPr/>
        </p:nvSpPr>
        <p:spPr>
          <a:xfrm>
            <a:off x="3995936" y="5984960"/>
            <a:ext cx="381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모델의 </a:t>
            </a:r>
            <a:r>
              <a:rPr kumimoji="0" lang="en-US" altLang="ko-KR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‘</a:t>
            </a:r>
            <a:r>
              <a:rPr kumimoji="0" lang="ko-KR" alt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재사용성</a:t>
            </a:r>
            <a:r>
              <a:rPr kumimoji="0" lang="en-US" altLang="ko-KR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’</a:t>
            </a:r>
            <a:r>
              <a:rPr kumimoji="0" lang="ko-KR" alt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은 이렇게 날라가고</a:t>
            </a:r>
            <a:r>
              <a:rPr kumimoji="0" lang="en-US" altLang="ko-KR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…!</a:t>
            </a:r>
            <a:endParaRPr kumimoji="0" lang="en-US" altLang="ko-KR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C9DF2D-CCB1-409C-AC0A-85226487E37A}"/>
              </a:ext>
            </a:extLst>
          </p:cNvPr>
          <p:cNvSpPr txBox="1"/>
          <p:nvPr/>
        </p:nvSpPr>
        <p:spPr>
          <a:xfrm>
            <a:off x="2110084" y="212825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How to Avoid Overfitting</a:t>
            </a:r>
          </a:p>
        </p:txBody>
      </p:sp>
    </p:spTree>
    <p:extLst>
      <p:ext uri="{BB962C8B-B14F-4D97-AF65-F5344CB8AC3E}">
        <p14:creationId xmlns:p14="http://schemas.microsoft.com/office/powerpoint/2010/main" val="19392982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28517A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DF4819B-16D4-47F7-B082-7CB9089DCF21}"/>
              </a:ext>
            </a:extLst>
          </p:cNvPr>
          <p:cNvSpPr/>
          <p:nvPr/>
        </p:nvSpPr>
        <p:spPr>
          <a:xfrm>
            <a:off x="863588" y="-1"/>
            <a:ext cx="504056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28517A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AF74E8-9EDD-49DB-8AA0-1994B4D0F463}"/>
              </a:ext>
            </a:extLst>
          </p:cNvPr>
          <p:cNvSpPr txBox="1"/>
          <p:nvPr/>
        </p:nvSpPr>
        <p:spPr>
          <a:xfrm>
            <a:off x="876083" y="119290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3</a:t>
            </a:r>
            <a:endParaRPr kumimoji="0" lang="ko-KR" altLang="en-US" sz="36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D32DE7F-F7E5-4A15-872E-36E4BF9D0DAB}"/>
              </a:ext>
            </a:extLst>
          </p:cNvPr>
          <p:cNvSpPr/>
          <p:nvPr/>
        </p:nvSpPr>
        <p:spPr>
          <a:xfrm flipV="1">
            <a:off x="-2" y="755636"/>
            <a:ext cx="9116717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00EE87F-730D-48FF-821B-8C90443B297D}"/>
              </a:ext>
            </a:extLst>
          </p:cNvPr>
          <p:cNvSpPr/>
          <p:nvPr/>
        </p:nvSpPr>
        <p:spPr>
          <a:xfrm>
            <a:off x="899593" y="1020277"/>
            <a:ext cx="110106" cy="4582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6E6790-9983-4971-8519-B8C2BA33D5BA}"/>
              </a:ext>
            </a:extLst>
          </p:cNvPr>
          <p:cNvSpPr txBox="1"/>
          <p:nvPr/>
        </p:nvSpPr>
        <p:spPr>
          <a:xfrm>
            <a:off x="1008568" y="1016842"/>
            <a:ext cx="5363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Overfitting [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과적합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 문제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444CCE-44AA-45A9-AE30-B6DB8BD4018E}"/>
              </a:ext>
            </a:extLst>
          </p:cNvPr>
          <p:cNvSpPr txBox="1"/>
          <p:nvPr/>
        </p:nvSpPr>
        <p:spPr>
          <a:xfrm>
            <a:off x="1024808" y="1729475"/>
            <a:ext cx="6120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1" u="sng" strike="noStrike" kern="1200" cap="none" spc="0" normalizeH="0" baseline="0" noProof="0" dirty="0" err="1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과적합</a:t>
            </a:r>
            <a:r>
              <a:rPr kumimoji="0" lang="ko-KR" altLang="en-US" sz="3200" b="0" i="1" u="sng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 발생 위험 증가</a:t>
            </a:r>
            <a:r>
              <a:rPr kumimoji="0" lang="en-US" altLang="ko-KR" sz="3200" b="0" i="1" u="sng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!</a:t>
            </a:r>
            <a:endParaRPr kumimoji="0" lang="en-US" altLang="ko-KR" sz="3200" b="0" i="1" u="sng" strike="noStrike" kern="1200" cap="none" spc="0" normalizeH="0" baseline="0" noProof="0" dirty="0">
              <a:ln>
                <a:noFill/>
              </a:ln>
              <a:solidFill>
                <a:srgbClr val="1F497D">
                  <a:lumMod val="50000"/>
                </a:srgbClr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61F45DD-28CE-498A-AAB3-143915D888EE}"/>
              </a:ext>
            </a:extLst>
          </p:cNvPr>
          <p:cNvSpPr/>
          <p:nvPr/>
        </p:nvSpPr>
        <p:spPr>
          <a:xfrm>
            <a:off x="1784936" y="2612501"/>
            <a:ext cx="5934167" cy="110361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우리에게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8517A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주어진 데이터에 대해서만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 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완벽히 설명하는 모델 설계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719671C-FF43-4050-9D38-ED8859315CE7}"/>
              </a:ext>
            </a:extLst>
          </p:cNvPr>
          <p:cNvCxnSpPr>
            <a:cxnSpLocks/>
          </p:cNvCxnSpPr>
          <p:nvPr/>
        </p:nvCxnSpPr>
        <p:spPr>
          <a:xfrm>
            <a:off x="4716016" y="3861048"/>
            <a:ext cx="0" cy="72008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0D1C37F-4576-4C31-9B58-85317FAC6CF6}"/>
              </a:ext>
            </a:extLst>
          </p:cNvPr>
          <p:cNvSpPr txBox="1"/>
          <p:nvPr/>
        </p:nvSpPr>
        <p:spPr>
          <a:xfrm>
            <a:off x="4888451" y="4039739"/>
            <a:ext cx="2808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새로운</a:t>
            </a:r>
            <a:r>
              <a:rPr kumimoji="0" lang="ko-KR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 </a:t>
            </a:r>
            <a:r>
              <a:rPr kumimoji="0" lang="ko-KR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데이터가 들어온다면</a:t>
            </a:r>
            <a:r>
              <a:rPr kumimoji="0" lang="en-US" altLang="ko-KR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?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492D2D2-C361-44D0-A95C-F75C802D08C9}"/>
              </a:ext>
            </a:extLst>
          </p:cNvPr>
          <p:cNvSpPr/>
          <p:nvPr/>
        </p:nvSpPr>
        <p:spPr>
          <a:xfrm>
            <a:off x="1784936" y="4737539"/>
            <a:ext cx="5934167" cy="110361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8517A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새로운 데이터에 대한 설명력 확보하지 못함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28517A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!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28517A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5758DD-6C36-4DC4-B880-EF2F70DA65E6}"/>
              </a:ext>
            </a:extLst>
          </p:cNvPr>
          <p:cNvSpPr txBox="1"/>
          <p:nvPr/>
        </p:nvSpPr>
        <p:spPr>
          <a:xfrm>
            <a:off x="3995936" y="5984960"/>
            <a:ext cx="381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모델의 </a:t>
            </a:r>
            <a:r>
              <a:rPr kumimoji="0" lang="en-US" altLang="ko-KR" sz="1800" b="1" i="1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‘</a:t>
            </a:r>
            <a:r>
              <a:rPr kumimoji="0" lang="ko-KR" alt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재사용성</a:t>
            </a:r>
            <a:r>
              <a:rPr kumimoji="0" lang="en-US" altLang="ko-KR" sz="1800" b="1" i="1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’</a:t>
            </a:r>
            <a:r>
              <a:rPr kumimoji="0" lang="ko-KR" alt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은 이렇게 날라가고</a:t>
            </a:r>
            <a:r>
              <a:rPr kumimoji="0" lang="en-US" altLang="ko-KR" sz="1800" b="1" i="1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…!</a:t>
            </a:r>
            <a:endParaRPr kumimoji="0" lang="en-US" altLang="ko-KR" sz="1800" b="0" i="1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6AA0D98-E7E3-4B89-BE70-2EE663A3314B}"/>
              </a:ext>
            </a:extLst>
          </p:cNvPr>
          <p:cNvSpPr/>
          <p:nvPr/>
        </p:nvSpPr>
        <p:spPr>
          <a:xfrm>
            <a:off x="0" y="0"/>
            <a:ext cx="9181706" cy="6858000"/>
          </a:xfrm>
          <a:prstGeom prst="rect">
            <a:avLst/>
          </a:prstGeom>
          <a:solidFill>
            <a:schemeClr val="tx1">
              <a:alpha val="8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F48F0B-86A9-45C3-AF03-3EFFE8B0FDCA}"/>
              </a:ext>
            </a:extLst>
          </p:cNvPr>
          <p:cNvSpPr txBox="1"/>
          <p:nvPr/>
        </p:nvSpPr>
        <p:spPr>
          <a:xfrm>
            <a:off x="487804" y="1085666"/>
            <a:ext cx="3132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따라서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,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AE7C3C7-F661-4862-AADE-077A317EC05D}"/>
              </a:ext>
            </a:extLst>
          </p:cNvPr>
          <p:cNvSpPr txBox="1"/>
          <p:nvPr/>
        </p:nvSpPr>
        <p:spPr>
          <a:xfrm>
            <a:off x="469210" y="1813236"/>
            <a:ext cx="80279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우리가 설계한 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모델의 성능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을 평가할 때</a:t>
            </a:r>
            <a:endParaRPr kumimoji="0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조금 더 객관적일 필요가 있다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!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53DCF8-5CAA-4FA5-AC31-668C70D561C5}"/>
              </a:ext>
            </a:extLst>
          </p:cNvPr>
          <p:cNvSpPr txBox="1"/>
          <p:nvPr/>
        </p:nvSpPr>
        <p:spPr>
          <a:xfrm>
            <a:off x="558036" y="4137374"/>
            <a:ext cx="826243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새로운 데이터</a:t>
            </a:r>
            <a:r>
              <a:rPr kumimoji="0" lang="en-US" altLang="ko-KR" sz="3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 </a:t>
            </a:r>
            <a:r>
              <a:rPr kumimoji="0" lang="en-US" altLang="ko-KR" sz="3600" b="0" i="1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(</a:t>
            </a:r>
            <a:r>
              <a:rPr kumimoji="0" lang="ko-KR" altLang="en-US" sz="3600" b="0" i="1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검증 데이터</a:t>
            </a:r>
            <a:r>
              <a:rPr kumimoji="0" lang="en-US" altLang="ko-KR" sz="3600" b="0" i="1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)</a:t>
            </a:r>
            <a:r>
              <a:rPr kumimoji="0" lang="ko-KR" altLang="en-US" sz="3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에 대해서</a:t>
            </a:r>
            <a:endParaRPr kumimoji="0" lang="en-US" altLang="ko-KR" sz="36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어떻게 반응할지 궁금하다</a:t>
            </a:r>
            <a:r>
              <a:rPr kumimoji="0" lang="en-US" altLang="ko-KR" sz="3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!</a:t>
            </a:r>
          </a:p>
        </p:txBody>
      </p:sp>
      <p:pic>
        <p:nvPicPr>
          <p:cNvPr id="3" name="그래픽 2" descr="확인 표시 단색으로 채워진">
            <a:extLst>
              <a:ext uri="{FF2B5EF4-FFF2-40B4-BE49-F238E27FC236}">
                <a16:creationId xmlns:a16="http://schemas.microsoft.com/office/drawing/2014/main" id="{B9710027-5495-4E35-AA48-B8F549D9EE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42986" y="3675869"/>
            <a:ext cx="774486" cy="774486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110084" y="212825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How to avoid overfitting</a:t>
            </a:r>
          </a:p>
        </p:txBody>
      </p:sp>
    </p:spTree>
    <p:extLst>
      <p:ext uri="{BB962C8B-B14F-4D97-AF65-F5344CB8AC3E}">
        <p14:creationId xmlns:p14="http://schemas.microsoft.com/office/powerpoint/2010/main" val="9325502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28517A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DF4819B-16D4-47F7-B082-7CB9089DCF21}"/>
              </a:ext>
            </a:extLst>
          </p:cNvPr>
          <p:cNvSpPr/>
          <p:nvPr/>
        </p:nvSpPr>
        <p:spPr>
          <a:xfrm>
            <a:off x="863588" y="-1"/>
            <a:ext cx="504056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28517A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AF74E8-9EDD-49DB-8AA0-1994B4D0F463}"/>
              </a:ext>
            </a:extLst>
          </p:cNvPr>
          <p:cNvSpPr txBox="1"/>
          <p:nvPr/>
        </p:nvSpPr>
        <p:spPr>
          <a:xfrm>
            <a:off x="876083" y="119290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3</a:t>
            </a:r>
            <a:endParaRPr kumimoji="0" lang="ko-KR" altLang="en-US" sz="36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D32DE7F-F7E5-4A15-872E-36E4BF9D0DAB}"/>
              </a:ext>
            </a:extLst>
          </p:cNvPr>
          <p:cNvSpPr/>
          <p:nvPr/>
        </p:nvSpPr>
        <p:spPr>
          <a:xfrm flipV="1">
            <a:off x="-2" y="755636"/>
            <a:ext cx="9116717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26EDE80-4844-4B7A-8724-0AE720C5CE6F}"/>
              </a:ext>
            </a:extLst>
          </p:cNvPr>
          <p:cNvGrpSpPr/>
          <p:nvPr/>
        </p:nvGrpSpPr>
        <p:grpSpPr>
          <a:xfrm>
            <a:off x="2339752" y="1928926"/>
            <a:ext cx="4464496" cy="2736304"/>
            <a:chOff x="2339752" y="1916832"/>
            <a:chExt cx="4464496" cy="2736304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909CC971-4D0A-4D4B-AC35-26A9C712E173}"/>
                </a:ext>
              </a:extLst>
            </p:cNvPr>
            <p:cNvSpPr/>
            <p:nvPr/>
          </p:nvSpPr>
          <p:spPr>
            <a:xfrm>
              <a:off x="2339752" y="1916832"/>
              <a:ext cx="4464496" cy="27363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2E16AEC0-8852-4D06-B64F-E19732000E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91780" y="2131453"/>
              <a:ext cx="3960440" cy="2276232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6F13FF8-33C6-43E7-8AE9-DB32AFE38250}"/>
              </a:ext>
            </a:extLst>
          </p:cNvPr>
          <p:cNvSpPr txBox="1"/>
          <p:nvPr/>
        </p:nvSpPr>
        <p:spPr>
          <a:xfrm>
            <a:off x="1242203" y="5157192"/>
            <a:ext cx="70567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실제 데이터와 모델을 통해 예측한 데이터의 차이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,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즉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error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를 줄이는 것이 우리의 목표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!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3357C3B-7DCD-4884-BD27-DF45FE7297B3}"/>
              </a:ext>
            </a:extLst>
          </p:cNvPr>
          <p:cNvSpPr/>
          <p:nvPr/>
        </p:nvSpPr>
        <p:spPr>
          <a:xfrm>
            <a:off x="864735" y="1095691"/>
            <a:ext cx="110106" cy="4582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1690DE-1157-4598-AA38-CB97BD6BD237}"/>
              </a:ext>
            </a:extLst>
          </p:cNvPr>
          <p:cNvSpPr txBox="1"/>
          <p:nvPr/>
        </p:nvSpPr>
        <p:spPr>
          <a:xfrm>
            <a:off x="1008750" y="1092256"/>
            <a:ext cx="7523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Train-test split [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검증데이터 분할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BEAC93-C977-4831-BAA3-BD07FD0AB1E3}"/>
              </a:ext>
            </a:extLst>
          </p:cNvPr>
          <p:cNvSpPr txBox="1"/>
          <p:nvPr/>
        </p:nvSpPr>
        <p:spPr>
          <a:xfrm>
            <a:off x="2110084" y="212825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How to Avoid Overfitting</a:t>
            </a:r>
          </a:p>
        </p:txBody>
      </p:sp>
    </p:spTree>
    <p:extLst>
      <p:ext uri="{BB962C8B-B14F-4D97-AF65-F5344CB8AC3E}">
        <p14:creationId xmlns:p14="http://schemas.microsoft.com/office/powerpoint/2010/main" val="5500809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28517A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DF4819B-16D4-47F7-B082-7CB9089DCF21}"/>
              </a:ext>
            </a:extLst>
          </p:cNvPr>
          <p:cNvSpPr/>
          <p:nvPr/>
        </p:nvSpPr>
        <p:spPr>
          <a:xfrm>
            <a:off x="863588" y="-1"/>
            <a:ext cx="504056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28517A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AF74E8-9EDD-49DB-8AA0-1994B4D0F463}"/>
              </a:ext>
            </a:extLst>
          </p:cNvPr>
          <p:cNvSpPr txBox="1"/>
          <p:nvPr/>
        </p:nvSpPr>
        <p:spPr>
          <a:xfrm>
            <a:off x="876083" y="119290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3</a:t>
            </a:r>
            <a:endParaRPr kumimoji="0" lang="ko-KR" altLang="en-US" sz="36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D32DE7F-F7E5-4A15-872E-36E4BF9D0DAB}"/>
              </a:ext>
            </a:extLst>
          </p:cNvPr>
          <p:cNvSpPr/>
          <p:nvPr/>
        </p:nvSpPr>
        <p:spPr>
          <a:xfrm flipV="1">
            <a:off x="-2" y="755636"/>
            <a:ext cx="9116717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26EDE80-4844-4B7A-8724-0AE720C5CE6F}"/>
              </a:ext>
            </a:extLst>
          </p:cNvPr>
          <p:cNvGrpSpPr/>
          <p:nvPr/>
        </p:nvGrpSpPr>
        <p:grpSpPr>
          <a:xfrm>
            <a:off x="2339752" y="1844821"/>
            <a:ext cx="4464496" cy="2736304"/>
            <a:chOff x="2339752" y="1916832"/>
            <a:chExt cx="4464496" cy="2736304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909CC971-4D0A-4D4B-AC35-26A9C712E173}"/>
                </a:ext>
              </a:extLst>
            </p:cNvPr>
            <p:cNvSpPr/>
            <p:nvPr/>
          </p:nvSpPr>
          <p:spPr>
            <a:xfrm>
              <a:off x="2339752" y="1916832"/>
              <a:ext cx="4464496" cy="27363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2E16AEC0-8852-4D06-B64F-E19732000E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91780" y="2131453"/>
              <a:ext cx="3960440" cy="2276232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6F13FF8-33C6-43E7-8AE9-DB32AFE38250}"/>
              </a:ext>
            </a:extLst>
          </p:cNvPr>
          <p:cNvSpPr txBox="1"/>
          <p:nvPr/>
        </p:nvSpPr>
        <p:spPr>
          <a:xfrm>
            <a:off x="1223628" y="5119061"/>
            <a:ext cx="66967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학습 데이터의 일부를</a:t>
            </a:r>
            <a:endParaRPr lang="en-US" altLang="ko-KR" sz="2400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검증 데이터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로 삼아 모델의 성능을 평가해보자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!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3357C3B-7DCD-4884-BD27-DF45FE7297B3}"/>
              </a:ext>
            </a:extLst>
          </p:cNvPr>
          <p:cNvSpPr/>
          <p:nvPr/>
        </p:nvSpPr>
        <p:spPr>
          <a:xfrm>
            <a:off x="864735" y="1095691"/>
            <a:ext cx="110106" cy="4582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1690DE-1157-4598-AA38-CB97BD6BD237}"/>
              </a:ext>
            </a:extLst>
          </p:cNvPr>
          <p:cNvSpPr txBox="1"/>
          <p:nvPr/>
        </p:nvSpPr>
        <p:spPr>
          <a:xfrm>
            <a:off x="1008750" y="1092256"/>
            <a:ext cx="7523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Train-test split [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검증데이터 분할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ADDE5D-41D7-45CD-9AFD-E1F6E0168DD7}"/>
              </a:ext>
            </a:extLst>
          </p:cNvPr>
          <p:cNvSpPr txBox="1"/>
          <p:nvPr/>
        </p:nvSpPr>
        <p:spPr>
          <a:xfrm>
            <a:off x="4139952" y="4149415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테스트 데이터라고 적혀 있지만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검증 데이터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라고 생각하자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B62D39-FE21-4A78-BC4C-8CE0E78E5AA2}"/>
              </a:ext>
            </a:extLst>
          </p:cNvPr>
          <p:cNvSpPr txBox="1"/>
          <p:nvPr/>
        </p:nvSpPr>
        <p:spPr>
          <a:xfrm>
            <a:off x="4845058" y="3307633"/>
            <a:ext cx="1944216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&lt;Validation Data&gt;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B72E5A-29EC-4259-9F3D-7FBCEB8DD518}"/>
              </a:ext>
            </a:extLst>
          </p:cNvPr>
          <p:cNvSpPr txBox="1"/>
          <p:nvPr/>
        </p:nvSpPr>
        <p:spPr>
          <a:xfrm>
            <a:off x="1367644" y="4869160"/>
            <a:ext cx="792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1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경기천년바탕 Bold" panose="02020803020101020101" pitchFamily="18" charset="-127"/>
                <a:ea typeface="경기천년바탕 Bold" panose="02020803020101020101" pitchFamily="18" charset="-127"/>
                <a:cs typeface="+mn-cs"/>
              </a:rPr>
              <a:t>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16B22F-F306-48CA-9C20-BEDF0B7773D2}"/>
              </a:ext>
            </a:extLst>
          </p:cNvPr>
          <p:cNvSpPr txBox="1"/>
          <p:nvPr/>
        </p:nvSpPr>
        <p:spPr>
          <a:xfrm>
            <a:off x="7524328" y="4884880"/>
            <a:ext cx="792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1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경기천년바탕 Bold" panose="02020803020101020101" pitchFamily="18" charset="-127"/>
                <a:ea typeface="경기천년바탕 Bold" panose="02020803020101020101" pitchFamily="18" charset="-127"/>
                <a:cs typeface="+mn-cs"/>
              </a:rPr>
              <a:t>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424EC2-E3B1-493D-9454-58B29E288B6B}"/>
              </a:ext>
            </a:extLst>
          </p:cNvPr>
          <p:cNvSpPr txBox="1"/>
          <p:nvPr/>
        </p:nvSpPr>
        <p:spPr>
          <a:xfrm>
            <a:off x="2110084" y="212825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How to Avoid Overfitting</a:t>
            </a:r>
          </a:p>
        </p:txBody>
      </p:sp>
    </p:spTree>
    <p:extLst>
      <p:ext uri="{BB962C8B-B14F-4D97-AF65-F5344CB8AC3E}">
        <p14:creationId xmlns:p14="http://schemas.microsoft.com/office/powerpoint/2010/main" val="1735546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28517A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DF4819B-16D4-47F7-B082-7CB9089DCF21}"/>
              </a:ext>
            </a:extLst>
          </p:cNvPr>
          <p:cNvSpPr/>
          <p:nvPr/>
        </p:nvSpPr>
        <p:spPr>
          <a:xfrm>
            <a:off x="863588" y="-1"/>
            <a:ext cx="504056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28517A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AF74E8-9EDD-49DB-8AA0-1994B4D0F463}"/>
              </a:ext>
            </a:extLst>
          </p:cNvPr>
          <p:cNvSpPr txBox="1"/>
          <p:nvPr/>
        </p:nvSpPr>
        <p:spPr>
          <a:xfrm>
            <a:off x="876083" y="119290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3</a:t>
            </a:r>
            <a:endParaRPr kumimoji="0" lang="ko-KR" altLang="en-US" sz="36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D32DE7F-F7E5-4A15-872E-36E4BF9D0DAB}"/>
              </a:ext>
            </a:extLst>
          </p:cNvPr>
          <p:cNvSpPr/>
          <p:nvPr/>
        </p:nvSpPr>
        <p:spPr>
          <a:xfrm flipV="1">
            <a:off x="-2" y="755636"/>
            <a:ext cx="9116717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3357C3B-7DCD-4884-BD27-DF45FE7297B3}"/>
              </a:ext>
            </a:extLst>
          </p:cNvPr>
          <p:cNvSpPr/>
          <p:nvPr/>
        </p:nvSpPr>
        <p:spPr>
          <a:xfrm>
            <a:off x="864735" y="1095691"/>
            <a:ext cx="110106" cy="4582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1690DE-1157-4598-AA38-CB97BD6BD237}"/>
              </a:ext>
            </a:extLst>
          </p:cNvPr>
          <p:cNvSpPr txBox="1"/>
          <p:nvPr/>
        </p:nvSpPr>
        <p:spPr>
          <a:xfrm>
            <a:off x="1008750" y="1092256"/>
            <a:ext cx="7523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Train-test split [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검증데이터 분할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]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E7FA824-37B2-4477-ADA2-83C472299383}"/>
              </a:ext>
            </a:extLst>
          </p:cNvPr>
          <p:cNvSpPr/>
          <p:nvPr/>
        </p:nvSpPr>
        <p:spPr>
          <a:xfrm>
            <a:off x="2585086" y="1916628"/>
            <a:ext cx="3973827" cy="30247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240AEFB-3875-439A-97B6-F140EED44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519" y="2170395"/>
            <a:ext cx="3162962" cy="251720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D256FA8-B510-4BAC-BC2A-5493EE26CE77}"/>
              </a:ext>
            </a:extLst>
          </p:cNvPr>
          <p:cNvSpPr txBox="1"/>
          <p:nvPr/>
        </p:nvSpPr>
        <p:spPr>
          <a:xfrm>
            <a:off x="1251688" y="5662998"/>
            <a:ext cx="6874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1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“What is the most proper ratio?”</a:t>
            </a:r>
            <a:endParaRPr kumimoji="0" lang="ko-KR" altLang="en-US" sz="3200" b="0" i="1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9A0A0D-2F2B-474F-90DD-3816F93CE6DD}"/>
              </a:ext>
            </a:extLst>
          </p:cNvPr>
          <p:cNvSpPr txBox="1"/>
          <p:nvPr/>
        </p:nvSpPr>
        <p:spPr>
          <a:xfrm>
            <a:off x="179512" y="5211730"/>
            <a:ext cx="5218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검증 데이터 분할 시</a:t>
            </a:r>
            <a:r>
              <a:rPr kumimoji="0" lang="en-US" altLang="ko-KR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,</a:t>
            </a:r>
            <a:endParaRPr kumimoji="0" lang="ko-KR" altLang="en-US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727E56-7EBE-4E26-AC11-F542E740C209}"/>
              </a:ext>
            </a:extLst>
          </p:cNvPr>
          <p:cNvSpPr txBox="1"/>
          <p:nvPr/>
        </p:nvSpPr>
        <p:spPr>
          <a:xfrm>
            <a:off x="2110084" y="212825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How to Avoid Overfitting</a:t>
            </a:r>
          </a:p>
        </p:txBody>
      </p:sp>
    </p:spTree>
    <p:extLst>
      <p:ext uri="{BB962C8B-B14F-4D97-AF65-F5344CB8AC3E}">
        <p14:creationId xmlns:p14="http://schemas.microsoft.com/office/powerpoint/2010/main" val="19577828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28517A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DF4819B-16D4-47F7-B082-7CB9089DCF21}"/>
              </a:ext>
            </a:extLst>
          </p:cNvPr>
          <p:cNvSpPr/>
          <p:nvPr/>
        </p:nvSpPr>
        <p:spPr>
          <a:xfrm>
            <a:off x="863588" y="-1"/>
            <a:ext cx="504056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28517A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AF74E8-9EDD-49DB-8AA0-1994B4D0F463}"/>
              </a:ext>
            </a:extLst>
          </p:cNvPr>
          <p:cNvSpPr txBox="1"/>
          <p:nvPr/>
        </p:nvSpPr>
        <p:spPr>
          <a:xfrm>
            <a:off x="876083" y="119290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3</a:t>
            </a:r>
            <a:endParaRPr kumimoji="0" lang="ko-KR" altLang="en-US" sz="36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D32DE7F-F7E5-4A15-872E-36E4BF9D0DAB}"/>
              </a:ext>
            </a:extLst>
          </p:cNvPr>
          <p:cNvSpPr/>
          <p:nvPr/>
        </p:nvSpPr>
        <p:spPr>
          <a:xfrm flipV="1">
            <a:off x="-2" y="755636"/>
            <a:ext cx="9116717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3357C3B-7DCD-4884-BD27-DF45FE7297B3}"/>
              </a:ext>
            </a:extLst>
          </p:cNvPr>
          <p:cNvSpPr/>
          <p:nvPr/>
        </p:nvSpPr>
        <p:spPr>
          <a:xfrm>
            <a:off x="864735" y="1095691"/>
            <a:ext cx="110106" cy="4582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1690DE-1157-4598-AA38-CB97BD6BD237}"/>
              </a:ext>
            </a:extLst>
          </p:cNvPr>
          <p:cNvSpPr txBox="1"/>
          <p:nvPr/>
        </p:nvSpPr>
        <p:spPr>
          <a:xfrm>
            <a:off x="1008750" y="1092256"/>
            <a:ext cx="7523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Train-test split [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검증데이터 분할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256FA8-B510-4BAC-BC2A-5493EE26CE77}"/>
              </a:ext>
            </a:extLst>
          </p:cNvPr>
          <p:cNvSpPr txBox="1"/>
          <p:nvPr/>
        </p:nvSpPr>
        <p:spPr>
          <a:xfrm>
            <a:off x="1227389" y="1787226"/>
            <a:ext cx="6874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1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“What is the most proper ratio?”</a:t>
            </a:r>
            <a:endParaRPr kumimoji="0" lang="ko-KR" altLang="en-US" sz="3200" b="0" i="1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3751033-B1BC-4B91-AA77-3598A78B1703}"/>
              </a:ext>
            </a:extLst>
          </p:cNvPr>
          <p:cNvGrpSpPr/>
          <p:nvPr/>
        </p:nvGrpSpPr>
        <p:grpSpPr>
          <a:xfrm>
            <a:off x="1839249" y="2636912"/>
            <a:ext cx="5651068" cy="2367556"/>
            <a:chOff x="1945061" y="2667976"/>
            <a:chExt cx="5651068" cy="2367556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537FE8D-A7E0-4E68-BA7F-471FE1FC7B31}"/>
                </a:ext>
              </a:extLst>
            </p:cNvPr>
            <p:cNvSpPr/>
            <p:nvPr/>
          </p:nvSpPr>
          <p:spPr>
            <a:xfrm>
              <a:off x="1945061" y="2667976"/>
              <a:ext cx="5651068" cy="23675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15" name="Picture 2" descr="Train and test data - Statistics for Machine Learning [Book]">
              <a:extLst>
                <a:ext uri="{FF2B5EF4-FFF2-40B4-BE49-F238E27FC236}">
                  <a16:creationId xmlns:a16="http://schemas.microsoft.com/office/drawing/2014/main" id="{D5F5C5BC-1CD8-415B-872F-D3482C240A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2695" y="2780191"/>
              <a:ext cx="4495800" cy="214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BAF0F25-46E9-4034-990A-1A4CDAC31567}"/>
              </a:ext>
            </a:extLst>
          </p:cNvPr>
          <p:cNvSpPr txBox="1"/>
          <p:nvPr/>
        </p:nvSpPr>
        <p:spPr>
          <a:xfrm>
            <a:off x="1326798" y="5269379"/>
            <a:ext cx="66759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학습 데이터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: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검증 데이터를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7:3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혹은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8:2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비율로 두면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오버피팅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 상황과 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언터피팅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 상황을 적절히 피해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!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491AA1-73C4-4493-B7AF-4AFF21380A66}"/>
              </a:ext>
            </a:extLst>
          </p:cNvPr>
          <p:cNvSpPr txBox="1"/>
          <p:nvPr/>
        </p:nvSpPr>
        <p:spPr>
          <a:xfrm>
            <a:off x="2110084" y="212825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How to Avoid Overfitting</a:t>
            </a:r>
          </a:p>
        </p:txBody>
      </p:sp>
    </p:spTree>
    <p:extLst>
      <p:ext uri="{BB962C8B-B14F-4D97-AF65-F5344CB8AC3E}">
        <p14:creationId xmlns:p14="http://schemas.microsoft.com/office/powerpoint/2010/main" val="34413200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28517A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DF4819B-16D4-47F7-B082-7CB9089DCF21}"/>
              </a:ext>
            </a:extLst>
          </p:cNvPr>
          <p:cNvSpPr/>
          <p:nvPr/>
        </p:nvSpPr>
        <p:spPr>
          <a:xfrm>
            <a:off x="863588" y="-1"/>
            <a:ext cx="504056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28517A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AF74E8-9EDD-49DB-8AA0-1994B4D0F463}"/>
              </a:ext>
            </a:extLst>
          </p:cNvPr>
          <p:cNvSpPr txBox="1"/>
          <p:nvPr/>
        </p:nvSpPr>
        <p:spPr>
          <a:xfrm>
            <a:off x="876083" y="119290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3</a:t>
            </a:r>
            <a:endParaRPr kumimoji="0" lang="ko-KR" altLang="en-US" sz="36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D32DE7F-F7E5-4A15-872E-36E4BF9D0DAB}"/>
              </a:ext>
            </a:extLst>
          </p:cNvPr>
          <p:cNvSpPr/>
          <p:nvPr/>
        </p:nvSpPr>
        <p:spPr>
          <a:xfrm flipV="1">
            <a:off x="-2" y="755636"/>
            <a:ext cx="9116717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3357C3B-7DCD-4884-BD27-DF45FE7297B3}"/>
              </a:ext>
            </a:extLst>
          </p:cNvPr>
          <p:cNvSpPr/>
          <p:nvPr/>
        </p:nvSpPr>
        <p:spPr>
          <a:xfrm>
            <a:off x="864735" y="1095691"/>
            <a:ext cx="110106" cy="4582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1690DE-1157-4598-AA38-CB97BD6BD237}"/>
              </a:ext>
            </a:extLst>
          </p:cNvPr>
          <p:cNvSpPr txBox="1"/>
          <p:nvPr/>
        </p:nvSpPr>
        <p:spPr>
          <a:xfrm>
            <a:off x="1008750" y="1092256"/>
            <a:ext cx="7523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Train-test split [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검증데이터 분할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256FA8-B510-4BAC-BC2A-5493EE26CE77}"/>
              </a:ext>
            </a:extLst>
          </p:cNvPr>
          <p:cNvSpPr txBox="1"/>
          <p:nvPr/>
        </p:nvSpPr>
        <p:spPr>
          <a:xfrm>
            <a:off x="1227389" y="1787226"/>
            <a:ext cx="6874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1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“What is the most proper ratio?”</a:t>
            </a:r>
            <a:endParaRPr kumimoji="0" lang="ko-KR" altLang="en-US" sz="3200" b="0" i="1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3751033-B1BC-4B91-AA77-3598A78B1703}"/>
              </a:ext>
            </a:extLst>
          </p:cNvPr>
          <p:cNvGrpSpPr/>
          <p:nvPr/>
        </p:nvGrpSpPr>
        <p:grpSpPr>
          <a:xfrm>
            <a:off x="1839249" y="2636912"/>
            <a:ext cx="5651068" cy="2367556"/>
            <a:chOff x="1945061" y="2667976"/>
            <a:chExt cx="5651068" cy="2367556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537FE8D-A7E0-4E68-BA7F-471FE1FC7B31}"/>
                </a:ext>
              </a:extLst>
            </p:cNvPr>
            <p:cNvSpPr/>
            <p:nvPr/>
          </p:nvSpPr>
          <p:spPr>
            <a:xfrm>
              <a:off x="1945061" y="2667976"/>
              <a:ext cx="5651068" cy="23675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15" name="Picture 2" descr="Train and test data - Statistics for Machine Learning [Book]">
              <a:extLst>
                <a:ext uri="{FF2B5EF4-FFF2-40B4-BE49-F238E27FC236}">
                  <a16:creationId xmlns:a16="http://schemas.microsoft.com/office/drawing/2014/main" id="{D5F5C5BC-1CD8-415B-872F-D3482C240A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2695" y="2780191"/>
              <a:ext cx="4495800" cy="214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BAF0F25-46E9-4034-990A-1A4CDAC31567}"/>
              </a:ext>
            </a:extLst>
          </p:cNvPr>
          <p:cNvSpPr txBox="1"/>
          <p:nvPr/>
        </p:nvSpPr>
        <p:spPr>
          <a:xfrm>
            <a:off x="1568439" y="5269379"/>
            <a:ext cx="6192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학습 데이터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: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검증 데이터를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7:3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혹은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8:2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비율로 두면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오버피팅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 상황과 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언터피팅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 상황을 적절히 피해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!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07742DB-DD56-40C1-B76E-0BFFE9E57B35}"/>
              </a:ext>
            </a:extLst>
          </p:cNvPr>
          <p:cNvSpPr/>
          <p:nvPr/>
        </p:nvSpPr>
        <p:spPr>
          <a:xfrm>
            <a:off x="0" y="-2"/>
            <a:ext cx="9181706" cy="6858000"/>
          </a:xfrm>
          <a:prstGeom prst="rect">
            <a:avLst/>
          </a:prstGeom>
          <a:solidFill>
            <a:schemeClr val="tx1">
              <a:alpha val="8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AF8C1C-ED5E-45BE-A63E-3A27D0C0EEC3}"/>
              </a:ext>
            </a:extLst>
          </p:cNvPr>
          <p:cNvSpPr txBox="1"/>
          <p:nvPr/>
        </p:nvSpPr>
        <p:spPr>
          <a:xfrm>
            <a:off x="640264" y="1556992"/>
            <a:ext cx="82606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근데 이렇게 </a:t>
            </a:r>
            <a:r>
              <a:rPr kumimoji="0" lang="ko-KR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단일한</a:t>
            </a:r>
            <a:r>
              <a:rPr kumimoji="0" lang="ko-KR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 검증 데이터셋만을 구성한다면</a:t>
            </a:r>
            <a:r>
              <a:rPr lang="en-US" altLang="ko-KR" sz="3200" i="1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kumimoji="0" lang="ko-KR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좋은 성능을 기대하기란 어렵다</a:t>
            </a:r>
            <a:r>
              <a:rPr kumimoji="0" lang="en-US" altLang="ko-KR" sz="3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!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B7D93E58-10B8-4DE4-9DBC-F2C750C96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3928" y="4525857"/>
            <a:ext cx="2213567" cy="147571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7153734-7925-460B-ADD2-ADC72D33E031}"/>
              </a:ext>
            </a:extLst>
          </p:cNvPr>
          <p:cNvSpPr txBox="1"/>
          <p:nvPr/>
        </p:nvSpPr>
        <p:spPr>
          <a:xfrm>
            <a:off x="5017532" y="6196451"/>
            <a:ext cx="41303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(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빨강 물고기만으로 검증 데이터가 구성될 수도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2B21BB3-AE7E-4EB7-BE3E-04257AB8B537}"/>
              </a:ext>
            </a:extLst>
          </p:cNvPr>
          <p:cNvSpPr txBox="1"/>
          <p:nvPr/>
        </p:nvSpPr>
        <p:spPr>
          <a:xfrm>
            <a:off x="54070" y="2952513"/>
            <a:ext cx="94330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en-US" sz="3600" b="0" i="1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  <a:sym typeface="Wingdings" panose="05000000000000000000" pitchFamily="2" charset="2"/>
              </a:rPr>
              <a:t>검증 데이터를 여러 개 만들어내</a:t>
            </a:r>
            <a:r>
              <a:rPr kumimoji="0" lang="ko-KR" altLang="en-US" sz="3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  <a:sym typeface="Wingdings" panose="05000000000000000000" pitchFamily="2" charset="2"/>
              </a:rPr>
              <a:t> </a:t>
            </a:r>
            <a:endParaRPr kumimoji="0" lang="en-US" altLang="ko-KR" sz="36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  <a:sym typeface="Wingdings" panose="05000000000000000000" pitchFamily="2" charset="2"/>
              </a:rPr>
              <a:t>    이들 데이터들을 </a:t>
            </a:r>
            <a:r>
              <a:rPr kumimoji="0" lang="ko-KR" altLang="en-US" sz="3600" b="0" i="1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  <a:sym typeface="Wingdings" panose="05000000000000000000" pitchFamily="2" charset="2"/>
              </a:rPr>
              <a:t>종합적으로 평가</a:t>
            </a:r>
            <a:r>
              <a:rPr kumimoji="0" lang="ko-KR" altLang="en-US" sz="3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  <a:sym typeface="Wingdings" panose="05000000000000000000" pitchFamily="2" charset="2"/>
              </a:rPr>
              <a:t>해내는 </a:t>
            </a:r>
            <a:endParaRPr kumimoji="0" lang="en-US" altLang="ko-KR" sz="36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  <a:sym typeface="Wingdings" panose="05000000000000000000" pitchFamily="2" charset="2"/>
              </a:rPr>
              <a:t>    </a:t>
            </a:r>
            <a:r>
              <a:rPr kumimoji="0" lang="ko-KR" altLang="en-US" sz="3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  <a:sym typeface="Wingdings" panose="05000000000000000000" pitchFamily="2" charset="2"/>
              </a:rPr>
              <a:t>방법을</a:t>
            </a:r>
            <a:r>
              <a:rPr kumimoji="0" lang="en-US" altLang="ko-KR" sz="3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  <a:sym typeface="Wingdings" panose="05000000000000000000" pitchFamily="2" charset="2"/>
              </a:rPr>
              <a:t> </a:t>
            </a:r>
            <a:r>
              <a:rPr kumimoji="0" lang="ko-KR" altLang="en-US" sz="3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  <a:sym typeface="Wingdings" panose="05000000000000000000" pitchFamily="2" charset="2"/>
              </a:rPr>
              <a:t>활용하자</a:t>
            </a:r>
            <a:r>
              <a:rPr kumimoji="0" lang="en-US" altLang="ko-KR" sz="3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110084" y="212825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How to avoid overfitting</a:t>
            </a:r>
          </a:p>
        </p:txBody>
      </p:sp>
    </p:spTree>
    <p:extLst>
      <p:ext uri="{BB962C8B-B14F-4D97-AF65-F5344CB8AC3E}">
        <p14:creationId xmlns:p14="http://schemas.microsoft.com/office/powerpoint/2010/main" val="16184581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28517A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DF4819B-16D4-47F7-B082-7CB9089DCF21}"/>
              </a:ext>
            </a:extLst>
          </p:cNvPr>
          <p:cNvSpPr/>
          <p:nvPr/>
        </p:nvSpPr>
        <p:spPr>
          <a:xfrm>
            <a:off x="863588" y="-1"/>
            <a:ext cx="504056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28517A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AF74E8-9EDD-49DB-8AA0-1994B4D0F463}"/>
              </a:ext>
            </a:extLst>
          </p:cNvPr>
          <p:cNvSpPr txBox="1"/>
          <p:nvPr/>
        </p:nvSpPr>
        <p:spPr>
          <a:xfrm>
            <a:off x="876083" y="119290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3</a:t>
            </a:r>
            <a:endParaRPr kumimoji="0" lang="ko-KR" altLang="en-US" sz="36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D32DE7F-F7E5-4A15-872E-36E4BF9D0DAB}"/>
              </a:ext>
            </a:extLst>
          </p:cNvPr>
          <p:cNvSpPr/>
          <p:nvPr/>
        </p:nvSpPr>
        <p:spPr>
          <a:xfrm flipV="1">
            <a:off x="-2" y="755636"/>
            <a:ext cx="9116717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E7ACF4-491A-42C5-B04E-9E41FB5108EE}"/>
              </a:ext>
            </a:extLst>
          </p:cNvPr>
          <p:cNvSpPr txBox="1"/>
          <p:nvPr/>
        </p:nvSpPr>
        <p:spPr>
          <a:xfrm>
            <a:off x="5364088" y="1129049"/>
            <a:ext cx="3680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*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주의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*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우리나라에서 만들어서 앞에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K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붙은 거 아님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FD0825C-E249-48D4-BCF9-012EE99A050A}"/>
              </a:ext>
            </a:extLst>
          </p:cNvPr>
          <p:cNvSpPr/>
          <p:nvPr/>
        </p:nvSpPr>
        <p:spPr>
          <a:xfrm>
            <a:off x="864735" y="1281888"/>
            <a:ext cx="110106" cy="4582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9864EE-82A4-414A-B69E-52DA248F4BBD}"/>
              </a:ext>
            </a:extLst>
          </p:cNvPr>
          <p:cNvSpPr txBox="1"/>
          <p:nvPr/>
        </p:nvSpPr>
        <p:spPr>
          <a:xfrm>
            <a:off x="1100304" y="1278453"/>
            <a:ext cx="7523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K-fold CV [K-fold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 교차검증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]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9423260-6DDC-4428-BEDE-978DEFE82E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2" t="31361"/>
          <a:stretch/>
        </p:blipFill>
        <p:spPr bwMode="auto">
          <a:xfrm>
            <a:off x="974841" y="2241016"/>
            <a:ext cx="7312707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BFAA30D-826D-402B-A879-5026A3C839D4}"/>
              </a:ext>
            </a:extLst>
          </p:cNvPr>
          <p:cNvSpPr txBox="1"/>
          <p:nvPr/>
        </p:nvSpPr>
        <p:spPr>
          <a:xfrm>
            <a:off x="1272127" y="4725144"/>
            <a:ext cx="68747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전체 데이터를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k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개의 그룹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(fold)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으로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나눈 후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한 개의 데이터셋을 검증 데이터셋으로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,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나머지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k-1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개의 데이터셋을 학습 데이터셋으로 사용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C4CB95-9CCC-4370-9692-1816A6D3247E}"/>
              </a:ext>
            </a:extLst>
          </p:cNvPr>
          <p:cNvSpPr txBox="1"/>
          <p:nvPr/>
        </p:nvSpPr>
        <p:spPr>
          <a:xfrm>
            <a:off x="2110084" y="212825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How to Avoid Overfitting</a:t>
            </a:r>
          </a:p>
        </p:txBody>
      </p:sp>
    </p:spTree>
    <p:extLst>
      <p:ext uri="{BB962C8B-B14F-4D97-AF65-F5344CB8AC3E}">
        <p14:creationId xmlns:p14="http://schemas.microsoft.com/office/powerpoint/2010/main" val="3192849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C8627A7-9F9C-44DA-960E-92B58FBC1DEF}"/>
              </a:ext>
            </a:extLst>
          </p:cNvPr>
          <p:cNvGrpSpPr/>
          <p:nvPr/>
        </p:nvGrpSpPr>
        <p:grpSpPr>
          <a:xfrm>
            <a:off x="1576395" y="1876965"/>
            <a:ext cx="6447432" cy="4033812"/>
            <a:chOff x="1564571" y="1968461"/>
            <a:chExt cx="6447432" cy="4033812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667D2B87-85D9-4124-9FF4-15140B8A841A}"/>
                </a:ext>
              </a:extLst>
            </p:cNvPr>
            <p:cNvSpPr/>
            <p:nvPr/>
          </p:nvSpPr>
          <p:spPr>
            <a:xfrm>
              <a:off x="3297215" y="1968461"/>
              <a:ext cx="1368152" cy="139444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90000"/>
              </a:schemeClr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E1830D2C-E3B1-4EC3-BF15-D776AC6C5730}"/>
                </a:ext>
              </a:extLst>
            </p:cNvPr>
            <p:cNvSpPr/>
            <p:nvPr/>
          </p:nvSpPr>
          <p:spPr>
            <a:xfrm>
              <a:off x="2742456" y="2725552"/>
              <a:ext cx="2657934" cy="2787983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85000"/>
              </a:schemeClr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917CC11-3405-4E21-ACFE-F0203652D206}"/>
                </a:ext>
              </a:extLst>
            </p:cNvPr>
            <p:cNvSpPr/>
            <p:nvPr/>
          </p:nvSpPr>
          <p:spPr>
            <a:xfrm>
              <a:off x="2054736" y="4089071"/>
              <a:ext cx="1871442" cy="191320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90000"/>
              </a:schemeClr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A87F4EAB-5A1B-4C86-89CF-876AFD39F0EB}"/>
                </a:ext>
              </a:extLst>
            </p:cNvPr>
            <p:cNvSpPr/>
            <p:nvPr/>
          </p:nvSpPr>
          <p:spPr>
            <a:xfrm>
              <a:off x="4283968" y="3572283"/>
              <a:ext cx="2785799" cy="1913201"/>
            </a:xfrm>
            <a:prstGeom prst="ellipse">
              <a:avLst/>
            </a:prstGeom>
            <a:solidFill>
              <a:schemeClr val="accent3">
                <a:lumMod val="40000"/>
                <a:lumOff val="60000"/>
                <a:alpha val="89000"/>
              </a:schemeClr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D776DC7-74EB-47FE-95FB-2D86CEDF1AA0}"/>
                </a:ext>
              </a:extLst>
            </p:cNvPr>
            <p:cNvSpPr txBox="1"/>
            <p:nvPr/>
          </p:nvSpPr>
          <p:spPr>
            <a:xfrm>
              <a:off x="2609675" y="2461430"/>
              <a:ext cx="27570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>
                  <a:solidFill>
                    <a:schemeClr val="accent4">
                      <a:lumMod val="7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통계학</a:t>
              </a:r>
              <a:endParaRPr lang="en-US" altLang="ko-KR" sz="2000" b="1" dirty="0">
                <a:solidFill>
                  <a:schemeClr val="accent4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38AA92E0-B359-4FE1-A15A-DB0ECABBD0C5}"/>
                </a:ext>
              </a:extLst>
            </p:cNvPr>
            <p:cNvSpPr/>
            <p:nvPr/>
          </p:nvSpPr>
          <p:spPr>
            <a:xfrm rot="19736732">
              <a:off x="3598733" y="2762770"/>
              <a:ext cx="4413270" cy="1398402"/>
            </a:xfrm>
            <a:prstGeom prst="ellipse">
              <a:avLst/>
            </a:prstGeom>
            <a:solidFill>
              <a:schemeClr val="accent5">
                <a:lumMod val="40000"/>
                <a:lumOff val="60000"/>
                <a:alpha val="90000"/>
              </a:schemeClr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FC0DB25-0738-4541-B86C-7955AA424EC6}"/>
                </a:ext>
              </a:extLst>
            </p:cNvPr>
            <p:cNvSpPr txBox="1"/>
            <p:nvPr/>
          </p:nvSpPr>
          <p:spPr>
            <a:xfrm>
              <a:off x="4699081" y="2916241"/>
              <a:ext cx="275700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accent5">
                      <a:lumMod val="7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Pattern</a:t>
              </a:r>
            </a:p>
            <a:p>
              <a:pPr algn="ctr"/>
              <a:r>
                <a:rPr lang="en-US" altLang="ko-KR" sz="2000" b="1" dirty="0">
                  <a:solidFill>
                    <a:schemeClr val="accent5">
                      <a:lumMod val="7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Recognition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20C57C8-DFFD-4202-8E1D-2E2C9F364AB7}"/>
                </a:ext>
              </a:extLst>
            </p:cNvPr>
            <p:cNvSpPr txBox="1"/>
            <p:nvPr/>
          </p:nvSpPr>
          <p:spPr>
            <a:xfrm>
              <a:off x="4751548" y="4498894"/>
              <a:ext cx="27570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accent3">
                      <a:lumMod val="7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AI</a:t>
              </a: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D274A825-085B-4BFB-AA75-6E023D5996F8}"/>
                </a:ext>
              </a:extLst>
            </p:cNvPr>
            <p:cNvSpPr/>
            <p:nvPr/>
          </p:nvSpPr>
          <p:spPr>
            <a:xfrm>
              <a:off x="4332104" y="3814790"/>
              <a:ext cx="1336644" cy="140372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90000"/>
              </a:schemeClr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8B224FE-A669-449F-B6AC-7BC16C1B1747}"/>
                </a:ext>
              </a:extLst>
            </p:cNvPr>
            <p:cNvSpPr txBox="1"/>
            <p:nvPr/>
          </p:nvSpPr>
          <p:spPr>
            <a:xfrm>
              <a:off x="1564571" y="4858838"/>
              <a:ext cx="27570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accent2">
                      <a:lumMod val="7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Databases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1AF0B16-816D-4CAE-887F-73F5E794ED34}"/>
                </a:ext>
              </a:extLst>
            </p:cNvPr>
            <p:cNvSpPr txBox="1"/>
            <p:nvPr/>
          </p:nvSpPr>
          <p:spPr>
            <a:xfrm>
              <a:off x="4283968" y="4161274"/>
              <a:ext cx="136815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accent6">
                      <a:lumMod val="7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Machine</a:t>
              </a:r>
            </a:p>
            <a:p>
              <a:pPr algn="ctr"/>
              <a:r>
                <a:rPr lang="en-US" altLang="ko-KR" sz="2000" b="1" dirty="0">
                  <a:solidFill>
                    <a:schemeClr val="accent6">
                      <a:lumMod val="7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Learning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C3B784D-0DD1-4146-AD29-F7C4B2B0D0DC}"/>
                </a:ext>
              </a:extLst>
            </p:cNvPr>
            <p:cNvSpPr txBox="1"/>
            <p:nvPr/>
          </p:nvSpPr>
          <p:spPr>
            <a:xfrm>
              <a:off x="2643389" y="3854421"/>
              <a:ext cx="27570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tx2">
                      <a:lumMod val="7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Data Mining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C5E1BED2-305E-4E78-B323-0AFF7F10CAB5}"/>
              </a:ext>
            </a:extLst>
          </p:cNvPr>
          <p:cNvSpPr txBox="1"/>
          <p:nvPr/>
        </p:nvSpPr>
        <p:spPr>
          <a:xfrm>
            <a:off x="2123728" y="223235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What is Data Mining?</a:t>
            </a:r>
            <a:endParaRPr lang="ko-KR" altLang="en-US" sz="2400" spc="3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9DDCEB-7B07-40E7-BAEF-0D71353B9F8B}"/>
              </a:ext>
            </a:extLst>
          </p:cNvPr>
          <p:cNvSpPr txBox="1"/>
          <p:nvPr/>
        </p:nvSpPr>
        <p:spPr>
          <a:xfrm>
            <a:off x="677205" y="1010995"/>
            <a:ext cx="2893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정의 및 접근법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8DDA701-4C72-4FB0-8C8F-984D3A7B13C1}"/>
              </a:ext>
            </a:extLst>
          </p:cNvPr>
          <p:cNvSpPr/>
          <p:nvPr/>
        </p:nvSpPr>
        <p:spPr>
          <a:xfrm>
            <a:off x="539552" y="104061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CC1889-16E9-4CCB-848F-3A52D41A8907}"/>
              </a:ext>
            </a:extLst>
          </p:cNvPr>
          <p:cNvSpPr txBox="1"/>
          <p:nvPr/>
        </p:nvSpPr>
        <p:spPr>
          <a:xfrm>
            <a:off x="4098190" y="1079332"/>
            <a:ext cx="4869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1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여러 학문과</a:t>
            </a:r>
            <a:r>
              <a:rPr lang="en-US" altLang="ko-KR" sz="2800" i="1" dirty="0">
                <a:solidFill>
                  <a:schemeClr val="tx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2800" i="1" dirty="0">
                <a:solidFill>
                  <a:schemeClr val="tx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밀접히 맞닿아</a:t>
            </a:r>
            <a:r>
              <a:rPr kumimoji="0" lang="ko-KR" altLang="en-US" sz="2800" b="0" i="1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있어</a:t>
            </a:r>
            <a:r>
              <a:rPr kumimoji="0" lang="en-US" altLang="ko-KR" sz="2800" b="0" i="1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1936086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E897692F-81FD-4853-9B5E-514CD750385F}"/>
              </a:ext>
            </a:extLst>
          </p:cNvPr>
          <p:cNvSpPr/>
          <p:nvPr/>
        </p:nvSpPr>
        <p:spPr>
          <a:xfrm>
            <a:off x="639577" y="2310802"/>
            <a:ext cx="7984417" cy="20649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28517A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DF4819B-16D4-47F7-B082-7CB9089DCF21}"/>
              </a:ext>
            </a:extLst>
          </p:cNvPr>
          <p:cNvSpPr/>
          <p:nvPr/>
        </p:nvSpPr>
        <p:spPr>
          <a:xfrm>
            <a:off x="863588" y="-1"/>
            <a:ext cx="504056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28517A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AF74E8-9EDD-49DB-8AA0-1994B4D0F463}"/>
              </a:ext>
            </a:extLst>
          </p:cNvPr>
          <p:cNvSpPr txBox="1"/>
          <p:nvPr/>
        </p:nvSpPr>
        <p:spPr>
          <a:xfrm>
            <a:off x="876083" y="119290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3</a:t>
            </a:r>
            <a:endParaRPr kumimoji="0" lang="ko-KR" altLang="en-US" sz="36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D32DE7F-F7E5-4A15-872E-36E4BF9D0DAB}"/>
              </a:ext>
            </a:extLst>
          </p:cNvPr>
          <p:cNvSpPr/>
          <p:nvPr/>
        </p:nvSpPr>
        <p:spPr>
          <a:xfrm flipV="1">
            <a:off x="-2" y="755636"/>
            <a:ext cx="9116717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FD0825C-E249-48D4-BCF9-012EE99A050A}"/>
              </a:ext>
            </a:extLst>
          </p:cNvPr>
          <p:cNvSpPr/>
          <p:nvPr/>
        </p:nvSpPr>
        <p:spPr>
          <a:xfrm>
            <a:off x="864735" y="1281888"/>
            <a:ext cx="110106" cy="4582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9864EE-82A4-414A-B69E-52DA248F4BBD}"/>
              </a:ext>
            </a:extLst>
          </p:cNvPr>
          <p:cNvSpPr txBox="1"/>
          <p:nvPr/>
        </p:nvSpPr>
        <p:spPr>
          <a:xfrm>
            <a:off x="1100304" y="1278453"/>
            <a:ext cx="7523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K-fold CV [K-fold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 교차검증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FAA30D-826D-402B-A879-5026A3C839D4}"/>
              </a:ext>
            </a:extLst>
          </p:cNvPr>
          <p:cNvSpPr txBox="1"/>
          <p:nvPr/>
        </p:nvSpPr>
        <p:spPr>
          <a:xfrm>
            <a:off x="49325" y="2317803"/>
            <a:ext cx="4749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k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번 반복되는 과정에서 </a:t>
            </a:r>
          </a:p>
        </p:txBody>
      </p:sp>
      <p:pic>
        <p:nvPicPr>
          <p:cNvPr id="15" name="그림 14" descr="화살이(가) 표시된 사진&#10;&#10;자동 생성된 설명">
            <a:extLst>
              <a:ext uri="{FF2B5EF4-FFF2-40B4-BE49-F238E27FC236}">
                <a16:creationId xmlns:a16="http://schemas.microsoft.com/office/drawing/2014/main" id="{47CA6809-9E2B-4E64-8BE1-2347A55BC9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4175368"/>
            <a:ext cx="2551663" cy="255166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24FCEAA-178A-4B0A-B80A-281A62403341}"/>
              </a:ext>
            </a:extLst>
          </p:cNvPr>
          <p:cNvSpPr txBox="1"/>
          <p:nvPr/>
        </p:nvSpPr>
        <p:spPr>
          <a:xfrm>
            <a:off x="821714" y="2862613"/>
            <a:ext cx="78022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모델링에 활용되는 변수 선택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,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좋은 성능을 내는 </a:t>
            </a:r>
            <a:r>
              <a:rPr kumimoji="0" lang="en-US" altLang="ko-KR" sz="3200" b="0" i="0" u="sng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hyper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parameter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 탐색</a:t>
            </a:r>
            <a:endParaRPr kumimoji="0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5FE540-ED3E-498D-BC4E-B37C7C6FCE7B}"/>
              </a:ext>
            </a:extLst>
          </p:cNvPr>
          <p:cNvSpPr txBox="1"/>
          <p:nvPr/>
        </p:nvSpPr>
        <p:spPr>
          <a:xfrm>
            <a:off x="2110084" y="212825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How to Avoid Overfitting</a:t>
            </a:r>
          </a:p>
        </p:txBody>
      </p:sp>
    </p:spTree>
    <p:extLst>
      <p:ext uri="{BB962C8B-B14F-4D97-AF65-F5344CB8AC3E}">
        <p14:creationId xmlns:p14="http://schemas.microsoft.com/office/powerpoint/2010/main" val="38757443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28517A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DF4819B-16D4-47F7-B082-7CB9089DCF21}"/>
              </a:ext>
            </a:extLst>
          </p:cNvPr>
          <p:cNvSpPr/>
          <p:nvPr/>
        </p:nvSpPr>
        <p:spPr>
          <a:xfrm>
            <a:off x="863588" y="-1"/>
            <a:ext cx="504056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28517A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AF74E8-9EDD-49DB-8AA0-1994B4D0F463}"/>
              </a:ext>
            </a:extLst>
          </p:cNvPr>
          <p:cNvSpPr txBox="1"/>
          <p:nvPr/>
        </p:nvSpPr>
        <p:spPr>
          <a:xfrm>
            <a:off x="876083" y="119290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3</a:t>
            </a:r>
            <a:endParaRPr kumimoji="0" lang="ko-KR" altLang="en-US" sz="36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D32DE7F-F7E5-4A15-872E-36E4BF9D0DAB}"/>
              </a:ext>
            </a:extLst>
          </p:cNvPr>
          <p:cNvSpPr/>
          <p:nvPr/>
        </p:nvSpPr>
        <p:spPr>
          <a:xfrm flipV="1">
            <a:off x="-2" y="755636"/>
            <a:ext cx="9116717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FD0825C-E249-48D4-BCF9-012EE99A050A}"/>
              </a:ext>
            </a:extLst>
          </p:cNvPr>
          <p:cNvSpPr/>
          <p:nvPr/>
        </p:nvSpPr>
        <p:spPr>
          <a:xfrm>
            <a:off x="864735" y="1281888"/>
            <a:ext cx="110106" cy="4582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9864EE-82A4-414A-B69E-52DA248F4BBD}"/>
              </a:ext>
            </a:extLst>
          </p:cNvPr>
          <p:cNvSpPr txBox="1"/>
          <p:nvPr/>
        </p:nvSpPr>
        <p:spPr>
          <a:xfrm>
            <a:off x="1100304" y="1278453"/>
            <a:ext cx="7523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차원의 저주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[Curse of Dimensionality]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01A5BC1-6C9D-4705-A096-65E6CFC28017}"/>
              </a:ext>
            </a:extLst>
          </p:cNvPr>
          <p:cNvGrpSpPr/>
          <p:nvPr/>
        </p:nvGrpSpPr>
        <p:grpSpPr>
          <a:xfrm>
            <a:off x="1943708" y="2066554"/>
            <a:ext cx="5256584" cy="3024335"/>
            <a:chOff x="2123728" y="1988840"/>
            <a:chExt cx="5256584" cy="3024335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797B966B-5F97-4BAF-A20A-AFBFA2601631}"/>
                </a:ext>
              </a:extLst>
            </p:cNvPr>
            <p:cNvSpPr/>
            <p:nvPr/>
          </p:nvSpPr>
          <p:spPr>
            <a:xfrm>
              <a:off x="2123728" y="1988840"/>
              <a:ext cx="5256584" cy="302433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endParaRPr>
            </a:p>
          </p:txBody>
        </p:sp>
        <p:pic>
          <p:nvPicPr>
            <p:cNvPr id="22" name="Picture 2" descr="Overfitting And Underfitting in Machine Learning">
              <a:extLst>
                <a:ext uri="{FF2B5EF4-FFF2-40B4-BE49-F238E27FC236}">
                  <a16:creationId xmlns:a16="http://schemas.microsoft.com/office/drawing/2014/main" id="{8940C3BE-6D64-4CBB-AE42-C14DAB470D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1760" y="2165921"/>
              <a:ext cx="4680520" cy="2670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A16C962A-827E-4CEA-8960-424F312425BC}"/>
              </a:ext>
            </a:extLst>
          </p:cNvPr>
          <p:cNvSpPr txBox="1"/>
          <p:nvPr/>
        </p:nvSpPr>
        <p:spPr>
          <a:xfrm>
            <a:off x="393096" y="5417325"/>
            <a:ext cx="89381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모델의 복잡도가 높아짐에 따라</a:t>
            </a:r>
            <a:endParaRPr kumimoji="0" lang="en-US" altLang="ko-KR" sz="2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검증 데이터 </a:t>
            </a:r>
            <a:r>
              <a:rPr kumimoji="0" lang="en-US" altLang="ko-KR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error</a:t>
            </a:r>
            <a:r>
              <a:rPr kumimoji="0" lang="ko-KR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는 다시 증가하는 모습을 보이는데</a:t>
            </a:r>
            <a:r>
              <a:rPr kumimoji="0" lang="en-US" altLang="ko-KR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…</a:t>
            </a:r>
            <a:endParaRPr kumimoji="0" lang="ko-KR" altLang="en-US" sz="2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5EAA8C-0EBA-43AB-9959-CC801CBD24DD}"/>
              </a:ext>
            </a:extLst>
          </p:cNvPr>
          <p:cNvSpPr txBox="1"/>
          <p:nvPr/>
        </p:nvSpPr>
        <p:spPr>
          <a:xfrm>
            <a:off x="2110084" y="212825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How to Avoid Overfitting</a:t>
            </a:r>
          </a:p>
        </p:txBody>
      </p:sp>
    </p:spTree>
    <p:extLst>
      <p:ext uri="{BB962C8B-B14F-4D97-AF65-F5344CB8AC3E}">
        <p14:creationId xmlns:p14="http://schemas.microsoft.com/office/powerpoint/2010/main" val="18235647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28517A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DF4819B-16D4-47F7-B082-7CB9089DCF21}"/>
              </a:ext>
            </a:extLst>
          </p:cNvPr>
          <p:cNvSpPr/>
          <p:nvPr/>
        </p:nvSpPr>
        <p:spPr>
          <a:xfrm>
            <a:off x="863588" y="-1"/>
            <a:ext cx="504056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28517A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AF74E8-9EDD-49DB-8AA0-1994B4D0F463}"/>
              </a:ext>
            </a:extLst>
          </p:cNvPr>
          <p:cNvSpPr txBox="1"/>
          <p:nvPr/>
        </p:nvSpPr>
        <p:spPr>
          <a:xfrm>
            <a:off x="876083" y="119290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3</a:t>
            </a:r>
            <a:endParaRPr kumimoji="0" lang="ko-KR" altLang="en-US" sz="36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D32DE7F-F7E5-4A15-872E-36E4BF9D0DAB}"/>
              </a:ext>
            </a:extLst>
          </p:cNvPr>
          <p:cNvSpPr/>
          <p:nvPr/>
        </p:nvSpPr>
        <p:spPr>
          <a:xfrm flipV="1">
            <a:off x="-2" y="755636"/>
            <a:ext cx="9116717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FD0825C-E249-48D4-BCF9-012EE99A050A}"/>
              </a:ext>
            </a:extLst>
          </p:cNvPr>
          <p:cNvSpPr/>
          <p:nvPr/>
        </p:nvSpPr>
        <p:spPr>
          <a:xfrm>
            <a:off x="864735" y="1281888"/>
            <a:ext cx="110106" cy="4582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9864EE-82A4-414A-B69E-52DA248F4BBD}"/>
              </a:ext>
            </a:extLst>
          </p:cNvPr>
          <p:cNvSpPr txBox="1"/>
          <p:nvPr/>
        </p:nvSpPr>
        <p:spPr>
          <a:xfrm>
            <a:off x="1100304" y="1278453"/>
            <a:ext cx="7523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차원의 저주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[Curse of Dimensionality]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01A5BC1-6C9D-4705-A096-65E6CFC28017}"/>
              </a:ext>
            </a:extLst>
          </p:cNvPr>
          <p:cNvGrpSpPr/>
          <p:nvPr/>
        </p:nvGrpSpPr>
        <p:grpSpPr>
          <a:xfrm>
            <a:off x="2668146" y="1960809"/>
            <a:ext cx="3780420" cy="2305466"/>
            <a:chOff x="2123728" y="1988840"/>
            <a:chExt cx="5256584" cy="3024335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797B966B-5F97-4BAF-A20A-AFBFA2601631}"/>
                </a:ext>
              </a:extLst>
            </p:cNvPr>
            <p:cNvSpPr/>
            <p:nvPr/>
          </p:nvSpPr>
          <p:spPr>
            <a:xfrm>
              <a:off x="2123728" y="1988840"/>
              <a:ext cx="5256584" cy="302433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endParaRPr>
            </a:p>
          </p:txBody>
        </p:sp>
        <p:pic>
          <p:nvPicPr>
            <p:cNvPr id="22" name="Picture 2" descr="Overfitting And Underfitting in Machine Learning">
              <a:extLst>
                <a:ext uri="{FF2B5EF4-FFF2-40B4-BE49-F238E27FC236}">
                  <a16:creationId xmlns:a16="http://schemas.microsoft.com/office/drawing/2014/main" id="{8940C3BE-6D64-4CBB-AE42-C14DAB470D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1760" y="2165921"/>
              <a:ext cx="4680520" cy="2670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399FF8D-1D8C-4EB9-87D8-6EF22C3678D1}"/>
              </a:ext>
            </a:extLst>
          </p:cNvPr>
          <p:cNvSpPr txBox="1"/>
          <p:nvPr/>
        </p:nvSpPr>
        <p:spPr>
          <a:xfrm>
            <a:off x="394068" y="5301207"/>
            <a:ext cx="89361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2E8A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모델의 복잡도</a:t>
            </a:r>
            <a:r>
              <a:rPr kumimoji="0" lang="ko-KR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가 높아짐에 따라</a:t>
            </a:r>
            <a:endParaRPr kumimoji="0" lang="en-US" altLang="ko-KR" sz="2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검증 데이터 </a:t>
            </a:r>
            <a:r>
              <a:rPr kumimoji="0" lang="en-US" altLang="ko-KR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error</a:t>
            </a:r>
            <a:r>
              <a:rPr kumimoji="0" lang="ko-KR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는 다시 증가하는 모습을 보이는데</a:t>
            </a:r>
            <a:r>
              <a:rPr kumimoji="0" lang="en-US" altLang="ko-KR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…</a:t>
            </a:r>
            <a:endParaRPr kumimoji="0" lang="ko-KR" altLang="en-US" sz="2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2993FE0-5EEE-434E-8F5F-17E0E4FDA173}"/>
              </a:ext>
            </a:extLst>
          </p:cNvPr>
          <p:cNvCxnSpPr/>
          <p:nvPr/>
        </p:nvCxnSpPr>
        <p:spPr>
          <a:xfrm>
            <a:off x="2771800" y="5301208"/>
            <a:ext cx="1962218" cy="0"/>
          </a:xfrm>
          <a:prstGeom prst="line">
            <a:avLst/>
          </a:prstGeom>
          <a:ln w="25400">
            <a:solidFill>
              <a:srgbClr val="002E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215F531-C3F3-45BD-AE8A-AA4770A95497}"/>
              </a:ext>
            </a:extLst>
          </p:cNvPr>
          <p:cNvCxnSpPr>
            <a:cxnSpLocks/>
          </p:cNvCxnSpPr>
          <p:nvPr/>
        </p:nvCxnSpPr>
        <p:spPr>
          <a:xfrm flipV="1">
            <a:off x="3491879" y="4869159"/>
            <a:ext cx="1080120" cy="432048"/>
          </a:xfrm>
          <a:prstGeom prst="straightConnector1">
            <a:avLst/>
          </a:prstGeom>
          <a:ln w="25400">
            <a:solidFill>
              <a:srgbClr val="002E8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6B08F13-05D6-42AA-9A4D-F5A5310AD8A4}"/>
              </a:ext>
            </a:extLst>
          </p:cNvPr>
          <p:cNvSpPr txBox="1"/>
          <p:nvPr/>
        </p:nvSpPr>
        <p:spPr>
          <a:xfrm>
            <a:off x="4524424" y="4436846"/>
            <a:ext cx="4592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1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“</a:t>
            </a:r>
            <a:r>
              <a:rPr kumimoji="0" lang="ko-KR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변수</a:t>
            </a:r>
            <a:r>
              <a:rPr kumimoji="0" lang="en-US" altLang="ko-KR" sz="2800" b="0" i="1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(feature)</a:t>
            </a:r>
            <a:r>
              <a:rPr kumimoji="0" lang="ko-KR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가 너무 많아</a:t>
            </a:r>
            <a:r>
              <a:rPr kumimoji="0" lang="en-US" altLang="ko-KR" sz="2800" b="0" i="1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!”</a:t>
            </a:r>
            <a:endParaRPr kumimoji="0" lang="ko-KR" altLang="en-US" sz="2800" b="0" i="1" u="none" strike="noStrike" kern="1200" cap="none" spc="0" normalizeH="0" baseline="0" noProof="0" dirty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DAA1FC-D917-4F97-BEE2-65217BB5D719}"/>
              </a:ext>
            </a:extLst>
          </p:cNvPr>
          <p:cNvSpPr txBox="1"/>
          <p:nvPr/>
        </p:nvSpPr>
        <p:spPr>
          <a:xfrm>
            <a:off x="2110084" y="212825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How to Avoid Overfitting</a:t>
            </a:r>
          </a:p>
        </p:txBody>
      </p:sp>
    </p:spTree>
    <p:extLst>
      <p:ext uri="{BB962C8B-B14F-4D97-AF65-F5344CB8AC3E}">
        <p14:creationId xmlns:p14="http://schemas.microsoft.com/office/powerpoint/2010/main" val="32662529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28517A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DF4819B-16D4-47F7-B082-7CB9089DCF21}"/>
              </a:ext>
            </a:extLst>
          </p:cNvPr>
          <p:cNvSpPr/>
          <p:nvPr/>
        </p:nvSpPr>
        <p:spPr>
          <a:xfrm>
            <a:off x="863588" y="-1"/>
            <a:ext cx="504056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28517A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AF74E8-9EDD-49DB-8AA0-1994B4D0F463}"/>
              </a:ext>
            </a:extLst>
          </p:cNvPr>
          <p:cNvSpPr txBox="1"/>
          <p:nvPr/>
        </p:nvSpPr>
        <p:spPr>
          <a:xfrm>
            <a:off x="876083" y="119290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3</a:t>
            </a:r>
            <a:endParaRPr kumimoji="0" lang="ko-KR" altLang="en-US" sz="36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D32DE7F-F7E5-4A15-872E-36E4BF9D0DAB}"/>
              </a:ext>
            </a:extLst>
          </p:cNvPr>
          <p:cNvSpPr/>
          <p:nvPr/>
        </p:nvSpPr>
        <p:spPr>
          <a:xfrm flipV="1">
            <a:off x="-2" y="755636"/>
            <a:ext cx="9116717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FD0825C-E249-48D4-BCF9-012EE99A050A}"/>
              </a:ext>
            </a:extLst>
          </p:cNvPr>
          <p:cNvSpPr/>
          <p:nvPr/>
        </p:nvSpPr>
        <p:spPr>
          <a:xfrm>
            <a:off x="864735" y="1281888"/>
            <a:ext cx="110106" cy="4582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9864EE-82A4-414A-B69E-52DA248F4BBD}"/>
              </a:ext>
            </a:extLst>
          </p:cNvPr>
          <p:cNvSpPr txBox="1"/>
          <p:nvPr/>
        </p:nvSpPr>
        <p:spPr>
          <a:xfrm>
            <a:off x="1100304" y="1278453"/>
            <a:ext cx="7523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차원의 저주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[Curse of Dimensionality]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01A5BC1-6C9D-4705-A096-65E6CFC28017}"/>
              </a:ext>
            </a:extLst>
          </p:cNvPr>
          <p:cNvGrpSpPr/>
          <p:nvPr/>
        </p:nvGrpSpPr>
        <p:grpSpPr>
          <a:xfrm>
            <a:off x="2668146" y="1960809"/>
            <a:ext cx="3780420" cy="2305466"/>
            <a:chOff x="2123728" y="1988840"/>
            <a:chExt cx="5256584" cy="3024335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797B966B-5F97-4BAF-A20A-AFBFA2601631}"/>
                </a:ext>
              </a:extLst>
            </p:cNvPr>
            <p:cNvSpPr/>
            <p:nvPr/>
          </p:nvSpPr>
          <p:spPr>
            <a:xfrm>
              <a:off x="2123728" y="1988840"/>
              <a:ext cx="5256584" cy="302433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endParaRPr>
            </a:p>
          </p:txBody>
        </p:sp>
        <p:pic>
          <p:nvPicPr>
            <p:cNvPr id="22" name="Picture 2" descr="Overfitting And Underfitting in Machine Learning">
              <a:extLst>
                <a:ext uri="{FF2B5EF4-FFF2-40B4-BE49-F238E27FC236}">
                  <a16:creationId xmlns:a16="http://schemas.microsoft.com/office/drawing/2014/main" id="{8940C3BE-6D64-4CBB-AE42-C14DAB470D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1760" y="2165921"/>
              <a:ext cx="4680520" cy="2670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399FF8D-1D8C-4EB9-87D8-6EF22C3678D1}"/>
              </a:ext>
            </a:extLst>
          </p:cNvPr>
          <p:cNvSpPr txBox="1"/>
          <p:nvPr/>
        </p:nvSpPr>
        <p:spPr>
          <a:xfrm>
            <a:off x="852813" y="5301208"/>
            <a:ext cx="79896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2E8A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모델의 복잡도</a:t>
            </a:r>
            <a:r>
              <a:rPr kumimoji="0" lang="ko-KR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가 높아짐에 따라</a:t>
            </a:r>
            <a:endParaRPr kumimoji="0" lang="en-US" altLang="ko-KR" sz="2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검증 데이터 </a:t>
            </a:r>
            <a:r>
              <a:rPr kumimoji="0" lang="en-US" altLang="ko-KR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error</a:t>
            </a:r>
            <a:r>
              <a:rPr kumimoji="0" lang="ko-KR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는  다시 증가하는 모습을 보이는데</a:t>
            </a:r>
            <a:r>
              <a:rPr kumimoji="0" lang="en-US" altLang="ko-KR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…</a:t>
            </a:r>
            <a:endParaRPr kumimoji="0" lang="ko-KR" altLang="en-US" sz="2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2993FE0-5EEE-434E-8F5F-17E0E4FDA173}"/>
              </a:ext>
            </a:extLst>
          </p:cNvPr>
          <p:cNvCxnSpPr/>
          <p:nvPr/>
        </p:nvCxnSpPr>
        <p:spPr>
          <a:xfrm>
            <a:off x="2771800" y="5301208"/>
            <a:ext cx="1962218" cy="0"/>
          </a:xfrm>
          <a:prstGeom prst="line">
            <a:avLst/>
          </a:prstGeom>
          <a:ln w="25400">
            <a:solidFill>
              <a:srgbClr val="002E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215F531-C3F3-45BD-AE8A-AA4770A95497}"/>
              </a:ext>
            </a:extLst>
          </p:cNvPr>
          <p:cNvCxnSpPr>
            <a:cxnSpLocks/>
          </p:cNvCxnSpPr>
          <p:nvPr/>
        </p:nvCxnSpPr>
        <p:spPr>
          <a:xfrm flipV="1">
            <a:off x="3491879" y="4869159"/>
            <a:ext cx="1080120" cy="432048"/>
          </a:xfrm>
          <a:prstGeom prst="straightConnector1">
            <a:avLst/>
          </a:prstGeom>
          <a:ln w="25400">
            <a:solidFill>
              <a:srgbClr val="002E8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6B08F13-05D6-42AA-9A4D-F5A5310AD8A4}"/>
              </a:ext>
            </a:extLst>
          </p:cNvPr>
          <p:cNvSpPr txBox="1"/>
          <p:nvPr/>
        </p:nvSpPr>
        <p:spPr>
          <a:xfrm>
            <a:off x="4524424" y="4436846"/>
            <a:ext cx="4318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1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“</a:t>
            </a:r>
            <a:r>
              <a:rPr kumimoji="0" lang="ko-KR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변수</a:t>
            </a:r>
            <a:r>
              <a:rPr kumimoji="0" lang="en-US" altLang="ko-KR" sz="2800" b="0" i="1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(feature)</a:t>
            </a:r>
            <a:r>
              <a:rPr kumimoji="0" lang="ko-KR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가 너무 많아</a:t>
            </a:r>
            <a:r>
              <a:rPr kumimoji="0" lang="en-US" altLang="ko-KR" sz="2800" b="0" i="1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!”</a:t>
            </a:r>
            <a:endParaRPr kumimoji="0" lang="ko-KR" altLang="en-US" sz="2800" b="0" i="1" u="none" strike="noStrike" kern="1200" cap="none" spc="0" normalizeH="0" baseline="0" noProof="0" dirty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AF914E3-13BA-473B-9EED-98359CDEFB94}"/>
              </a:ext>
            </a:extLst>
          </p:cNvPr>
          <p:cNvSpPr/>
          <p:nvPr/>
        </p:nvSpPr>
        <p:spPr>
          <a:xfrm>
            <a:off x="-3" y="0"/>
            <a:ext cx="9181706" cy="6858000"/>
          </a:xfrm>
          <a:prstGeom prst="rect">
            <a:avLst/>
          </a:prstGeom>
          <a:solidFill>
            <a:schemeClr val="tx1">
              <a:alpha val="8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DA290B-297E-424B-9E8E-9EFA73F63DA8}"/>
              </a:ext>
            </a:extLst>
          </p:cNvPr>
          <p:cNvSpPr txBox="1"/>
          <p:nvPr/>
        </p:nvSpPr>
        <p:spPr>
          <a:xfrm>
            <a:off x="577175" y="2180541"/>
            <a:ext cx="798964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모델에게</a:t>
            </a:r>
            <a:endParaRPr kumimoji="0" lang="en-US" altLang="ko-KR" sz="2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‘</a:t>
            </a:r>
            <a:r>
              <a:rPr kumimoji="0" lang="ko-KR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이 요소도 고려하고 저 요소도 </a:t>
            </a:r>
            <a:r>
              <a:rPr kumimoji="0" lang="ko-KR" altLang="en-US" sz="28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고려하렴</a:t>
            </a:r>
            <a:r>
              <a:rPr kumimoji="0" lang="en-US" altLang="ko-KR" sz="2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~’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하고 </a:t>
            </a:r>
            <a:r>
              <a:rPr kumimoji="0" lang="en-US" altLang="ko-KR" sz="2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feature</a:t>
            </a:r>
            <a:r>
              <a:rPr kumimoji="0" lang="ko-KR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를 계속 추가하면</a:t>
            </a:r>
            <a:endParaRPr kumimoji="0" lang="en-US" altLang="ko-KR" sz="2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오히려 성능이 하락할 위험</a:t>
            </a:r>
            <a:r>
              <a:rPr kumimoji="0" lang="ko-KR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이</a:t>
            </a:r>
            <a:r>
              <a:rPr kumimoji="0" lang="en-US" altLang="ko-KR" sz="2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!!</a:t>
            </a:r>
            <a:endParaRPr kumimoji="0" lang="ko-KR" altLang="en-US" sz="2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608714-9946-4469-8656-626E01EB2DE4}"/>
              </a:ext>
            </a:extLst>
          </p:cNvPr>
          <p:cNvSpPr txBox="1"/>
          <p:nvPr/>
        </p:nvSpPr>
        <p:spPr>
          <a:xfrm>
            <a:off x="2399337" y="4331711"/>
            <a:ext cx="5052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1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  <a:sym typeface="Wingdings" panose="05000000000000000000" pitchFamily="2" charset="2"/>
              </a:rPr>
              <a:t> </a:t>
            </a:r>
            <a:r>
              <a:rPr kumimoji="0" lang="ko-KR" altLang="en-US" sz="3600" b="0" i="1" u="none" strike="noStrike" kern="1200" cap="none" spc="0" normalizeH="0" baseline="0" noProof="0" dirty="0" err="1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오버피팅</a:t>
            </a:r>
            <a:r>
              <a:rPr kumimoji="0" lang="ko-KR" altLang="en-US" sz="3600" b="0" i="1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 문제 야기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110084" y="212825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How to avoid overfitting</a:t>
            </a:r>
          </a:p>
        </p:txBody>
      </p:sp>
    </p:spTree>
    <p:extLst>
      <p:ext uri="{BB962C8B-B14F-4D97-AF65-F5344CB8AC3E}">
        <p14:creationId xmlns:p14="http://schemas.microsoft.com/office/powerpoint/2010/main" val="60276082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28517A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DF4819B-16D4-47F7-B082-7CB9089DCF21}"/>
              </a:ext>
            </a:extLst>
          </p:cNvPr>
          <p:cNvSpPr/>
          <p:nvPr/>
        </p:nvSpPr>
        <p:spPr>
          <a:xfrm>
            <a:off x="863588" y="-1"/>
            <a:ext cx="504056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28517A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AF74E8-9EDD-49DB-8AA0-1994B4D0F463}"/>
              </a:ext>
            </a:extLst>
          </p:cNvPr>
          <p:cNvSpPr txBox="1"/>
          <p:nvPr/>
        </p:nvSpPr>
        <p:spPr>
          <a:xfrm>
            <a:off x="876083" y="119290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3</a:t>
            </a:r>
            <a:endParaRPr kumimoji="0" lang="ko-KR" altLang="en-US" sz="36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D32DE7F-F7E5-4A15-872E-36E4BF9D0DAB}"/>
              </a:ext>
            </a:extLst>
          </p:cNvPr>
          <p:cNvSpPr/>
          <p:nvPr/>
        </p:nvSpPr>
        <p:spPr>
          <a:xfrm flipV="1">
            <a:off x="-2" y="755636"/>
            <a:ext cx="9116717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FD0825C-E249-48D4-BCF9-012EE99A050A}"/>
              </a:ext>
            </a:extLst>
          </p:cNvPr>
          <p:cNvSpPr/>
          <p:nvPr/>
        </p:nvSpPr>
        <p:spPr>
          <a:xfrm>
            <a:off x="864735" y="1281888"/>
            <a:ext cx="110106" cy="4582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9864EE-82A4-414A-B69E-52DA248F4BBD}"/>
              </a:ext>
            </a:extLst>
          </p:cNvPr>
          <p:cNvSpPr txBox="1"/>
          <p:nvPr/>
        </p:nvSpPr>
        <p:spPr>
          <a:xfrm>
            <a:off x="1100304" y="1278453"/>
            <a:ext cx="7523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차원의 저주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[Curse of Dimensionality]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7312D4E-8ADD-4E82-BFF4-27CF6A2550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83" y="2362517"/>
            <a:ext cx="7659764" cy="374722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6AFB3DF-68DF-4CF7-B305-8F4E7A9F4FA9}"/>
              </a:ext>
            </a:extLst>
          </p:cNvPr>
          <p:cNvSpPr/>
          <p:nvPr/>
        </p:nvSpPr>
        <p:spPr>
          <a:xfrm>
            <a:off x="786707" y="2218501"/>
            <a:ext cx="2664296" cy="34369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9B2B569-0E29-4729-BA25-BA78B8416A9A}"/>
              </a:ext>
            </a:extLst>
          </p:cNvPr>
          <p:cNvSpPr/>
          <p:nvPr/>
        </p:nvSpPr>
        <p:spPr>
          <a:xfrm>
            <a:off x="5875277" y="2233733"/>
            <a:ext cx="2664296" cy="343695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0BFFCB2-36B8-4E2D-A362-E07550D0ED7D}"/>
              </a:ext>
            </a:extLst>
          </p:cNvPr>
          <p:cNvSpPr txBox="1"/>
          <p:nvPr/>
        </p:nvSpPr>
        <p:spPr>
          <a:xfrm>
            <a:off x="5136260" y="5878907"/>
            <a:ext cx="3995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이런거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 어떻게 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해석할건데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..?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220CE9-3E35-44AB-B6CC-2D4736EC9DD3}"/>
              </a:ext>
            </a:extLst>
          </p:cNvPr>
          <p:cNvSpPr txBox="1"/>
          <p:nvPr/>
        </p:nvSpPr>
        <p:spPr>
          <a:xfrm>
            <a:off x="2110084" y="212825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How to Avoid Overfitting</a:t>
            </a:r>
          </a:p>
        </p:txBody>
      </p:sp>
    </p:spTree>
    <p:extLst>
      <p:ext uri="{BB962C8B-B14F-4D97-AF65-F5344CB8AC3E}">
        <p14:creationId xmlns:p14="http://schemas.microsoft.com/office/powerpoint/2010/main" val="36089780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28517A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DF4819B-16D4-47F7-B082-7CB9089DCF21}"/>
              </a:ext>
            </a:extLst>
          </p:cNvPr>
          <p:cNvSpPr/>
          <p:nvPr/>
        </p:nvSpPr>
        <p:spPr>
          <a:xfrm>
            <a:off x="863588" y="-1"/>
            <a:ext cx="504056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28517A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AF74E8-9EDD-49DB-8AA0-1994B4D0F463}"/>
              </a:ext>
            </a:extLst>
          </p:cNvPr>
          <p:cNvSpPr txBox="1"/>
          <p:nvPr/>
        </p:nvSpPr>
        <p:spPr>
          <a:xfrm>
            <a:off x="876083" y="119290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3</a:t>
            </a:r>
            <a:endParaRPr kumimoji="0" lang="ko-KR" altLang="en-US" sz="36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D32DE7F-F7E5-4A15-872E-36E4BF9D0DAB}"/>
              </a:ext>
            </a:extLst>
          </p:cNvPr>
          <p:cNvSpPr/>
          <p:nvPr/>
        </p:nvSpPr>
        <p:spPr>
          <a:xfrm flipV="1">
            <a:off x="-2" y="755636"/>
            <a:ext cx="9116717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FD0825C-E249-48D4-BCF9-012EE99A050A}"/>
              </a:ext>
            </a:extLst>
          </p:cNvPr>
          <p:cNvSpPr/>
          <p:nvPr/>
        </p:nvSpPr>
        <p:spPr>
          <a:xfrm>
            <a:off x="864735" y="1281888"/>
            <a:ext cx="110106" cy="4582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9864EE-82A4-414A-B69E-52DA248F4BBD}"/>
              </a:ext>
            </a:extLst>
          </p:cNvPr>
          <p:cNvSpPr txBox="1"/>
          <p:nvPr/>
        </p:nvSpPr>
        <p:spPr>
          <a:xfrm>
            <a:off x="1100304" y="1278453"/>
            <a:ext cx="7523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차원의 저주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[Curse of Dimensionality]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0BFFCB2-36B8-4E2D-A362-E07550D0ED7D}"/>
              </a:ext>
            </a:extLst>
          </p:cNvPr>
          <p:cNvSpPr txBox="1"/>
          <p:nvPr/>
        </p:nvSpPr>
        <p:spPr>
          <a:xfrm>
            <a:off x="786218" y="5852942"/>
            <a:ext cx="4145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이런거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 어떻게 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해석할건데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..?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4B77FB9-F957-4F64-86CD-AB5E044253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941" y="1781627"/>
            <a:ext cx="3088584" cy="407131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849C34A-26B0-41AC-8DAF-32508C6DF0D5}"/>
              </a:ext>
            </a:extLst>
          </p:cNvPr>
          <p:cNvSpPr txBox="1"/>
          <p:nvPr/>
        </p:nvSpPr>
        <p:spPr>
          <a:xfrm>
            <a:off x="3882169" y="2576603"/>
            <a:ext cx="53430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고</a:t>
            </a:r>
            <a:r>
              <a:rPr kumimoji="0" lang="ko-KR" alt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차원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 모델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,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즉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overfitting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할 위험이 높은 모델은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C4D5B9-9A17-4746-9065-8848FDB8AC62}"/>
              </a:ext>
            </a:extLst>
          </p:cNvPr>
          <p:cNvSpPr txBox="1"/>
          <p:nvPr/>
        </p:nvSpPr>
        <p:spPr>
          <a:xfrm>
            <a:off x="4053525" y="3683740"/>
            <a:ext cx="46886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0" lang="ko-KR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관측치들의 경향성 파악</a:t>
            </a:r>
            <a:endParaRPr kumimoji="0" lang="en-US" altLang="ko-KR" sz="2400" b="0" i="1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  <a:p>
            <a:pPr marL="457200" marR="0" lvl="0" indent="-45720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0" lang="en-US" altLang="ko-KR" sz="2400" b="0" i="1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1</a:t>
            </a:r>
            <a:r>
              <a:rPr kumimoji="0" lang="ko-KR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을 바탕으로 </a:t>
            </a:r>
            <a:r>
              <a:rPr kumimoji="0" lang="ko-KR" altLang="en-US" sz="2400" b="0" i="1" u="sng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해석</a:t>
            </a:r>
            <a:endParaRPr kumimoji="0" lang="en-US" altLang="ko-KR" sz="2400" b="0" i="1" u="sng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91A0A8-B258-4F46-A39F-1566CAE7EC87}"/>
              </a:ext>
            </a:extLst>
          </p:cNvPr>
          <p:cNvSpPr txBox="1"/>
          <p:nvPr/>
        </p:nvSpPr>
        <p:spPr>
          <a:xfrm>
            <a:off x="4053525" y="4683346"/>
            <a:ext cx="4688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하기 어렵다는 단점 보유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A6CF32-4E9D-440D-A4AB-3FF5C1172A6C}"/>
              </a:ext>
            </a:extLst>
          </p:cNvPr>
          <p:cNvSpPr txBox="1"/>
          <p:nvPr/>
        </p:nvSpPr>
        <p:spPr>
          <a:xfrm>
            <a:off x="6236335" y="6237312"/>
            <a:ext cx="2851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다음 장 살짝 공포 주의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956426-1B85-420B-A6A1-FB287002D25C}"/>
              </a:ext>
            </a:extLst>
          </p:cNvPr>
          <p:cNvSpPr txBox="1"/>
          <p:nvPr/>
        </p:nvSpPr>
        <p:spPr>
          <a:xfrm>
            <a:off x="2110084" y="212825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How to Avoid Overfitting</a:t>
            </a:r>
          </a:p>
        </p:txBody>
      </p:sp>
    </p:spTree>
    <p:extLst>
      <p:ext uri="{BB962C8B-B14F-4D97-AF65-F5344CB8AC3E}">
        <p14:creationId xmlns:p14="http://schemas.microsoft.com/office/powerpoint/2010/main" val="393629094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1A3D93CD-752B-4DBC-A6C7-A34B4B0C7E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55" r="12193" b="14264"/>
          <a:stretch/>
        </p:blipFill>
        <p:spPr>
          <a:xfrm>
            <a:off x="3635896" y="1534132"/>
            <a:ext cx="5508104" cy="518027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28517A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DF4819B-16D4-47F7-B082-7CB9089DCF21}"/>
              </a:ext>
            </a:extLst>
          </p:cNvPr>
          <p:cNvSpPr/>
          <p:nvPr/>
        </p:nvSpPr>
        <p:spPr>
          <a:xfrm>
            <a:off x="863588" y="-1"/>
            <a:ext cx="504056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28517A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AF74E8-9EDD-49DB-8AA0-1994B4D0F463}"/>
              </a:ext>
            </a:extLst>
          </p:cNvPr>
          <p:cNvSpPr txBox="1"/>
          <p:nvPr/>
        </p:nvSpPr>
        <p:spPr>
          <a:xfrm>
            <a:off x="876083" y="119290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3</a:t>
            </a:r>
            <a:endParaRPr kumimoji="0" lang="ko-KR" altLang="en-US" sz="36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D32DE7F-F7E5-4A15-872E-36E4BF9D0DAB}"/>
              </a:ext>
            </a:extLst>
          </p:cNvPr>
          <p:cNvSpPr/>
          <p:nvPr/>
        </p:nvSpPr>
        <p:spPr>
          <a:xfrm flipV="1">
            <a:off x="-2" y="755636"/>
            <a:ext cx="9116717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FD0825C-E249-48D4-BCF9-012EE99A050A}"/>
              </a:ext>
            </a:extLst>
          </p:cNvPr>
          <p:cNvSpPr/>
          <p:nvPr/>
        </p:nvSpPr>
        <p:spPr>
          <a:xfrm>
            <a:off x="864735" y="1281888"/>
            <a:ext cx="110106" cy="4582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9864EE-82A4-414A-B69E-52DA248F4BBD}"/>
              </a:ext>
            </a:extLst>
          </p:cNvPr>
          <p:cNvSpPr txBox="1"/>
          <p:nvPr/>
        </p:nvSpPr>
        <p:spPr>
          <a:xfrm>
            <a:off x="1100304" y="1278453"/>
            <a:ext cx="7523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차원의 저주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[Curse of Dimensionality]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FEDB64-7D11-435A-BA9C-57D90D6D48B7}"/>
              </a:ext>
            </a:extLst>
          </p:cNvPr>
          <p:cNvSpPr txBox="1"/>
          <p:nvPr/>
        </p:nvSpPr>
        <p:spPr>
          <a:xfrm>
            <a:off x="902526" y="2005008"/>
            <a:ext cx="482453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C0C0C0"/>
                </a:highlight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독립변수를 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C0C0C0"/>
                </a:highlight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8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C0C0C0"/>
                </a:highlight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개만 써도</a:t>
            </a:r>
            <a:endParaRPr kumimoji="0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C0C0C0"/>
              </a:highlight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C0C0C0"/>
                </a:highlight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이와 같은 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C0C0C0"/>
                </a:highlight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8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C0C0C0"/>
                </a:highlight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차원의 관계망이 그려진다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C0C0C0"/>
                </a:highlight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C0C0C0"/>
                </a:highlight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과연 이 관계를 보고 유의미한 해석을 할 수 있을까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C0C0C0"/>
                </a:highlight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?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C0C0C0"/>
              </a:highlight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C0C0C0"/>
                </a:highlight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이것이 바로 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C0C0C0"/>
                </a:highlight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차원의 저주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C0C0C0"/>
                </a:highlight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이다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C0C0C0"/>
                </a:highlight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C0D9F6-BDD7-4691-8F5B-F16016493AF4}"/>
              </a:ext>
            </a:extLst>
          </p:cNvPr>
          <p:cNvSpPr txBox="1"/>
          <p:nvPr/>
        </p:nvSpPr>
        <p:spPr>
          <a:xfrm>
            <a:off x="2110084" y="212825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How to Avoid Overfitting</a:t>
            </a:r>
          </a:p>
        </p:txBody>
      </p:sp>
    </p:spTree>
    <p:extLst>
      <p:ext uri="{BB962C8B-B14F-4D97-AF65-F5344CB8AC3E}">
        <p14:creationId xmlns:p14="http://schemas.microsoft.com/office/powerpoint/2010/main" val="131478383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18C0B297-66C5-4EEC-A399-12CF011464D4}"/>
              </a:ext>
            </a:extLst>
          </p:cNvPr>
          <p:cNvSpPr/>
          <p:nvPr/>
        </p:nvSpPr>
        <p:spPr>
          <a:xfrm>
            <a:off x="929628" y="1868336"/>
            <a:ext cx="7458796" cy="68519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28517A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DF4819B-16D4-47F7-B082-7CB9089DCF21}"/>
              </a:ext>
            </a:extLst>
          </p:cNvPr>
          <p:cNvSpPr/>
          <p:nvPr/>
        </p:nvSpPr>
        <p:spPr>
          <a:xfrm>
            <a:off x="863588" y="-1"/>
            <a:ext cx="504056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28517A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AF74E8-9EDD-49DB-8AA0-1994B4D0F463}"/>
              </a:ext>
            </a:extLst>
          </p:cNvPr>
          <p:cNvSpPr txBox="1"/>
          <p:nvPr/>
        </p:nvSpPr>
        <p:spPr>
          <a:xfrm>
            <a:off x="876083" y="119290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3</a:t>
            </a:r>
            <a:endParaRPr kumimoji="0" lang="ko-KR" altLang="en-US" sz="36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D32DE7F-F7E5-4A15-872E-36E4BF9D0DAB}"/>
              </a:ext>
            </a:extLst>
          </p:cNvPr>
          <p:cNvSpPr/>
          <p:nvPr/>
        </p:nvSpPr>
        <p:spPr>
          <a:xfrm flipV="1">
            <a:off x="-2" y="755636"/>
            <a:ext cx="9116717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FD0825C-E249-48D4-BCF9-012EE99A050A}"/>
              </a:ext>
            </a:extLst>
          </p:cNvPr>
          <p:cNvSpPr/>
          <p:nvPr/>
        </p:nvSpPr>
        <p:spPr>
          <a:xfrm>
            <a:off x="864735" y="1281888"/>
            <a:ext cx="110106" cy="4582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9864EE-82A4-414A-B69E-52DA248F4BBD}"/>
              </a:ext>
            </a:extLst>
          </p:cNvPr>
          <p:cNvSpPr txBox="1"/>
          <p:nvPr/>
        </p:nvSpPr>
        <p:spPr>
          <a:xfrm>
            <a:off x="1100304" y="1278453"/>
            <a:ext cx="7523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차원의 저주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[Curse of Dimensionality]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6C3533-8085-4BFB-8692-F9FC760F7BE0}"/>
              </a:ext>
            </a:extLst>
          </p:cNvPr>
          <p:cNvSpPr txBox="1"/>
          <p:nvPr/>
        </p:nvSpPr>
        <p:spPr>
          <a:xfrm>
            <a:off x="-33007" y="2017160"/>
            <a:ext cx="9433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따라서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너무 적지도 많지도 않은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적절한 변수 개수를 설정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해야 하는데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…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993C27-91E4-437F-BE20-0A19C783CF10}"/>
              </a:ext>
            </a:extLst>
          </p:cNvPr>
          <p:cNvSpPr txBox="1"/>
          <p:nvPr/>
        </p:nvSpPr>
        <p:spPr>
          <a:xfrm>
            <a:off x="1619672" y="2631873"/>
            <a:ext cx="4665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몇 가지 방법 소개해드림</a:t>
            </a:r>
            <a:r>
              <a:rPr kumimoji="0" lang="en-US" altLang="ko-KR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…!</a:t>
            </a:r>
            <a:endParaRPr kumimoji="0" lang="ko-KR" altLang="en-US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4215B8-5C35-4AA3-91A3-31D686C48AF4}"/>
              </a:ext>
            </a:extLst>
          </p:cNvPr>
          <p:cNvSpPr txBox="1"/>
          <p:nvPr/>
        </p:nvSpPr>
        <p:spPr>
          <a:xfrm>
            <a:off x="4719521" y="887860"/>
            <a:ext cx="4680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자세한 내용은 회귀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/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선대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/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딥팀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 교안 참고하시고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~!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89DFCB6-D2F8-443E-A629-B702E243361D}"/>
              </a:ext>
            </a:extLst>
          </p:cNvPr>
          <p:cNvSpPr txBox="1"/>
          <p:nvPr/>
        </p:nvSpPr>
        <p:spPr>
          <a:xfrm>
            <a:off x="2281287" y="3308212"/>
            <a:ext cx="4498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Feature Selection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044DA0-157E-4700-ADEE-8ECF73E0A3B4}"/>
              </a:ext>
            </a:extLst>
          </p:cNvPr>
          <p:cNvSpPr txBox="1"/>
          <p:nvPr/>
        </p:nvSpPr>
        <p:spPr>
          <a:xfrm>
            <a:off x="5588056" y="3855956"/>
            <a:ext cx="2626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28517A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EX) Forward Selection,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28517A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Stepwise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8517A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28517A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Selection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DF5193E-EE69-4864-A779-DAE950D233A8}"/>
              </a:ext>
            </a:extLst>
          </p:cNvPr>
          <p:cNvSpPr txBox="1"/>
          <p:nvPr/>
        </p:nvSpPr>
        <p:spPr>
          <a:xfrm>
            <a:off x="2296833" y="4473354"/>
            <a:ext cx="4498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EE48E9-B7CE-4B71-A78A-47E454100D9B}"/>
              </a:ext>
            </a:extLst>
          </p:cNvPr>
          <p:cNvSpPr txBox="1"/>
          <p:nvPr/>
        </p:nvSpPr>
        <p:spPr>
          <a:xfrm>
            <a:off x="2110084" y="212825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How to Avoid Overfitting</a:t>
            </a:r>
          </a:p>
        </p:txBody>
      </p:sp>
    </p:spTree>
    <p:extLst>
      <p:ext uri="{BB962C8B-B14F-4D97-AF65-F5344CB8AC3E}">
        <p14:creationId xmlns:p14="http://schemas.microsoft.com/office/powerpoint/2010/main" val="24903333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22A9997D-87DC-4C38-869E-921A2E2C84A3}"/>
              </a:ext>
            </a:extLst>
          </p:cNvPr>
          <p:cNvSpPr/>
          <p:nvPr/>
        </p:nvSpPr>
        <p:spPr>
          <a:xfrm>
            <a:off x="929628" y="1868336"/>
            <a:ext cx="7458796" cy="68519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28517A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DF4819B-16D4-47F7-B082-7CB9089DCF21}"/>
              </a:ext>
            </a:extLst>
          </p:cNvPr>
          <p:cNvSpPr/>
          <p:nvPr/>
        </p:nvSpPr>
        <p:spPr>
          <a:xfrm>
            <a:off x="863588" y="-1"/>
            <a:ext cx="504056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28517A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AF74E8-9EDD-49DB-8AA0-1994B4D0F463}"/>
              </a:ext>
            </a:extLst>
          </p:cNvPr>
          <p:cNvSpPr txBox="1"/>
          <p:nvPr/>
        </p:nvSpPr>
        <p:spPr>
          <a:xfrm>
            <a:off x="876083" y="119290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3</a:t>
            </a:r>
            <a:endParaRPr kumimoji="0" lang="ko-KR" altLang="en-US" sz="36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D32DE7F-F7E5-4A15-872E-36E4BF9D0DAB}"/>
              </a:ext>
            </a:extLst>
          </p:cNvPr>
          <p:cNvSpPr/>
          <p:nvPr/>
        </p:nvSpPr>
        <p:spPr>
          <a:xfrm flipV="1">
            <a:off x="-2" y="755636"/>
            <a:ext cx="9116717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FD0825C-E249-48D4-BCF9-012EE99A050A}"/>
              </a:ext>
            </a:extLst>
          </p:cNvPr>
          <p:cNvSpPr/>
          <p:nvPr/>
        </p:nvSpPr>
        <p:spPr>
          <a:xfrm>
            <a:off x="864735" y="1281888"/>
            <a:ext cx="110106" cy="4582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9864EE-82A4-414A-B69E-52DA248F4BBD}"/>
              </a:ext>
            </a:extLst>
          </p:cNvPr>
          <p:cNvSpPr txBox="1"/>
          <p:nvPr/>
        </p:nvSpPr>
        <p:spPr>
          <a:xfrm>
            <a:off x="1100304" y="1278453"/>
            <a:ext cx="7523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차원의 저주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[Curse of Dimensionality]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6C3533-8085-4BFB-8692-F9FC760F7BE0}"/>
              </a:ext>
            </a:extLst>
          </p:cNvPr>
          <p:cNvSpPr txBox="1"/>
          <p:nvPr/>
        </p:nvSpPr>
        <p:spPr>
          <a:xfrm>
            <a:off x="-33007" y="2017160"/>
            <a:ext cx="9433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따라서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너무 적지도 많지도 않은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적절한 변수 개수를 설정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해야 하는데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…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993C27-91E4-437F-BE20-0A19C783CF10}"/>
              </a:ext>
            </a:extLst>
          </p:cNvPr>
          <p:cNvSpPr txBox="1"/>
          <p:nvPr/>
        </p:nvSpPr>
        <p:spPr>
          <a:xfrm>
            <a:off x="1381270" y="2594004"/>
            <a:ext cx="4665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몇 가지 방법 소개해드림</a:t>
            </a:r>
            <a:r>
              <a:rPr kumimoji="0" lang="en-US" altLang="ko-KR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…!</a:t>
            </a:r>
            <a:endParaRPr kumimoji="0" lang="ko-KR" altLang="en-US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4215B8-5C35-4AA3-91A3-31D686C48AF4}"/>
              </a:ext>
            </a:extLst>
          </p:cNvPr>
          <p:cNvSpPr txBox="1"/>
          <p:nvPr/>
        </p:nvSpPr>
        <p:spPr>
          <a:xfrm>
            <a:off x="4719521" y="887860"/>
            <a:ext cx="4680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자세한 내용은 회귀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/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선대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/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딥팀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 교안 참고하시고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~!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89DFCB6-D2F8-443E-A629-B702E243361D}"/>
              </a:ext>
            </a:extLst>
          </p:cNvPr>
          <p:cNvSpPr txBox="1"/>
          <p:nvPr/>
        </p:nvSpPr>
        <p:spPr>
          <a:xfrm>
            <a:off x="2086611" y="3151881"/>
            <a:ext cx="4498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Feature Selection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044DA0-157E-4700-ADEE-8ECF73E0A3B4}"/>
              </a:ext>
            </a:extLst>
          </p:cNvPr>
          <p:cNvSpPr txBox="1"/>
          <p:nvPr/>
        </p:nvSpPr>
        <p:spPr>
          <a:xfrm>
            <a:off x="5393380" y="3699625"/>
            <a:ext cx="2626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28517A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EX) Forward Selection,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28517A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Stepwise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8517A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28517A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Selection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DF5193E-EE69-4864-A779-DAE950D233A8}"/>
              </a:ext>
            </a:extLst>
          </p:cNvPr>
          <p:cNvSpPr txBox="1"/>
          <p:nvPr/>
        </p:nvSpPr>
        <p:spPr>
          <a:xfrm>
            <a:off x="2217003" y="4359724"/>
            <a:ext cx="4498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6EA470-60A5-4D08-891C-1C7A835B98D8}"/>
              </a:ext>
            </a:extLst>
          </p:cNvPr>
          <p:cNvSpPr txBox="1"/>
          <p:nvPr/>
        </p:nvSpPr>
        <p:spPr>
          <a:xfrm>
            <a:off x="2086611" y="4319057"/>
            <a:ext cx="4498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2. Feature Extraction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2B238C-2B02-4C73-88A6-8F40157440C0}"/>
              </a:ext>
            </a:extLst>
          </p:cNvPr>
          <p:cNvSpPr txBox="1"/>
          <p:nvPr/>
        </p:nvSpPr>
        <p:spPr>
          <a:xfrm>
            <a:off x="5402251" y="4842277"/>
            <a:ext cx="2626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28517A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EX) Principal Component Analysis(PCA,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8517A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주성분 분석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28517A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5E19FA2-0E4C-4561-B359-7691E1E32B1F}"/>
              </a:ext>
            </a:extLst>
          </p:cNvPr>
          <p:cNvSpPr txBox="1"/>
          <p:nvPr/>
        </p:nvSpPr>
        <p:spPr>
          <a:xfrm>
            <a:off x="2110084" y="212825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How to Avoid Overfitting</a:t>
            </a:r>
          </a:p>
        </p:txBody>
      </p:sp>
    </p:spTree>
    <p:extLst>
      <p:ext uri="{BB962C8B-B14F-4D97-AF65-F5344CB8AC3E}">
        <p14:creationId xmlns:p14="http://schemas.microsoft.com/office/powerpoint/2010/main" val="417611437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0CB9A88E-06D3-46C6-9705-673F588613D7}"/>
              </a:ext>
            </a:extLst>
          </p:cNvPr>
          <p:cNvSpPr/>
          <p:nvPr/>
        </p:nvSpPr>
        <p:spPr>
          <a:xfrm>
            <a:off x="929628" y="1868336"/>
            <a:ext cx="7458796" cy="68519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28517A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DF4819B-16D4-47F7-B082-7CB9089DCF21}"/>
              </a:ext>
            </a:extLst>
          </p:cNvPr>
          <p:cNvSpPr/>
          <p:nvPr/>
        </p:nvSpPr>
        <p:spPr>
          <a:xfrm>
            <a:off x="863588" y="-1"/>
            <a:ext cx="504056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28517A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AF74E8-9EDD-49DB-8AA0-1994B4D0F463}"/>
              </a:ext>
            </a:extLst>
          </p:cNvPr>
          <p:cNvSpPr txBox="1"/>
          <p:nvPr/>
        </p:nvSpPr>
        <p:spPr>
          <a:xfrm>
            <a:off x="876083" y="119290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3</a:t>
            </a:r>
            <a:endParaRPr kumimoji="0" lang="ko-KR" altLang="en-US" sz="36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D32DE7F-F7E5-4A15-872E-36E4BF9D0DAB}"/>
              </a:ext>
            </a:extLst>
          </p:cNvPr>
          <p:cNvSpPr/>
          <p:nvPr/>
        </p:nvSpPr>
        <p:spPr>
          <a:xfrm flipV="1">
            <a:off x="-2" y="755636"/>
            <a:ext cx="9116717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FD0825C-E249-48D4-BCF9-012EE99A050A}"/>
              </a:ext>
            </a:extLst>
          </p:cNvPr>
          <p:cNvSpPr/>
          <p:nvPr/>
        </p:nvSpPr>
        <p:spPr>
          <a:xfrm>
            <a:off x="864735" y="1281888"/>
            <a:ext cx="110106" cy="4582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9864EE-82A4-414A-B69E-52DA248F4BBD}"/>
              </a:ext>
            </a:extLst>
          </p:cNvPr>
          <p:cNvSpPr txBox="1"/>
          <p:nvPr/>
        </p:nvSpPr>
        <p:spPr>
          <a:xfrm>
            <a:off x="1100304" y="1278453"/>
            <a:ext cx="7523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차원의 저주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[Curse of Dimensionality]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6C3533-8085-4BFB-8692-F9FC760F7BE0}"/>
              </a:ext>
            </a:extLst>
          </p:cNvPr>
          <p:cNvSpPr txBox="1"/>
          <p:nvPr/>
        </p:nvSpPr>
        <p:spPr>
          <a:xfrm>
            <a:off x="-33007" y="2017160"/>
            <a:ext cx="9433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따라서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너무 적지도 많지도 않은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적절한 변수 개수를 설정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해야 하는데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…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993C27-91E4-437F-BE20-0A19C783CF10}"/>
              </a:ext>
            </a:extLst>
          </p:cNvPr>
          <p:cNvSpPr txBox="1"/>
          <p:nvPr/>
        </p:nvSpPr>
        <p:spPr>
          <a:xfrm>
            <a:off x="1419568" y="2581962"/>
            <a:ext cx="4665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몇 가지 방법 소개해드림</a:t>
            </a:r>
            <a:r>
              <a:rPr kumimoji="0" lang="en-US" altLang="ko-KR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…!</a:t>
            </a:r>
            <a:endParaRPr kumimoji="0" lang="ko-KR" altLang="en-US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4215B8-5C35-4AA3-91A3-31D686C48AF4}"/>
              </a:ext>
            </a:extLst>
          </p:cNvPr>
          <p:cNvSpPr txBox="1"/>
          <p:nvPr/>
        </p:nvSpPr>
        <p:spPr>
          <a:xfrm>
            <a:off x="4719521" y="887860"/>
            <a:ext cx="4680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자세한 내용은 회귀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/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선대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/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딥팀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 교안 참고하시고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~!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89DFCB6-D2F8-443E-A629-B702E243361D}"/>
              </a:ext>
            </a:extLst>
          </p:cNvPr>
          <p:cNvSpPr txBox="1"/>
          <p:nvPr/>
        </p:nvSpPr>
        <p:spPr>
          <a:xfrm>
            <a:off x="2099580" y="3140968"/>
            <a:ext cx="4498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Feature Selection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044DA0-157E-4700-ADEE-8ECF73E0A3B4}"/>
              </a:ext>
            </a:extLst>
          </p:cNvPr>
          <p:cNvSpPr txBox="1"/>
          <p:nvPr/>
        </p:nvSpPr>
        <p:spPr>
          <a:xfrm>
            <a:off x="5406349" y="3688712"/>
            <a:ext cx="2626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28517A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EX) Forward Selection,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28517A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Stepwise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8517A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28517A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Selection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DF5193E-EE69-4864-A779-DAE950D233A8}"/>
              </a:ext>
            </a:extLst>
          </p:cNvPr>
          <p:cNvSpPr txBox="1"/>
          <p:nvPr/>
        </p:nvSpPr>
        <p:spPr>
          <a:xfrm>
            <a:off x="2229972" y="4348811"/>
            <a:ext cx="4498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6EA470-60A5-4D08-891C-1C7A835B98D8}"/>
              </a:ext>
            </a:extLst>
          </p:cNvPr>
          <p:cNvSpPr txBox="1"/>
          <p:nvPr/>
        </p:nvSpPr>
        <p:spPr>
          <a:xfrm>
            <a:off x="2099580" y="4308144"/>
            <a:ext cx="4498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2. Feature Extraction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2B238C-2B02-4C73-88A6-8F40157440C0}"/>
              </a:ext>
            </a:extLst>
          </p:cNvPr>
          <p:cNvSpPr txBox="1"/>
          <p:nvPr/>
        </p:nvSpPr>
        <p:spPr>
          <a:xfrm>
            <a:off x="2508223" y="5970140"/>
            <a:ext cx="6424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이건 변수 선택의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문제라기보다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사용자 지정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accuracy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지점에 도달했을 때 모델의 학습 과정을 멈추는 것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!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0F1AAA-0FB1-49DA-95A2-1CC4F18CC225}"/>
              </a:ext>
            </a:extLst>
          </p:cNvPr>
          <p:cNvSpPr txBox="1"/>
          <p:nvPr/>
        </p:nvSpPr>
        <p:spPr>
          <a:xfrm>
            <a:off x="2099580" y="5410499"/>
            <a:ext cx="4498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3. Early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Stopping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CA11EFE-8B73-4DA6-B8BB-53F625831B62}"/>
              </a:ext>
            </a:extLst>
          </p:cNvPr>
          <p:cNvSpPr txBox="1"/>
          <p:nvPr/>
        </p:nvSpPr>
        <p:spPr>
          <a:xfrm>
            <a:off x="5567620" y="4983764"/>
            <a:ext cx="2626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28517A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EX) Principal Component Analysis(PCA,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8517A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주성분 분석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28517A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4518901-5D38-4286-8E9F-4400027B7261}"/>
              </a:ext>
            </a:extLst>
          </p:cNvPr>
          <p:cNvSpPr txBox="1"/>
          <p:nvPr/>
        </p:nvSpPr>
        <p:spPr>
          <a:xfrm>
            <a:off x="2110084" y="212825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How to Avoid Overfitting</a:t>
            </a:r>
          </a:p>
        </p:txBody>
      </p:sp>
    </p:spTree>
    <p:extLst>
      <p:ext uri="{BB962C8B-B14F-4D97-AF65-F5344CB8AC3E}">
        <p14:creationId xmlns:p14="http://schemas.microsoft.com/office/powerpoint/2010/main" val="3589790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C8627A7-9F9C-44DA-960E-92B58FBC1DEF}"/>
              </a:ext>
            </a:extLst>
          </p:cNvPr>
          <p:cNvGrpSpPr/>
          <p:nvPr/>
        </p:nvGrpSpPr>
        <p:grpSpPr>
          <a:xfrm>
            <a:off x="1508943" y="2047476"/>
            <a:ext cx="6342137" cy="4033812"/>
            <a:chOff x="1669866" y="1968461"/>
            <a:chExt cx="6342137" cy="4033812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667D2B87-85D9-4124-9FF4-15140B8A841A}"/>
                </a:ext>
              </a:extLst>
            </p:cNvPr>
            <p:cNvSpPr/>
            <p:nvPr/>
          </p:nvSpPr>
          <p:spPr>
            <a:xfrm>
              <a:off x="3297215" y="1968461"/>
              <a:ext cx="1368152" cy="139444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90000"/>
              </a:schemeClr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E1830D2C-E3B1-4EC3-BF15-D776AC6C5730}"/>
                </a:ext>
              </a:extLst>
            </p:cNvPr>
            <p:cNvSpPr/>
            <p:nvPr/>
          </p:nvSpPr>
          <p:spPr>
            <a:xfrm>
              <a:off x="2742456" y="2725552"/>
              <a:ext cx="2657934" cy="2787983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85000"/>
              </a:schemeClr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917CC11-3405-4E21-ACFE-F0203652D206}"/>
                </a:ext>
              </a:extLst>
            </p:cNvPr>
            <p:cNvSpPr/>
            <p:nvPr/>
          </p:nvSpPr>
          <p:spPr>
            <a:xfrm>
              <a:off x="2054736" y="4089071"/>
              <a:ext cx="1871442" cy="191320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90000"/>
              </a:schemeClr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A87F4EAB-5A1B-4C86-89CF-876AFD39F0EB}"/>
                </a:ext>
              </a:extLst>
            </p:cNvPr>
            <p:cNvSpPr/>
            <p:nvPr/>
          </p:nvSpPr>
          <p:spPr>
            <a:xfrm>
              <a:off x="4283968" y="3572283"/>
              <a:ext cx="2785799" cy="1913201"/>
            </a:xfrm>
            <a:prstGeom prst="ellipse">
              <a:avLst/>
            </a:prstGeom>
            <a:solidFill>
              <a:schemeClr val="accent3">
                <a:lumMod val="40000"/>
                <a:lumOff val="60000"/>
                <a:alpha val="89000"/>
              </a:schemeClr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D776DC7-74EB-47FE-95FB-2D86CEDF1AA0}"/>
                </a:ext>
              </a:extLst>
            </p:cNvPr>
            <p:cNvSpPr txBox="1"/>
            <p:nvPr/>
          </p:nvSpPr>
          <p:spPr>
            <a:xfrm>
              <a:off x="2609675" y="2461430"/>
              <a:ext cx="27570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>
                  <a:solidFill>
                    <a:schemeClr val="accent4">
                      <a:lumMod val="7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통계학</a:t>
              </a:r>
              <a:endParaRPr lang="en-US" altLang="ko-KR" sz="2000" b="1" dirty="0">
                <a:solidFill>
                  <a:schemeClr val="accent4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38AA92E0-B359-4FE1-A15A-DB0ECABBD0C5}"/>
                </a:ext>
              </a:extLst>
            </p:cNvPr>
            <p:cNvSpPr/>
            <p:nvPr/>
          </p:nvSpPr>
          <p:spPr>
            <a:xfrm rot="19736732">
              <a:off x="3598733" y="2762770"/>
              <a:ext cx="4413270" cy="1398402"/>
            </a:xfrm>
            <a:prstGeom prst="ellipse">
              <a:avLst/>
            </a:prstGeom>
            <a:solidFill>
              <a:schemeClr val="accent5">
                <a:lumMod val="40000"/>
                <a:lumOff val="60000"/>
                <a:alpha val="90000"/>
              </a:schemeClr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FC0DB25-0738-4541-B86C-7955AA424EC6}"/>
                </a:ext>
              </a:extLst>
            </p:cNvPr>
            <p:cNvSpPr txBox="1"/>
            <p:nvPr/>
          </p:nvSpPr>
          <p:spPr>
            <a:xfrm>
              <a:off x="4699081" y="2916241"/>
              <a:ext cx="275700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accent5">
                      <a:lumMod val="7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Pattern</a:t>
              </a:r>
            </a:p>
            <a:p>
              <a:pPr algn="ctr"/>
              <a:r>
                <a:rPr lang="en-US" altLang="ko-KR" sz="2000" b="1" dirty="0">
                  <a:solidFill>
                    <a:schemeClr val="accent5">
                      <a:lumMod val="7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Recognition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20C57C8-DFFD-4202-8E1D-2E2C9F364AB7}"/>
                </a:ext>
              </a:extLst>
            </p:cNvPr>
            <p:cNvSpPr txBox="1"/>
            <p:nvPr/>
          </p:nvSpPr>
          <p:spPr>
            <a:xfrm>
              <a:off x="4751548" y="4498894"/>
              <a:ext cx="27570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accent3">
                      <a:lumMod val="7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AI</a:t>
              </a: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D274A825-085B-4BFB-AA75-6E023D5996F8}"/>
                </a:ext>
              </a:extLst>
            </p:cNvPr>
            <p:cNvSpPr/>
            <p:nvPr/>
          </p:nvSpPr>
          <p:spPr>
            <a:xfrm>
              <a:off x="4332104" y="3814790"/>
              <a:ext cx="1336644" cy="140372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90000"/>
              </a:schemeClr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8B224FE-A669-449F-B6AC-7BC16C1B1747}"/>
                </a:ext>
              </a:extLst>
            </p:cNvPr>
            <p:cNvSpPr txBox="1"/>
            <p:nvPr/>
          </p:nvSpPr>
          <p:spPr>
            <a:xfrm>
              <a:off x="1669866" y="4858838"/>
              <a:ext cx="27570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accent2">
                      <a:lumMod val="7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Databases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1AF0B16-816D-4CAE-887F-73F5E794ED34}"/>
                </a:ext>
              </a:extLst>
            </p:cNvPr>
            <p:cNvSpPr txBox="1"/>
            <p:nvPr/>
          </p:nvSpPr>
          <p:spPr>
            <a:xfrm>
              <a:off x="4283968" y="4161274"/>
              <a:ext cx="136815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accent6">
                      <a:lumMod val="7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Machine</a:t>
              </a:r>
            </a:p>
            <a:p>
              <a:pPr algn="ctr"/>
              <a:r>
                <a:rPr lang="en-US" altLang="ko-KR" sz="2000" b="1" dirty="0">
                  <a:solidFill>
                    <a:schemeClr val="accent6">
                      <a:lumMod val="7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Learning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C3B784D-0DD1-4146-AD29-F7C4B2B0D0DC}"/>
                </a:ext>
              </a:extLst>
            </p:cNvPr>
            <p:cNvSpPr txBox="1"/>
            <p:nvPr/>
          </p:nvSpPr>
          <p:spPr>
            <a:xfrm>
              <a:off x="2643389" y="3854421"/>
              <a:ext cx="27570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tx2">
                      <a:lumMod val="7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Data Mining</a:t>
              </a: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E3EAF54-E9F5-475F-89B2-8171BE147985}"/>
              </a:ext>
            </a:extLst>
          </p:cNvPr>
          <p:cNvSpPr/>
          <p:nvPr/>
        </p:nvSpPr>
        <p:spPr>
          <a:xfrm>
            <a:off x="-41168" y="1803697"/>
            <a:ext cx="9185168" cy="4922138"/>
          </a:xfrm>
          <a:prstGeom prst="rect">
            <a:avLst/>
          </a:prstGeom>
          <a:solidFill>
            <a:schemeClr val="tx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7C3E36-6D02-4911-BBD5-5EB262BA5418}"/>
              </a:ext>
            </a:extLst>
          </p:cNvPr>
          <p:cNvSpPr txBox="1"/>
          <p:nvPr/>
        </p:nvSpPr>
        <p:spPr>
          <a:xfrm>
            <a:off x="1676862" y="3695683"/>
            <a:ext cx="3617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Data Mining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C99BD9-B05A-4ED2-891A-4DB822D76799}"/>
              </a:ext>
            </a:extLst>
          </p:cNvPr>
          <p:cNvSpPr txBox="1"/>
          <p:nvPr/>
        </p:nvSpPr>
        <p:spPr>
          <a:xfrm>
            <a:off x="2231842" y="4351381"/>
            <a:ext cx="6518712" cy="11576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4000" i="1" dirty="0">
                <a:solidFill>
                  <a:srgbClr val="C0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주요한 </a:t>
            </a:r>
            <a:r>
              <a:rPr lang="ko-KR" altLang="en-US" sz="4000" i="1" u="sng" dirty="0">
                <a:solidFill>
                  <a:srgbClr val="C0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인사이트 </a:t>
            </a:r>
            <a:r>
              <a:rPr lang="ko-KR" altLang="en-US" sz="4000" i="1" dirty="0">
                <a:solidFill>
                  <a:srgbClr val="C0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채굴</a:t>
            </a:r>
            <a:r>
              <a:rPr lang="ko-KR" altLang="en-US" sz="3200" i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이 목표</a:t>
            </a:r>
            <a:r>
              <a:rPr lang="en-US" altLang="ko-KR" sz="3200" i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!</a:t>
            </a:r>
            <a:endParaRPr lang="ko-KR" altLang="en-US" sz="3200" i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3" name="그래픽 12" descr="포크레인 윤곽선">
            <a:extLst>
              <a:ext uri="{FF2B5EF4-FFF2-40B4-BE49-F238E27FC236}">
                <a16:creationId xmlns:a16="http://schemas.microsoft.com/office/drawing/2014/main" id="{BE6818FF-BBC7-4B00-B1EA-0CDCDFD481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388933" y="4286774"/>
            <a:ext cx="612923" cy="61292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FA1BC54-968B-4F86-B32D-9D2544FE5495}"/>
              </a:ext>
            </a:extLst>
          </p:cNvPr>
          <p:cNvSpPr txBox="1"/>
          <p:nvPr/>
        </p:nvSpPr>
        <p:spPr>
          <a:xfrm>
            <a:off x="2123728" y="223235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What is Data Mining?</a:t>
            </a:r>
            <a:endParaRPr lang="ko-KR" altLang="en-US" sz="2400" spc="3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8EF49A4-F5D8-41B0-904F-08FEA64BF115}"/>
              </a:ext>
            </a:extLst>
          </p:cNvPr>
          <p:cNvSpPr txBox="1"/>
          <p:nvPr/>
        </p:nvSpPr>
        <p:spPr>
          <a:xfrm>
            <a:off x="677205" y="1010995"/>
            <a:ext cx="2893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정의 및 접근법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C55725F-E5D1-4242-8B76-663D3A4460C9}"/>
              </a:ext>
            </a:extLst>
          </p:cNvPr>
          <p:cNvSpPr/>
          <p:nvPr/>
        </p:nvSpPr>
        <p:spPr>
          <a:xfrm>
            <a:off x="539552" y="104061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D7D2A0-0EB2-4D90-8088-9A67AE4D3604}"/>
              </a:ext>
            </a:extLst>
          </p:cNvPr>
          <p:cNvSpPr txBox="1"/>
          <p:nvPr/>
        </p:nvSpPr>
        <p:spPr>
          <a:xfrm>
            <a:off x="4098190" y="1079332"/>
            <a:ext cx="4869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1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여러 학문과</a:t>
            </a:r>
            <a:r>
              <a:rPr lang="en-US" altLang="ko-KR" sz="2800" i="1" dirty="0">
                <a:solidFill>
                  <a:schemeClr val="tx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2800" i="1" dirty="0">
                <a:solidFill>
                  <a:schemeClr val="tx2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밀접히 맞닿아</a:t>
            </a:r>
            <a:r>
              <a:rPr kumimoji="0" lang="ko-KR" altLang="en-US" sz="2800" b="0" i="1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있어</a:t>
            </a:r>
            <a:r>
              <a:rPr kumimoji="0" lang="en-US" altLang="ko-KR" sz="2800" b="0" i="1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04094646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483768" y="2551180"/>
            <a:ext cx="4194106" cy="4572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483768" y="3847324"/>
            <a:ext cx="4194106" cy="4572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83767" y="2226352"/>
            <a:ext cx="4392488" cy="1506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1" i="0" u="none" strike="noStrike" kern="1200" cap="none" spc="300" normalizeH="0" baseline="0" noProof="0" dirty="0">
                <a:ln>
                  <a:noFill/>
                </a:ln>
                <a:solidFill>
                  <a:srgbClr val="28517A"/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THANK YOU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547664" y="1628800"/>
            <a:ext cx="786418" cy="6743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28517A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246203" y="2239014"/>
            <a:ext cx="439983" cy="35788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28517A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979713" y="2559119"/>
            <a:ext cx="504056" cy="4399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28517A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472277" y="3847324"/>
            <a:ext cx="504056" cy="4399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28517A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976333" y="3617487"/>
            <a:ext cx="333591" cy="30647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28517A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0333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0EB2B7-D5D4-4DCA-9CE1-B42183C47A66}"/>
              </a:ext>
            </a:extLst>
          </p:cNvPr>
          <p:cNvSpPr txBox="1"/>
          <p:nvPr/>
        </p:nvSpPr>
        <p:spPr>
          <a:xfrm>
            <a:off x="533189" y="1196752"/>
            <a:ext cx="2893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정의 및 접근법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A3A85D1-C447-46D5-9E5B-A4AEB9106F0B}"/>
              </a:ext>
            </a:extLst>
          </p:cNvPr>
          <p:cNvSpPr/>
          <p:nvPr/>
        </p:nvSpPr>
        <p:spPr>
          <a:xfrm>
            <a:off x="395536" y="1226369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C4A509A-96D4-49F7-8ABB-A295C70381FA}"/>
              </a:ext>
            </a:extLst>
          </p:cNvPr>
          <p:cNvGrpSpPr/>
          <p:nvPr/>
        </p:nvGrpSpPr>
        <p:grpSpPr>
          <a:xfrm>
            <a:off x="1907703" y="2420888"/>
            <a:ext cx="5328594" cy="2653236"/>
            <a:chOff x="1907704" y="1601653"/>
            <a:chExt cx="5328594" cy="2194899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653E9312-5A03-41E1-80A9-DDEF468DDCA4}"/>
                </a:ext>
              </a:extLst>
            </p:cNvPr>
            <p:cNvGrpSpPr/>
            <p:nvPr/>
          </p:nvGrpSpPr>
          <p:grpSpPr>
            <a:xfrm>
              <a:off x="1949453" y="2657912"/>
              <a:ext cx="5256583" cy="1138640"/>
              <a:chOff x="1763688" y="2290360"/>
              <a:chExt cx="5256583" cy="1138640"/>
            </a:xfrm>
          </p:grpSpPr>
          <p:sp>
            <p:nvSpPr>
              <p:cNvPr id="45" name="사각형: 둥근 모서리 44">
                <a:extLst>
                  <a:ext uri="{FF2B5EF4-FFF2-40B4-BE49-F238E27FC236}">
                    <a16:creationId xmlns:a16="http://schemas.microsoft.com/office/drawing/2014/main" id="{198FAE38-D338-401C-A2A2-1CFEC0C8E863}"/>
                  </a:ext>
                </a:extLst>
              </p:cNvPr>
              <p:cNvSpPr/>
              <p:nvPr/>
            </p:nvSpPr>
            <p:spPr>
              <a:xfrm>
                <a:off x="1763688" y="2290360"/>
                <a:ext cx="5256583" cy="113864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849D3BA-7CFA-41B4-8450-5DBEDCA18649}"/>
                  </a:ext>
                </a:extLst>
              </p:cNvPr>
              <p:cNvSpPr txBox="1"/>
              <p:nvPr/>
            </p:nvSpPr>
            <p:spPr>
              <a:xfrm>
                <a:off x="1763688" y="2541097"/>
                <a:ext cx="5256583" cy="5856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어떻게 하면 </a:t>
                </a:r>
                <a:r>
                  <a:rPr lang="ko-KR" altLang="en-US" sz="2000" b="1" dirty="0">
                    <a:solidFill>
                      <a:srgbClr val="FF0000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유의미한 정보</a:t>
                </a: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를 </a:t>
                </a:r>
                <a:r>
                  <a:rPr lang="en-US" altLang="ko-KR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/>
                </a:r>
                <a:br>
                  <a:rPr lang="en-US" altLang="ko-KR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</a:b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도출할 수 있을까</a:t>
                </a:r>
                <a:r>
                  <a:rPr lang="en-US" altLang="ko-KR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?</a:t>
                </a: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</a:t>
                </a:r>
              </a:p>
            </p:txBody>
          </p:sp>
        </p:grp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67DAC11C-19C2-46AC-A89A-EFC16B821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8482" y="1601653"/>
              <a:ext cx="887036" cy="887036"/>
            </a:xfrm>
            <a:prstGeom prst="rect">
              <a:avLst/>
            </a:prstGeom>
          </p:spPr>
        </p:pic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B71E21DB-38D1-4168-9E95-232093D26F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07704" y="2335181"/>
              <a:ext cx="2304256" cy="4980"/>
            </a:xfrm>
            <a:prstGeom prst="line">
              <a:avLst/>
            </a:prstGeom>
            <a:ln w="349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D825FFC6-A7CB-447E-9E7D-C442FCC237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32042" y="2335181"/>
              <a:ext cx="2304256" cy="4980"/>
            </a:xfrm>
            <a:prstGeom prst="line">
              <a:avLst/>
            </a:prstGeom>
            <a:ln w="349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EA39AD07-9B70-4A54-BA0B-2ED652905503}"/>
              </a:ext>
            </a:extLst>
          </p:cNvPr>
          <p:cNvSpPr txBox="1"/>
          <p:nvPr/>
        </p:nvSpPr>
        <p:spPr>
          <a:xfrm>
            <a:off x="2123728" y="223235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What is Data Mining?</a:t>
            </a:r>
            <a:endParaRPr lang="ko-KR" altLang="en-US" sz="2400" spc="3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4409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D11535-44F5-49AD-B7EF-BF6A2E04F67C}"/>
              </a:ext>
            </a:extLst>
          </p:cNvPr>
          <p:cNvSpPr txBox="1"/>
          <p:nvPr/>
        </p:nvSpPr>
        <p:spPr>
          <a:xfrm>
            <a:off x="533189" y="1196752"/>
            <a:ext cx="3016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프로세스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04A370-ED7B-47F6-A2E1-A5B03D31CBFB}"/>
              </a:ext>
            </a:extLst>
          </p:cNvPr>
          <p:cNvSpPr/>
          <p:nvPr/>
        </p:nvSpPr>
        <p:spPr>
          <a:xfrm>
            <a:off x="395536" y="1226369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pic>
        <p:nvPicPr>
          <p:cNvPr id="1026" name="Picture 2" descr="데이터마이닝 수행방법론(CRISP-DM)">
            <a:extLst>
              <a:ext uri="{FF2B5EF4-FFF2-40B4-BE49-F238E27FC236}">
                <a16:creationId xmlns:a16="http://schemas.microsoft.com/office/drawing/2014/main" id="{A5AA0F64-893B-4211-A33D-EB2421494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60" y="2189027"/>
            <a:ext cx="4006925" cy="4169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데이터마이닝방법론 CRISP-DM, SEMMA, KDD">
            <a:extLst>
              <a:ext uri="{FF2B5EF4-FFF2-40B4-BE49-F238E27FC236}">
                <a16:creationId xmlns:a16="http://schemas.microsoft.com/office/drawing/2014/main" id="{375022D2-061A-4DF1-8D52-53141C15D7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2" t="5631" r="3726" b="4441"/>
          <a:stretch/>
        </p:blipFill>
        <p:spPr bwMode="auto">
          <a:xfrm>
            <a:off x="4860032" y="2189026"/>
            <a:ext cx="4010124" cy="4169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E6FF0817-9753-460E-88DF-0C1269897359}"/>
              </a:ext>
            </a:extLst>
          </p:cNvPr>
          <p:cNvGrpSpPr/>
          <p:nvPr/>
        </p:nvGrpSpPr>
        <p:grpSpPr>
          <a:xfrm>
            <a:off x="1475655" y="1700808"/>
            <a:ext cx="1728193" cy="400110"/>
            <a:chOff x="1475655" y="1700808"/>
            <a:chExt cx="1728193" cy="400110"/>
          </a:xfrm>
        </p:grpSpPr>
        <p:sp>
          <p:nvSpPr>
            <p:cNvPr id="13" name="평행 사변형 12">
              <a:extLst>
                <a:ext uri="{FF2B5EF4-FFF2-40B4-BE49-F238E27FC236}">
                  <a16:creationId xmlns:a16="http://schemas.microsoft.com/office/drawing/2014/main" id="{15FB07DB-A4B5-4713-9BE2-8F951FACCA9C}"/>
                </a:ext>
              </a:extLst>
            </p:cNvPr>
            <p:cNvSpPr/>
            <p:nvPr/>
          </p:nvSpPr>
          <p:spPr>
            <a:xfrm>
              <a:off x="1619672" y="1717265"/>
              <a:ext cx="1512168" cy="343583"/>
            </a:xfrm>
            <a:prstGeom prst="parallelogram">
              <a:avLst/>
            </a:prstGeom>
            <a:solidFill>
              <a:srgbClr val="F9ED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944EA97-7276-471C-91D2-DACE693F89BD}"/>
                </a:ext>
              </a:extLst>
            </p:cNvPr>
            <p:cNvSpPr txBox="1"/>
            <p:nvPr/>
          </p:nvSpPr>
          <p:spPr>
            <a:xfrm>
              <a:off x="1475655" y="1700808"/>
              <a:ext cx="17281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CRISP-DM</a:t>
              </a:r>
              <a:endPara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15FD35FF-CF81-4D1A-BD62-20856A17EED8}"/>
              </a:ext>
            </a:extLst>
          </p:cNvPr>
          <p:cNvGrpSpPr/>
          <p:nvPr/>
        </p:nvGrpSpPr>
        <p:grpSpPr>
          <a:xfrm>
            <a:off x="4283969" y="1693172"/>
            <a:ext cx="5256583" cy="400110"/>
            <a:chOff x="4206378" y="1733242"/>
            <a:chExt cx="5256583" cy="400110"/>
          </a:xfrm>
        </p:grpSpPr>
        <p:sp>
          <p:nvSpPr>
            <p:cNvPr id="12" name="평행 사변형 11">
              <a:extLst>
                <a:ext uri="{FF2B5EF4-FFF2-40B4-BE49-F238E27FC236}">
                  <a16:creationId xmlns:a16="http://schemas.microsoft.com/office/drawing/2014/main" id="{DB273791-46FE-4687-B582-F1CE84741A2C}"/>
                </a:ext>
              </a:extLst>
            </p:cNvPr>
            <p:cNvSpPr/>
            <p:nvPr/>
          </p:nvSpPr>
          <p:spPr>
            <a:xfrm>
              <a:off x="6228183" y="1757335"/>
              <a:ext cx="1212974" cy="343583"/>
            </a:xfrm>
            <a:prstGeom prst="parallelogram">
              <a:avLst/>
            </a:prstGeom>
            <a:solidFill>
              <a:srgbClr val="F9ED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1067F62-C9D9-4D2E-B413-0F21EF8299D2}"/>
                </a:ext>
              </a:extLst>
            </p:cNvPr>
            <p:cNvSpPr txBox="1"/>
            <p:nvPr/>
          </p:nvSpPr>
          <p:spPr>
            <a:xfrm>
              <a:off x="4206378" y="1733242"/>
              <a:ext cx="52565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SEMMA</a:t>
              </a:r>
              <a:endPara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DC56367-17A8-4F79-A9DE-EE188EF4C4A1}"/>
              </a:ext>
            </a:extLst>
          </p:cNvPr>
          <p:cNvSpPr txBox="1"/>
          <p:nvPr/>
        </p:nvSpPr>
        <p:spPr>
          <a:xfrm>
            <a:off x="2123728" y="223235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What is Data Mining?</a:t>
            </a:r>
            <a:endParaRPr lang="ko-KR" altLang="en-US" sz="2400" spc="3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2890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13216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3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</a:t>
            </a:r>
            <a:endParaRPr lang="ko-KR" altLang="en-US" sz="3600" spc="3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D11535-44F5-49AD-B7EF-BF6A2E04F67C}"/>
              </a:ext>
            </a:extLst>
          </p:cNvPr>
          <p:cNvSpPr txBox="1"/>
          <p:nvPr/>
        </p:nvSpPr>
        <p:spPr>
          <a:xfrm>
            <a:off x="533189" y="1196752"/>
            <a:ext cx="3016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프로세스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04A370-ED7B-47F6-A2E1-A5B03D31CBFB}"/>
              </a:ext>
            </a:extLst>
          </p:cNvPr>
          <p:cNvSpPr/>
          <p:nvPr/>
        </p:nvSpPr>
        <p:spPr>
          <a:xfrm>
            <a:off x="395536" y="1226369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pic>
        <p:nvPicPr>
          <p:cNvPr id="1026" name="Picture 2" descr="데이터마이닝 수행방법론(CRISP-DM)">
            <a:extLst>
              <a:ext uri="{FF2B5EF4-FFF2-40B4-BE49-F238E27FC236}">
                <a16:creationId xmlns:a16="http://schemas.microsoft.com/office/drawing/2014/main" id="{A5AA0F64-893B-4211-A33D-EB2421494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60" y="2189027"/>
            <a:ext cx="4006925" cy="4169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데이터마이닝방법론 CRISP-DM, SEMMA, KDD">
            <a:extLst>
              <a:ext uri="{FF2B5EF4-FFF2-40B4-BE49-F238E27FC236}">
                <a16:creationId xmlns:a16="http://schemas.microsoft.com/office/drawing/2014/main" id="{375022D2-061A-4DF1-8D52-53141C15D7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2" t="5631" r="3726" b="4441"/>
          <a:stretch/>
        </p:blipFill>
        <p:spPr bwMode="auto">
          <a:xfrm>
            <a:off x="4860032" y="2178574"/>
            <a:ext cx="4010124" cy="418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1067F62-C9D9-4D2E-B413-0F21EF8299D2}"/>
              </a:ext>
            </a:extLst>
          </p:cNvPr>
          <p:cNvSpPr txBox="1"/>
          <p:nvPr/>
        </p:nvSpPr>
        <p:spPr>
          <a:xfrm>
            <a:off x="4211960" y="1700808"/>
            <a:ext cx="5256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SEMMA</a:t>
            </a:r>
            <a:endParaRPr lang="ko-KR" altLang="en-US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FF82642-57D2-4D19-A5AF-DDD36D14ADF1}"/>
              </a:ext>
            </a:extLst>
          </p:cNvPr>
          <p:cNvSpPr/>
          <p:nvPr/>
        </p:nvSpPr>
        <p:spPr>
          <a:xfrm>
            <a:off x="4680013" y="1528021"/>
            <a:ext cx="4260006" cy="494732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651C48A1-546A-46DA-B43D-C7DE1DD884AE}"/>
              </a:ext>
            </a:extLst>
          </p:cNvPr>
          <p:cNvSpPr/>
          <p:nvPr/>
        </p:nvSpPr>
        <p:spPr>
          <a:xfrm>
            <a:off x="203982" y="1916832"/>
            <a:ext cx="4368018" cy="4608512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44EA97-7276-471C-91D2-DACE693F89BD}"/>
              </a:ext>
            </a:extLst>
          </p:cNvPr>
          <p:cNvSpPr txBox="1"/>
          <p:nvPr/>
        </p:nvSpPr>
        <p:spPr>
          <a:xfrm>
            <a:off x="1608138" y="1693917"/>
            <a:ext cx="151216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CRISP-DM</a:t>
            </a:r>
            <a:endParaRPr lang="ko-KR" altLang="en-US" sz="20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FB23B6-49AC-4663-BE17-31D87CC0F593}"/>
              </a:ext>
            </a:extLst>
          </p:cNvPr>
          <p:cNvSpPr txBox="1"/>
          <p:nvPr/>
        </p:nvSpPr>
        <p:spPr>
          <a:xfrm>
            <a:off x="2123728" y="223235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3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What is Data Mining?</a:t>
            </a:r>
            <a:endParaRPr lang="ko-KR" altLang="en-US" sz="2400" spc="3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0768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1798</TotalTime>
  <Words>1909</Words>
  <Application>Microsoft Office PowerPoint</Application>
  <PresentationFormat>화면 슬라이드 쇼(4:3)</PresentationFormat>
  <Paragraphs>535</Paragraphs>
  <Slides>60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60</vt:i4>
      </vt:variant>
    </vt:vector>
  </HeadingPairs>
  <TitlesOfParts>
    <vt:vector size="74" baseType="lpstr">
      <vt:lpstr>08서울남산체 EB</vt:lpstr>
      <vt:lpstr>a고딕12</vt:lpstr>
      <vt:lpstr>경기천년바탕 Bold</vt:lpstr>
      <vt:lpstr>나눔스퀘어</vt:lpstr>
      <vt:lpstr>나눔스퀘어 Bold</vt:lpstr>
      <vt:lpstr>나눔스퀘어_ac</vt:lpstr>
      <vt:lpstr>나눔스퀘어_ac Bold</vt:lpstr>
      <vt:lpstr>나눔스퀘어_ac ExtraBold</vt:lpstr>
      <vt:lpstr>나눔스퀘어라운드 Bold</vt:lpstr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applemango</dc:creator>
  <cp:lastModifiedBy>위재성</cp:lastModifiedBy>
  <cp:revision>170</cp:revision>
  <dcterms:created xsi:type="dcterms:W3CDTF">2015-04-15T04:21:45Z</dcterms:created>
  <dcterms:modified xsi:type="dcterms:W3CDTF">2021-03-16T14:32:34Z</dcterms:modified>
</cp:coreProperties>
</file>