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7"/>
  </p:notesMasterIdLst>
  <p:sldIdLst>
    <p:sldId id="267" r:id="rId2"/>
    <p:sldId id="259" r:id="rId3"/>
    <p:sldId id="264" r:id="rId4"/>
    <p:sldId id="332" r:id="rId5"/>
    <p:sldId id="335" r:id="rId6"/>
    <p:sldId id="340" r:id="rId7"/>
    <p:sldId id="334" r:id="rId8"/>
    <p:sldId id="341" r:id="rId9"/>
    <p:sldId id="342" r:id="rId10"/>
    <p:sldId id="343" r:id="rId11"/>
    <p:sldId id="344" r:id="rId12"/>
    <p:sldId id="386" r:id="rId13"/>
    <p:sldId id="333" r:id="rId14"/>
    <p:sldId id="387" r:id="rId15"/>
    <p:sldId id="350" r:id="rId16"/>
    <p:sldId id="388" r:id="rId17"/>
    <p:sldId id="389" r:id="rId18"/>
    <p:sldId id="390" r:id="rId19"/>
    <p:sldId id="391" r:id="rId20"/>
    <p:sldId id="345" r:id="rId21"/>
    <p:sldId id="346" r:id="rId22"/>
    <p:sldId id="348" r:id="rId23"/>
    <p:sldId id="347" r:id="rId24"/>
    <p:sldId id="355" r:id="rId25"/>
    <p:sldId id="356" r:id="rId26"/>
    <p:sldId id="357" r:id="rId27"/>
    <p:sldId id="358" r:id="rId28"/>
    <p:sldId id="359" r:id="rId29"/>
    <p:sldId id="360" r:id="rId30"/>
    <p:sldId id="392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95" r:id="rId47"/>
    <p:sldId id="378" r:id="rId48"/>
    <p:sldId id="379" r:id="rId49"/>
    <p:sldId id="380" r:id="rId50"/>
    <p:sldId id="381" r:id="rId51"/>
    <p:sldId id="382" r:id="rId52"/>
    <p:sldId id="383" r:id="rId53"/>
    <p:sldId id="394" r:id="rId54"/>
    <p:sldId id="385" r:id="rId55"/>
    <p:sldId id="331" r:id="rId56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58"/>
    </p:embeddedFont>
    <p:embeddedFont>
      <p:font typeface="맑은 고딕" panose="020B0503020000020004" pitchFamily="50" charset="-127"/>
      <p:regular r:id="rId59"/>
      <p:bold r:id="rId60"/>
    </p:embeddedFont>
    <p:embeddedFont>
      <p:font typeface="나눔스퀘어" panose="020B0600000101010101" pitchFamily="50" charset="-127"/>
      <p:regular r:id="rId61"/>
    </p:embeddedFont>
    <p:embeddedFont>
      <p:font typeface="HyhwpEQ" panose="02030600000101010101" pitchFamily="18" charset="-127"/>
      <p:regular r:id="rId62"/>
    </p:embeddedFont>
    <p:embeddedFont>
      <p:font typeface="Cambria Math" panose="02040503050406030204" pitchFamily="18" charset="0"/>
      <p:regular r:id="rId63"/>
    </p:embeddedFont>
    <p:embeddedFont>
      <p:font typeface="나눔스퀘어_ac" panose="020B0600000101010101" pitchFamily="50" charset="-127"/>
      <p:regular r:id="rId64"/>
    </p:embeddedFont>
    <p:embeddedFont>
      <p:font typeface="08서울남산체 EB" panose="02020603020101020101" pitchFamily="18" charset="-127"/>
      <p:regular r:id="rId65"/>
    </p:embeddedFont>
    <p:embeddedFont>
      <p:font typeface="12롯데마트행복Light" panose="02020603020101020101" pitchFamily="18" charset="-127"/>
      <p:regular r:id="rId66"/>
    </p:embeddedFont>
    <p:embeddedFont>
      <p:font typeface="나눔스퀘어_ac Bold" panose="020B0600000101010101" pitchFamily="50" charset="-127"/>
      <p:bold r:id="rId6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9EB"/>
    <a:srgbClr val="F68426"/>
    <a:srgbClr val="ECB390"/>
    <a:srgbClr val="28517A"/>
    <a:srgbClr val="D7E4BD"/>
    <a:srgbClr val="DFBEBD"/>
    <a:srgbClr val="E6E6E6"/>
    <a:srgbClr val="FFFFFF"/>
    <a:srgbClr val="D4E2D4"/>
    <a:srgbClr val="95E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9" autoAdjust="0"/>
    <p:restoredTop sz="94660"/>
  </p:normalViewPr>
  <p:slideViewPr>
    <p:cSldViewPr showGuides="1">
      <p:cViewPr varScale="1">
        <p:scale>
          <a:sx n="63" d="100"/>
          <a:sy n="63" d="100"/>
        </p:scale>
        <p:origin x="186" y="66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7A34-A0C5-4816-8668-E158BE015178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EEBDA-2DC0-49F1-AB8D-88A75EE2F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2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폐암과 흡연의 연관성을 보기 위해 </a:t>
            </a:r>
            <a:r>
              <a:rPr kumimoji="1" lang="ko-KR" altLang="en-US" dirty="0" err="1"/>
              <a:t>폐암환자와</a:t>
            </a:r>
            <a:r>
              <a:rPr kumimoji="1" lang="ko-KR" altLang="en-US" dirty="0"/>
              <a:t> 건강한 환자의 과거 </a:t>
            </a:r>
            <a:r>
              <a:rPr kumimoji="1" lang="ko-KR" altLang="en-US" dirty="0" err="1"/>
              <a:t>흡연습관</a:t>
            </a:r>
            <a:r>
              <a:rPr kumimoji="1" lang="ko-KR" altLang="en-US" dirty="0"/>
              <a:t> 비교 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8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폐암과 흡연의 연관성을 보기 위해 </a:t>
            </a:r>
            <a:r>
              <a:rPr kumimoji="1" lang="ko-KR" altLang="en-US" dirty="0" err="1"/>
              <a:t>폐암환자와</a:t>
            </a:r>
            <a:r>
              <a:rPr kumimoji="1" lang="ko-KR" altLang="en-US" dirty="0"/>
              <a:t> 건강한 환자의 과거 </a:t>
            </a:r>
            <a:r>
              <a:rPr kumimoji="1" lang="ko-KR" altLang="en-US" dirty="0" err="1"/>
              <a:t>흡연습관</a:t>
            </a:r>
            <a:r>
              <a:rPr kumimoji="1" lang="ko-KR" altLang="en-US" dirty="0"/>
              <a:t> 비교 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6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성공할 확률이 실패할 확률의 몇배인지</a:t>
            </a:r>
            <a:r>
              <a:rPr kumimoji="1" lang="en-US" altLang="ko-KR" dirty="0"/>
              <a:t>..!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44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오즈비에</a:t>
            </a:r>
            <a:r>
              <a:rPr kumimoji="1" lang="ko-KR" altLang="en-US" dirty="0"/>
              <a:t> 로그를 씌운 것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11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5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323E76-8415-4965-B0CC-298C0CFA6758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323E76-8415-4965-B0CC-298C0CFA6758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323E76-8415-4965-B0CC-298C0CFA6758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323E76-8415-4965-B0CC-298C0CFA6758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323E76-8415-4965-B0CC-298C0CFA6758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323E76-8415-4965-B0CC-298C0CFA6758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323E76-8415-4965-B0CC-298C0CFA6758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323E76-8415-4965-B0CC-298C0CFA6758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1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9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1.png"/><Relationship Id="rId5" Type="http://schemas.openxmlformats.org/officeDocument/2006/relationships/image" Target="../media/image32.png"/><Relationship Id="rId4" Type="http://schemas.openxmlformats.org/officeDocument/2006/relationships/image" Target="../media/image240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9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1.png"/><Relationship Id="rId5" Type="http://schemas.openxmlformats.org/officeDocument/2006/relationships/image" Target="../media/image32.png"/><Relationship Id="rId4" Type="http://schemas.openxmlformats.org/officeDocument/2006/relationships/image" Target="../media/image2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hewiki.kr/w/%EB%AC%B4(%EC%B1%84%EC%86%8C)" TargetMode="External"/><Relationship Id="rId5" Type="http://schemas.openxmlformats.org/officeDocument/2006/relationships/image" Target="../media/image33.jpeg"/><Relationship Id="rId4" Type="http://schemas.openxmlformats.org/officeDocument/2006/relationships/image" Target="../media/image2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범주형자료분석팀</a:t>
            </a:r>
            <a:r>
              <a:rPr lang="ko-KR" altLang="en-US" sz="36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6728" y="4077072"/>
            <a:ext cx="31683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조장희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위재성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김지현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조수미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송지현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김민지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범주형 자료분석</a:t>
            </a:r>
          </a:p>
          <a:p>
            <a:pPr algn="ctr"/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명목형 자료 </a:t>
            </a:r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혈액형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686EBD-CE51-47B8-ACA2-87892AAE0603}"/>
              </a:ext>
            </a:extLst>
          </p:cNvPr>
          <p:cNvSpPr/>
          <p:nvPr/>
        </p:nvSpPr>
        <p:spPr>
          <a:xfrm>
            <a:off x="1197825" y="2555065"/>
            <a:ext cx="1686831" cy="15814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FEB586-DA10-4B07-B84D-DFF0033F1927}"/>
              </a:ext>
            </a:extLst>
          </p:cNvPr>
          <p:cNvSpPr/>
          <p:nvPr/>
        </p:nvSpPr>
        <p:spPr>
          <a:xfrm>
            <a:off x="2881188" y="2558106"/>
            <a:ext cx="1686831" cy="15814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97DB86-3C60-434F-9CC4-B08A055C57E8}"/>
              </a:ext>
            </a:extLst>
          </p:cNvPr>
          <p:cNvSpPr/>
          <p:nvPr/>
        </p:nvSpPr>
        <p:spPr>
          <a:xfrm>
            <a:off x="4564551" y="2559242"/>
            <a:ext cx="1686831" cy="1581404"/>
          </a:xfrm>
          <a:prstGeom prst="rect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AB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477600A-6F12-44A8-B663-3F63121C8418}"/>
              </a:ext>
            </a:extLst>
          </p:cNvPr>
          <p:cNvSpPr/>
          <p:nvPr/>
        </p:nvSpPr>
        <p:spPr>
          <a:xfrm>
            <a:off x="6247914" y="2560378"/>
            <a:ext cx="1686831" cy="1581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B755D4-D85A-4014-A051-4615A2164FE4}"/>
              </a:ext>
            </a:extLst>
          </p:cNvPr>
          <p:cNvSpPr/>
          <p:nvPr/>
        </p:nvSpPr>
        <p:spPr>
          <a:xfrm>
            <a:off x="1197825" y="2026434"/>
            <a:ext cx="6748350" cy="530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혈액형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4F00CB-2242-4C91-B0BC-2B809E0D4C11}"/>
              </a:ext>
            </a:extLst>
          </p:cNvPr>
          <p:cNvSpPr/>
          <p:nvPr/>
        </p:nvSpPr>
        <p:spPr>
          <a:xfrm>
            <a:off x="302516" y="4653136"/>
            <a:ext cx="8538967" cy="1550164"/>
          </a:xfrm>
          <a:custGeom>
            <a:avLst/>
            <a:gdLst>
              <a:gd name="connsiteX0" fmla="*/ 0 w 8538967"/>
              <a:gd name="connsiteY0" fmla="*/ 0 h 1550164"/>
              <a:gd name="connsiteX1" fmla="*/ 742233 w 8538967"/>
              <a:gd name="connsiteY1" fmla="*/ 0 h 1550164"/>
              <a:gd name="connsiteX2" fmla="*/ 1569856 w 8538967"/>
              <a:gd name="connsiteY2" fmla="*/ 0 h 1550164"/>
              <a:gd name="connsiteX3" fmla="*/ 2055921 w 8538967"/>
              <a:gd name="connsiteY3" fmla="*/ 0 h 1550164"/>
              <a:gd name="connsiteX4" fmla="*/ 2798154 w 8538967"/>
              <a:gd name="connsiteY4" fmla="*/ 0 h 1550164"/>
              <a:gd name="connsiteX5" fmla="*/ 3284218 w 8538967"/>
              <a:gd name="connsiteY5" fmla="*/ 0 h 1550164"/>
              <a:gd name="connsiteX6" fmla="*/ 3941062 w 8538967"/>
              <a:gd name="connsiteY6" fmla="*/ 0 h 1550164"/>
              <a:gd name="connsiteX7" fmla="*/ 4683295 w 8538967"/>
              <a:gd name="connsiteY7" fmla="*/ 0 h 1550164"/>
              <a:gd name="connsiteX8" fmla="*/ 5083970 w 8538967"/>
              <a:gd name="connsiteY8" fmla="*/ 0 h 1550164"/>
              <a:gd name="connsiteX9" fmla="*/ 5484644 w 8538967"/>
              <a:gd name="connsiteY9" fmla="*/ 0 h 1550164"/>
              <a:gd name="connsiteX10" fmla="*/ 6312267 w 8538967"/>
              <a:gd name="connsiteY10" fmla="*/ 0 h 1550164"/>
              <a:gd name="connsiteX11" fmla="*/ 6969111 w 8538967"/>
              <a:gd name="connsiteY11" fmla="*/ 0 h 1550164"/>
              <a:gd name="connsiteX12" fmla="*/ 7369785 w 8538967"/>
              <a:gd name="connsiteY12" fmla="*/ 0 h 1550164"/>
              <a:gd name="connsiteX13" fmla="*/ 8538967 w 8538967"/>
              <a:gd name="connsiteY13" fmla="*/ 0 h 1550164"/>
              <a:gd name="connsiteX14" fmla="*/ 8538967 w 8538967"/>
              <a:gd name="connsiteY14" fmla="*/ 547725 h 1550164"/>
              <a:gd name="connsiteX15" fmla="*/ 8538967 w 8538967"/>
              <a:gd name="connsiteY15" fmla="*/ 1033443 h 1550164"/>
              <a:gd name="connsiteX16" fmla="*/ 8538967 w 8538967"/>
              <a:gd name="connsiteY16" fmla="*/ 1550164 h 1550164"/>
              <a:gd name="connsiteX17" fmla="*/ 8138292 w 8538967"/>
              <a:gd name="connsiteY17" fmla="*/ 1550164 h 1550164"/>
              <a:gd name="connsiteX18" fmla="*/ 7310669 w 8538967"/>
              <a:gd name="connsiteY18" fmla="*/ 1550164 h 1550164"/>
              <a:gd name="connsiteX19" fmla="*/ 6568436 w 8538967"/>
              <a:gd name="connsiteY19" fmla="*/ 1550164 h 1550164"/>
              <a:gd name="connsiteX20" fmla="*/ 5826203 w 8538967"/>
              <a:gd name="connsiteY20" fmla="*/ 1550164 h 1550164"/>
              <a:gd name="connsiteX21" fmla="*/ 5083970 w 8538967"/>
              <a:gd name="connsiteY21" fmla="*/ 1550164 h 1550164"/>
              <a:gd name="connsiteX22" fmla="*/ 4597905 w 8538967"/>
              <a:gd name="connsiteY22" fmla="*/ 1550164 h 1550164"/>
              <a:gd name="connsiteX23" fmla="*/ 3770282 w 8538967"/>
              <a:gd name="connsiteY23" fmla="*/ 1550164 h 1550164"/>
              <a:gd name="connsiteX24" fmla="*/ 3113439 w 8538967"/>
              <a:gd name="connsiteY24" fmla="*/ 1550164 h 1550164"/>
              <a:gd name="connsiteX25" fmla="*/ 2712764 w 8538967"/>
              <a:gd name="connsiteY25" fmla="*/ 1550164 h 1550164"/>
              <a:gd name="connsiteX26" fmla="*/ 2055921 w 8538967"/>
              <a:gd name="connsiteY26" fmla="*/ 1550164 h 1550164"/>
              <a:gd name="connsiteX27" fmla="*/ 1484467 w 8538967"/>
              <a:gd name="connsiteY27" fmla="*/ 1550164 h 1550164"/>
              <a:gd name="connsiteX28" fmla="*/ 913013 w 8538967"/>
              <a:gd name="connsiteY28" fmla="*/ 1550164 h 1550164"/>
              <a:gd name="connsiteX29" fmla="*/ 0 w 8538967"/>
              <a:gd name="connsiteY29" fmla="*/ 1550164 h 1550164"/>
              <a:gd name="connsiteX30" fmla="*/ 0 w 8538967"/>
              <a:gd name="connsiteY30" fmla="*/ 1048944 h 1550164"/>
              <a:gd name="connsiteX31" fmla="*/ 0 w 8538967"/>
              <a:gd name="connsiteY31" fmla="*/ 516721 h 1550164"/>
              <a:gd name="connsiteX32" fmla="*/ 0 w 8538967"/>
              <a:gd name="connsiteY32" fmla="*/ 0 h 155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538967" h="1550164" fill="none" extrusionOk="0">
                <a:moveTo>
                  <a:pt x="0" y="0"/>
                </a:moveTo>
                <a:cubicBezTo>
                  <a:pt x="230938" y="15220"/>
                  <a:pt x="573073" y="-7754"/>
                  <a:pt x="742233" y="0"/>
                </a:cubicBezTo>
                <a:cubicBezTo>
                  <a:pt x="911393" y="7754"/>
                  <a:pt x="1380604" y="28213"/>
                  <a:pt x="1569856" y="0"/>
                </a:cubicBezTo>
                <a:cubicBezTo>
                  <a:pt x="1759108" y="-28213"/>
                  <a:pt x="1844418" y="-17129"/>
                  <a:pt x="2055921" y="0"/>
                </a:cubicBezTo>
                <a:cubicBezTo>
                  <a:pt x="2267424" y="17129"/>
                  <a:pt x="2460578" y="-195"/>
                  <a:pt x="2798154" y="0"/>
                </a:cubicBezTo>
                <a:cubicBezTo>
                  <a:pt x="3135730" y="195"/>
                  <a:pt x="3186235" y="-16463"/>
                  <a:pt x="3284218" y="0"/>
                </a:cubicBezTo>
                <a:cubicBezTo>
                  <a:pt x="3382201" y="16463"/>
                  <a:pt x="3697496" y="-15163"/>
                  <a:pt x="3941062" y="0"/>
                </a:cubicBezTo>
                <a:cubicBezTo>
                  <a:pt x="4184628" y="15163"/>
                  <a:pt x="4399289" y="-35984"/>
                  <a:pt x="4683295" y="0"/>
                </a:cubicBezTo>
                <a:cubicBezTo>
                  <a:pt x="4967301" y="35984"/>
                  <a:pt x="4909161" y="-2296"/>
                  <a:pt x="5083970" y="0"/>
                </a:cubicBezTo>
                <a:cubicBezTo>
                  <a:pt x="5258780" y="2296"/>
                  <a:pt x="5378552" y="-6571"/>
                  <a:pt x="5484644" y="0"/>
                </a:cubicBezTo>
                <a:cubicBezTo>
                  <a:pt x="5590736" y="6571"/>
                  <a:pt x="6026445" y="30109"/>
                  <a:pt x="6312267" y="0"/>
                </a:cubicBezTo>
                <a:cubicBezTo>
                  <a:pt x="6598089" y="-30109"/>
                  <a:pt x="6697613" y="-23092"/>
                  <a:pt x="6969111" y="0"/>
                </a:cubicBezTo>
                <a:cubicBezTo>
                  <a:pt x="7240609" y="23092"/>
                  <a:pt x="7263123" y="-3036"/>
                  <a:pt x="7369785" y="0"/>
                </a:cubicBezTo>
                <a:cubicBezTo>
                  <a:pt x="7476447" y="3036"/>
                  <a:pt x="8209618" y="47864"/>
                  <a:pt x="8538967" y="0"/>
                </a:cubicBezTo>
                <a:cubicBezTo>
                  <a:pt x="8512924" y="178601"/>
                  <a:pt x="8561968" y="321880"/>
                  <a:pt x="8538967" y="547725"/>
                </a:cubicBezTo>
                <a:cubicBezTo>
                  <a:pt x="8515966" y="773570"/>
                  <a:pt x="8529128" y="902145"/>
                  <a:pt x="8538967" y="1033443"/>
                </a:cubicBezTo>
                <a:cubicBezTo>
                  <a:pt x="8548806" y="1164741"/>
                  <a:pt x="8531242" y="1443725"/>
                  <a:pt x="8538967" y="1550164"/>
                </a:cubicBezTo>
                <a:cubicBezTo>
                  <a:pt x="8372726" y="1543712"/>
                  <a:pt x="8246184" y="1545565"/>
                  <a:pt x="8138292" y="1550164"/>
                </a:cubicBezTo>
                <a:cubicBezTo>
                  <a:pt x="8030400" y="1554763"/>
                  <a:pt x="7680184" y="1536054"/>
                  <a:pt x="7310669" y="1550164"/>
                </a:cubicBezTo>
                <a:cubicBezTo>
                  <a:pt x="6941154" y="1564274"/>
                  <a:pt x="6759692" y="1561288"/>
                  <a:pt x="6568436" y="1550164"/>
                </a:cubicBezTo>
                <a:cubicBezTo>
                  <a:pt x="6377180" y="1539040"/>
                  <a:pt x="6183756" y="1544380"/>
                  <a:pt x="5826203" y="1550164"/>
                </a:cubicBezTo>
                <a:cubicBezTo>
                  <a:pt x="5468650" y="1555948"/>
                  <a:pt x="5246784" y="1555667"/>
                  <a:pt x="5083970" y="1550164"/>
                </a:cubicBezTo>
                <a:cubicBezTo>
                  <a:pt x="4921156" y="1544661"/>
                  <a:pt x="4819515" y="1568195"/>
                  <a:pt x="4597905" y="1550164"/>
                </a:cubicBezTo>
                <a:cubicBezTo>
                  <a:pt x="4376295" y="1532133"/>
                  <a:pt x="4171934" y="1580171"/>
                  <a:pt x="3770282" y="1550164"/>
                </a:cubicBezTo>
                <a:cubicBezTo>
                  <a:pt x="3368630" y="1520157"/>
                  <a:pt x="3357377" y="1553119"/>
                  <a:pt x="3113439" y="1550164"/>
                </a:cubicBezTo>
                <a:cubicBezTo>
                  <a:pt x="2869501" y="1547209"/>
                  <a:pt x="2867967" y="1543176"/>
                  <a:pt x="2712764" y="1550164"/>
                </a:cubicBezTo>
                <a:cubicBezTo>
                  <a:pt x="2557562" y="1557152"/>
                  <a:pt x="2227135" y="1567431"/>
                  <a:pt x="2055921" y="1550164"/>
                </a:cubicBezTo>
                <a:cubicBezTo>
                  <a:pt x="1884707" y="1532897"/>
                  <a:pt x="1688657" y="1557386"/>
                  <a:pt x="1484467" y="1550164"/>
                </a:cubicBezTo>
                <a:cubicBezTo>
                  <a:pt x="1280277" y="1542942"/>
                  <a:pt x="1093519" y="1541564"/>
                  <a:pt x="913013" y="1550164"/>
                </a:cubicBezTo>
                <a:cubicBezTo>
                  <a:pt x="732507" y="1558764"/>
                  <a:pt x="363625" y="1568635"/>
                  <a:pt x="0" y="1550164"/>
                </a:cubicBezTo>
                <a:cubicBezTo>
                  <a:pt x="21136" y="1376362"/>
                  <a:pt x="12512" y="1211278"/>
                  <a:pt x="0" y="1048944"/>
                </a:cubicBezTo>
                <a:cubicBezTo>
                  <a:pt x="-12512" y="886610"/>
                  <a:pt x="-12950" y="668288"/>
                  <a:pt x="0" y="516721"/>
                </a:cubicBezTo>
                <a:cubicBezTo>
                  <a:pt x="12950" y="365154"/>
                  <a:pt x="-14686" y="246855"/>
                  <a:pt x="0" y="0"/>
                </a:cubicBezTo>
                <a:close/>
              </a:path>
              <a:path w="8538967" h="1550164" stroke="0" extrusionOk="0">
                <a:moveTo>
                  <a:pt x="0" y="0"/>
                </a:moveTo>
                <a:cubicBezTo>
                  <a:pt x="142994" y="-25192"/>
                  <a:pt x="436008" y="-16593"/>
                  <a:pt x="571454" y="0"/>
                </a:cubicBezTo>
                <a:cubicBezTo>
                  <a:pt x="706900" y="16593"/>
                  <a:pt x="856537" y="-10692"/>
                  <a:pt x="972129" y="0"/>
                </a:cubicBezTo>
                <a:cubicBezTo>
                  <a:pt x="1087722" y="10692"/>
                  <a:pt x="1406437" y="9494"/>
                  <a:pt x="1799752" y="0"/>
                </a:cubicBezTo>
                <a:cubicBezTo>
                  <a:pt x="2193067" y="-9494"/>
                  <a:pt x="2155879" y="-24931"/>
                  <a:pt x="2371205" y="0"/>
                </a:cubicBezTo>
                <a:cubicBezTo>
                  <a:pt x="2586531" y="24931"/>
                  <a:pt x="2783052" y="13350"/>
                  <a:pt x="2942659" y="0"/>
                </a:cubicBezTo>
                <a:cubicBezTo>
                  <a:pt x="3102266" y="-13350"/>
                  <a:pt x="3525700" y="-37028"/>
                  <a:pt x="3770282" y="0"/>
                </a:cubicBezTo>
                <a:cubicBezTo>
                  <a:pt x="4014864" y="37028"/>
                  <a:pt x="4103867" y="256"/>
                  <a:pt x="4256347" y="0"/>
                </a:cubicBezTo>
                <a:cubicBezTo>
                  <a:pt x="4408828" y="-256"/>
                  <a:pt x="4839349" y="-6185"/>
                  <a:pt x="5083970" y="0"/>
                </a:cubicBezTo>
                <a:cubicBezTo>
                  <a:pt x="5328591" y="6185"/>
                  <a:pt x="5614032" y="40234"/>
                  <a:pt x="5911593" y="0"/>
                </a:cubicBezTo>
                <a:cubicBezTo>
                  <a:pt x="6209154" y="-40234"/>
                  <a:pt x="6382707" y="-32127"/>
                  <a:pt x="6568436" y="0"/>
                </a:cubicBezTo>
                <a:cubicBezTo>
                  <a:pt x="6754165" y="32127"/>
                  <a:pt x="7060013" y="32199"/>
                  <a:pt x="7396059" y="0"/>
                </a:cubicBezTo>
                <a:cubicBezTo>
                  <a:pt x="7732105" y="-32199"/>
                  <a:pt x="7714095" y="27301"/>
                  <a:pt x="7967513" y="0"/>
                </a:cubicBezTo>
                <a:cubicBezTo>
                  <a:pt x="8220931" y="-27301"/>
                  <a:pt x="8379314" y="13923"/>
                  <a:pt x="8538967" y="0"/>
                </a:cubicBezTo>
                <a:cubicBezTo>
                  <a:pt x="8557138" y="128346"/>
                  <a:pt x="8512545" y="288131"/>
                  <a:pt x="8538967" y="532223"/>
                </a:cubicBezTo>
                <a:cubicBezTo>
                  <a:pt x="8565389" y="776315"/>
                  <a:pt x="8525701" y="810003"/>
                  <a:pt x="8538967" y="1048944"/>
                </a:cubicBezTo>
                <a:cubicBezTo>
                  <a:pt x="8552233" y="1287885"/>
                  <a:pt x="8554065" y="1447639"/>
                  <a:pt x="8538967" y="1550164"/>
                </a:cubicBezTo>
                <a:cubicBezTo>
                  <a:pt x="8295100" y="1581368"/>
                  <a:pt x="8107261" y="1552493"/>
                  <a:pt x="7796734" y="1550164"/>
                </a:cubicBezTo>
                <a:cubicBezTo>
                  <a:pt x="7486207" y="1547835"/>
                  <a:pt x="7337138" y="1542164"/>
                  <a:pt x="7139890" y="1550164"/>
                </a:cubicBezTo>
                <a:cubicBezTo>
                  <a:pt x="6942642" y="1558164"/>
                  <a:pt x="6859775" y="1545555"/>
                  <a:pt x="6739215" y="1550164"/>
                </a:cubicBezTo>
                <a:cubicBezTo>
                  <a:pt x="6618656" y="1554773"/>
                  <a:pt x="6398024" y="1551025"/>
                  <a:pt x="6253151" y="1550164"/>
                </a:cubicBezTo>
                <a:cubicBezTo>
                  <a:pt x="6108278" y="1549303"/>
                  <a:pt x="5622567" y="1518184"/>
                  <a:pt x="5425528" y="1550164"/>
                </a:cubicBezTo>
                <a:cubicBezTo>
                  <a:pt x="5228489" y="1582144"/>
                  <a:pt x="4997645" y="1538356"/>
                  <a:pt x="4768685" y="1550164"/>
                </a:cubicBezTo>
                <a:cubicBezTo>
                  <a:pt x="4539725" y="1561972"/>
                  <a:pt x="4435497" y="1551829"/>
                  <a:pt x="4282620" y="1550164"/>
                </a:cubicBezTo>
                <a:cubicBezTo>
                  <a:pt x="4129743" y="1548499"/>
                  <a:pt x="3766244" y="1545365"/>
                  <a:pt x="3625777" y="1550164"/>
                </a:cubicBezTo>
                <a:cubicBezTo>
                  <a:pt x="3485310" y="1554963"/>
                  <a:pt x="3370933" y="1534689"/>
                  <a:pt x="3225102" y="1550164"/>
                </a:cubicBezTo>
                <a:cubicBezTo>
                  <a:pt x="3079272" y="1565639"/>
                  <a:pt x="3002644" y="1541982"/>
                  <a:pt x="2824428" y="1550164"/>
                </a:cubicBezTo>
                <a:cubicBezTo>
                  <a:pt x="2646212" y="1558346"/>
                  <a:pt x="2324409" y="1541999"/>
                  <a:pt x="2167584" y="1550164"/>
                </a:cubicBezTo>
                <a:cubicBezTo>
                  <a:pt x="2010759" y="1558329"/>
                  <a:pt x="1913841" y="1568457"/>
                  <a:pt x="1681520" y="1550164"/>
                </a:cubicBezTo>
                <a:cubicBezTo>
                  <a:pt x="1449199" y="1531871"/>
                  <a:pt x="1198942" y="1547766"/>
                  <a:pt x="939286" y="1550164"/>
                </a:cubicBezTo>
                <a:cubicBezTo>
                  <a:pt x="679630" y="1552562"/>
                  <a:pt x="344865" y="1534907"/>
                  <a:pt x="0" y="1550164"/>
                </a:cubicBezTo>
                <a:cubicBezTo>
                  <a:pt x="-1617" y="1438315"/>
                  <a:pt x="75" y="1150502"/>
                  <a:pt x="0" y="1017941"/>
                </a:cubicBezTo>
                <a:cubicBezTo>
                  <a:pt x="-75" y="885380"/>
                  <a:pt x="-19257" y="671595"/>
                  <a:pt x="0" y="485718"/>
                </a:cubicBezTo>
                <a:cubicBezTo>
                  <a:pt x="19257" y="299841"/>
                  <a:pt x="15326" y="202519"/>
                  <a:pt x="0" y="0"/>
                </a:cubicBezTo>
                <a:close/>
              </a:path>
            </a:pathLst>
          </a:custGeom>
          <a:ln w="38100">
            <a:solidFill>
              <a:srgbClr val="28517A"/>
            </a:solidFill>
            <a:prstDash val="solid"/>
            <a:tailEnd type="triangle"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변수간 순서가 의미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 </a:t>
            </a:r>
          </a:p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1C1A19-E6CD-4C5F-B3DA-055345CEC5EA}"/>
              </a:ext>
            </a:extLst>
          </p:cNvPr>
          <p:cNvSpPr txBox="1"/>
          <p:nvPr/>
        </p:nvSpPr>
        <p:spPr>
          <a:xfrm>
            <a:off x="2465766" y="5498922"/>
            <a:ext cx="421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순서형 자료 분석 방법 사용 </a:t>
            </a:r>
            <a:r>
              <a:rPr lang="ko-KR" altLang="en-US" sz="20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불가</a:t>
            </a:r>
            <a:r>
              <a:rPr lang="en-US" altLang="ko-KR" sz="20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ko-KR" altLang="en-US" sz="2000" dirty="0">
              <a:solidFill>
                <a:srgbClr val="C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49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범주형 자료분석</a:t>
            </a:r>
          </a:p>
          <a:p>
            <a:pPr algn="ctr"/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8884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순서형 자료 </a:t>
            </a:r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영화평점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0232C6-1979-4978-8A58-09BCCDA12DFA}"/>
              </a:ext>
            </a:extLst>
          </p:cNvPr>
          <p:cNvSpPr/>
          <p:nvPr/>
        </p:nvSpPr>
        <p:spPr>
          <a:xfrm>
            <a:off x="755576" y="1986295"/>
            <a:ext cx="7582155" cy="530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영화 평점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D4268A-040E-4B7A-9997-60C12E33E1A6}"/>
              </a:ext>
            </a:extLst>
          </p:cNvPr>
          <p:cNvSpPr/>
          <p:nvPr/>
        </p:nvSpPr>
        <p:spPr>
          <a:xfrm>
            <a:off x="2267744" y="2510709"/>
            <a:ext cx="1533483" cy="1188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좋아하지 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않음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CB9F14-38FA-47D2-98C3-B3020AF6C9B6}"/>
              </a:ext>
            </a:extLst>
          </p:cNvPr>
          <p:cNvSpPr/>
          <p:nvPr/>
        </p:nvSpPr>
        <p:spPr>
          <a:xfrm>
            <a:off x="3779912" y="2510709"/>
            <a:ext cx="1533483" cy="1188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좋아함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CAB2D8-57B3-4017-9147-2CCC5AF74B1A}"/>
              </a:ext>
            </a:extLst>
          </p:cNvPr>
          <p:cNvSpPr/>
          <p:nvPr/>
        </p:nvSpPr>
        <p:spPr>
          <a:xfrm>
            <a:off x="5292080" y="2510709"/>
            <a:ext cx="1533483" cy="11881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아주 좋아함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(4)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8DE0C6-B52D-48EB-AB1D-ACD98E9EE01B}"/>
              </a:ext>
            </a:extLst>
          </p:cNvPr>
          <p:cNvSpPr/>
          <p:nvPr/>
        </p:nvSpPr>
        <p:spPr>
          <a:xfrm>
            <a:off x="6804248" y="2510709"/>
            <a:ext cx="1533483" cy="11881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최애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(5)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09BC41-67BA-43C4-8D24-ADAEE15B32AA}"/>
              </a:ext>
            </a:extLst>
          </p:cNvPr>
          <p:cNvSpPr/>
          <p:nvPr/>
        </p:nvSpPr>
        <p:spPr>
          <a:xfrm>
            <a:off x="755576" y="2510709"/>
            <a:ext cx="1533483" cy="118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싫어함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DBC7C9-E4B2-4C77-838E-DE2DD2EDE142}"/>
              </a:ext>
            </a:extLst>
          </p:cNvPr>
          <p:cNvSpPr/>
          <p:nvPr/>
        </p:nvSpPr>
        <p:spPr>
          <a:xfrm>
            <a:off x="302516" y="3933055"/>
            <a:ext cx="8517956" cy="2529000"/>
          </a:xfrm>
          <a:custGeom>
            <a:avLst/>
            <a:gdLst>
              <a:gd name="connsiteX0" fmla="*/ 0 w 8517956"/>
              <a:gd name="connsiteY0" fmla="*/ 0 h 2529000"/>
              <a:gd name="connsiteX1" fmla="*/ 570048 w 8517956"/>
              <a:gd name="connsiteY1" fmla="*/ 0 h 2529000"/>
              <a:gd name="connsiteX2" fmla="*/ 1310455 w 8517956"/>
              <a:gd name="connsiteY2" fmla="*/ 0 h 2529000"/>
              <a:gd name="connsiteX3" fmla="*/ 1795323 w 8517956"/>
              <a:gd name="connsiteY3" fmla="*/ 0 h 2529000"/>
              <a:gd name="connsiteX4" fmla="*/ 2450550 w 8517956"/>
              <a:gd name="connsiteY4" fmla="*/ 0 h 2529000"/>
              <a:gd name="connsiteX5" fmla="*/ 3190957 w 8517956"/>
              <a:gd name="connsiteY5" fmla="*/ 0 h 2529000"/>
              <a:gd name="connsiteX6" fmla="*/ 3590646 w 8517956"/>
              <a:gd name="connsiteY6" fmla="*/ 0 h 2529000"/>
              <a:gd name="connsiteX7" fmla="*/ 3990335 w 8517956"/>
              <a:gd name="connsiteY7" fmla="*/ 0 h 2529000"/>
              <a:gd name="connsiteX8" fmla="*/ 4815921 w 8517956"/>
              <a:gd name="connsiteY8" fmla="*/ 0 h 2529000"/>
              <a:gd name="connsiteX9" fmla="*/ 5471149 w 8517956"/>
              <a:gd name="connsiteY9" fmla="*/ 0 h 2529000"/>
              <a:gd name="connsiteX10" fmla="*/ 5870837 w 8517956"/>
              <a:gd name="connsiteY10" fmla="*/ 0 h 2529000"/>
              <a:gd name="connsiteX11" fmla="*/ 6526065 w 8517956"/>
              <a:gd name="connsiteY11" fmla="*/ 0 h 2529000"/>
              <a:gd name="connsiteX12" fmla="*/ 7351651 w 8517956"/>
              <a:gd name="connsiteY12" fmla="*/ 0 h 2529000"/>
              <a:gd name="connsiteX13" fmla="*/ 7921699 w 8517956"/>
              <a:gd name="connsiteY13" fmla="*/ 0 h 2529000"/>
              <a:gd name="connsiteX14" fmla="*/ 8517956 w 8517956"/>
              <a:gd name="connsiteY14" fmla="*/ 0 h 2529000"/>
              <a:gd name="connsiteX15" fmla="*/ 8517956 w 8517956"/>
              <a:gd name="connsiteY15" fmla="*/ 632250 h 2529000"/>
              <a:gd name="connsiteX16" fmla="*/ 8517956 w 8517956"/>
              <a:gd name="connsiteY16" fmla="*/ 1315080 h 2529000"/>
              <a:gd name="connsiteX17" fmla="*/ 8517956 w 8517956"/>
              <a:gd name="connsiteY17" fmla="*/ 1947330 h 2529000"/>
              <a:gd name="connsiteX18" fmla="*/ 8517956 w 8517956"/>
              <a:gd name="connsiteY18" fmla="*/ 2529000 h 2529000"/>
              <a:gd name="connsiteX19" fmla="*/ 7947908 w 8517956"/>
              <a:gd name="connsiteY19" fmla="*/ 2529000 h 2529000"/>
              <a:gd name="connsiteX20" fmla="*/ 7463040 w 8517956"/>
              <a:gd name="connsiteY20" fmla="*/ 2529000 h 2529000"/>
              <a:gd name="connsiteX21" fmla="*/ 6637453 w 8517956"/>
              <a:gd name="connsiteY21" fmla="*/ 2529000 h 2529000"/>
              <a:gd name="connsiteX22" fmla="*/ 5982226 w 8517956"/>
              <a:gd name="connsiteY22" fmla="*/ 2529000 h 2529000"/>
              <a:gd name="connsiteX23" fmla="*/ 5582537 w 8517956"/>
              <a:gd name="connsiteY23" fmla="*/ 2529000 h 2529000"/>
              <a:gd name="connsiteX24" fmla="*/ 4927310 w 8517956"/>
              <a:gd name="connsiteY24" fmla="*/ 2529000 h 2529000"/>
              <a:gd name="connsiteX25" fmla="*/ 4357262 w 8517956"/>
              <a:gd name="connsiteY25" fmla="*/ 2529000 h 2529000"/>
              <a:gd name="connsiteX26" fmla="*/ 3787214 w 8517956"/>
              <a:gd name="connsiteY26" fmla="*/ 2529000 h 2529000"/>
              <a:gd name="connsiteX27" fmla="*/ 3217166 w 8517956"/>
              <a:gd name="connsiteY27" fmla="*/ 2529000 h 2529000"/>
              <a:gd name="connsiteX28" fmla="*/ 2647119 w 8517956"/>
              <a:gd name="connsiteY28" fmla="*/ 2529000 h 2529000"/>
              <a:gd name="connsiteX29" fmla="*/ 1906712 w 8517956"/>
              <a:gd name="connsiteY29" fmla="*/ 2529000 h 2529000"/>
              <a:gd name="connsiteX30" fmla="*/ 1251484 w 8517956"/>
              <a:gd name="connsiteY30" fmla="*/ 2529000 h 2529000"/>
              <a:gd name="connsiteX31" fmla="*/ 851796 w 8517956"/>
              <a:gd name="connsiteY31" fmla="*/ 2529000 h 2529000"/>
              <a:gd name="connsiteX32" fmla="*/ 0 w 8517956"/>
              <a:gd name="connsiteY32" fmla="*/ 2529000 h 2529000"/>
              <a:gd name="connsiteX33" fmla="*/ 0 w 8517956"/>
              <a:gd name="connsiteY33" fmla="*/ 1871460 h 2529000"/>
              <a:gd name="connsiteX34" fmla="*/ 0 w 8517956"/>
              <a:gd name="connsiteY34" fmla="*/ 1188630 h 2529000"/>
              <a:gd name="connsiteX35" fmla="*/ 0 w 8517956"/>
              <a:gd name="connsiteY35" fmla="*/ 632250 h 2529000"/>
              <a:gd name="connsiteX36" fmla="*/ 0 w 8517956"/>
              <a:gd name="connsiteY36" fmla="*/ 0 h 25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517956" h="2529000" fill="none" extrusionOk="0">
                <a:moveTo>
                  <a:pt x="0" y="0"/>
                </a:moveTo>
                <a:cubicBezTo>
                  <a:pt x="115911" y="-23047"/>
                  <a:pt x="313592" y="5337"/>
                  <a:pt x="570048" y="0"/>
                </a:cubicBezTo>
                <a:cubicBezTo>
                  <a:pt x="826504" y="-5337"/>
                  <a:pt x="1146711" y="32737"/>
                  <a:pt x="1310455" y="0"/>
                </a:cubicBezTo>
                <a:cubicBezTo>
                  <a:pt x="1474199" y="-32737"/>
                  <a:pt x="1565720" y="2054"/>
                  <a:pt x="1795323" y="0"/>
                </a:cubicBezTo>
                <a:cubicBezTo>
                  <a:pt x="2024926" y="-2054"/>
                  <a:pt x="2254344" y="-6620"/>
                  <a:pt x="2450550" y="0"/>
                </a:cubicBezTo>
                <a:cubicBezTo>
                  <a:pt x="2646756" y="6620"/>
                  <a:pt x="3026238" y="4606"/>
                  <a:pt x="3190957" y="0"/>
                </a:cubicBezTo>
                <a:cubicBezTo>
                  <a:pt x="3355676" y="-4606"/>
                  <a:pt x="3431661" y="-17655"/>
                  <a:pt x="3590646" y="0"/>
                </a:cubicBezTo>
                <a:cubicBezTo>
                  <a:pt x="3749631" y="17655"/>
                  <a:pt x="3894518" y="-16976"/>
                  <a:pt x="3990335" y="0"/>
                </a:cubicBezTo>
                <a:cubicBezTo>
                  <a:pt x="4086152" y="16976"/>
                  <a:pt x="4404479" y="8302"/>
                  <a:pt x="4815921" y="0"/>
                </a:cubicBezTo>
                <a:cubicBezTo>
                  <a:pt x="5227363" y="-8302"/>
                  <a:pt x="5168058" y="6565"/>
                  <a:pt x="5471149" y="0"/>
                </a:cubicBezTo>
                <a:cubicBezTo>
                  <a:pt x="5774240" y="-6565"/>
                  <a:pt x="5726129" y="14303"/>
                  <a:pt x="5870837" y="0"/>
                </a:cubicBezTo>
                <a:cubicBezTo>
                  <a:pt x="6015545" y="-14303"/>
                  <a:pt x="6318338" y="11105"/>
                  <a:pt x="6526065" y="0"/>
                </a:cubicBezTo>
                <a:cubicBezTo>
                  <a:pt x="6733792" y="-11105"/>
                  <a:pt x="7066724" y="38276"/>
                  <a:pt x="7351651" y="0"/>
                </a:cubicBezTo>
                <a:cubicBezTo>
                  <a:pt x="7636578" y="-38276"/>
                  <a:pt x="7699405" y="-7242"/>
                  <a:pt x="7921699" y="0"/>
                </a:cubicBezTo>
                <a:cubicBezTo>
                  <a:pt x="8143993" y="7242"/>
                  <a:pt x="8240002" y="19339"/>
                  <a:pt x="8517956" y="0"/>
                </a:cubicBezTo>
                <a:cubicBezTo>
                  <a:pt x="8546662" y="132285"/>
                  <a:pt x="8506283" y="417411"/>
                  <a:pt x="8517956" y="632250"/>
                </a:cubicBezTo>
                <a:cubicBezTo>
                  <a:pt x="8529630" y="847089"/>
                  <a:pt x="8521316" y="980963"/>
                  <a:pt x="8517956" y="1315080"/>
                </a:cubicBezTo>
                <a:cubicBezTo>
                  <a:pt x="8514597" y="1649197"/>
                  <a:pt x="8547924" y="1746197"/>
                  <a:pt x="8517956" y="1947330"/>
                </a:cubicBezTo>
                <a:cubicBezTo>
                  <a:pt x="8487989" y="2148463"/>
                  <a:pt x="8542854" y="2365320"/>
                  <a:pt x="8517956" y="2529000"/>
                </a:cubicBezTo>
                <a:cubicBezTo>
                  <a:pt x="8379921" y="2502560"/>
                  <a:pt x="8126534" y="2532164"/>
                  <a:pt x="7947908" y="2529000"/>
                </a:cubicBezTo>
                <a:cubicBezTo>
                  <a:pt x="7769282" y="2525836"/>
                  <a:pt x="7669639" y="2527718"/>
                  <a:pt x="7463040" y="2529000"/>
                </a:cubicBezTo>
                <a:cubicBezTo>
                  <a:pt x="7256441" y="2530282"/>
                  <a:pt x="6837084" y="2491457"/>
                  <a:pt x="6637453" y="2529000"/>
                </a:cubicBezTo>
                <a:cubicBezTo>
                  <a:pt x="6437822" y="2566543"/>
                  <a:pt x="6154714" y="2505453"/>
                  <a:pt x="5982226" y="2529000"/>
                </a:cubicBezTo>
                <a:cubicBezTo>
                  <a:pt x="5809738" y="2552547"/>
                  <a:pt x="5678364" y="2536376"/>
                  <a:pt x="5582537" y="2529000"/>
                </a:cubicBezTo>
                <a:cubicBezTo>
                  <a:pt x="5486710" y="2521624"/>
                  <a:pt x="5160117" y="2507155"/>
                  <a:pt x="4927310" y="2529000"/>
                </a:cubicBezTo>
                <a:cubicBezTo>
                  <a:pt x="4694503" y="2550845"/>
                  <a:pt x="4556738" y="2506367"/>
                  <a:pt x="4357262" y="2529000"/>
                </a:cubicBezTo>
                <a:cubicBezTo>
                  <a:pt x="4157786" y="2551633"/>
                  <a:pt x="4068574" y="2530232"/>
                  <a:pt x="3787214" y="2529000"/>
                </a:cubicBezTo>
                <a:cubicBezTo>
                  <a:pt x="3505854" y="2527768"/>
                  <a:pt x="3389706" y="2546995"/>
                  <a:pt x="3217166" y="2529000"/>
                </a:cubicBezTo>
                <a:cubicBezTo>
                  <a:pt x="3044626" y="2511005"/>
                  <a:pt x="2865151" y="2512721"/>
                  <a:pt x="2647119" y="2529000"/>
                </a:cubicBezTo>
                <a:cubicBezTo>
                  <a:pt x="2429087" y="2545279"/>
                  <a:pt x="2093609" y="2555891"/>
                  <a:pt x="1906712" y="2529000"/>
                </a:cubicBezTo>
                <a:cubicBezTo>
                  <a:pt x="1719815" y="2502109"/>
                  <a:pt x="1575216" y="2502589"/>
                  <a:pt x="1251484" y="2529000"/>
                </a:cubicBezTo>
                <a:cubicBezTo>
                  <a:pt x="927752" y="2555411"/>
                  <a:pt x="979174" y="2512329"/>
                  <a:pt x="851796" y="2529000"/>
                </a:cubicBezTo>
                <a:cubicBezTo>
                  <a:pt x="724418" y="2545671"/>
                  <a:pt x="383611" y="2542112"/>
                  <a:pt x="0" y="2529000"/>
                </a:cubicBezTo>
                <a:cubicBezTo>
                  <a:pt x="8797" y="2264254"/>
                  <a:pt x="25326" y="2080759"/>
                  <a:pt x="0" y="1871460"/>
                </a:cubicBezTo>
                <a:cubicBezTo>
                  <a:pt x="-25326" y="1662161"/>
                  <a:pt x="-10305" y="1511064"/>
                  <a:pt x="0" y="1188630"/>
                </a:cubicBezTo>
                <a:cubicBezTo>
                  <a:pt x="10305" y="866196"/>
                  <a:pt x="-2290" y="786103"/>
                  <a:pt x="0" y="632250"/>
                </a:cubicBezTo>
                <a:cubicBezTo>
                  <a:pt x="2290" y="478397"/>
                  <a:pt x="7326" y="139548"/>
                  <a:pt x="0" y="0"/>
                </a:cubicBezTo>
                <a:close/>
              </a:path>
              <a:path w="8517956" h="2529000" stroke="0" extrusionOk="0">
                <a:moveTo>
                  <a:pt x="0" y="0"/>
                </a:moveTo>
                <a:cubicBezTo>
                  <a:pt x="134296" y="22163"/>
                  <a:pt x="312306" y="-10554"/>
                  <a:pt x="570048" y="0"/>
                </a:cubicBezTo>
                <a:cubicBezTo>
                  <a:pt x="827790" y="10554"/>
                  <a:pt x="817292" y="-13717"/>
                  <a:pt x="969737" y="0"/>
                </a:cubicBezTo>
                <a:cubicBezTo>
                  <a:pt x="1122182" y="13717"/>
                  <a:pt x="1455306" y="26951"/>
                  <a:pt x="1795323" y="0"/>
                </a:cubicBezTo>
                <a:cubicBezTo>
                  <a:pt x="2135340" y="-26951"/>
                  <a:pt x="2089065" y="1413"/>
                  <a:pt x="2365371" y="0"/>
                </a:cubicBezTo>
                <a:cubicBezTo>
                  <a:pt x="2641677" y="-1413"/>
                  <a:pt x="2723946" y="-21666"/>
                  <a:pt x="2935419" y="0"/>
                </a:cubicBezTo>
                <a:cubicBezTo>
                  <a:pt x="3146892" y="21666"/>
                  <a:pt x="3492514" y="-14044"/>
                  <a:pt x="3761005" y="0"/>
                </a:cubicBezTo>
                <a:cubicBezTo>
                  <a:pt x="4029496" y="14044"/>
                  <a:pt x="4080005" y="20406"/>
                  <a:pt x="4245873" y="0"/>
                </a:cubicBezTo>
                <a:cubicBezTo>
                  <a:pt x="4411741" y="-20406"/>
                  <a:pt x="4865180" y="2978"/>
                  <a:pt x="5071460" y="0"/>
                </a:cubicBezTo>
                <a:cubicBezTo>
                  <a:pt x="5277740" y="-2978"/>
                  <a:pt x="5618313" y="2574"/>
                  <a:pt x="5897046" y="0"/>
                </a:cubicBezTo>
                <a:cubicBezTo>
                  <a:pt x="6175779" y="-2574"/>
                  <a:pt x="6239971" y="-4053"/>
                  <a:pt x="6552274" y="0"/>
                </a:cubicBezTo>
                <a:cubicBezTo>
                  <a:pt x="6864577" y="4053"/>
                  <a:pt x="7172131" y="-38580"/>
                  <a:pt x="7377860" y="0"/>
                </a:cubicBezTo>
                <a:cubicBezTo>
                  <a:pt x="7583589" y="38580"/>
                  <a:pt x="7819221" y="-11011"/>
                  <a:pt x="7947908" y="0"/>
                </a:cubicBezTo>
                <a:cubicBezTo>
                  <a:pt x="8076595" y="11011"/>
                  <a:pt x="8401048" y="19386"/>
                  <a:pt x="8517956" y="0"/>
                </a:cubicBezTo>
                <a:cubicBezTo>
                  <a:pt x="8500040" y="270996"/>
                  <a:pt x="8498418" y="480246"/>
                  <a:pt x="8517956" y="657540"/>
                </a:cubicBezTo>
                <a:cubicBezTo>
                  <a:pt x="8537494" y="834834"/>
                  <a:pt x="8500482" y="1107930"/>
                  <a:pt x="8517956" y="1289790"/>
                </a:cubicBezTo>
                <a:cubicBezTo>
                  <a:pt x="8535431" y="1471650"/>
                  <a:pt x="8514160" y="1782154"/>
                  <a:pt x="8517956" y="1922040"/>
                </a:cubicBezTo>
                <a:cubicBezTo>
                  <a:pt x="8521753" y="2061926"/>
                  <a:pt x="8529135" y="2396613"/>
                  <a:pt x="8517956" y="2529000"/>
                </a:cubicBezTo>
                <a:cubicBezTo>
                  <a:pt x="8317789" y="2515532"/>
                  <a:pt x="7950379" y="2506531"/>
                  <a:pt x="7777549" y="2529000"/>
                </a:cubicBezTo>
                <a:cubicBezTo>
                  <a:pt x="7604719" y="2551469"/>
                  <a:pt x="7563245" y="2547895"/>
                  <a:pt x="7377860" y="2529000"/>
                </a:cubicBezTo>
                <a:cubicBezTo>
                  <a:pt x="7192475" y="2510105"/>
                  <a:pt x="7120925" y="2509458"/>
                  <a:pt x="6892992" y="2529000"/>
                </a:cubicBezTo>
                <a:cubicBezTo>
                  <a:pt x="6665059" y="2548542"/>
                  <a:pt x="6416751" y="2488950"/>
                  <a:pt x="6067406" y="2529000"/>
                </a:cubicBezTo>
                <a:cubicBezTo>
                  <a:pt x="5718061" y="2569050"/>
                  <a:pt x="5651061" y="2546250"/>
                  <a:pt x="5412178" y="2529000"/>
                </a:cubicBezTo>
                <a:cubicBezTo>
                  <a:pt x="5173295" y="2511750"/>
                  <a:pt x="5168041" y="2521459"/>
                  <a:pt x="4927310" y="2529000"/>
                </a:cubicBezTo>
                <a:cubicBezTo>
                  <a:pt x="4686579" y="2536541"/>
                  <a:pt x="4453261" y="2522099"/>
                  <a:pt x="4272083" y="2529000"/>
                </a:cubicBezTo>
                <a:cubicBezTo>
                  <a:pt x="4090905" y="2535901"/>
                  <a:pt x="4032475" y="2516300"/>
                  <a:pt x="3872394" y="2529000"/>
                </a:cubicBezTo>
                <a:cubicBezTo>
                  <a:pt x="3712313" y="2541700"/>
                  <a:pt x="3611436" y="2523057"/>
                  <a:pt x="3472705" y="2529000"/>
                </a:cubicBezTo>
                <a:cubicBezTo>
                  <a:pt x="3333974" y="2534943"/>
                  <a:pt x="2948646" y="2496518"/>
                  <a:pt x="2817478" y="2529000"/>
                </a:cubicBezTo>
                <a:cubicBezTo>
                  <a:pt x="2686310" y="2561482"/>
                  <a:pt x="2436718" y="2541074"/>
                  <a:pt x="2332609" y="2529000"/>
                </a:cubicBezTo>
                <a:cubicBezTo>
                  <a:pt x="2228500" y="2516926"/>
                  <a:pt x="1749047" y="2522254"/>
                  <a:pt x="1592203" y="2529000"/>
                </a:cubicBezTo>
                <a:cubicBezTo>
                  <a:pt x="1435359" y="2535746"/>
                  <a:pt x="1264714" y="2515836"/>
                  <a:pt x="1107334" y="2529000"/>
                </a:cubicBezTo>
                <a:cubicBezTo>
                  <a:pt x="949954" y="2542164"/>
                  <a:pt x="544890" y="2547872"/>
                  <a:pt x="0" y="2529000"/>
                </a:cubicBezTo>
                <a:cubicBezTo>
                  <a:pt x="-7301" y="2391963"/>
                  <a:pt x="10873" y="2194492"/>
                  <a:pt x="0" y="1972620"/>
                </a:cubicBezTo>
                <a:cubicBezTo>
                  <a:pt x="-10873" y="1750748"/>
                  <a:pt x="4078" y="1606448"/>
                  <a:pt x="0" y="1390950"/>
                </a:cubicBezTo>
                <a:cubicBezTo>
                  <a:pt x="-4078" y="1175452"/>
                  <a:pt x="22260" y="885584"/>
                  <a:pt x="0" y="733410"/>
                </a:cubicBezTo>
                <a:cubicBezTo>
                  <a:pt x="-22260" y="581236"/>
                  <a:pt x="7882" y="337642"/>
                  <a:pt x="0" y="0"/>
                </a:cubicBezTo>
                <a:close/>
              </a:path>
            </a:pathLst>
          </a:custGeom>
          <a:ln w="38100">
            <a:solidFill>
              <a:srgbClr val="28517A"/>
            </a:solidFill>
            <a:prstDash val="solid"/>
            <a:tailEnd type="triangle"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변수간 순서 </a:t>
            </a:r>
            <a:r>
              <a:rPr lang="en-US" altLang="ko-KR" sz="2000" dirty="0">
                <a:solidFill>
                  <a:srgbClr val="28517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순서형 자료 분석 방법 </a:t>
            </a:r>
            <a:r>
              <a:rPr lang="ko-KR" altLang="en-US" sz="2000" dirty="0">
                <a:solidFill>
                  <a:srgbClr val="28517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가능</a:t>
            </a:r>
            <a:r>
              <a:rPr lang="en-US" altLang="ko-KR" sz="2000" dirty="0">
                <a:solidFill>
                  <a:srgbClr val="28517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  <a:p>
            <a:pPr algn="ctr"/>
            <a:endParaRPr lang="en-US" altLang="ko-KR" sz="2000" dirty="0">
              <a:solidFill>
                <a:srgbClr val="28517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명목형 자료 분석방법을 사용 </a:t>
            </a:r>
            <a:r>
              <a:rPr lang="en-US" altLang="ko-KR" sz="2000" dirty="0">
                <a:solidFill>
                  <a:srgbClr val="28517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</a:t>
            </a:r>
          </a:p>
          <a:p>
            <a:pPr algn="ctr"/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But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순서 정보 무시로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검정력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손실 가능성</a:t>
            </a:r>
          </a:p>
        </p:txBody>
      </p:sp>
    </p:spTree>
    <p:extLst>
      <p:ext uri="{BB962C8B-B14F-4D97-AF65-F5344CB8AC3E}">
        <p14:creationId xmlns:p14="http://schemas.microsoft.com/office/powerpoint/2010/main" val="360256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6126" y="2959138"/>
            <a:ext cx="4194106" cy="83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spc="3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en-US" altLang="ko-KR" sz="28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7200" b="1" spc="300" dirty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52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분할표란</a:t>
            </a:r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CC55D1-374E-4BF3-966C-253A35CB932C}"/>
              </a:ext>
            </a:extLst>
          </p:cNvPr>
          <p:cNvSpPr/>
          <p:nvPr/>
        </p:nvSpPr>
        <p:spPr>
          <a:xfrm>
            <a:off x="3851920" y="2064347"/>
            <a:ext cx="1556381" cy="2013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3922113" y="1767934"/>
            <a:ext cx="140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분할표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453693" y="2424487"/>
          <a:ext cx="4344144" cy="3347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024">
                  <a:extLst>
                    <a:ext uri="{9D8B030D-6E8A-4147-A177-3AD203B41FA5}">
                      <a16:colId xmlns:a16="http://schemas.microsoft.com/office/drawing/2014/main" val="925159073"/>
                    </a:ext>
                  </a:extLst>
                </a:gridCol>
                <a:gridCol w="724024">
                  <a:extLst>
                    <a:ext uri="{9D8B030D-6E8A-4147-A177-3AD203B41FA5}">
                      <a16:colId xmlns:a16="http://schemas.microsoft.com/office/drawing/2014/main" val="883869453"/>
                    </a:ext>
                  </a:extLst>
                </a:gridCol>
                <a:gridCol w="724024">
                  <a:extLst>
                    <a:ext uri="{9D8B030D-6E8A-4147-A177-3AD203B41FA5}">
                      <a16:colId xmlns:a16="http://schemas.microsoft.com/office/drawing/2014/main" val="1024339026"/>
                    </a:ext>
                  </a:extLst>
                </a:gridCol>
                <a:gridCol w="724024">
                  <a:extLst>
                    <a:ext uri="{9D8B030D-6E8A-4147-A177-3AD203B41FA5}">
                      <a16:colId xmlns:a16="http://schemas.microsoft.com/office/drawing/2014/main" val="2404374909"/>
                    </a:ext>
                  </a:extLst>
                </a:gridCol>
                <a:gridCol w="724024">
                  <a:extLst>
                    <a:ext uri="{9D8B030D-6E8A-4147-A177-3AD203B41FA5}">
                      <a16:colId xmlns:a16="http://schemas.microsoft.com/office/drawing/2014/main" val="4242261226"/>
                    </a:ext>
                  </a:extLst>
                </a:gridCol>
                <a:gridCol w="724024">
                  <a:extLst>
                    <a:ext uri="{9D8B030D-6E8A-4147-A177-3AD203B41FA5}">
                      <a16:colId xmlns:a16="http://schemas.microsoft.com/office/drawing/2014/main" val="2727343381"/>
                    </a:ext>
                  </a:extLst>
                </a:gridCol>
              </a:tblGrid>
              <a:tr h="557911">
                <a:tc rowSpan="2" gridSpan="2">
                  <a:txBody>
                    <a:bodyPr/>
                    <a:lstStyle/>
                    <a:p>
                      <a:pPr marL="0" indent="0" algn="ctr" latinLnBrk="1">
                        <a:tabLst>
                          <a:tab pos="1252538" algn="l"/>
                        </a:tabLst>
                      </a:pP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10741"/>
                  </a:ext>
                </a:extLst>
              </a:tr>
              <a:tr h="55791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J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886123"/>
                  </a:ext>
                </a:extLst>
              </a:tr>
              <a:tr h="55791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 * J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개 칸</a:t>
                      </a: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02736"/>
                  </a:ext>
                </a:extLst>
              </a:tr>
              <a:tr h="5579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56007"/>
                  </a:ext>
                </a:extLst>
              </a:tr>
              <a:tr h="5579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62855"/>
                  </a:ext>
                </a:extLst>
              </a:tr>
              <a:tr h="5579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7811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95758" y="6031396"/>
            <a:ext cx="3568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범주형 변수의 관측치를 기록한 표</a:t>
            </a:r>
          </a:p>
        </p:txBody>
      </p:sp>
    </p:spTree>
    <p:extLst>
      <p:ext uri="{BB962C8B-B14F-4D97-AF65-F5344CB8AC3E}">
        <p14:creationId xmlns:p14="http://schemas.microsoft.com/office/powerpoint/2010/main" val="422924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차원의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CC55D1-374E-4BF3-966C-253A35CB932C}"/>
              </a:ext>
            </a:extLst>
          </p:cNvPr>
          <p:cNvSpPr/>
          <p:nvPr/>
        </p:nvSpPr>
        <p:spPr>
          <a:xfrm>
            <a:off x="2067104" y="2465288"/>
            <a:ext cx="2014409" cy="1560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2137297" y="216887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분할표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/>
            </p:nvGraphicFramePr>
            <p:xfrm>
              <a:off x="811078" y="2820543"/>
              <a:ext cx="4638587" cy="29487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6139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404374909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4242261226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460707">
                    <a:tc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599917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59991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956007"/>
                      </a:ext>
                    </a:extLst>
                  </a:tr>
                  <a:tr h="599917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862855"/>
                      </a:ext>
                    </a:extLst>
                  </a:tr>
                  <a:tr h="6882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336689"/>
                  </p:ext>
                </p:extLst>
              </p:nvPr>
            </p:nvGraphicFramePr>
            <p:xfrm>
              <a:off x="811078" y="2820543"/>
              <a:ext cx="4638587" cy="29487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6139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404374909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4242261226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460707">
                    <a:tc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599917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23" t="-78571" r="-411538" b="-31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6154" t="-78571" r="-102308" b="-31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6154" t="-78571" r="-2308" b="-319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59991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956007"/>
                      </a:ext>
                    </a:extLst>
                  </a:tr>
                  <a:tr h="599917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23" t="-276768" r="-411538" b="-116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6154" t="-276768" r="-102308" b="-116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6154" t="-276768" r="-2308" b="-116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862855"/>
                      </a:ext>
                    </a:extLst>
                  </a:tr>
                  <a:tr h="6882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23" t="-330088" r="-411538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6154" t="-330088" r="-102308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6154" t="-330088" r="-2308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49665" y="3501008"/>
                <a:ext cx="3568507" cy="140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각 칸의 빈도수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+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각 열과 행의 주변 도수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모든 빈도수의 총계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65" y="3501008"/>
                <a:ext cx="3568507" cy="1405769"/>
              </a:xfrm>
              <a:prstGeom prst="rect">
                <a:avLst/>
              </a:prstGeom>
              <a:blipFill>
                <a:blip r:embed="rId3"/>
                <a:stretch>
                  <a:fillRect b="-3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32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차원의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CC55D1-374E-4BF3-966C-253A35CB932C}"/>
              </a:ext>
            </a:extLst>
          </p:cNvPr>
          <p:cNvSpPr/>
          <p:nvPr/>
        </p:nvSpPr>
        <p:spPr>
          <a:xfrm>
            <a:off x="2067104" y="2465288"/>
            <a:ext cx="2014409" cy="1560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2137297" y="216887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분할표</a:t>
            </a:r>
            <a:endParaRPr lang="ko-KR" altLang="en-US" sz="14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55576" y="2780929"/>
          <a:ext cx="4766097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92515907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24339026"/>
                    </a:ext>
                  </a:extLst>
                </a:gridCol>
                <a:gridCol w="1376757">
                  <a:extLst>
                    <a:ext uri="{9D8B030D-6E8A-4147-A177-3AD203B41FA5}">
                      <a16:colId xmlns:a16="http://schemas.microsoft.com/office/drawing/2014/main" val="4272017465"/>
                    </a:ext>
                  </a:extLst>
                </a:gridCol>
                <a:gridCol w="1157092">
                  <a:extLst>
                    <a:ext uri="{9D8B030D-6E8A-4147-A177-3AD203B41FA5}">
                      <a16:colId xmlns:a16="http://schemas.microsoft.com/office/drawing/2014/main" val="2727343381"/>
                    </a:ext>
                  </a:extLst>
                </a:gridCol>
              </a:tblGrid>
              <a:tr h="808664">
                <a:tc>
                  <a:txBody>
                    <a:bodyPr/>
                    <a:lstStyle/>
                    <a:p>
                      <a:pPr marL="0" indent="0" algn="ctr" latinLnBrk="1">
                        <a:tabLst>
                          <a:tab pos="1252538" algn="l"/>
                        </a:tabLst>
                      </a:pP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통계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경제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10741"/>
                  </a:ext>
                </a:extLst>
              </a:tr>
              <a:tr h="845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흡연 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58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37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95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302736"/>
                  </a:ext>
                </a:extLst>
              </a:tr>
              <a:tr h="866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흡연 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63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105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38037"/>
                  </a:ext>
                </a:extLst>
              </a:tr>
              <a:tr h="936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200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11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1758" b="62655"/>
          <a:stretch/>
        </p:blipFill>
        <p:spPr>
          <a:xfrm>
            <a:off x="5641884" y="4375694"/>
            <a:ext cx="3328085" cy="123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21673" y="2974592"/>
                <a:ext cx="35685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통계학과이고 흡연하는 사람의 수</a:t>
                </a:r>
                <a:endPara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1+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학과 상관없이 흡연하는 사람의 수</a:t>
                </a:r>
                <a:endParaRPr lang="en-US" altLang="ko-KR" sz="1600" i="1" dirty="0"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73" y="2974592"/>
                <a:ext cx="3568507" cy="830997"/>
              </a:xfrm>
              <a:prstGeom prst="rect">
                <a:avLst/>
              </a:prstGeom>
              <a:blipFill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0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차원의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2222" y="6021288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분할표에서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제어변수</a:t>
            </a:r>
            <a:r>
              <a:rPr lang="ko-KR" altLang="en-US" sz="20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추가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/>
            </p:nvGraphicFramePr>
            <p:xfrm>
              <a:off x="323528" y="2829244"/>
              <a:ext cx="4278547" cy="30480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1929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062701">
                      <a:extLst>
                        <a:ext uri="{9D8B030D-6E8A-4147-A177-3AD203B41FA5}">
                          <a16:colId xmlns:a16="http://schemas.microsoft.com/office/drawing/2014/main" val="2389457990"/>
                        </a:ext>
                      </a:extLst>
                    </a:gridCol>
                    <a:gridCol w="798142">
                      <a:extLst>
                        <a:ext uri="{9D8B030D-6E8A-4147-A177-3AD203B41FA5}">
                          <a16:colId xmlns:a16="http://schemas.microsoft.com/office/drawing/2014/main" val="2142655412"/>
                        </a:ext>
                      </a:extLst>
                    </a:gridCol>
                    <a:gridCol w="862888">
                      <a:extLst>
                        <a:ext uri="{9D8B030D-6E8A-4147-A177-3AD203B41FA5}">
                          <a16:colId xmlns:a16="http://schemas.microsoft.com/office/drawing/2014/main" val="1295034455"/>
                        </a:ext>
                      </a:extLst>
                    </a:gridCol>
                    <a:gridCol w="862887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491075">
                    <a:tc grid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437229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Z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41846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211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221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2+1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09140"/>
                      </a:ext>
                    </a:extLst>
                  </a:tr>
                  <a:tr h="388757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9722201"/>
                      </a:ext>
                    </a:extLst>
                  </a:tr>
                  <a:tr h="428498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296266"/>
                      </a:ext>
                    </a:extLst>
                  </a:tr>
                  <a:tr h="44200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212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222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2+2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7404974"/>
                      </a:ext>
                    </a:extLst>
                  </a:tr>
                  <a:tr h="44200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11759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998909"/>
                  </p:ext>
                </p:extLst>
              </p:nvPr>
            </p:nvGraphicFramePr>
            <p:xfrm>
              <a:off x="323528" y="2829244"/>
              <a:ext cx="4278547" cy="30480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1929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062701">
                      <a:extLst>
                        <a:ext uri="{9D8B030D-6E8A-4147-A177-3AD203B41FA5}">
                          <a16:colId xmlns:a16="http://schemas.microsoft.com/office/drawing/2014/main" val="2389457990"/>
                        </a:ext>
                      </a:extLst>
                    </a:gridCol>
                    <a:gridCol w="798142">
                      <a:extLst>
                        <a:ext uri="{9D8B030D-6E8A-4147-A177-3AD203B41FA5}">
                          <a16:colId xmlns:a16="http://schemas.microsoft.com/office/drawing/2014/main" val="2142655412"/>
                        </a:ext>
                      </a:extLst>
                    </a:gridCol>
                    <a:gridCol w="862888">
                      <a:extLst>
                        <a:ext uri="{9D8B030D-6E8A-4147-A177-3AD203B41FA5}">
                          <a16:colId xmlns:a16="http://schemas.microsoft.com/office/drawing/2014/main" val="1295034455"/>
                        </a:ext>
                      </a:extLst>
                    </a:gridCol>
                    <a:gridCol w="862887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491075">
                    <a:tc grid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437229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Z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611" t="-113889" r="-218321" b="-4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7872" t="-113889" r="-102837" b="-4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070" t="-113889" r="-2113" b="-49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41846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611" t="-226471" r="-218321" b="-4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7872" t="-226471" r="-102837" b="-4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070" t="-226471" r="-2113" b="-42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09140"/>
                      </a:ext>
                    </a:extLst>
                  </a:tr>
                  <a:tr h="388757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611" t="-346875" r="-218321" b="-35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7872" t="-346875" r="-102837" b="-35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070" t="-346875" r="-2113" b="-35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9722201"/>
                      </a:ext>
                    </a:extLst>
                  </a:tr>
                  <a:tr h="428498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611" t="-402817" r="-218321" b="-218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7872" t="-402817" r="-102837" b="-218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070" t="-402817" r="-2113" b="-218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296266"/>
                      </a:ext>
                    </a:extLst>
                  </a:tr>
                  <a:tr h="44200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611" t="-495833" r="-218321" b="-1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7872" t="-495833" r="-102837" b="-1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070" t="-495833" r="-2113" b="-115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7404974"/>
                      </a:ext>
                    </a:extLst>
                  </a:tr>
                  <a:tr h="44200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611" t="-587671" r="-218321" b="-13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7872" t="-587671" r="-102837" b="-13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070" t="-587671" r="-2113" b="-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11759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/>
            </p:nvGraphicFramePr>
            <p:xfrm>
              <a:off x="4786002" y="2829246"/>
              <a:ext cx="4043746" cy="30480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8828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147307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510700451"/>
                        </a:ext>
                      </a:extLst>
                    </a:gridCol>
                    <a:gridCol w="985483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705238">
                    <a:tc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86272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11+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12+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1++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85931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21+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22+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2++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620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+1+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+2+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+++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6650"/>
                  </p:ext>
                </p:extLst>
              </p:nvPr>
            </p:nvGraphicFramePr>
            <p:xfrm>
              <a:off x="4786002" y="2829246"/>
              <a:ext cx="4043746" cy="30480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8828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147307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510700451"/>
                        </a:ext>
                      </a:extLst>
                    </a:gridCol>
                    <a:gridCol w="985483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705238">
                    <a:tc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86272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021" t="-82394" r="-187766" b="-17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6138" t="-82394" r="-86772" b="-17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0494" t="-82394" r="-1235" b="-172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85931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021" t="-183688" r="-187766" b="-73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6138" t="-183688" r="-86772" b="-73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0494" t="-183688" r="-1235" b="-73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620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021" t="-392157" r="-187766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6138" t="-392157" r="-86772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0494" t="-392157" r="-1235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C9CC55D1-374E-4BF3-966C-253A35CB932C}"/>
              </a:ext>
            </a:extLst>
          </p:cNvPr>
          <p:cNvSpPr/>
          <p:nvPr/>
        </p:nvSpPr>
        <p:spPr>
          <a:xfrm>
            <a:off x="3635896" y="1932231"/>
            <a:ext cx="2014409" cy="1560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3706089" y="163581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분할표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785429" y="2154922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부분분할표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6176" y="2140317"/>
            <a:ext cx="1424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주변분할표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51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차원의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CC55D1-374E-4BF3-966C-253A35CB932C}"/>
              </a:ext>
            </a:extLst>
          </p:cNvPr>
          <p:cNvSpPr/>
          <p:nvPr/>
        </p:nvSpPr>
        <p:spPr>
          <a:xfrm>
            <a:off x="1405463" y="2313550"/>
            <a:ext cx="2014409" cy="1560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1475656" y="201713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부분분할표</a:t>
            </a:r>
            <a:endParaRPr lang="ko-KR" altLang="en-US" sz="1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30253" y="2668294"/>
          <a:ext cx="4363014" cy="3349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929">
                  <a:extLst>
                    <a:ext uri="{9D8B030D-6E8A-4147-A177-3AD203B41FA5}">
                      <a16:colId xmlns:a16="http://schemas.microsoft.com/office/drawing/2014/main" val="925159073"/>
                    </a:ext>
                  </a:extLst>
                </a:gridCol>
                <a:gridCol w="1062701">
                  <a:extLst>
                    <a:ext uri="{9D8B030D-6E8A-4147-A177-3AD203B41FA5}">
                      <a16:colId xmlns:a16="http://schemas.microsoft.com/office/drawing/2014/main" val="2389457990"/>
                    </a:ext>
                  </a:extLst>
                </a:gridCol>
                <a:gridCol w="914982">
                  <a:extLst>
                    <a:ext uri="{9D8B030D-6E8A-4147-A177-3AD203B41FA5}">
                      <a16:colId xmlns:a16="http://schemas.microsoft.com/office/drawing/2014/main" val="2142655412"/>
                    </a:ext>
                  </a:extLst>
                </a:gridCol>
                <a:gridCol w="830515">
                  <a:extLst>
                    <a:ext uri="{9D8B030D-6E8A-4147-A177-3AD203B41FA5}">
                      <a16:colId xmlns:a16="http://schemas.microsoft.com/office/drawing/2014/main" val="3708028123"/>
                    </a:ext>
                  </a:extLst>
                </a:gridCol>
                <a:gridCol w="862887">
                  <a:extLst>
                    <a:ext uri="{9D8B030D-6E8A-4147-A177-3AD203B41FA5}">
                      <a16:colId xmlns:a16="http://schemas.microsoft.com/office/drawing/2014/main" val="2727343381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marL="0" indent="0" algn="ctr" latinLnBrk="1">
                        <a:tabLst>
                          <a:tab pos="1252538" algn="l"/>
                        </a:tabLst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학과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(Z)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성별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(X)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연애 여부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(Y)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1074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78843"/>
                  </a:ext>
                </a:extLst>
              </a:tr>
              <a:tr h="42784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통계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남자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36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302736"/>
                  </a:ext>
                </a:extLst>
              </a:tr>
              <a:tr h="41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여자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37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268"/>
                  </a:ext>
                </a:extLst>
              </a:tr>
              <a:tr h="3887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21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73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722201"/>
                  </a:ext>
                </a:extLst>
              </a:tr>
              <a:tr h="5053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경제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남자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16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296266"/>
                  </a:ext>
                </a:extLst>
              </a:tr>
              <a:tr h="435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여자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251526"/>
                  </a:ext>
                </a:extLst>
              </a:tr>
              <a:tr h="4420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38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75927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730276" y="3163137"/>
            <a:ext cx="4240368" cy="2359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고정된 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하에서 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관계 보여줌</a:t>
            </a:r>
            <a:endParaRPr lang="en-US" altLang="ko-KR" sz="20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</a:t>
            </a:r>
            <a:r>
              <a:rPr lang="ko-KR" altLang="en-US" sz="20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통제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했을</a:t>
            </a:r>
            <a:r>
              <a:rPr lang="ko-KR" altLang="en-US" sz="20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때 </a:t>
            </a:r>
            <a:endParaRPr lang="en-US" altLang="ko-KR" sz="20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</a:t>
            </a:r>
            <a:r>
              <a:rPr lang="ko-KR" altLang="en-US" sz="20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대한 </a:t>
            </a:r>
            <a:r>
              <a:rPr lang="en-US" altLang="ko-KR" sz="20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ko-KR" altLang="en-US" sz="20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효과 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 수 있음</a:t>
            </a:r>
            <a:endParaRPr lang="en-US" altLang="ko-KR" sz="20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</a:t>
            </a:r>
            <a:r>
              <a:rPr lang="ko-KR" altLang="en-US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통계학과이고 연애를 하는 여자의 수 </a:t>
            </a:r>
            <a:r>
              <a:rPr lang="en-US" altLang="ko-KR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720" y="6017513"/>
            <a:ext cx="42785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제어변수</a:t>
            </a:r>
            <a:r>
              <a: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</a:t>
            </a:r>
            <a:r>
              <a: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각 수준에서 </a:t>
            </a:r>
            <a:r>
              <a:rPr lang="en-US" altLang="ko-KR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</a:t>
            </a:r>
            <a:r>
              <a: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분류한 표</a:t>
            </a:r>
            <a:endParaRPr lang="en-US" altLang="ko-KR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91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차원의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911118"/>
            <a:ext cx="40437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부분분할표를 결합해서 얻은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분할표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75411"/>
              </p:ext>
            </p:extLst>
          </p:nvPr>
        </p:nvGraphicFramePr>
        <p:xfrm>
          <a:off x="323528" y="2829246"/>
          <a:ext cx="4158176" cy="307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28">
                  <a:extLst>
                    <a:ext uri="{9D8B030D-6E8A-4147-A177-3AD203B41FA5}">
                      <a16:colId xmlns:a16="http://schemas.microsoft.com/office/drawing/2014/main" val="925159073"/>
                    </a:ext>
                  </a:extLst>
                </a:gridCol>
                <a:gridCol w="1113380">
                  <a:extLst>
                    <a:ext uri="{9D8B030D-6E8A-4147-A177-3AD203B41FA5}">
                      <a16:colId xmlns:a16="http://schemas.microsoft.com/office/drawing/2014/main" val="102433902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510700451"/>
                    </a:ext>
                  </a:extLst>
                </a:gridCol>
                <a:gridCol w="1133840">
                  <a:extLst>
                    <a:ext uri="{9D8B030D-6E8A-4147-A177-3AD203B41FA5}">
                      <a16:colId xmlns:a16="http://schemas.microsoft.com/office/drawing/2014/main" val="2727343381"/>
                    </a:ext>
                  </a:extLst>
                </a:gridCol>
              </a:tblGrid>
              <a:tr h="352619">
                <a:tc rowSpan="2">
                  <a:txBody>
                    <a:bodyPr/>
                    <a:lstStyle/>
                    <a:p>
                      <a:pPr marL="0" indent="0" algn="ctr" latinLnBrk="1">
                        <a:tabLst>
                          <a:tab pos="1252538" algn="l"/>
                        </a:tabLst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성별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(X)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연애 여부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(Y)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10741"/>
                  </a:ext>
                </a:extLst>
              </a:tr>
              <a:tr h="352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187995"/>
                  </a:ext>
                </a:extLst>
              </a:tr>
              <a:tr h="861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남자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27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29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56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302736"/>
                  </a:ext>
                </a:extLst>
              </a:tr>
              <a:tr h="859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여자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37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69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47151"/>
                  </a:ext>
                </a:extLst>
              </a:tr>
              <a:tr h="620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59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66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125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1103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C9CC55D1-374E-4BF3-966C-253A35CB932C}"/>
              </a:ext>
            </a:extLst>
          </p:cNvPr>
          <p:cNvSpPr/>
          <p:nvPr/>
        </p:nvSpPr>
        <p:spPr>
          <a:xfrm>
            <a:off x="1405463" y="2459208"/>
            <a:ext cx="2014409" cy="1560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1475656" y="216279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주변분할표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4692940" y="3477187"/>
            <a:ext cx="4240368" cy="1776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제어변수</a:t>
            </a:r>
            <a:r>
              <a: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</a:t>
            </a:r>
            <a:r>
              <a: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각 수준에서 분류된 것을 합쳐</a:t>
            </a:r>
            <a:endParaRPr lang="en-US" altLang="ko-KR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 </a:t>
            </a:r>
            <a:r>
              <a: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변수를 통제하지 않고 무시</a:t>
            </a:r>
            <a:endParaRPr lang="en-US" altLang="ko-KR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학과에 상관없이 연애하는 남자의 수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27</a:t>
            </a: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58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비율에 대한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67169" y="5612958"/>
                <a:ext cx="5472608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각 칸의 도수인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를 전체 합인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++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로 나누어 준 표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69" y="5612958"/>
                <a:ext cx="5472608" cy="424796"/>
              </a:xfrm>
              <a:prstGeom prst="rect">
                <a:avLst/>
              </a:prstGeom>
              <a:blipFill>
                <a:blip r:embed="rId2"/>
                <a:stretch>
                  <a:fillRect t="-5797" b="-23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/>
            </p:nvGraphicFramePr>
            <p:xfrm>
              <a:off x="2415242" y="2168874"/>
              <a:ext cx="4176463" cy="30480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3733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184962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189941">
                      <a:extLst>
                        <a:ext uri="{9D8B030D-6E8A-4147-A177-3AD203B41FA5}">
                          <a16:colId xmlns:a16="http://schemas.microsoft.com/office/drawing/2014/main" val="2510700451"/>
                        </a:ext>
                      </a:extLst>
                    </a:gridCol>
                    <a:gridCol w="1017827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705238">
                    <a:tc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86272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1+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85931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2+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620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_ac Bold" panose="020B0600000101010101" pitchFamily="50" charset="-127"/>
                                      </a:rPr>
                                      <m:t>++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8871428"/>
                  </p:ext>
                </p:extLst>
              </p:nvPr>
            </p:nvGraphicFramePr>
            <p:xfrm>
              <a:off x="2415242" y="2168874"/>
              <a:ext cx="4176463" cy="30480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3733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184962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189941">
                      <a:extLst>
                        <a:ext uri="{9D8B030D-6E8A-4147-A177-3AD203B41FA5}">
                          <a16:colId xmlns:a16="http://schemas.microsoft.com/office/drawing/2014/main" val="2510700451"/>
                        </a:ext>
                      </a:extLst>
                    </a:gridCol>
                    <a:gridCol w="1017827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705238">
                    <a:tc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86272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010" t="-82394" r="-188144" b="-17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306" t="-82394" r="-86224" b="-17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377" t="-82394" r="-1198" b="-172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85931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010" t="-183688" r="-188144" b="-73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306" t="-183688" r="-86224" b="-73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377" t="-183688" r="-1198" b="-73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620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smtClean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010" t="-392157" r="-18814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306" t="-392157" r="-8622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377" t="-392157" r="-1198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직사각형 2"/>
          <p:cNvSpPr/>
          <p:nvPr/>
        </p:nvSpPr>
        <p:spPr>
          <a:xfrm>
            <a:off x="3203848" y="2871215"/>
            <a:ext cx="3384376" cy="2345685"/>
          </a:xfrm>
          <a:prstGeom prst="rect">
            <a:avLst/>
          </a:prstGeom>
          <a:blipFill dpi="0" rotWithShape="1">
            <a:blip r:embed="rId4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0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2470" y="2420888"/>
            <a:ext cx="3997972" cy="36131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2780928"/>
            <a:ext cx="3997972" cy="259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1.</a:t>
            </a:r>
            <a:r>
              <a:rPr lang="ko-KR" altLang="en-US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범주형 자료분석</a:t>
            </a:r>
            <a:endParaRPr lang="en-US" altLang="ko-KR" sz="21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2. </a:t>
            </a:r>
            <a:r>
              <a:rPr lang="ko-KR" altLang="en-US" sz="2100" b="1" spc="3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en-US" altLang="ko-KR" sz="21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3.</a:t>
            </a:r>
            <a:r>
              <a:rPr lang="ko-KR" altLang="en-US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 검정</a:t>
            </a:r>
            <a:endParaRPr lang="en-US" altLang="ko-KR" sz="21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4.</a:t>
            </a:r>
            <a:r>
              <a:rPr lang="ko-KR" altLang="en-US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연관성측도</a:t>
            </a:r>
            <a:endParaRPr lang="en-US" altLang="ko-KR" sz="21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4987" y="823944"/>
            <a:ext cx="3456384" cy="115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>
                <a:solidFill>
                  <a:srgbClr val="2851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</a:t>
            </a:r>
            <a:endParaRPr lang="ko-KR" altLang="en-US" sz="4000" b="1" spc="300" dirty="0">
              <a:solidFill>
                <a:srgbClr val="28517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비율에 대한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3943" y="2132856"/>
            <a:ext cx="5972177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번째 수준과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번째 수준을 동시에 만족하는 확률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CC55D1-374E-4BF3-966C-253A35CB932C}"/>
              </a:ext>
            </a:extLst>
          </p:cNvPr>
          <p:cNvSpPr/>
          <p:nvPr/>
        </p:nvSpPr>
        <p:spPr>
          <a:xfrm>
            <a:off x="3853735" y="1877223"/>
            <a:ext cx="2014409" cy="1560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3923928" y="158080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결합 확률</a:t>
            </a:r>
            <a:endParaRPr lang="ko-KR" altLang="en-US" sz="1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3533" y="2973762"/>
          <a:ext cx="5583292" cy="3254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771">
                  <a:extLst>
                    <a:ext uri="{9D8B030D-6E8A-4147-A177-3AD203B41FA5}">
                      <a16:colId xmlns:a16="http://schemas.microsoft.com/office/drawing/2014/main" val="925159073"/>
                    </a:ext>
                  </a:extLst>
                </a:gridCol>
                <a:gridCol w="1305456">
                  <a:extLst>
                    <a:ext uri="{9D8B030D-6E8A-4147-A177-3AD203B41FA5}">
                      <a16:colId xmlns:a16="http://schemas.microsoft.com/office/drawing/2014/main" val="102433902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7201746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37117416"/>
                    </a:ext>
                  </a:extLst>
                </a:gridCol>
                <a:gridCol w="1214825">
                  <a:extLst>
                    <a:ext uri="{9D8B030D-6E8A-4147-A177-3AD203B41FA5}">
                      <a16:colId xmlns:a16="http://schemas.microsoft.com/office/drawing/2014/main" val="2727343381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indent="0" algn="ctr" latinLnBrk="1">
                        <a:tabLst>
                          <a:tab pos="1252538" algn="l"/>
                        </a:tabLst>
                      </a:pP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BMI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1074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정상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(Y=1)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과체중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(Y=2)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비만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(Y=3)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59835"/>
                  </a:ext>
                </a:extLst>
              </a:tr>
              <a:tr h="747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남자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(X=1)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78(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0.31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0.06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46(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0.19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139(0.56)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302736"/>
                  </a:ext>
                </a:extLst>
              </a:tr>
              <a:tr h="68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여자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(X=2)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49(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0.19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23(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0.09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37(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0.15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109(0.43)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38037"/>
                  </a:ext>
                </a:extLst>
              </a:tr>
              <a:tr h="724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127(0.5)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38(0.15)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83(0.34)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248(1)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11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144" y="3793275"/>
                <a:ext cx="3210285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전체 인원 중에서 </a:t>
                </a:r>
                <a:endPara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남자이고 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BMI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 정상일 확률 </a:t>
                </a:r>
                <a:endParaRPr lang="en-US" altLang="ko-KR" sz="1600" i="1" dirty="0">
                  <a:latin typeface="Cambria Math" panose="02040503050406030204" pitchFamily="18" charset="0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𝑃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(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𝑋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=1,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𝑌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=1)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=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0.31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결합 확률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 </a:t>
                </a:r>
                <a:r>
                  <a:rPr lang="ko-KR" altLang="en-US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각 칸의 확률</a:t>
                </a:r>
                <a:endParaRPr lang="en-US" altLang="ko-KR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793275"/>
                <a:ext cx="3210285" cy="1615827"/>
              </a:xfrm>
              <a:prstGeom prst="rect">
                <a:avLst/>
              </a:prstGeom>
              <a:blipFill>
                <a:blip r:embed="rId2"/>
                <a:stretch>
                  <a:fillRect b="-3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03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비율에 대한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3943" y="2127285"/>
            <a:ext cx="59721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결합 확률의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행과 열의 합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CC55D1-374E-4BF3-966C-253A35CB932C}"/>
              </a:ext>
            </a:extLst>
          </p:cNvPr>
          <p:cNvSpPr/>
          <p:nvPr/>
        </p:nvSpPr>
        <p:spPr>
          <a:xfrm>
            <a:off x="3853735" y="1877223"/>
            <a:ext cx="2014409" cy="1560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3923928" y="158080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주변 확률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144" y="3981578"/>
                <a:ext cx="3210285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성별 상관없이 비만일 확률</a:t>
                </a:r>
                <a:endParaRPr lang="en-US" altLang="ko-KR" sz="1600" i="1" dirty="0">
                  <a:latin typeface="Cambria Math" panose="02040503050406030204" pitchFamily="18" charset="0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𝑌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=3)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=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0.34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주변 확률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 </a:t>
                </a:r>
                <a:r>
                  <a:rPr lang="ko-KR" altLang="en-US" dirty="0">
                    <a:solidFill>
                      <a:srgbClr val="00B05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각 행</a:t>
                </a:r>
                <a:r>
                  <a:rPr lang="en-US" altLang="ko-KR" dirty="0">
                    <a:solidFill>
                      <a:srgbClr val="00B05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</a:t>
                </a:r>
                <a:r>
                  <a:rPr lang="ko-KR" altLang="en-US" dirty="0">
                    <a:solidFill>
                      <a:srgbClr val="00B05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각 열의 합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981578"/>
                <a:ext cx="3210285" cy="1246495"/>
              </a:xfrm>
              <a:prstGeom prst="rect">
                <a:avLst/>
              </a:prstGeom>
              <a:blipFill>
                <a:blip r:embed="rId2"/>
                <a:stretch>
                  <a:fillRect b="-3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03533" y="2973762"/>
          <a:ext cx="5583292" cy="3254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771">
                  <a:extLst>
                    <a:ext uri="{9D8B030D-6E8A-4147-A177-3AD203B41FA5}">
                      <a16:colId xmlns:a16="http://schemas.microsoft.com/office/drawing/2014/main" val="925159073"/>
                    </a:ext>
                  </a:extLst>
                </a:gridCol>
                <a:gridCol w="1305456">
                  <a:extLst>
                    <a:ext uri="{9D8B030D-6E8A-4147-A177-3AD203B41FA5}">
                      <a16:colId xmlns:a16="http://schemas.microsoft.com/office/drawing/2014/main" val="102433902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7201746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37117416"/>
                    </a:ext>
                  </a:extLst>
                </a:gridCol>
                <a:gridCol w="1214825">
                  <a:extLst>
                    <a:ext uri="{9D8B030D-6E8A-4147-A177-3AD203B41FA5}">
                      <a16:colId xmlns:a16="http://schemas.microsoft.com/office/drawing/2014/main" val="2727343381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indent="0" algn="ctr" latinLnBrk="1">
                        <a:tabLst>
                          <a:tab pos="1252538" algn="l"/>
                        </a:tabLst>
                      </a:pP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BMI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1074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정상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(Y=1)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과체중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(Y=2)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비만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(Y=3)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59835"/>
                  </a:ext>
                </a:extLst>
              </a:tr>
              <a:tr h="747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남자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(X=1)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78(0.31)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15(0.06)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46(0.19)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139(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0.56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302736"/>
                  </a:ext>
                </a:extLst>
              </a:tr>
              <a:tr h="68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여자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(X=2)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49(0.19)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23(0.09)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37(0.15)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109(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0.43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38037"/>
                  </a:ext>
                </a:extLst>
              </a:tr>
              <a:tr h="724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127(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38(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0.15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83(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0.34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248(1)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15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비율에 대한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3943" y="2127285"/>
            <a:ext cx="59721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결합 확률의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행과 열의 합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CC55D1-374E-4BF3-966C-253A35CB932C}"/>
              </a:ext>
            </a:extLst>
          </p:cNvPr>
          <p:cNvSpPr/>
          <p:nvPr/>
        </p:nvSpPr>
        <p:spPr>
          <a:xfrm>
            <a:off x="3853735" y="1877223"/>
            <a:ext cx="2014409" cy="1560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3923928" y="158080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주변 확률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144" y="3981578"/>
                <a:ext cx="3210285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성별 상관없이 비만일 확률</a:t>
                </a:r>
                <a:endParaRPr lang="en-US" altLang="ko-KR" sz="1600" i="1" dirty="0">
                  <a:latin typeface="Cambria Math" panose="02040503050406030204" pitchFamily="18" charset="0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𝑌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=3)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=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0.34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주변 확률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 </a:t>
                </a:r>
                <a:r>
                  <a:rPr lang="ko-KR" altLang="en-US" dirty="0">
                    <a:solidFill>
                      <a:srgbClr val="00B05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각 행</a:t>
                </a:r>
                <a:r>
                  <a:rPr lang="en-US" altLang="ko-KR" dirty="0">
                    <a:solidFill>
                      <a:srgbClr val="00B05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</a:t>
                </a:r>
                <a:r>
                  <a:rPr lang="ko-KR" altLang="en-US" dirty="0">
                    <a:solidFill>
                      <a:srgbClr val="00B05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각 열의 합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981578"/>
                <a:ext cx="3210285" cy="1246495"/>
              </a:xfrm>
              <a:prstGeom prst="rect">
                <a:avLst/>
              </a:prstGeom>
              <a:blipFill>
                <a:blip r:embed="rId2"/>
                <a:stretch>
                  <a:fillRect b="-3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03533" y="2973762"/>
          <a:ext cx="5583292" cy="3254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771">
                  <a:extLst>
                    <a:ext uri="{9D8B030D-6E8A-4147-A177-3AD203B41FA5}">
                      <a16:colId xmlns:a16="http://schemas.microsoft.com/office/drawing/2014/main" val="925159073"/>
                    </a:ext>
                  </a:extLst>
                </a:gridCol>
                <a:gridCol w="1305456">
                  <a:extLst>
                    <a:ext uri="{9D8B030D-6E8A-4147-A177-3AD203B41FA5}">
                      <a16:colId xmlns:a16="http://schemas.microsoft.com/office/drawing/2014/main" val="102433902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7201746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37117416"/>
                    </a:ext>
                  </a:extLst>
                </a:gridCol>
                <a:gridCol w="1214825">
                  <a:extLst>
                    <a:ext uri="{9D8B030D-6E8A-4147-A177-3AD203B41FA5}">
                      <a16:colId xmlns:a16="http://schemas.microsoft.com/office/drawing/2014/main" val="2727343381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indent="0" algn="ctr" latinLnBrk="1">
                        <a:tabLst>
                          <a:tab pos="1252538" algn="l"/>
                        </a:tabLst>
                      </a:pP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BMI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1074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정상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(Y=1)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과체중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(Y=2)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비만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(Y=3)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59835"/>
                  </a:ext>
                </a:extLst>
              </a:tr>
              <a:tr h="747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남자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(X=1)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78(0.31)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15(0.06)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46(0.19)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139(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0.56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302736"/>
                  </a:ext>
                </a:extLst>
              </a:tr>
              <a:tr h="68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여자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(X=2)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49(0.19)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23(0.09)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37(0.15)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109(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0.43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38037"/>
                  </a:ext>
                </a:extLst>
              </a:tr>
              <a:tr h="724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127(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38(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0.15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83(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0.34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248(1)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11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0473" y="1648143"/>
            <a:ext cx="2225626" cy="23665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885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비율에 대한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분할표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3943" y="2127285"/>
            <a:ext cx="5972177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각 수준에서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대한 확률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CC55D1-374E-4BF3-966C-253A35CB932C}"/>
              </a:ext>
            </a:extLst>
          </p:cNvPr>
          <p:cNvSpPr/>
          <p:nvPr/>
        </p:nvSpPr>
        <p:spPr>
          <a:xfrm>
            <a:off x="3853735" y="1877223"/>
            <a:ext cx="2014409" cy="1560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3923928" y="158080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조건부 확률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372" y="3920746"/>
                <a:ext cx="3309760" cy="136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여성이라는 가정 하에 비만일 확률</a:t>
                </a:r>
                <a:endParaRPr lang="en-US" altLang="ko-KR" sz="1600" b="0" i="1" dirty="0">
                  <a:latin typeface="Cambria Math" panose="02040503050406030204" pitchFamily="18" charset="0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𝑌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=3</m:t>
                        </m:r>
                      </m: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=2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0.15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0.43</m:t>
                        </m:r>
                      </m:den>
                    </m:f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= 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0.35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즉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조건부 확률 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 </a:t>
                </a:r>
                <a:r>
                  <a:rPr lang="ko-KR" altLang="en-US" sz="1600" dirty="0">
                    <a:solidFill>
                      <a:srgbClr val="E46C0A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결합 확률 </a:t>
                </a:r>
                <a:r>
                  <a:rPr lang="en-US" altLang="ko-KR" sz="1600" dirty="0">
                    <a:solidFill>
                      <a:srgbClr val="E46C0A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/ </a:t>
                </a:r>
                <a:r>
                  <a:rPr lang="ko-KR" altLang="en-US" sz="1600" dirty="0">
                    <a:solidFill>
                      <a:srgbClr val="E46C0A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주변 확률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372" y="3920746"/>
                <a:ext cx="3309760" cy="1360885"/>
              </a:xfrm>
              <a:prstGeom prst="rect">
                <a:avLst/>
              </a:prstGeom>
              <a:blipFill>
                <a:blip r:embed="rId2"/>
                <a:stretch>
                  <a:fillRect l="-552" r="-552" b="-2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03533" y="2973762"/>
          <a:ext cx="5583292" cy="3254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771">
                  <a:extLst>
                    <a:ext uri="{9D8B030D-6E8A-4147-A177-3AD203B41FA5}">
                      <a16:colId xmlns:a16="http://schemas.microsoft.com/office/drawing/2014/main" val="925159073"/>
                    </a:ext>
                  </a:extLst>
                </a:gridCol>
                <a:gridCol w="1305456">
                  <a:extLst>
                    <a:ext uri="{9D8B030D-6E8A-4147-A177-3AD203B41FA5}">
                      <a16:colId xmlns:a16="http://schemas.microsoft.com/office/drawing/2014/main" val="102433902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7201746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37117416"/>
                    </a:ext>
                  </a:extLst>
                </a:gridCol>
                <a:gridCol w="1214825">
                  <a:extLst>
                    <a:ext uri="{9D8B030D-6E8A-4147-A177-3AD203B41FA5}">
                      <a16:colId xmlns:a16="http://schemas.microsoft.com/office/drawing/2014/main" val="2727343381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indent="0" algn="ctr" latinLnBrk="1">
                        <a:tabLst>
                          <a:tab pos="1252538" algn="l"/>
                        </a:tabLst>
                      </a:pP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BMI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1074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정상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(Y=1)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과체중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(Y=2)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비만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(Y=3)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59835"/>
                  </a:ext>
                </a:extLst>
              </a:tr>
              <a:tr h="747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남자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(X=1)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78(0.31)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15(0.06)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46(0.19)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139(0.56)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302736"/>
                  </a:ext>
                </a:extLst>
              </a:tr>
              <a:tr h="68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여자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(X=2)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49(0.19)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23(0.09)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37(</a:t>
                      </a:r>
                      <a:r>
                        <a:rPr lang="en-US" altLang="ko-KR" dirty="0">
                          <a:solidFill>
                            <a:srgbClr val="E46C0A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0.15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109(</a:t>
                      </a:r>
                      <a:r>
                        <a:rPr lang="en-US" altLang="ko-KR" dirty="0">
                          <a:solidFill>
                            <a:srgbClr val="E46C0A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0.43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38037"/>
                  </a:ext>
                </a:extLst>
              </a:tr>
              <a:tr h="724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127(0.5)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38(0.15)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83(0.34)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248(1)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94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6126" y="2959138"/>
            <a:ext cx="4194106" cy="83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spc="300" dirty="0">
                <a:solidFill>
                  <a:schemeClr val="bg1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독립성 검정</a:t>
            </a:r>
            <a:endParaRPr lang="en-US" altLang="ko-KR" sz="2800" b="1" spc="300" dirty="0">
              <a:solidFill>
                <a:schemeClr val="bg1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5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endParaRPr lang="ko-KR" altLang="en-US" sz="7200" b="1" spc="300" dirty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65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 검정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 검정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93EF89C-46D6-47B1-88E7-21D8B1E15E48}"/>
              </a:ext>
            </a:extLst>
          </p:cNvPr>
          <p:cNvSpPr/>
          <p:nvPr/>
        </p:nvSpPr>
        <p:spPr>
          <a:xfrm>
            <a:off x="1635696" y="2567027"/>
            <a:ext cx="5616625" cy="2383129"/>
          </a:xfrm>
          <a:prstGeom prst="round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6E6E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16D680-1FE5-4C22-9D38-1D8C96AD2FBA}"/>
                  </a:ext>
                </a:extLst>
              </p:cNvPr>
              <p:cNvSpPr txBox="1"/>
              <p:nvPr/>
            </p:nvSpPr>
            <p:spPr>
              <a:xfrm>
                <a:off x="2446693" y="2817676"/>
                <a:ext cx="4264497" cy="1885901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400" b="1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ko-KR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400" b="1" dirty="0"/>
              </a:p>
              <a:p>
                <a:pPr marL="285750" indent="-285750" algn="ctr">
                  <a:buFont typeface="Symbol" panose="05050102010706020507" pitchFamily="18" charset="2"/>
                  <a:buChar char="Þ"/>
                </a:pPr>
                <a:r>
                  <a:rPr lang="ko-KR" altLang="en-US" sz="2000" dirty="0"/>
                  <a:t>변수들이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독립</a:t>
                </a:r>
                <a:r>
                  <a:rPr lang="ko-KR" altLang="en-US" sz="2000" dirty="0"/>
                  <a:t>임</a:t>
                </a:r>
                <a:endParaRPr lang="en-US" altLang="ko-KR" sz="2000" dirty="0"/>
              </a:p>
              <a:p>
                <a:pPr algn="ctr"/>
                <a:endParaRPr lang="ko-KR" altLang="ko-KR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≠ </m:t>
                    </m:r>
                    <m:sSub>
                      <m:sSubPr>
                        <m:ctrlPr>
                          <a:rPr lang="ko-KR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ko-KR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400" b="1" dirty="0"/>
              </a:p>
              <a:p>
                <a:pPr algn="ctr"/>
                <a:r>
                  <a:rPr lang="en-US" altLang="ko-KR" sz="2000" dirty="0"/>
                  <a:t>=&gt; </a:t>
                </a:r>
                <a:r>
                  <a:rPr lang="ko-KR" altLang="en-US" sz="2000" dirty="0"/>
                  <a:t>변수들이 </a:t>
                </a:r>
                <a:r>
                  <a:rPr lang="ko-KR" altLang="en-US" sz="2000" dirty="0">
                    <a:solidFill>
                      <a:schemeClr val="tx2"/>
                    </a:solidFill>
                  </a:rPr>
                  <a:t>독립이 아님</a:t>
                </a:r>
                <a:endParaRPr lang="ko-KR" altLang="ko-KR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16D680-1FE5-4C22-9D38-1D8C96AD2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93" y="2817676"/>
                <a:ext cx="4264497" cy="1885901"/>
              </a:xfrm>
              <a:prstGeom prst="rect">
                <a:avLst/>
              </a:prstGeom>
              <a:blipFill>
                <a:blip r:embed="rId3"/>
                <a:stretch>
                  <a:fillRect t="-2258" b="-5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38736F-C3ED-40BC-836B-8E3806AB7CB2}"/>
                  </a:ext>
                </a:extLst>
              </p:cNvPr>
              <p:cNvSpPr txBox="1"/>
              <p:nvPr/>
            </p:nvSpPr>
            <p:spPr>
              <a:xfrm>
                <a:off x="771600" y="5461192"/>
                <a:ext cx="7344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기각  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	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연관성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O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		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분석가치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O</a:t>
                </a:r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38736F-C3ED-40BC-836B-8E3806AB7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00" y="5461192"/>
                <a:ext cx="7344816" cy="400110"/>
              </a:xfrm>
              <a:prstGeom prst="rect">
                <a:avLst/>
              </a:prstGeom>
              <a:blipFill>
                <a:blip r:embed="rId4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44597BB-A21C-44CD-BE54-0068D4C4B66D}"/>
              </a:ext>
            </a:extLst>
          </p:cNvPr>
          <p:cNvSpPr txBox="1"/>
          <p:nvPr/>
        </p:nvSpPr>
        <p:spPr>
          <a:xfrm>
            <a:off x="-252536" y="1914521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 간의 연관성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여부를 확인하는 검정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8B5995B-46D6-4CBD-AF20-A0DDD8B8F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37" y="4924619"/>
            <a:ext cx="1727899" cy="1473257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pic>
        <p:nvPicPr>
          <p:cNvPr id="50" name="그림 49" descr="텍스트이(가) 표시된 사진&#10;&#10;자동 생성된 설명">
            <a:extLst>
              <a:ext uri="{FF2B5EF4-FFF2-40B4-BE49-F238E27FC236}">
                <a16:creationId xmlns:a16="http://schemas.microsoft.com/office/drawing/2014/main" id="{F001598F-7463-4AA9-9946-31704E5EE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25" y="4941168"/>
            <a:ext cx="1727899" cy="1473257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47821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 검정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관측도수</a:t>
            </a:r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기대도수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38736F-C3ED-40BC-836B-8E3806AB7CB2}"/>
                  </a:ext>
                </a:extLst>
              </p:cNvPr>
              <p:cNvSpPr txBox="1"/>
              <p:nvPr/>
            </p:nvSpPr>
            <p:spPr>
              <a:xfrm>
                <a:off x="589498" y="2756706"/>
                <a:ext cx="3744416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실제 </a:t>
                </a:r>
                <a:r>
                  <a:rPr lang="ko-KR" altLang="en-US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관측값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38736F-C3ED-40BC-836B-8E3806AB7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98" y="2756706"/>
                <a:ext cx="3744416" cy="668645"/>
              </a:xfrm>
              <a:prstGeom prst="rect">
                <a:avLst/>
              </a:prstGeom>
              <a:blipFill>
                <a:blip r:embed="rId3"/>
                <a:stretch>
                  <a:fillRect t="-454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BAC20AA-F74E-460D-B746-C6575AF2A9EE}"/>
              </a:ext>
            </a:extLst>
          </p:cNvPr>
          <p:cNvSpPr/>
          <p:nvPr/>
        </p:nvSpPr>
        <p:spPr>
          <a:xfrm>
            <a:off x="1222453" y="1977875"/>
            <a:ext cx="2592288" cy="669962"/>
          </a:xfrm>
          <a:prstGeom prst="roundRect">
            <a:avLst/>
          </a:prstGeom>
          <a:solidFill>
            <a:srgbClr val="CAD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관측도수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D47C96-A7AD-44B1-B79C-0F3DBFE0D893}"/>
                  </a:ext>
                </a:extLst>
              </p:cNvPr>
              <p:cNvSpPr txBox="1"/>
              <p:nvPr/>
            </p:nvSpPr>
            <p:spPr>
              <a:xfrm>
                <a:off x="4540133" y="2756706"/>
                <a:ext cx="3744416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도수의 </a:t>
                </a:r>
                <a:r>
                  <a:rPr lang="ko-KR" altLang="en-US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기댓값</a:t>
                </a:r>
                <a:endParaRPr lang="en-US" altLang="ko-KR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D47C96-A7AD-44B1-B79C-0F3DBFE0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33" y="2756706"/>
                <a:ext cx="3744416" cy="668645"/>
              </a:xfrm>
              <a:prstGeom prst="rect">
                <a:avLst/>
              </a:prstGeom>
              <a:blipFill>
                <a:blip r:embed="rId4"/>
                <a:stretch>
                  <a:fillRect t="-454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A5211AA-2730-41E5-8509-686B1988A860}"/>
              </a:ext>
            </a:extLst>
          </p:cNvPr>
          <p:cNvSpPr/>
          <p:nvPr/>
        </p:nvSpPr>
        <p:spPr>
          <a:xfrm>
            <a:off x="5022126" y="1979000"/>
            <a:ext cx="2592288" cy="669962"/>
          </a:xfrm>
          <a:prstGeom prst="roundRect">
            <a:avLst/>
          </a:prstGeom>
          <a:solidFill>
            <a:srgbClr val="CAD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기대도수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4DA451-5C0F-482C-8EA8-E0386C67A374}"/>
              </a:ext>
            </a:extLst>
          </p:cNvPr>
          <p:cNvSpPr/>
          <p:nvPr/>
        </p:nvSpPr>
        <p:spPr>
          <a:xfrm>
            <a:off x="308370" y="4603849"/>
            <a:ext cx="8463526" cy="1937940"/>
          </a:xfrm>
          <a:prstGeom prst="round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6E6E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CCEC99-BDB3-4BF3-ACD1-E6355137154D}"/>
                  </a:ext>
                </a:extLst>
              </p:cNvPr>
              <p:cNvSpPr txBox="1"/>
              <p:nvPr/>
            </p:nvSpPr>
            <p:spPr>
              <a:xfrm>
                <a:off x="1245418" y="4867720"/>
                <a:ext cx="3600400" cy="1381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/>
              </a:p>
              <a:p>
                <a:endParaRPr lang="en-US" altLang="ko-KR" sz="2000" b="1" dirty="0"/>
              </a:p>
              <a:p>
                <a:endParaRPr lang="ko-KR" altLang="ko-KR" sz="20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≠ </m:t>
                    </m:r>
                    <m:sSub>
                      <m:sSub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CCEC99-BDB3-4BF3-ACD1-E63551371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418" y="4867720"/>
                <a:ext cx="3600400" cy="1381532"/>
              </a:xfrm>
              <a:prstGeom prst="rect">
                <a:avLst/>
              </a:prstGeom>
              <a:blipFill>
                <a:blip r:embed="rId5"/>
                <a:stretch>
                  <a:fillRect t="-3097" b="-4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B858E0-D078-465B-AADA-CE8AF866FDBC}"/>
                  </a:ext>
                </a:extLst>
              </p:cNvPr>
              <p:cNvSpPr txBox="1"/>
              <p:nvPr/>
            </p:nvSpPr>
            <p:spPr>
              <a:xfrm>
                <a:off x="5765223" y="4917755"/>
                <a:ext cx="2540551" cy="1369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effectLst/>
                    <a:latin typeface="나눔스퀘어_ac" panose="020B0600000101010101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000" b="1" i="1"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000" b="1" i="1">
                        <a:effectLst/>
                        <a:latin typeface="Cambria Math" panose="02040503050406030204" pitchFamily="18" charset="0"/>
                        <a:ea typeface="나눔스퀘어_ac" panose="020B0600000101010101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ko-KR" sz="2000" b="1" i="1"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2000" b="1" i="1"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ko-KR" sz="2000" b="1" dirty="0">
                    <a:effectLst/>
                    <a:latin typeface="나눔스퀘어_ac" panose="020B0600000101010101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ko-KR" sz="2000" b="1" dirty="0">
                  <a:cs typeface="Times New Roman" panose="02020603050405020304" pitchFamily="18" charset="0"/>
                </a:endParaRPr>
              </a:p>
              <a:p>
                <a:endParaRPr lang="en-US" altLang="ko-KR" sz="2000" b="1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>
                    <a:effectLst/>
                    <a:latin typeface="나눔스퀘어_ac" panose="020B0600000101010101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000" b="1" i="1"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000" b="1" i="1">
                        <a:effectLst/>
                        <a:latin typeface="Cambria Math" panose="02040503050406030204" pitchFamily="18" charset="0"/>
                        <a:ea typeface="나눔스퀘어_ac" panose="020B0600000101010101"/>
                        <a:cs typeface="Times New Roman" panose="02020603050405020304" pitchFamily="18" charset="0"/>
                      </a:rPr>
                      <m:t>≠ </m:t>
                    </m:r>
                    <m:sSub>
                      <m:sSubPr>
                        <m:ctrlPr>
                          <a:rPr lang="ko-KR" altLang="ko-KR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ko-KR" sz="2000" b="1" i="1"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2000" b="1" i="1"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B858E0-D078-465B-AADA-CE8AF866F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23" y="4917755"/>
                <a:ext cx="2540551" cy="1369157"/>
              </a:xfrm>
              <a:prstGeom prst="rect">
                <a:avLst/>
              </a:prstGeom>
              <a:blipFill>
                <a:blip r:embed="rId6"/>
                <a:stretch>
                  <a:fillRect t="-3125" b="-5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1D903BE-D1C3-4589-8539-5AB34BCB9F5F}"/>
              </a:ext>
            </a:extLst>
          </p:cNvPr>
          <p:cNvSpPr txBox="1"/>
          <p:nvPr/>
        </p:nvSpPr>
        <p:spPr>
          <a:xfrm>
            <a:off x="3960753" y="4935037"/>
            <a:ext cx="1475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나눔스퀘어_ac" panose="020B0600000101010101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ea typeface="나눔스퀘어_ac" panose="020B0600000101010101"/>
                <a:cs typeface="Times New Roman" panose="02020603050405020304" pitchFamily="18" charset="0"/>
              </a:rPr>
              <a:t>같은 가설</a:t>
            </a:r>
            <a:r>
              <a:rPr lang="en-US" altLang="ko-KR" dirty="0">
                <a:ea typeface="나눔스퀘어_ac" panose="020B0600000101010101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739690-61DC-4C1D-9726-BEE33B18A3CE}"/>
              </a:ext>
            </a:extLst>
          </p:cNvPr>
          <p:cNvSpPr/>
          <p:nvPr/>
        </p:nvSpPr>
        <p:spPr>
          <a:xfrm>
            <a:off x="5308338" y="4701910"/>
            <a:ext cx="2997435" cy="1738157"/>
          </a:xfrm>
          <a:custGeom>
            <a:avLst/>
            <a:gdLst>
              <a:gd name="connsiteX0" fmla="*/ 0 w 2997435"/>
              <a:gd name="connsiteY0" fmla="*/ 0 h 1738157"/>
              <a:gd name="connsiteX1" fmla="*/ 569513 w 2997435"/>
              <a:gd name="connsiteY1" fmla="*/ 0 h 1738157"/>
              <a:gd name="connsiteX2" fmla="*/ 1079077 w 2997435"/>
              <a:gd name="connsiteY2" fmla="*/ 0 h 1738157"/>
              <a:gd name="connsiteX3" fmla="*/ 1618615 w 2997435"/>
              <a:gd name="connsiteY3" fmla="*/ 0 h 1738157"/>
              <a:gd name="connsiteX4" fmla="*/ 2248076 w 2997435"/>
              <a:gd name="connsiteY4" fmla="*/ 0 h 1738157"/>
              <a:gd name="connsiteX5" fmla="*/ 2997435 w 2997435"/>
              <a:gd name="connsiteY5" fmla="*/ 0 h 1738157"/>
              <a:gd name="connsiteX6" fmla="*/ 2997435 w 2997435"/>
              <a:gd name="connsiteY6" fmla="*/ 544623 h 1738157"/>
              <a:gd name="connsiteX7" fmla="*/ 2997435 w 2997435"/>
              <a:gd name="connsiteY7" fmla="*/ 1071863 h 1738157"/>
              <a:gd name="connsiteX8" fmla="*/ 2997435 w 2997435"/>
              <a:gd name="connsiteY8" fmla="*/ 1738157 h 1738157"/>
              <a:gd name="connsiteX9" fmla="*/ 2397948 w 2997435"/>
              <a:gd name="connsiteY9" fmla="*/ 1738157 h 1738157"/>
              <a:gd name="connsiteX10" fmla="*/ 1858410 w 2997435"/>
              <a:gd name="connsiteY10" fmla="*/ 1738157 h 1738157"/>
              <a:gd name="connsiteX11" fmla="*/ 1198974 w 2997435"/>
              <a:gd name="connsiteY11" fmla="*/ 1738157 h 1738157"/>
              <a:gd name="connsiteX12" fmla="*/ 629461 w 2997435"/>
              <a:gd name="connsiteY12" fmla="*/ 1738157 h 1738157"/>
              <a:gd name="connsiteX13" fmla="*/ 0 w 2997435"/>
              <a:gd name="connsiteY13" fmla="*/ 1738157 h 1738157"/>
              <a:gd name="connsiteX14" fmla="*/ 0 w 2997435"/>
              <a:gd name="connsiteY14" fmla="*/ 1141390 h 1738157"/>
              <a:gd name="connsiteX15" fmla="*/ 0 w 2997435"/>
              <a:gd name="connsiteY15" fmla="*/ 579386 h 1738157"/>
              <a:gd name="connsiteX16" fmla="*/ 0 w 2997435"/>
              <a:gd name="connsiteY16" fmla="*/ 0 h 173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7435" h="1738157" fill="none" extrusionOk="0">
                <a:moveTo>
                  <a:pt x="0" y="0"/>
                </a:moveTo>
                <a:cubicBezTo>
                  <a:pt x="132693" y="-24086"/>
                  <a:pt x="408370" y="-25383"/>
                  <a:pt x="569513" y="0"/>
                </a:cubicBezTo>
                <a:cubicBezTo>
                  <a:pt x="730656" y="25383"/>
                  <a:pt x="873609" y="15306"/>
                  <a:pt x="1079077" y="0"/>
                </a:cubicBezTo>
                <a:cubicBezTo>
                  <a:pt x="1284545" y="-15306"/>
                  <a:pt x="1386352" y="-5757"/>
                  <a:pt x="1618615" y="0"/>
                </a:cubicBezTo>
                <a:cubicBezTo>
                  <a:pt x="1850878" y="5757"/>
                  <a:pt x="2011779" y="28274"/>
                  <a:pt x="2248076" y="0"/>
                </a:cubicBezTo>
                <a:cubicBezTo>
                  <a:pt x="2484373" y="-28274"/>
                  <a:pt x="2653780" y="-29126"/>
                  <a:pt x="2997435" y="0"/>
                </a:cubicBezTo>
                <a:cubicBezTo>
                  <a:pt x="3009528" y="236774"/>
                  <a:pt x="3019137" y="429318"/>
                  <a:pt x="2997435" y="544623"/>
                </a:cubicBezTo>
                <a:cubicBezTo>
                  <a:pt x="2975733" y="659928"/>
                  <a:pt x="2975045" y="909909"/>
                  <a:pt x="2997435" y="1071863"/>
                </a:cubicBezTo>
                <a:cubicBezTo>
                  <a:pt x="3019825" y="1233817"/>
                  <a:pt x="2989677" y="1604319"/>
                  <a:pt x="2997435" y="1738157"/>
                </a:cubicBezTo>
                <a:cubicBezTo>
                  <a:pt x="2723549" y="1724735"/>
                  <a:pt x="2635985" y="1742653"/>
                  <a:pt x="2397948" y="1738157"/>
                </a:cubicBezTo>
                <a:cubicBezTo>
                  <a:pt x="2159911" y="1733661"/>
                  <a:pt x="1982599" y="1763983"/>
                  <a:pt x="1858410" y="1738157"/>
                </a:cubicBezTo>
                <a:cubicBezTo>
                  <a:pt x="1734221" y="1712331"/>
                  <a:pt x="1498197" y="1713912"/>
                  <a:pt x="1198974" y="1738157"/>
                </a:cubicBezTo>
                <a:cubicBezTo>
                  <a:pt x="899751" y="1762402"/>
                  <a:pt x="758422" y="1744170"/>
                  <a:pt x="629461" y="1738157"/>
                </a:cubicBezTo>
                <a:cubicBezTo>
                  <a:pt x="500500" y="1732144"/>
                  <a:pt x="293768" y="1735634"/>
                  <a:pt x="0" y="1738157"/>
                </a:cubicBezTo>
                <a:cubicBezTo>
                  <a:pt x="22097" y="1456040"/>
                  <a:pt x="10411" y="1317056"/>
                  <a:pt x="0" y="1141390"/>
                </a:cubicBezTo>
                <a:cubicBezTo>
                  <a:pt x="-10411" y="965724"/>
                  <a:pt x="-623" y="724302"/>
                  <a:pt x="0" y="579386"/>
                </a:cubicBezTo>
                <a:cubicBezTo>
                  <a:pt x="623" y="434470"/>
                  <a:pt x="13361" y="206454"/>
                  <a:pt x="0" y="0"/>
                </a:cubicBezTo>
                <a:close/>
              </a:path>
              <a:path w="2997435" h="1738157" stroke="0" extrusionOk="0">
                <a:moveTo>
                  <a:pt x="0" y="0"/>
                </a:moveTo>
                <a:cubicBezTo>
                  <a:pt x="280068" y="-13696"/>
                  <a:pt x="293156" y="-13494"/>
                  <a:pt x="569513" y="0"/>
                </a:cubicBezTo>
                <a:cubicBezTo>
                  <a:pt x="845870" y="13494"/>
                  <a:pt x="891590" y="-3921"/>
                  <a:pt x="1079077" y="0"/>
                </a:cubicBezTo>
                <a:cubicBezTo>
                  <a:pt x="1266564" y="3921"/>
                  <a:pt x="1501879" y="24182"/>
                  <a:pt x="1738512" y="0"/>
                </a:cubicBezTo>
                <a:cubicBezTo>
                  <a:pt x="1975145" y="-24182"/>
                  <a:pt x="2183400" y="11444"/>
                  <a:pt x="2308025" y="0"/>
                </a:cubicBezTo>
                <a:cubicBezTo>
                  <a:pt x="2432650" y="-11444"/>
                  <a:pt x="2733338" y="21542"/>
                  <a:pt x="2997435" y="0"/>
                </a:cubicBezTo>
                <a:cubicBezTo>
                  <a:pt x="2998405" y="251934"/>
                  <a:pt x="3019149" y="469567"/>
                  <a:pt x="2997435" y="614149"/>
                </a:cubicBezTo>
                <a:cubicBezTo>
                  <a:pt x="2975721" y="758731"/>
                  <a:pt x="3002255" y="1062736"/>
                  <a:pt x="2997435" y="1193534"/>
                </a:cubicBezTo>
                <a:cubicBezTo>
                  <a:pt x="2992615" y="1324332"/>
                  <a:pt x="3015978" y="1526240"/>
                  <a:pt x="2997435" y="1738157"/>
                </a:cubicBezTo>
                <a:cubicBezTo>
                  <a:pt x="2881468" y="1736428"/>
                  <a:pt x="2625615" y="1742772"/>
                  <a:pt x="2457897" y="1738157"/>
                </a:cubicBezTo>
                <a:cubicBezTo>
                  <a:pt x="2290179" y="1733542"/>
                  <a:pt x="2152464" y="1718125"/>
                  <a:pt x="1858410" y="1738157"/>
                </a:cubicBezTo>
                <a:cubicBezTo>
                  <a:pt x="1564356" y="1758189"/>
                  <a:pt x="1518524" y="1744372"/>
                  <a:pt x="1258923" y="1738157"/>
                </a:cubicBezTo>
                <a:cubicBezTo>
                  <a:pt x="999322" y="1731942"/>
                  <a:pt x="849131" y="1764518"/>
                  <a:pt x="689410" y="1738157"/>
                </a:cubicBezTo>
                <a:cubicBezTo>
                  <a:pt x="529689" y="1711796"/>
                  <a:pt x="226784" y="1719157"/>
                  <a:pt x="0" y="1738157"/>
                </a:cubicBezTo>
                <a:cubicBezTo>
                  <a:pt x="-3242" y="1605421"/>
                  <a:pt x="12198" y="1323072"/>
                  <a:pt x="0" y="1124008"/>
                </a:cubicBezTo>
                <a:cubicBezTo>
                  <a:pt x="-12198" y="924944"/>
                  <a:pt x="-7220" y="725034"/>
                  <a:pt x="0" y="509859"/>
                </a:cubicBezTo>
                <a:cubicBezTo>
                  <a:pt x="7220" y="294684"/>
                  <a:pt x="18183" y="248763"/>
                  <a:pt x="0" y="0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solid"/>
            <a:tailEnd type="triangle"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AB15EDD-84BB-4ACA-827D-1176912A636F}"/>
              </a:ext>
            </a:extLst>
          </p:cNvPr>
          <p:cNvSpPr/>
          <p:nvPr/>
        </p:nvSpPr>
        <p:spPr>
          <a:xfrm>
            <a:off x="1915161" y="3561081"/>
            <a:ext cx="5249944" cy="672662"/>
          </a:xfrm>
          <a:prstGeom prst="roundRect">
            <a:avLst/>
          </a:prstGeom>
          <a:solidFill>
            <a:srgbClr val="F18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A6FE-E913-4D29-B4F3-66B2BF94D010}"/>
              </a:ext>
            </a:extLst>
          </p:cNvPr>
          <p:cNvSpPr txBox="1"/>
          <p:nvPr/>
        </p:nvSpPr>
        <p:spPr>
          <a:xfrm>
            <a:off x="2580015" y="3709427"/>
            <a:ext cx="4578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solidFill>
                  <a:schemeClr val="bg1"/>
                </a:solidFill>
                <a:effectLst/>
                <a:ea typeface="나눔스퀘어_ac" panose="020B0600000101010101"/>
                <a:cs typeface="Times New Roman" panose="02020603050405020304" pitchFamily="18" charset="0"/>
              </a:rPr>
              <a:t>관측 도수와 기대 도수의 차이를 비교</a:t>
            </a:r>
            <a:endParaRPr lang="en-US" altLang="ko-KR" sz="1800" dirty="0">
              <a:solidFill>
                <a:schemeClr val="bg1"/>
              </a:solidFill>
              <a:effectLst/>
              <a:ea typeface="나눔스퀘어_ac" panose="020B0600000101010101"/>
              <a:cs typeface="Times New Roman" panose="02020603050405020304" pitchFamily="18" charset="0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BE0EAB54-01AE-4348-9377-437A5F74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197" y="4980079"/>
            <a:ext cx="1727899" cy="1473257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7566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 검정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1" y="1196752"/>
            <a:ext cx="4724661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분할표의 독립성 검정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D7783B-35D7-43E9-BB01-098F22C53D46}"/>
              </a:ext>
            </a:extLst>
          </p:cNvPr>
          <p:cNvSpPr/>
          <p:nvPr/>
        </p:nvSpPr>
        <p:spPr>
          <a:xfrm>
            <a:off x="1107234" y="2276872"/>
            <a:ext cx="1880592" cy="2376264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대표본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A2F87C4-6492-4964-B144-55E04E59FE2B}"/>
              </a:ext>
            </a:extLst>
          </p:cNvPr>
          <p:cNvSpPr/>
          <p:nvPr/>
        </p:nvSpPr>
        <p:spPr>
          <a:xfrm>
            <a:off x="3059833" y="2295632"/>
            <a:ext cx="2204380" cy="1565416"/>
          </a:xfrm>
          <a:prstGeom prst="roundRect">
            <a:avLst/>
          </a:prstGeom>
          <a:solidFill>
            <a:srgbClr val="CAD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명목형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E42627-1F35-448A-ACC0-3A7B435867BF}"/>
              </a:ext>
            </a:extLst>
          </p:cNvPr>
          <p:cNvSpPr/>
          <p:nvPr/>
        </p:nvSpPr>
        <p:spPr>
          <a:xfrm>
            <a:off x="3059833" y="3972916"/>
            <a:ext cx="2204380" cy="6802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순서형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D20F7BD-E729-4D69-B8ED-A312A7A4E073}"/>
              </a:ext>
            </a:extLst>
          </p:cNvPr>
          <p:cNvSpPr/>
          <p:nvPr/>
        </p:nvSpPr>
        <p:spPr>
          <a:xfrm>
            <a:off x="5356562" y="2295631"/>
            <a:ext cx="2815838" cy="752229"/>
          </a:xfrm>
          <a:prstGeom prst="roundRect">
            <a:avLst/>
          </a:prstGeom>
          <a:solidFill>
            <a:srgbClr val="CAD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피어슨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카이제곱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검정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212A10-92F3-43A4-BF1D-C2E6443EF224}"/>
              </a:ext>
            </a:extLst>
          </p:cNvPr>
          <p:cNvSpPr/>
          <p:nvPr/>
        </p:nvSpPr>
        <p:spPr>
          <a:xfrm>
            <a:off x="5348181" y="3108818"/>
            <a:ext cx="2824219" cy="752229"/>
          </a:xfrm>
          <a:prstGeom prst="roundRect">
            <a:avLst/>
          </a:prstGeom>
          <a:solidFill>
            <a:srgbClr val="CAD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가능도비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검정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2BE55E3-D981-4D3F-AA57-6AD05752E4D7}"/>
              </a:ext>
            </a:extLst>
          </p:cNvPr>
          <p:cNvSpPr/>
          <p:nvPr/>
        </p:nvSpPr>
        <p:spPr>
          <a:xfrm>
            <a:off x="5348181" y="3951816"/>
            <a:ext cx="2824219" cy="701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MH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검정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398750-8B80-4AE8-86C5-F6B443906FF4}"/>
              </a:ext>
            </a:extLst>
          </p:cNvPr>
          <p:cNvSpPr/>
          <p:nvPr/>
        </p:nvSpPr>
        <p:spPr>
          <a:xfrm>
            <a:off x="1107233" y="4765003"/>
            <a:ext cx="4156980" cy="752229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소표본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BF5DBB9-F09D-4851-8357-DA9F210B3AE3}"/>
              </a:ext>
            </a:extLst>
          </p:cNvPr>
          <p:cNvSpPr/>
          <p:nvPr/>
        </p:nvSpPr>
        <p:spPr>
          <a:xfrm>
            <a:off x="5348182" y="4794020"/>
            <a:ext cx="2824218" cy="752229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피셔의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정확검정</a:t>
            </a:r>
          </a:p>
        </p:txBody>
      </p:sp>
    </p:spTree>
    <p:extLst>
      <p:ext uri="{BB962C8B-B14F-4D97-AF65-F5344CB8AC3E}">
        <p14:creationId xmlns:p14="http://schemas.microsoft.com/office/powerpoint/2010/main" val="1583033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 검정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1" y="1196752"/>
            <a:ext cx="547260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명목형 자료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D7783B-35D7-43E9-BB01-098F22C53D46}"/>
              </a:ext>
            </a:extLst>
          </p:cNvPr>
          <p:cNvSpPr/>
          <p:nvPr/>
        </p:nvSpPr>
        <p:spPr>
          <a:xfrm>
            <a:off x="547449" y="1934953"/>
            <a:ext cx="3728094" cy="798522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0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피어슨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카이제곱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검정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E42627-1F35-448A-ACC0-3A7B435867BF}"/>
              </a:ext>
            </a:extLst>
          </p:cNvPr>
          <p:cNvSpPr/>
          <p:nvPr/>
        </p:nvSpPr>
        <p:spPr>
          <a:xfrm>
            <a:off x="3346806" y="4774427"/>
            <a:ext cx="2204380" cy="6802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검정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flow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2B7054A-E4E0-4E91-9D25-9594E13E71B7}"/>
              </a:ext>
            </a:extLst>
          </p:cNvPr>
          <p:cNvSpPr/>
          <p:nvPr/>
        </p:nvSpPr>
        <p:spPr>
          <a:xfrm>
            <a:off x="4887208" y="1958814"/>
            <a:ext cx="3728094" cy="774661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20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가능도비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4595C7-C450-4B45-A84B-EA9AA2A3ADF5}"/>
                  </a:ext>
                </a:extLst>
              </p:cNvPr>
              <p:cNvSpPr txBox="1"/>
              <p:nvPr/>
            </p:nvSpPr>
            <p:spPr>
              <a:xfrm>
                <a:off x="4571377" y="3324245"/>
                <a:ext cx="4578016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2 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ko-KR" altLang="en-US" i="0">
                          <a:latin typeface="Cambria Math" panose="02040503050406030204" pitchFamily="18" charset="0"/>
                        </a:rPr>
                        <m:t>~  </m:t>
                      </m:r>
                      <m:sSubSup>
                        <m:sSub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4595C7-C450-4B45-A84B-EA9AA2A3A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377" y="3324245"/>
                <a:ext cx="4578016" cy="7805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26F397-FC70-4513-AD7D-23561C7FE485}"/>
                  </a:ext>
                </a:extLst>
              </p:cNvPr>
              <p:cNvSpPr txBox="1"/>
              <p:nvPr/>
            </p:nvSpPr>
            <p:spPr>
              <a:xfrm>
                <a:off x="107504" y="3328534"/>
                <a:ext cx="4578016" cy="86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~  </m:t>
                      </m:r>
                      <m:sSubSup>
                        <m:sSub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26F397-FC70-4513-AD7D-23561C7F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328534"/>
                <a:ext cx="4578016" cy="86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B767D4-7416-4D49-9B92-948D2F9E39AA}"/>
              </a:ext>
            </a:extLst>
          </p:cNvPr>
          <p:cNvSpPr/>
          <p:nvPr/>
        </p:nvSpPr>
        <p:spPr>
          <a:xfrm>
            <a:off x="326894" y="2964803"/>
            <a:ext cx="4165919" cy="1528379"/>
          </a:xfrm>
          <a:custGeom>
            <a:avLst/>
            <a:gdLst>
              <a:gd name="connsiteX0" fmla="*/ 0 w 4165919"/>
              <a:gd name="connsiteY0" fmla="*/ 0 h 1528379"/>
              <a:gd name="connsiteX1" fmla="*/ 611001 w 4165919"/>
              <a:gd name="connsiteY1" fmla="*/ 0 h 1528379"/>
              <a:gd name="connsiteX2" fmla="*/ 1346980 w 4165919"/>
              <a:gd name="connsiteY2" fmla="*/ 0 h 1528379"/>
              <a:gd name="connsiteX3" fmla="*/ 1999641 w 4165919"/>
              <a:gd name="connsiteY3" fmla="*/ 0 h 1528379"/>
              <a:gd name="connsiteX4" fmla="*/ 2610643 w 4165919"/>
              <a:gd name="connsiteY4" fmla="*/ 0 h 1528379"/>
              <a:gd name="connsiteX5" fmla="*/ 3346622 w 4165919"/>
              <a:gd name="connsiteY5" fmla="*/ 0 h 1528379"/>
              <a:gd name="connsiteX6" fmla="*/ 4165919 w 4165919"/>
              <a:gd name="connsiteY6" fmla="*/ 0 h 1528379"/>
              <a:gd name="connsiteX7" fmla="*/ 4165919 w 4165919"/>
              <a:gd name="connsiteY7" fmla="*/ 509460 h 1528379"/>
              <a:gd name="connsiteX8" fmla="*/ 4165919 w 4165919"/>
              <a:gd name="connsiteY8" fmla="*/ 988352 h 1528379"/>
              <a:gd name="connsiteX9" fmla="*/ 4165919 w 4165919"/>
              <a:gd name="connsiteY9" fmla="*/ 1528379 h 1528379"/>
              <a:gd name="connsiteX10" fmla="*/ 3554918 w 4165919"/>
              <a:gd name="connsiteY10" fmla="*/ 1528379 h 1528379"/>
              <a:gd name="connsiteX11" fmla="*/ 2985575 w 4165919"/>
              <a:gd name="connsiteY11" fmla="*/ 1528379 h 1528379"/>
              <a:gd name="connsiteX12" fmla="*/ 2249596 w 4165919"/>
              <a:gd name="connsiteY12" fmla="*/ 1528379 h 1528379"/>
              <a:gd name="connsiteX13" fmla="*/ 1638595 w 4165919"/>
              <a:gd name="connsiteY13" fmla="*/ 1528379 h 1528379"/>
              <a:gd name="connsiteX14" fmla="*/ 902616 w 4165919"/>
              <a:gd name="connsiteY14" fmla="*/ 1528379 h 1528379"/>
              <a:gd name="connsiteX15" fmla="*/ 0 w 4165919"/>
              <a:gd name="connsiteY15" fmla="*/ 1528379 h 1528379"/>
              <a:gd name="connsiteX16" fmla="*/ 0 w 4165919"/>
              <a:gd name="connsiteY16" fmla="*/ 1034203 h 1528379"/>
              <a:gd name="connsiteX17" fmla="*/ 0 w 4165919"/>
              <a:gd name="connsiteY17" fmla="*/ 509460 h 1528379"/>
              <a:gd name="connsiteX18" fmla="*/ 0 w 4165919"/>
              <a:gd name="connsiteY18" fmla="*/ 0 h 152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5919" h="1528379" fill="none" extrusionOk="0">
                <a:moveTo>
                  <a:pt x="0" y="0"/>
                </a:moveTo>
                <a:cubicBezTo>
                  <a:pt x="180940" y="-11057"/>
                  <a:pt x="370158" y="-20623"/>
                  <a:pt x="611001" y="0"/>
                </a:cubicBezTo>
                <a:cubicBezTo>
                  <a:pt x="851844" y="20623"/>
                  <a:pt x="1145530" y="-12262"/>
                  <a:pt x="1346980" y="0"/>
                </a:cubicBezTo>
                <a:cubicBezTo>
                  <a:pt x="1548430" y="12262"/>
                  <a:pt x="1744459" y="14491"/>
                  <a:pt x="1999641" y="0"/>
                </a:cubicBezTo>
                <a:cubicBezTo>
                  <a:pt x="2254823" y="-14491"/>
                  <a:pt x="2371718" y="23772"/>
                  <a:pt x="2610643" y="0"/>
                </a:cubicBezTo>
                <a:cubicBezTo>
                  <a:pt x="2849568" y="-23772"/>
                  <a:pt x="3141335" y="23535"/>
                  <a:pt x="3346622" y="0"/>
                </a:cubicBezTo>
                <a:cubicBezTo>
                  <a:pt x="3551909" y="-23535"/>
                  <a:pt x="3966908" y="-39489"/>
                  <a:pt x="4165919" y="0"/>
                </a:cubicBezTo>
                <a:cubicBezTo>
                  <a:pt x="4161077" y="185654"/>
                  <a:pt x="4183954" y="387755"/>
                  <a:pt x="4165919" y="509460"/>
                </a:cubicBezTo>
                <a:cubicBezTo>
                  <a:pt x="4147884" y="631165"/>
                  <a:pt x="4161985" y="772242"/>
                  <a:pt x="4165919" y="988352"/>
                </a:cubicBezTo>
                <a:cubicBezTo>
                  <a:pt x="4169853" y="1204462"/>
                  <a:pt x="4163152" y="1350195"/>
                  <a:pt x="4165919" y="1528379"/>
                </a:cubicBezTo>
                <a:cubicBezTo>
                  <a:pt x="4013022" y="1529331"/>
                  <a:pt x="3751179" y="1538892"/>
                  <a:pt x="3554918" y="1528379"/>
                </a:cubicBezTo>
                <a:cubicBezTo>
                  <a:pt x="3358657" y="1517866"/>
                  <a:pt x="3163212" y="1540324"/>
                  <a:pt x="2985575" y="1528379"/>
                </a:cubicBezTo>
                <a:cubicBezTo>
                  <a:pt x="2807938" y="1516434"/>
                  <a:pt x="2590647" y="1537576"/>
                  <a:pt x="2249596" y="1528379"/>
                </a:cubicBezTo>
                <a:cubicBezTo>
                  <a:pt x="1908545" y="1519182"/>
                  <a:pt x="1936035" y="1513359"/>
                  <a:pt x="1638595" y="1528379"/>
                </a:cubicBezTo>
                <a:cubicBezTo>
                  <a:pt x="1341155" y="1543399"/>
                  <a:pt x="1269654" y="1509170"/>
                  <a:pt x="902616" y="1528379"/>
                </a:cubicBezTo>
                <a:cubicBezTo>
                  <a:pt x="535578" y="1547588"/>
                  <a:pt x="353521" y="1561301"/>
                  <a:pt x="0" y="1528379"/>
                </a:cubicBezTo>
                <a:cubicBezTo>
                  <a:pt x="19028" y="1381262"/>
                  <a:pt x="19297" y="1246484"/>
                  <a:pt x="0" y="1034203"/>
                </a:cubicBezTo>
                <a:cubicBezTo>
                  <a:pt x="-19297" y="821922"/>
                  <a:pt x="16545" y="681404"/>
                  <a:pt x="0" y="509460"/>
                </a:cubicBezTo>
                <a:cubicBezTo>
                  <a:pt x="-16545" y="337516"/>
                  <a:pt x="418" y="166305"/>
                  <a:pt x="0" y="0"/>
                </a:cubicBezTo>
                <a:close/>
              </a:path>
              <a:path w="4165919" h="1528379" stroke="0" extrusionOk="0">
                <a:moveTo>
                  <a:pt x="0" y="0"/>
                </a:moveTo>
                <a:cubicBezTo>
                  <a:pt x="246038" y="-28006"/>
                  <a:pt x="391128" y="2762"/>
                  <a:pt x="652661" y="0"/>
                </a:cubicBezTo>
                <a:cubicBezTo>
                  <a:pt x="914194" y="-2762"/>
                  <a:pt x="941411" y="1145"/>
                  <a:pt x="1222003" y="0"/>
                </a:cubicBezTo>
                <a:cubicBezTo>
                  <a:pt x="1502595" y="-1145"/>
                  <a:pt x="1694786" y="-12678"/>
                  <a:pt x="1999641" y="0"/>
                </a:cubicBezTo>
                <a:cubicBezTo>
                  <a:pt x="2304496" y="12678"/>
                  <a:pt x="2408505" y="18806"/>
                  <a:pt x="2652302" y="0"/>
                </a:cubicBezTo>
                <a:cubicBezTo>
                  <a:pt x="2896099" y="-18806"/>
                  <a:pt x="3068568" y="-6836"/>
                  <a:pt x="3304962" y="0"/>
                </a:cubicBezTo>
                <a:cubicBezTo>
                  <a:pt x="3541356" y="6836"/>
                  <a:pt x="3838663" y="56"/>
                  <a:pt x="4165919" y="0"/>
                </a:cubicBezTo>
                <a:cubicBezTo>
                  <a:pt x="4186875" y="219755"/>
                  <a:pt x="4184486" y="379378"/>
                  <a:pt x="4165919" y="478892"/>
                </a:cubicBezTo>
                <a:cubicBezTo>
                  <a:pt x="4147352" y="578406"/>
                  <a:pt x="4173459" y="829454"/>
                  <a:pt x="4165919" y="988352"/>
                </a:cubicBezTo>
                <a:cubicBezTo>
                  <a:pt x="4158379" y="1147250"/>
                  <a:pt x="4167946" y="1369921"/>
                  <a:pt x="4165919" y="1528379"/>
                </a:cubicBezTo>
                <a:cubicBezTo>
                  <a:pt x="4039775" y="1533830"/>
                  <a:pt x="3833689" y="1518934"/>
                  <a:pt x="3554918" y="1528379"/>
                </a:cubicBezTo>
                <a:cubicBezTo>
                  <a:pt x="3276147" y="1537824"/>
                  <a:pt x="3178486" y="1551333"/>
                  <a:pt x="2860598" y="1528379"/>
                </a:cubicBezTo>
                <a:cubicBezTo>
                  <a:pt x="2542710" y="1505425"/>
                  <a:pt x="2495558" y="1541249"/>
                  <a:pt x="2207937" y="1528379"/>
                </a:cubicBezTo>
                <a:cubicBezTo>
                  <a:pt x="1920316" y="1515509"/>
                  <a:pt x="1751289" y="1522715"/>
                  <a:pt x="1430299" y="1528379"/>
                </a:cubicBezTo>
                <a:cubicBezTo>
                  <a:pt x="1109309" y="1534043"/>
                  <a:pt x="1036824" y="1512269"/>
                  <a:pt x="652661" y="1528379"/>
                </a:cubicBezTo>
                <a:cubicBezTo>
                  <a:pt x="268498" y="1544489"/>
                  <a:pt x="259235" y="1557570"/>
                  <a:pt x="0" y="1528379"/>
                </a:cubicBezTo>
                <a:cubicBezTo>
                  <a:pt x="3846" y="1396526"/>
                  <a:pt x="22825" y="1217993"/>
                  <a:pt x="0" y="1018919"/>
                </a:cubicBezTo>
                <a:cubicBezTo>
                  <a:pt x="-22825" y="819845"/>
                  <a:pt x="-20864" y="703567"/>
                  <a:pt x="0" y="524743"/>
                </a:cubicBezTo>
                <a:cubicBezTo>
                  <a:pt x="20864" y="345919"/>
                  <a:pt x="5691" y="187778"/>
                  <a:pt x="0" y="0"/>
                </a:cubicBezTo>
                <a:close/>
              </a:path>
            </a:pathLst>
          </a:custGeom>
          <a:ln w="38100">
            <a:solidFill>
              <a:srgbClr val="28517A"/>
            </a:solidFill>
            <a:prstDash val="solid"/>
            <a:tailEnd type="triangle"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6A4A63-7C3E-4F80-927C-A0420E4B0F33}"/>
              </a:ext>
            </a:extLst>
          </p:cNvPr>
          <p:cNvSpPr/>
          <p:nvPr/>
        </p:nvSpPr>
        <p:spPr>
          <a:xfrm>
            <a:off x="4777426" y="2980741"/>
            <a:ext cx="4165919" cy="1528379"/>
          </a:xfrm>
          <a:custGeom>
            <a:avLst/>
            <a:gdLst>
              <a:gd name="connsiteX0" fmla="*/ 0 w 4165919"/>
              <a:gd name="connsiteY0" fmla="*/ 0 h 1528379"/>
              <a:gd name="connsiteX1" fmla="*/ 611001 w 4165919"/>
              <a:gd name="connsiteY1" fmla="*/ 0 h 1528379"/>
              <a:gd name="connsiteX2" fmla="*/ 1346980 w 4165919"/>
              <a:gd name="connsiteY2" fmla="*/ 0 h 1528379"/>
              <a:gd name="connsiteX3" fmla="*/ 1999641 w 4165919"/>
              <a:gd name="connsiteY3" fmla="*/ 0 h 1528379"/>
              <a:gd name="connsiteX4" fmla="*/ 2610643 w 4165919"/>
              <a:gd name="connsiteY4" fmla="*/ 0 h 1528379"/>
              <a:gd name="connsiteX5" fmla="*/ 3346622 w 4165919"/>
              <a:gd name="connsiteY5" fmla="*/ 0 h 1528379"/>
              <a:gd name="connsiteX6" fmla="*/ 4165919 w 4165919"/>
              <a:gd name="connsiteY6" fmla="*/ 0 h 1528379"/>
              <a:gd name="connsiteX7" fmla="*/ 4165919 w 4165919"/>
              <a:gd name="connsiteY7" fmla="*/ 509460 h 1528379"/>
              <a:gd name="connsiteX8" fmla="*/ 4165919 w 4165919"/>
              <a:gd name="connsiteY8" fmla="*/ 988352 h 1528379"/>
              <a:gd name="connsiteX9" fmla="*/ 4165919 w 4165919"/>
              <a:gd name="connsiteY9" fmla="*/ 1528379 h 1528379"/>
              <a:gd name="connsiteX10" fmla="*/ 3554918 w 4165919"/>
              <a:gd name="connsiteY10" fmla="*/ 1528379 h 1528379"/>
              <a:gd name="connsiteX11" fmla="*/ 2985575 w 4165919"/>
              <a:gd name="connsiteY11" fmla="*/ 1528379 h 1528379"/>
              <a:gd name="connsiteX12" fmla="*/ 2249596 w 4165919"/>
              <a:gd name="connsiteY12" fmla="*/ 1528379 h 1528379"/>
              <a:gd name="connsiteX13" fmla="*/ 1638595 w 4165919"/>
              <a:gd name="connsiteY13" fmla="*/ 1528379 h 1528379"/>
              <a:gd name="connsiteX14" fmla="*/ 902616 w 4165919"/>
              <a:gd name="connsiteY14" fmla="*/ 1528379 h 1528379"/>
              <a:gd name="connsiteX15" fmla="*/ 0 w 4165919"/>
              <a:gd name="connsiteY15" fmla="*/ 1528379 h 1528379"/>
              <a:gd name="connsiteX16" fmla="*/ 0 w 4165919"/>
              <a:gd name="connsiteY16" fmla="*/ 1034203 h 1528379"/>
              <a:gd name="connsiteX17" fmla="*/ 0 w 4165919"/>
              <a:gd name="connsiteY17" fmla="*/ 509460 h 1528379"/>
              <a:gd name="connsiteX18" fmla="*/ 0 w 4165919"/>
              <a:gd name="connsiteY18" fmla="*/ 0 h 152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5919" h="1528379" fill="none" extrusionOk="0">
                <a:moveTo>
                  <a:pt x="0" y="0"/>
                </a:moveTo>
                <a:cubicBezTo>
                  <a:pt x="180940" y="-11057"/>
                  <a:pt x="370158" y="-20623"/>
                  <a:pt x="611001" y="0"/>
                </a:cubicBezTo>
                <a:cubicBezTo>
                  <a:pt x="851844" y="20623"/>
                  <a:pt x="1145530" y="-12262"/>
                  <a:pt x="1346980" y="0"/>
                </a:cubicBezTo>
                <a:cubicBezTo>
                  <a:pt x="1548430" y="12262"/>
                  <a:pt x="1744459" y="14491"/>
                  <a:pt x="1999641" y="0"/>
                </a:cubicBezTo>
                <a:cubicBezTo>
                  <a:pt x="2254823" y="-14491"/>
                  <a:pt x="2371718" y="23772"/>
                  <a:pt x="2610643" y="0"/>
                </a:cubicBezTo>
                <a:cubicBezTo>
                  <a:pt x="2849568" y="-23772"/>
                  <a:pt x="3141335" y="23535"/>
                  <a:pt x="3346622" y="0"/>
                </a:cubicBezTo>
                <a:cubicBezTo>
                  <a:pt x="3551909" y="-23535"/>
                  <a:pt x="3966908" y="-39489"/>
                  <a:pt x="4165919" y="0"/>
                </a:cubicBezTo>
                <a:cubicBezTo>
                  <a:pt x="4161077" y="185654"/>
                  <a:pt x="4183954" y="387755"/>
                  <a:pt x="4165919" y="509460"/>
                </a:cubicBezTo>
                <a:cubicBezTo>
                  <a:pt x="4147884" y="631165"/>
                  <a:pt x="4161985" y="772242"/>
                  <a:pt x="4165919" y="988352"/>
                </a:cubicBezTo>
                <a:cubicBezTo>
                  <a:pt x="4169853" y="1204462"/>
                  <a:pt x="4163152" y="1350195"/>
                  <a:pt x="4165919" y="1528379"/>
                </a:cubicBezTo>
                <a:cubicBezTo>
                  <a:pt x="4013022" y="1529331"/>
                  <a:pt x="3751179" y="1538892"/>
                  <a:pt x="3554918" y="1528379"/>
                </a:cubicBezTo>
                <a:cubicBezTo>
                  <a:pt x="3358657" y="1517866"/>
                  <a:pt x="3163212" y="1540324"/>
                  <a:pt x="2985575" y="1528379"/>
                </a:cubicBezTo>
                <a:cubicBezTo>
                  <a:pt x="2807938" y="1516434"/>
                  <a:pt x="2590647" y="1537576"/>
                  <a:pt x="2249596" y="1528379"/>
                </a:cubicBezTo>
                <a:cubicBezTo>
                  <a:pt x="1908545" y="1519182"/>
                  <a:pt x="1936035" y="1513359"/>
                  <a:pt x="1638595" y="1528379"/>
                </a:cubicBezTo>
                <a:cubicBezTo>
                  <a:pt x="1341155" y="1543399"/>
                  <a:pt x="1269654" y="1509170"/>
                  <a:pt x="902616" y="1528379"/>
                </a:cubicBezTo>
                <a:cubicBezTo>
                  <a:pt x="535578" y="1547588"/>
                  <a:pt x="353521" y="1561301"/>
                  <a:pt x="0" y="1528379"/>
                </a:cubicBezTo>
                <a:cubicBezTo>
                  <a:pt x="19028" y="1381262"/>
                  <a:pt x="19297" y="1246484"/>
                  <a:pt x="0" y="1034203"/>
                </a:cubicBezTo>
                <a:cubicBezTo>
                  <a:pt x="-19297" y="821922"/>
                  <a:pt x="16545" y="681404"/>
                  <a:pt x="0" y="509460"/>
                </a:cubicBezTo>
                <a:cubicBezTo>
                  <a:pt x="-16545" y="337516"/>
                  <a:pt x="418" y="166305"/>
                  <a:pt x="0" y="0"/>
                </a:cubicBezTo>
                <a:close/>
              </a:path>
              <a:path w="4165919" h="1528379" stroke="0" extrusionOk="0">
                <a:moveTo>
                  <a:pt x="0" y="0"/>
                </a:moveTo>
                <a:cubicBezTo>
                  <a:pt x="246038" y="-28006"/>
                  <a:pt x="391128" y="2762"/>
                  <a:pt x="652661" y="0"/>
                </a:cubicBezTo>
                <a:cubicBezTo>
                  <a:pt x="914194" y="-2762"/>
                  <a:pt x="941411" y="1145"/>
                  <a:pt x="1222003" y="0"/>
                </a:cubicBezTo>
                <a:cubicBezTo>
                  <a:pt x="1502595" y="-1145"/>
                  <a:pt x="1694786" y="-12678"/>
                  <a:pt x="1999641" y="0"/>
                </a:cubicBezTo>
                <a:cubicBezTo>
                  <a:pt x="2304496" y="12678"/>
                  <a:pt x="2408505" y="18806"/>
                  <a:pt x="2652302" y="0"/>
                </a:cubicBezTo>
                <a:cubicBezTo>
                  <a:pt x="2896099" y="-18806"/>
                  <a:pt x="3068568" y="-6836"/>
                  <a:pt x="3304962" y="0"/>
                </a:cubicBezTo>
                <a:cubicBezTo>
                  <a:pt x="3541356" y="6836"/>
                  <a:pt x="3838663" y="56"/>
                  <a:pt x="4165919" y="0"/>
                </a:cubicBezTo>
                <a:cubicBezTo>
                  <a:pt x="4186875" y="219755"/>
                  <a:pt x="4184486" y="379378"/>
                  <a:pt x="4165919" y="478892"/>
                </a:cubicBezTo>
                <a:cubicBezTo>
                  <a:pt x="4147352" y="578406"/>
                  <a:pt x="4173459" y="829454"/>
                  <a:pt x="4165919" y="988352"/>
                </a:cubicBezTo>
                <a:cubicBezTo>
                  <a:pt x="4158379" y="1147250"/>
                  <a:pt x="4167946" y="1369921"/>
                  <a:pt x="4165919" y="1528379"/>
                </a:cubicBezTo>
                <a:cubicBezTo>
                  <a:pt x="4039775" y="1533830"/>
                  <a:pt x="3833689" y="1518934"/>
                  <a:pt x="3554918" y="1528379"/>
                </a:cubicBezTo>
                <a:cubicBezTo>
                  <a:pt x="3276147" y="1537824"/>
                  <a:pt x="3178486" y="1551333"/>
                  <a:pt x="2860598" y="1528379"/>
                </a:cubicBezTo>
                <a:cubicBezTo>
                  <a:pt x="2542710" y="1505425"/>
                  <a:pt x="2495558" y="1541249"/>
                  <a:pt x="2207937" y="1528379"/>
                </a:cubicBezTo>
                <a:cubicBezTo>
                  <a:pt x="1920316" y="1515509"/>
                  <a:pt x="1751289" y="1522715"/>
                  <a:pt x="1430299" y="1528379"/>
                </a:cubicBezTo>
                <a:cubicBezTo>
                  <a:pt x="1109309" y="1534043"/>
                  <a:pt x="1036824" y="1512269"/>
                  <a:pt x="652661" y="1528379"/>
                </a:cubicBezTo>
                <a:cubicBezTo>
                  <a:pt x="268498" y="1544489"/>
                  <a:pt x="259235" y="1557570"/>
                  <a:pt x="0" y="1528379"/>
                </a:cubicBezTo>
                <a:cubicBezTo>
                  <a:pt x="3846" y="1396526"/>
                  <a:pt x="22825" y="1217993"/>
                  <a:pt x="0" y="1018919"/>
                </a:cubicBezTo>
                <a:cubicBezTo>
                  <a:pt x="-22825" y="819845"/>
                  <a:pt x="-20864" y="703567"/>
                  <a:pt x="0" y="524743"/>
                </a:cubicBezTo>
                <a:cubicBezTo>
                  <a:pt x="20864" y="345919"/>
                  <a:pt x="5691" y="187778"/>
                  <a:pt x="0" y="0"/>
                </a:cubicBezTo>
                <a:close/>
              </a:path>
            </a:pathLst>
          </a:custGeom>
          <a:ln w="38100">
            <a:solidFill>
              <a:srgbClr val="28517A"/>
            </a:solidFill>
            <a:prstDash val="solid"/>
            <a:tailEnd type="triangle"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B0EF62-7A04-43F4-B640-0553BD7E23F7}"/>
                  </a:ext>
                </a:extLst>
              </p:cNvPr>
              <p:cNvSpPr txBox="1"/>
              <p:nvPr/>
            </p:nvSpPr>
            <p:spPr>
              <a:xfrm>
                <a:off x="899592" y="5593712"/>
                <a:ext cx="79063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관측도수와 기대 도수의 차이 </a:t>
                </a:r>
                <a:r>
                  <a:rPr lang="ko-KR" altLang="en-US" sz="20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↑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	    </a:t>
                </a:r>
                <a:r>
                  <a:rPr lang="ko-KR" altLang="en-US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검정통계량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20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↑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	        P-value 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↓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기각 가능성 </a:t>
                </a:r>
                <a:r>
                  <a:rPr lang="ko-KR" altLang="en-US" sz="20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↑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     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변수 간의 연관성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O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B0EF62-7A04-43F4-B640-0553BD7E2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93712"/>
                <a:ext cx="7906344" cy="1015663"/>
              </a:xfrm>
              <a:prstGeom prst="rect">
                <a:avLst/>
              </a:prstGeom>
              <a:blipFill>
                <a:blip r:embed="rId5"/>
                <a:stretch>
                  <a:fillRect l="-694"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BC89A181-3B29-40AF-A142-086A0472D8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372" y="5536829"/>
            <a:ext cx="951930" cy="811643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34E5A97F-4AE7-4D26-837B-FABA40014F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4" y="5536828"/>
            <a:ext cx="951930" cy="811643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5830D6CA-A4CD-4481-92C1-B0DAED1006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60" y="5946854"/>
            <a:ext cx="951930" cy="811643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46B516C5-0681-4498-A60E-A2AC09F23E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92" y="5946854"/>
            <a:ext cx="951930" cy="811643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40471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 검정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1" y="1196752"/>
            <a:ext cx="547260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순서형 자료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D7783B-35D7-43E9-BB01-098F22C53D46}"/>
              </a:ext>
            </a:extLst>
          </p:cNvPr>
          <p:cNvSpPr/>
          <p:nvPr/>
        </p:nvSpPr>
        <p:spPr>
          <a:xfrm>
            <a:off x="1113781" y="2058226"/>
            <a:ext cx="3752798" cy="936104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MH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E42627-1F35-448A-ACC0-3A7B435867BF}"/>
              </a:ext>
            </a:extLst>
          </p:cNvPr>
          <p:cNvSpPr/>
          <p:nvPr/>
        </p:nvSpPr>
        <p:spPr>
          <a:xfrm>
            <a:off x="3476752" y="4662526"/>
            <a:ext cx="2204380" cy="6802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검정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9E9D90-6D57-4C00-9F35-628AFC1AE038}"/>
                  </a:ext>
                </a:extLst>
              </p:cNvPr>
              <p:cNvSpPr txBox="1"/>
              <p:nvPr/>
            </p:nvSpPr>
            <p:spPr>
              <a:xfrm>
                <a:off x="726840" y="5501599"/>
                <a:ext cx="7906344" cy="971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n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과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r </a:t>
                </a:r>
                <a:r>
                  <a:rPr lang="ko-KR" altLang="en-US" sz="20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↑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	   	 </a:t>
                </a:r>
                <a:r>
                  <a:rPr lang="ko-KR" altLang="en-US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검정통계량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20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↑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		P-value 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↓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 	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기각 가능성 </a:t>
                </a:r>
                <a:r>
                  <a:rPr lang="ko-KR" altLang="en-US" sz="20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↑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   	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변수 간의 연관성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O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9E9D90-6D57-4C00-9F35-628AFC1AE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40" y="5501599"/>
                <a:ext cx="7906344" cy="97129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C398D9-4DDC-490F-8458-750B76B7686E}"/>
              </a:ext>
            </a:extLst>
          </p:cNvPr>
          <p:cNvSpPr/>
          <p:nvPr/>
        </p:nvSpPr>
        <p:spPr>
          <a:xfrm>
            <a:off x="833115" y="3200987"/>
            <a:ext cx="4368627" cy="1062327"/>
          </a:xfrm>
          <a:custGeom>
            <a:avLst/>
            <a:gdLst>
              <a:gd name="connsiteX0" fmla="*/ 0 w 4368627"/>
              <a:gd name="connsiteY0" fmla="*/ 0 h 1062327"/>
              <a:gd name="connsiteX1" fmla="*/ 536717 w 4368627"/>
              <a:gd name="connsiteY1" fmla="*/ 0 h 1062327"/>
              <a:gd name="connsiteX2" fmla="*/ 1204493 w 4368627"/>
              <a:gd name="connsiteY2" fmla="*/ 0 h 1062327"/>
              <a:gd name="connsiteX3" fmla="*/ 1784896 w 4368627"/>
              <a:gd name="connsiteY3" fmla="*/ 0 h 1062327"/>
              <a:gd name="connsiteX4" fmla="*/ 2321613 w 4368627"/>
              <a:gd name="connsiteY4" fmla="*/ 0 h 1062327"/>
              <a:gd name="connsiteX5" fmla="*/ 2989389 w 4368627"/>
              <a:gd name="connsiteY5" fmla="*/ 0 h 1062327"/>
              <a:gd name="connsiteX6" fmla="*/ 3613479 w 4368627"/>
              <a:gd name="connsiteY6" fmla="*/ 0 h 1062327"/>
              <a:gd name="connsiteX7" fmla="*/ 4368627 w 4368627"/>
              <a:gd name="connsiteY7" fmla="*/ 0 h 1062327"/>
              <a:gd name="connsiteX8" fmla="*/ 4368627 w 4368627"/>
              <a:gd name="connsiteY8" fmla="*/ 552410 h 1062327"/>
              <a:gd name="connsiteX9" fmla="*/ 4368627 w 4368627"/>
              <a:gd name="connsiteY9" fmla="*/ 1062327 h 1062327"/>
              <a:gd name="connsiteX10" fmla="*/ 3831910 w 4368627"/>
              <a:gd name="connsiteY10" fmla="*/ 1062327 h 1062327"/>
              <a:gd name="connsiteX11" fmla="*/ 3338879 w 4368627"/>
              <a:gd name="connsiteY11" fmla="*/ 1062327 h 1062327"/>
              <a:gd name="connsiteX12" fmla="*/ 2671103 w 4368627"/>
              <a:gd name="connsiteY12" fmla="*/ 1062327 h 1062327"/>
              <a:gd name="connsiteX13" fmla="*/ 2134386 w 4368627"/>
              <a:gd name="connsiteY13" fmla="*/ 1062327 h 1062327"/>
              <a:gd name="connsiteX14" fmla="*/ 1466610 w 4368627"/>
              <a:gd name="connsiteY14" fmla="*/ 1062327 h 1062327"/>
              <a:gd name="connsiteX15" fmla="*/ 755148 w 4368627"/>
              <a:gd name="connsiteY15" fmla="*/ 1062327 h 1062327"/>
              <a:gd name="connsiteX16" fmla="*/ 0 w 4368627"/>
              <a:gd name="connsiteY16" fmla="*/ 1062327 h 1062327"/>
              <a:gd name="connsiteX17" fmla="*/ 0 w 4368627"/>
              <a:gd name="connsiteY17" fmla="*/ 509917 h 1062327"/>
              <a:gd name="connsiteX18" fmla="*/ 0 w 4368627"/>
              <a:gd name="connsiteY18" fmla="*/ 0 h 106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68627" h="1062327" fill="none" extrusionOk="0">
                <a:moveTo>
                  <a:pt x="0" y="0"/>
                </a:moveTo>
                <a:cubicBezTo>
                  <a:pt x="118807" y="-15460"/>
                  <a:pt x="396242" y="-21064"/>
                  <a:pt x="536717" y="0"/>
                </a:cubicBezTo>
                <a:cubicBezTo>
                  <a:pt x="677192" y="21064"/>
                  <a:pt x="1037745" y="-31010"/>
                  <a:pt x="1204493" y="0"/>
                </a:cubicBezTo>
                <a:cubicBezTo>
                  <a:pt x="1371241" y="31010"/>
                  <a:pt x="1662840" y="13751"/>
                  <a:pt x="1784896" y="0"/>
                </a:cubicBezTo>
                <a:cubicBezTo>
                  <a:pt x="1906952" y="-13751"/>
                  <a:pt x="2058209" y="12369"/>
                  <a:pt x="2321613" y="0"/>
                </a:cubicBezTo>
                <a:cubicBezTo>
                  <a:pt x="2585017" y="-12369"/>
                  <a:pt x="2838865" y="-32225"/>
                  <a:pt x="2989389" y="0"/>
                </a:cubicBezTo>
                <a:cubicBezTo>
                  <a:pt x="3139913" y="32225"/>
                  <a:pt x="3477550" y="5672"/>
                  <a:pt x="3613479" y="0"/>
                </a:cubicBezTo>
                <a:cubicBezTo>
                  <a:pt x="3749408" y="-5672"/>
                  <a:pt x="4074235" y="8594"/>
                  <a:pt x="4368627" y="0"/>
                </a:cubicBezTo>
                <a:cubicBezTo>
                  <a:pt x="4349936" y="136022"/>
                  <a:pt x="4350638" y="438109"/>
                  <a:pt x="4368627" y="552410"/>
                </a:cubicBezTo>
                <a:cubicBezTo>
                  <a:pt x="4386617" y="666711"/>
                  <a:pt x="4377142" y="814787"/>
                  <a:pt x="4368627" y="1062327"/>
                </a:cubicBezTo>
                <a:cubicBezTo>
                  <a:pt x="4150515" y="1049522"/>
                  <a:pt x="3999764" y="1056154"/>
                  <a:pt x="3831910" y="1062327"/>
                </a:cubicBezTo>
                <a:cubicBezTo>
                  <a:pt x="3664056" y="1068500"/>
                  <a:pt x="3584386" y="1055153"/>
                  <a:pt x="3338879" y="1062327"/>
                </a:cubicBezTo>
                <a:cubicBezTo>
                  <a:pt x="3093372" y="1069501"/>
                  <a:pt x="2911837" y="1076908"/>
                  <a:pt x="2671103" y="1062327"/>
                </a:cubicBezTo>
                <a:cubicBezTo>
                  <a:pt x="2430369" y="1047746"/>
                  <a:pt x="2328259" y="1057182"/>
                  <a:pt x="2134386" y="1062327"/>
                </a:cubicBezTo>
                <a:cubicBezTo>
                  <a:pt x="1940513" y="1067472"/>
                  <a:pt x="1686301" y="1067869"/>
                  <a:pt x="1466610" y="1062327"/>
                </a:cubicBezTo>
                <a:cubicBezTo>
                  <a:pt x="1246919" y="1056785"/>
                  <a:pt x="1021146" y="1046136"/>
                  <a:pt x="755148" y="1062327"/>
                </a:cubicBezTo>
                <a:cubicBezTo>
                  <a:pt x="489150" y="1078518"/>
                  <a:pt x="239754" y="1041125"/>
                  <a:pt x="0" y="1062327"/>
                </a:cubicBezTo>
                <a:cubicBezTo>
                  <a:pt x="-26925" y="930234"/>
                  <a:pt x="20156" y="674211"/>
                  <a:pt x="0" y="509917"/>
                </a:cubicBezTo>
                <a:cubicBezTo>
                  <a:pt x="-20156" y="345623"/>
                  <a:pt x="-12429" y="226419"/>
                  <a:pt x="0" y="0"/>
                </a:cubicBezTo>
                <a:close/>
              </a:path>
              <a:path w="4368627" h="1062327" stroke="0" extrusionOk="0">
                <a:moveTo>
                  <a:pt x="0" y="0"/>
                </a:moveTo>
                <a:cubicBezTo>
                  <a:pt x="281312" y="-26677"/>
                  <a:pt x="347275" y="8782"/>
                  <a:pt x="580403" y="0"/>
                </a:cubicBezTo>
                <a:cubicBezTo>
                  <a:pt x="813531" y="-8782"/>
                  <a:pt x="911570" y="17077"/>
                  <a:pt x="1073434" y="0"/>
                </a:cubicBezTo>
                <a:cubicBezTo>
                  <a:pt x="1235298" y="-17077"/>
                  <a:pt x="1569193" y="-29524"/>
                  <a:pt x="1784896" y="0"/>
                </a:cubicBezTo>
                <a:cubicBezTo>
                  <a:pt x="2000599" y="29524"/>
                  <a:pt x="2123033" y="-18622"/>
                  <a:pt x="2365299" y="0"/>
                </a:cubicBezTo>
                <a:cubicBezTo>
                  <a:pt x="2607565" y="18622"/>
                  <a:pt x="2806318" y="5268"/>
                  <a:pt x="2945703" y="0"/>
                </a:cubicBezTo>
                <a:cubicBezTo>
                  <a:pt x="3085088" y="-5268"/>
                  <a:pt x="3479886" y="-4220"/>
                  <a:pt x="3657165" y="0"/>
                </a:cubicBezTo>
                <a:cubicBezTo>
                  <a:pt x="3834444" y="4220"/>
                  <a:pt x="4197435" y="-6064"/>
                  <a:pt x="4368627" y="0"/>
                </a:cubicBezTo>
                <a:cubicBezTo>
                  <a:pt x="4350451" y="274203"/>
                  <a:pt x="4359877" y="294128"/>
                  <a:pt x="4368627" y="552410"/>
                </a:cubicBezTo>
                <a:cubicBezTo>
                  <a:pt x="4377378" y="810692"/>
                  <a:pt x="4375811" y="827436"/>
                  <a:pt x="4368627" y="1062327"/>
                </a:cubicBezTo>
                <a:cubicBezTo>
                  <a:pt x="4210738" y="1073220"/>
                  <a:pt x="4053800" y="1053161"/>
                  <a:pt x="3831910" y="1062327"/>
                </a:cubicBezTo>
                <a:cubicBezTo>
                  <a:pt x="3610020" y="1071493"/>
                  <a:pt x="3395191" y="1047951"/>
                  <a:pt x="3207820" y="1062327"/>
                </a:cubicBezTo>
                <a:cubicBezTo>
                  <a:pt x="3020449" y="1076704"/>
                  <a:pt x="2866467" y="1059946"/>
                  <a:pt x="2627417" y="1062327"/>
                </a:cubicBezTo>
                <a:cubicBezTo>
                  <a:pt x="2388367" y="1064708"/>
                  <a:pt x="2232585" y="1028811"/>
                  <a:pt x="1915955" y="1062327"/>
                </a:cubicBezTo>
                <a:cubicBezTo>
                  <a:pt x="1599325" y="1095843"/>
                  <a:pt x="1392768" y="1084163"/>
                  <a:pt x="1204493" y="1062327"/>
                </a:cubicBezTo>
                <a:cubicBezTo>
                  <a:pt x="1016218" y="1040491"/>
                  <a:pt x="884126" y="1066085"/>
                  <a:pt x="667776" y="1062327"/>
                </a:cubicBezTo>
                <a:cubicBezTo>
                  <a:pt x="451426" y="1058569"/>
                  <a:pt x="307025" y="1044766"/>
                  <a:pt x="0" y="1062327"/>
                </a:cubicBezTo>
                <a:cubicBezTo>
                  <a:pt x="15251" y="819609"/>
                  <a:pt x="-14485" y="659157"/>
                  <a:pt x="0" y="509917"/>
                </a:cubicBezTo>
                <a:cubicBezTo>
                  <a:pt x="14485" y="360677"/>
                  <a:pt x="21196" y="228764"/>
                  <a:pt x="0" y="0"/>
                </a:cubicBezTo>
                <a:close/>
              </a:path>
            </a:pathLst>
          </a:custGeom>
          <a:ln w="38100">
            <a:solidFill>
              <a:srgbClr val="28517A"/>
            </a:solidFill>
            <a:prstDash val="solid"/>
            <a:tailEnd type="triangle"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D938014-7070-4280-A81A-0939832D1112}"/>
              </a:ext>
            </a:extLst>
          </p:cNvPr>
          <p:cNvSpPr/>
          <p:nvPr/>
        </p:nvSpPr>
        <p:spPr>
          <a:xfrm>
            <a:off x="3286075" y="3546812"/>
            <a:ext cx="320503" cy="312109"/>
          </a:xfrm>
          <a:prstGeom prst="roundRect">
            <a:avLst/>
          </a:prstGeom>
          <a:solidFill>
            <a:srgbClr val="F18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5B3A97-54F3-4112-857A-BCACDCCD7D37}"/>
                  </a:ext>
                </a:extLst>
              </p:cNvPr>
              <p:cNvSpPr txBox="1"/>
              <p:nvPr/>
            </p:nvSpPr>
            <p:spPr>
              <a:xfrm>
                <a:off x="639090" y="3498881"/>
                <a:ext cx="4756675" cy="403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 ~  </m:t>
                      </m:r>
                      <m:sSubSup>
                        <m:sSubSup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5B3A97-54F3-4112-857A-BCACDCCD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" y="3498881"/>
                <a:ext cx="4756675" cy="40370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7C5FDA6-708F-48AA-A50E-7CE30AE173E2}"/>
              </a:ext>
            </a:extLst>
          </p:cNvPr>
          <p:cNvSpPr txBox="1"/>
          <p:nvPr/>
        </p:nvSpPr>
        <p:spPr>
          <a:xfrm>
            <a:off x="6120178" y="1017602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140665-B7D8-4FD2-ACBF-166BD29B8E6B}"/>
              </a:ext>
            </a:extLst>
          </p:cNvPr>
          <p:cNvSpPr/>
          <p:nvPr/>
        </p:nvSpPr>
        <p:spPr>
          <a:xfrm>
            <a:off x="5615078" y="2082189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A49E37D-911D-4C12-A1CE-ED0765487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808" y="1365406"/>
            <a:ext cx="3375177" cy="28838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A1D7881-CB94-45D3-97E1-1C2C64D36CE1}"/>
              </a:ext>
            </a:extLst>
          </p:cNvPr>
          <p:cNvSpPr txBox="1"/>
          <p:nvPr/>
        </p:nvSpPr>
        <p:spPr>
          <a:xfrm>
            <a:off x="6821944" y="2430920"/>
            <a:ext cx="298088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잠깐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 r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</a:t>
            </a:r>
            <a:r>
              <a:rPr lang="ko-KR" altLang="en-US" sz="1600"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뭐죠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C607B4F-828A-4806-8E57-0ABD218E0E8E}"/>
              </a:ext>
            </a:extLst>
          </p:cNvPr>
          <p:cNvSpPr/>
          <p:nvPr/>
        </p:nvSpPr>
        <p:spPr>
          <a:xfrm>
            <a:off x="6084168" y="3728072"/>
            <a:ext cx="785723" cy="332062"/>
          </a:xfrm>
          <a:prstGeom prst="roundRect">
            <a:avLst/>
          </a:prstGeom>
          <a:solidFill>
            <a:schemeClr val="bg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BCB4BED-00AF-4D45-BC1E-AAD932E058F5}"/>
              </a:ext>
            </a:extLst>
          </p:cNvPr>
          <p:cNvCxnSpPr>
            <a:cxnSpLocks/>
          </p:cNvCxnSpPr>
          <p:nvPr/>
        </p:nvCxnSpPr>
        <p:spPr>
          <a:xfrm flipV="1">
            <a:off x="3446326" y="3088609"/>
            <a:ext cx="2487236" cy="453630"/>
          </a:xfrm>
          <a:prstGeom prst="bentConnector3">
            <a:avLst>
              <a:gd name="adj1" fmla="val -29"/>
            </a:avLst>
          </a:prstGeom>
          <a:ln w="28575">
            <a:solidFill>
              <a:srgbClr val="F18C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62C6050B-CBC0-4D29-BBA5-10CFD88CF0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13" y="5456510"/>
            <a:ext cx="951930" cy="811643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C6827C6B-8D36-4BF7-A426-4B0AFBF719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86" y="5442407"/>
            <a:ext cx="951930" cy="811643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84C9AD2A-BC8A-43A1-95FF-5327FED3D1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42" y="5876072"/>
            <a:ext cx="951930" cy="811643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94D8969F-5643-4BB4-BD57-D679AEB338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02" y="5862331"/>
            <a:ext cx="951930" cy="811643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6530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6126" y="2959138"/>
            <a:ext cx="4194106" cy="83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spc="300" dirty="0">
                <a:solidFill>
                  <a:schemeClr val="bg1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범주형 자료분석</a:t>
            </a:r>
            <a:endParaRPr lang="en-US" altLang="ko-KR" sz="2800" b="1" spc="300" dirty="0">
              <a:solidFill>
                <a:schemeClr val="bg1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7200" b="1" spc="300" dirty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699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 검정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1" y="1196752"/>
            <a:ext cx="547260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순서형 자료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D7783B-35D7-43E9-BB01-098F22C53D46}"/>
              </a:ext>
            </a:extLst>
          </p:cNvPr>
          <p:cNvSpPr/>
          <p:nvPr/>
        </p:nvSpPr>
        <p:spPr>
          <a:xfrm>
            <a:off x="1113781" y="2058226"/>
            <a:ext cx="3752798" cy="936104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MH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E42627-1F35-448A-ACC0-3A7B435867BF}"/>
              </a:ext>
            </a:extLst>
          </p:cNvPr>
          <p:cNvSpPr/>
          <p:nvPr/>
        </p:nvSpPr>
        <p:spPr>
          <a:xfrm>
            <a:off x="3476752" y="4662526"/>
            <a:ext cx="2204380" cy="6802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검정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9E9D90-6D57-4C00-9F35-628AFC1AE038}"/>
                  </a:ext>
                </a:extLst>
              </p:cNvPr>
              <p:cNvSpPr txBox="1"/>
              <p:nvPr/>
            </p:nvSpPr>
            <p:spPr>
              <a:xfrm>
                <a:off x="726840" y="5501599"/>
                <a:ext cx="7906344" cy="971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n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과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r </a:t>
                </a:r>
                <a:r>
                  <a:rPr lang="ko-KR" altLang="en-US" sz="20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↑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	   	 </a:t>
                </a:r>
                <a:r>
                  <a:rPr lang="ko-KR" altLang="en-US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검정통계량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20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↑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		P-value 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↓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 	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기각 가능성 </a:t>
                </a:r>
                <a:r>
                  <a:rPr lang="ko-KR" altLang="en-US" sz="20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↑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   	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변수 간의 연관성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O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9E9D90-6D57-4C00-9F35-628AFC1AE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40" y="5501599"/>
                <a:ext cx="7906344" cy="97129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C398D9-4DDC-490F-8458-750B76B7686E}"/>
              </a:ext>
            </a:extLst>
          </p:cNvPr>
          <p:cNvSpPr/>
          <p:nvPr/>
        </p:nvSpPr>
        <p:spPr>
          <a:xfrm>
            <a:off x="833115" y="3200987"/>
            <a:ext cx="4368627" cy="1062327"/>
          </a:xfrm>
          <a:custGeom>
            <a:avLst/>
            <a:gdLst>
              <a:gd name="connsiteX0" fmla="*/ 0 w 4368627"/>
              <a:gd name="connsiteY0" fmla="*/ 0 h 1062327"/>
              <a:gd name="connsiteX1" fmla="*/ 536717 w 4368627"/>
              <a:gd name="connsiteY1" fmla="*/ 0 h 1062327"/>
              <a:gd name="connsiteX2" fmla="*/ 1204493 w 4368627"/>
              <a:gd name="connsiteY2" fmla="*/ 0 h 1062327"/>
              <a:gd name="connsiteX3" fmla="*/ 1784896 w 4368627"/>
              <a:gd name="connsiteY3" fmla="*/ 0 h 1062327"/>
              <a:gd name="connsiteX4" fmla="*/ 2321613 w 4368627"/>
              <a:gd name="connsiteY4" fmla="*/ 0 h 1062327"/>
              <a:gd name="connsiteX5" fmla="*/ 2989389 w 4368627"/>
              <a:gd name="connsiteY5" fmla="*/ 0 h 1062327"/>
              <a:gd name="connsiteX6" fmla="*/ 3613479 w 4368627"/>
              <a:gd name="connsiteY6" fmla="*/ 0 h 1062327"/>
              <a:gd name="connsiteX7" fmla="*/ 4368627 w 4368627"/>
              <a:gd name="connsiteY7" fmla="*/ 0 h 1062327"/>
              <a:gd name="connsiteX8" fmla="*/ 4368627 w 4368627"/>
              <a:gd name="connsiteY8" fmla="*/ 552410 h 1062327"/>
              <a:gd name="connsiteX9" fmla="*/ 4368627 w 4368627"/>
              <a:gd name="connsiteY9" fmla="*/ 1062327 h 1062327"/>
              <a:gd name="connsiteX10" fmla="*/ 3831910 w 4368627"/>
              <a:gd name="connsiteY10" fmla="*/ 1062327 h 1062327"/>
              <a:gd name="connsiteX11" fmla="*/ 3338879 w 4368627"/>
              <a:gd name="connsiteY11" fmla="*/ 1062327 h 1062327"/>
              <a:gd name="connsiteX12" fmla="*/ 2671103 w 4368627"/>
              <a:gd name="connsiteY12" fmla="*/ 1062327 h 1062327"/>
              <a:gd name="connsiteX13" fmla="*/ 2134386 w 4368627"/>
              <a:gd name="connsiteY13" fmla="*/ 1062327 h 1062327"/>
              <a:gd name="connsiteX14" fmla="*/ 1466610 w 4368627"/>
              <a:gd name="connsiteY14" fmla="*/ 1062327 h 1062327"/>
              <a:gd name="connsiteX15" fmla="*/ 755148 w 4368627"/>
              <a:gd name="connsiteY15" fmla="*/ 1062327 h 1062327"/>
              <a:gd name="connsiteX16" fmla="*/ 0 w 4368627"/>
              <a:gd name="connsiteY16" fmla="*/ 1062327 h 1062327"/>
              <a:gd name="connsiteX17" fmla="*/ 0 w 4368627"/>
              <a:gd name="connsiteY17" fmla="*/ 509917 h 1062327"/>
              <a:gd name="connsiteX18" fmla="*/ 0 w 4368627"/>
              <a:gd name="connsiteY18" fmla="*/ 0 h 106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68627" h="1062327" fill="none" extrusionOk="0">
                <a:moveTo>
                  <a:pt x="0" y="0"/>
                </a:moveTo>
                <a:cubicBezTo>
                  <a:pt x="118807" y="-15460"/>
                  <a:pt x="396242" y="-21064"/>
                  <a:pt x="536717" y="0"/>
                </a:cubicBezTo>
                <a:cubicBezTo>
                  <a:pt x="677192" y="21064"/>
                  <a:pt x="1037745" y="-31010"/>
                  <a:pt x="1204493" y="0"/>
                </a:cubicBezTo>
                <a:cubicBezTo>
                  <a:pt x="1371241" y="31010"/>
                  <a:pt x="1662840" y="13751"/>
                  <a:pt x="1784896" y="0"/>
                </a:cubicBezTo>
                <a:cubicBezTo>
                  <a:pt x="1906952" y="-13751"/>
                  <a:pt x="2058209" y="12369"/>
                  <a:pt x="2321613" y="0"/>
                </a:cubicBezTo>
                <a:cubicBezTo>
                  <a:pt x="2585017" y="-12369"/>
                  <a:pt x="2838865" y="-32225"/>
                  <a:pt x="2989389" y="0"/>
                </a:cubicBezTo>
                <a:cubicBezTo>
                  <a:pt x="3139913" y="32225"/>
                  <a:pt x="3477550" y="5672"/>
                  <a:pt x="3613479" y="0"/>
                </a:cubicBezTo>
                <a:cubicBezTo>
                  <a:pt x="3749408" y="-5672"/>
                  <a:pt x="4074235" y="8594"/>
                  <a:pt x="4368627" y="0"/>
                </a:cubicBezTo>
                <a:cubicBezTo>
                  <a:pt x="4349936" y="136022"/>
                  <a:pt x="4350638" y="438109"/>
                  <a:pt x="4368627" y="552410"/>
                </a:cubicBezTo>
                <a:cubicBezTo>
                  <a:pt x="4386617" y="666711"/>
                  <a:pt x="4377142" y="814787"/>
                  <a:pt x="4368627" y="1062327"/>
                </a:cubicBezTo>
                <a:cubicBezTo>
                  <a:pt x="4150515" y="1049522"/>
                  <a:pt x="3999764" y="1056154"/>
                  <a:pt x="3831910" y="1062327"/>
                </a:cubicBezTo>
                <a:cubicBezTo>
                  <a:pt x="3664056" y="1068500"/>
                  <a:pt x="3584386" y="1055153"/>
                  <a:pt x="3338879" y="1062327"/>
                </a:cubicBezTo>
                <a:cubicBezTo>
                  <a:pt x="3093372" y="1069501"/>
                  <a:pt x="2911837" y="1076908"/>
                  <a:pt x="2671103" y="1062327"/>
                </a:cubicBezTo>
                <a:cubicBezTo>
                  <a:pt x="2430369" y="1047746"/>
                  <a:pt x="2328259" y="1057182"/>
                  <a:pt x="2134386" y="1062327"/>
                </a:cubicBezTo>
                <a:cubicBezTo>
                  <a:pt x="1940513" y="1067472"/>
                  <a:pt x="1686301" y="1067869"/>
                  <a:pt x="1466610" y="1062327"/>
                </a:cubicBezTo>
                <a:cubicBezTo>
                  <a:pt x="1246919" y="1056785"/>
                  <a:pt x="1021146" y="1046136"/>
                  <a:pt x="755148" y="1062327"/>
                </a:cubicBezTo>
                <a:cubicBezTo>
                  <a:pt x="489150" y="1078518"/>
                  <a:pt x="239754" y="1041125"/>
                  <a:pt x="0" y="1062327"/>
                </a:cubicBezTo>
                <a:cubicBezTo>
                  <a:pt x="-26925" y="930234"/>
                  <a:pt x="20156" y="674211"/>
                  <a:pt x="0" y="509917"/>
                </a:cubicBezTo>
                <a:cubicBezTo>
                  <a:pt x="-20156" y="345623"/>
                  <a:pt x="-12429" y="226419"/>
                  <a:pt x="0" y="0"/>
                </a:cubicBezTo>
                <a:close/>
              </a:path>
              <a:path w="4368627" h="1062327" stroke="0" extrusionOk="0">
                <a:moveTo>
                  <a:pt x="0" y="0"/>
                </a:moveTo>
                <a:cubicBezTo>
                  <a:pt x="281312" y="-26677"/>
                  <a:pt x="347275" y="8782"/>
                  <a:pt x="580403" y="0"/>
                </a:cubicBezTo>
                <a:cubicBezTo>
                  <a:pt x="813531" y="-8782"/>
                  <a:pt x="911570" y="17077"/>
                  <a:pt x="1073434" y="0"/>
                </a:cubicBezTo>
                <a:cubicBezTo>
                  <a:pt x="1235298" y="-17077"/>
                  <a:pt x="1569193" y="-29524"/>
                  <a:pt x="1784896" y="0"/>
                </a:cubicBezTo>
                <a:cubicBezTo>
                  <a:pt x="2000599" y="29524"/>
                  <a:pt x="2123033" y="-18622"/>
                  <a:pt x="2365299" y="0"/>
                </a:cubicBezTo>
                <a:cubicBezTo>
                  <a:pt x="2607565" y="18622"/>
                  <a:pt x="2806318" y="5268"/>
                  <a:pt x="2945703" y="0"/>
                </a:cubicBezTo>
                <a:cubicBezTo>
                  <a:pt x="3085088" y="-5268"/>
                  <a:pt x="3479886" y="-4220"/>
                  <a:pt x="3657165" y="0"/>
                </a:cubicBezTo>
                <a:cubicBezTo>
                  <a:pt x="3834444" y="4220"/>
                  <a:pt x="4197435" y="-6064"/>
                  <a:pt x="4368627" y="0"/>
                </a:cubicBezTo>
                <a:cubicBezTo>
                  <a:pt x="4350451" y="274203"/>
                  <a:pt x="4359877" y="294128"/>
                  <a:pt x="4368627" y="552410"/>
                </a:cubicBezTo>
                <a:cubicBezTo>
                  <a:pt x="4377378" y="810692"/>
                  <a:pt x="4375811" y="827436"/>
                  <a:pt x="4368627" y="1062327"/>
                </a:cubicBezTo>
                <a:cubicBezTo>
                  <a:pt x="4210738" y="1073220"/>
                  <a:pt x="4053800" y="1053161"/>
                  <a:pt x="3831910" y="1062327"/>
                </a:cubicBezTo>
                <a:cubicBezTo>
                  <a:pt x="3610020" y="1071493"/>
                  <a:pt x="3395191" y="1047951"/>
                  <a:pt x="3207820" y="1062327"/>
                </a:cubicBezTo>
                <a:cubicBezTo>
                  <a:pt x="3020449" y="1076704"/>
                  <a:pt x="2866467" y="1059946"/>
                  <a:pt x="2627417" y="1062327"/>
                </a:cubicBezTo>
                <a:cubicBezTo>
                  <a:pt x="2388367" y="1064708"/>
                  <a:pt x="2232585" y="1028811"/>
                  <a:pt x="1915955" y="1062327"/>
                </a:cubicBezTo>
                <a:cubicBezTo>
                  <a:pt x="1599325" y="1095843"/>
                  <a:pt x="1392768" y="1084163"/>
                  <a:pt x="1204493" y="1062327"/>
                </a:cubicBezTo>
                <a:cubicBezTo>
                  <a:pt x="1016218" y="1040491"/>
                  <a:pt x="884126" y="1066085"/>
                  <a:pt x="667776" y="1062327"/>
                </a:cubicBezTo>
                <a:cubicBezTo>
                  <a:pt x="451426" y="1058569"/>
                  <a:pt x="307025" y="1044766"/>
                  <a:pt x="0" y="1062327"/>
                </a:cubicBezTo>
                <a:cubicBezTo>
                  <a:pt x="15251" y="819609"/>
                  <a:pt x="-14485" y="659157"/>
                  <a:pt x="0" y="509917"/>
                </a:cubicBezTo>
                <a:cubicBezTo>
                  <a:pt x="14485" y="360677"/>
                  <a:pt x="21196" y="228764"/>
                  <a:pt x="0" y="0"/>
                </a:cubicBezTo>
                <a:close/>
              </a:path>
            </a:pathLst>
          </a:custGeom>
          <a:ln w="38100">
            <a:solidFill>
              <a:srgbClr val="28517A"/>
            </a:solidFill>
            <a:prstDash val="solid"/>
            <a:tailEnd type="triangle"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D938014-7070-4280-A81A-0939832D1112}"/>
              </a:ext>
            </a:extLst>
          </p:cNvPr>
          <p:cNvSpPr/>
          <p:nvPr/>
        </p:nvSpPr>
        <p:spPr>
          <a:xfrm>
            <a:off x="3286075" y="3546812"/>
            <a:ext cx="320503" cy="312109"/>
          </a:xfrm>
          <a:prstGeom prst="roundRect">
            <a:avLst/>
          </a:prstGeom>
          <a:solidFill>
            <a:srgbClr val="F18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5B3A97-54F3-4112-857A-BCACDCCD7D37}"/>
                  </a:ext>
                </a:extLst>
              </p:cNvPr>
              <p:cNvSpPr txBox="1"/>
              <p:nvPr/>
            </p:nvSpPr>
            <p:spPr>
              <a:xfrm>
                <a:off x="639090" y="3498881"/>
                <a:ext cx="4756675" cy="403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 ~  </m:t>
                      </m:r>
                      <m:sSubSup>
                        <m:sSubSup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5B3A97-54F3-4112-857A-BCACDCCD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" y="3498881"/>
                <a:ext cx="4756675" cy="40370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7C5FDA6-708F-48AA-A50E-7CE30AE173E2}"/>
              </a:ext>
            </a:extLst>
          </p:cNvPr>
          <p:cNvSpPr txBox="1"/>
          <p:nvPr/>
        </p:nvSpPr>
        <p:spPr>
          <a:xfrm>
            <a:off x="6120178" y="1017602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140665-B7D8-4FD2-ACBF-166BD29B8E6B}"/>
              </a:ext>
            </a:extLst>
          </p:cNvPr>
          <p:cNvSpPr/>
          <p:nvPr/>
        </p:nvSpPr>
        <p:spPr>
          <a:xfrm>
            <a:off x="5615078" y="2082189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A49E37D-911D-4C12-A1CE-ED0765487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808" y="1365406"/>
            <a:ext cx="3375177" cy="28838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A1D7881-CB94-45D3-97E1-1C2C64D36CE1}"/>
              </a:ext>
            </a:extLst>
          </p:cNvPr>
          <p:cNvSpPr txBox="1"/>
          <p:nvPr/>
        </p:nvSpPr>
        <p:spPr>
          <a:xfrm>
            <a:off x="6821944" y="2430920"/>
            <a:ext cx="298088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잠깐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 r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</a:t>
            </a:r>
            <a:r>
              <a:rPr lang="ko-KR" altLang="en-US" sz="1600"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뭐죠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C607B4F-828A-4806-8E57-0ABD218E0E8E}"/>
              </a:ext>
            </a:extLst>
          </p:cNvPr>
          <p:cNvSpPr/>
          <p:nvPr/>
        </p:nvSpPr>
        <p:spPr>
          <a:xfrm>
            <a:off x="6084168" y="3728072"/>
            <a:ext cx="785723" cy="332062"/>
          </a:xfrm>
          <a:prstGeom prst="roundRect">
            <a:avLst/>
          </a:prstGeom>
          <a:solidFill>
            <a:schemeClr val="bg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BCB4BED-00AF-4D45-BC1E-AAD932E058F5}"/>
              </a:ext>
            </a:extLst>
          </p:cNvPr>
          <p:cNvCxnSpPr>
            <a:cxnSpLocks/>
          </p:cNvCxnSpPr>
          <p:nvPr/>
        </p:nvCxnSpPr>
        <p:spPr>
          <a:xfrm flipV="1">
            <a:off x="3446326" y="3088609"/>
            <a:ext cx="2487236" cy="453630"/>
          </a:xfrm>
          <a:prstGeom prst="bentConnector3">
            <a:avLst>
              <a:gd name="adj1" fmla="val -29"/>
            </a:avLst>
          </a:prstGeom>
          <a:ln w="28575">
            <a:solidFill>
              <a:srgbClr val="F18C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62C6050B-CBC0-4D29-BBA5-10CFD88CF0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13" y="5456510"/>
            <a:ext cx="951930" cy="811643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C6827C6B-8D36-4BF7-A426-4B0AFBF719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86" y="5442407"/>
            <a:ext cx="951930" cy="811643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84C9AD2A-BC8A-43A1-95FF-5327FED3D1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42" y="5876072"/>
            <a:ext cx="951930" cy="811643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94D8969F-5643-4BB4-BD57-D679AEB338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02" y="5862331"/>
            <a:ext cx="951930" cy="811643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3D039E-29F3-480E-B1F3-6F6E3195C1C1}"/>
              </a:ext>
            </a:extLst>
          </p:cNvPr>
          <p:cNvSpPr/>
          <p:nvPr/>
        </p:nvSpPr>
        <p:spPr>
          <a:xfrm>
            <a:off x="-4191" y="8350"/>
            <a:ext cx="9144000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60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60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200" i="1">
              <a:effectLst/>
              <a:latin typeface="Cambria Math" panose="02040503050406030204" pitchFamily="18" charset="0"/>
              <a:ea typeface="나눔스퀘어_ac" panose="020B0600000101010101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ko-KR" sz="2200" i="1">
              <a:latin typeface="Cambria Math" panose="02040503050406030204" pitchFamily="18" charset="0"/>
              <a:ea typeface="나눔스퀘어_ac" panose="020B0600000101010101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ko-KR" sz="2200" i="1" dirty="0">
              <a:effectLst/>
              <a:latin typeface="Cambria Math" panose="02040503050406030204" pitchFamily="18" charset="0"/>
              <a:ea typeface="나눔스퀘어_ac" panose="020B0600000101010101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A23AC2-FE87-405D-8C58-DC850175677D}"/>
              </a:ext>
            </a:extLst>
          </p:cNvPr>
          <p:cNvSpPr txBox="1"/>
          <p:nvPr/>
        </p:nvSpPr>
        <p:spPr>
          <a:xfrm>
            <a:off x="1398754" y="703374"/>
            <a:ext cx="6562515" cy="759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피어슨</a:t>
            </a:r>
            <a:r>
              <a:rPr lang="ko-KR" altLang="en-US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200" b="1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교차적률</a:t>
            </a:r>
            <a:r>
              <a:rPr lang="ko-KR" altLang="en-US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상관계수</a:t>
            </a:r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r )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411855A-78EA-4BF1-8D0F-645666DDE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460" y="1895900"/>
            <a:ext cx="5163339" cy="1495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D11B8A-2C39-4828-9160-20135DEEDA87}"/>
                  </a:ext>
                </a:extLst>
              </p:cNvPr>
              <p:cNvSpPr txBox="1"/>
              <p:nvPr/>
            </p:nvSpPr>
            <p:spPr>
              <a:xfrm>
                <a:off x="507681" y="4100709"/>
                <a:ext cx="5100853" cy="2947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▶</a:t>
                </a:r>
                <a:r>
                  <a:rPr lang="ko-KR" altLang="en-US" b="1" dirty="0">
                    <a:solidFill>
                      <a:srgbClr val="FFC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공통점</a:t>
                </a:r>
                <a:endParaRPr lang="en-US" altLang="ko-KR" b="1" dirty="0">
                  <a:solidFill>
                    <a:srgbClr val="FFC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/>
                        <a:cs typeface="Times New Roman" panose="02020603050405020304" pitchFamily="18" charset="0"/>
                      </a:rPr>
                      <m:t>−1≤ 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/>
                        <a:cs typeface="Times New Roman" panose="02020603050405020304" pitchFamily="18" charset="0"/>
                      </a:rPr>
                      <m:t> ≤1</m:t>
                    </m:r>
                  </m:oMath>
                </a14:m>
                <a:r>
                  <a:rPr lang="ko-KR" altLang="ko-KR" dirty="0">
                    <a:solidFill>
                      <a:schemeClr val="bg1"/>
                    </a:solidFill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의 범위</a:t>
                </a:r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r 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값이 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에 가까울수록 </a:t>
                </a:r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	</a:t>
                </a:r>
                <a:r>
                  <a:rPr lang="ko-KR" altLang="en-US" sz="18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변수 간의 연관성↓</a:t>
                </a:r>
                <a:endParaRPr lang="en-US" altLang="ko-KR" sz="18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8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D11B8A-2C39-4828-9160-20135DEE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1" y="4100709"/>
                <a:ext cx="5100853" cy="2947282"/>
              </a:xfrm>
              <a:prstGeom prst="rect">
                <a:avLst/>
              </a:prstGeom>
              <a:blipFill>
                <a:blip r:embed="rId7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3276BA-34EB-4041-B1F5-10F4511EF20B}"/>
                  </a:ext>
                </a:extLst>
              </p:cNvPr>
              <p:cNvSpPr txBox="1"/>
              <p:nvPr/>
            </p:nvSpPr>
            <p:spPr>
              <a:xfrm>
                <a:off x="5089402" y="4089829"/>
                <a:ext cx="4628560" cy="1746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▶</a:t>
                </a:r>
                <a:r>
                  <a:rPr lang="ko-KR" altLang="en-US" dirty="0">
                    <a:solidFill>
                      <a:srgbClr val="00B0F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b="1" dirty="0">
                    <a:solidFill>
                      <a:srgbClr val="00B0F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차이점</a:t>
                </a:r>
                <a:endParaRPr lang="en-US" altLang="ko-KR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 </a:t>
                </a:r>
                <a:r>
                  <a:rPr lang="ko-KR" altLang="en-US" sz="18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범주</a:t>
                </a:r>
                <a:r>
                  <a:rPr lang="en-US" altLang="ko-KR" sz="18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8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수준에 점수를 할당</a:t>
                </a:r>
                <a:endParaRPr lang="en-US" altLang="ko-KR" sz="18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/>
                        <a:cs typeface="Times New Roman" panose="02020603050405020304" pitchFamily="18" charset="0"/>
                      </a:rPr>
                      <m:t>≤ </m:t>
                    </m:r>
                    <m:sSub>
                      <m:sSubPr>
                        <m:ctrlPr>
                          <a:rPr lang="ko-KR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/>
                        <a:cs typeface="Times New Roman" panose="02020603050405020304" pitchFamily="18" charset="0"/>
                      </a:rPr>
                      <m:t>≤…≤ </m:t>
                    </m:r>
                    <m:sSub>
                      <m:sSubPr>
                        <m:ctrlPr>
                          <a:rPr lang="ko-KR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,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/>
                        <a:cs typeface="Times New Roman" panose="02020603050405020304" pitchFamily="18" charset="0"/>
                      </a:rPr>
                      <m:t>≤ </m:t>
                    </m:r>
                    <m:sSub>
                      <m:sSubPr>
                        <m:ctrlPr>
                          <a:rPr lang="ko-KR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/>
                        <a:cs typeface="Times New Roman" panose="02020603050405020304" pitchFamily="18" charset="0"/>
                      </a:rPr>
                      <m:t>≤…≤ </m:t>
                    </m:r>
                    <m:sSub>
                      <m:sSubPr>
                        <m:ctrlPr>
                          <a:rPr lang="ko-KR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/>
                            <a:cs typeface="Times New Roman" panose="020206030504050203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3276BA-34EB-4041-B1F5-10F4511E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402" y="4089829"/>
                <a:ext cx="4628560" cy="1746440"/>
              </a:xfrm>
              <a:prstGeom prst="rect">
                <a:avLst/>
              </a:prstGeom>
              <a:blipFill>
                <a:blip r:embed="rId8"/>
                <a:stretch>
                  <a:fillRect l="-1186" b="-4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3AC774B-F3EA-450F-A431-5B9694916977}"/>
              </a:ext>
            </a:extLst>
          </p:cNvPr>
          <p:cNvSpPr txBox="1"/>
          <p:nvPr/>
        </p:nvSpPr>
        <p:spPr>
          <a:xfrm>
            <a:off x="2353098" y="3430341"/>
            <a:ext cx="547260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공분산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표준편차의 곱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인 상관계수의 같은 형식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직사각형 45">
            <a:extLst>
              <a:ext uri="{FF2B5EF4-FFF2-40B4-BE49-F238E27FC236}">
                <a16:creationId xmlns:a16="http://schemas.microsoft.com/office/drawing/2014/main" id="{3F9F5B08-774B-488C-9785-8A3D59D739E9}"/>
              </a:ext>
            </a:extLst>
          </p:cNvPr>
          <p:cNvSpPr/>
          <p:nvPr/>
        </p:nvSpPr>
        <p:spPr>
          <a:xfrm>
            <a:off x="285406" y="4058051"/>
            <a:ext cx="4113386" cy="2024469"/>
          </a:xfrm>
          <a:custGeom>
            <a:avLst/>
            <a:gdLst>
              <a:gd name="connsiteX0" fmla="*/ 0 w 4113386"/>
              <a:gd name="connsiteY0" fmla="*/ 0 h 2024469"/>
              <a:gd name="connsiteX1" fmla="*/ 603297 w 4113386"/>
              <a:gd name="connsiteY1" fmla="*/ 0 h 2024469"/>
              <a:gd name="connsiteX2" fmla="*/ 1329995 w 4113386"/>
              <a:gd name="connsiteY2" fmla="*/ 0 h 2024469"/>
              <a:gd name="connsiteX3" fmla="*/ 1974425 w 4113386"/>
              <a:gd name="connsiteY3" fmla="*/ 0 h 2024469"/>
              <a:gd name="connsiteX4" fmla="*/ 2577722 w 4113386"/>
              <a:gd name="connsiteY4" fmla="*/ 0 h 2024469"/>
              <a:gd name="connsiteX5" fmla="*/ 3304420 w 4113386"/>
              <a:gd name="connsiteY5" fmla="*/ 0 h 2024469"/>
              <a:gd name="connsiteX6" fmla="*/ 4113386 w 4113386"/>
              <a:gd name="connsiteY6" fmla="*/ 0 h 2024469"/>
              <a:gd name="connsiteX7" fmla="*/ 4113386 w 4113386"/>
              <a:gd name="connsiteY7" fmla="*/ 674823 h 2024469"/>
              <a:gd name="connsiteX8" fmla="*/ 4113386 w 4113386"/>
              <a:gd name="connsiteY8" fmla="*/ 1309157 h 2024469"/>
              <a:gd name="connsiteX9" fmla="*/ 4113386 w 4113386"/>
              <a:gd name="connsiteY9" fmla="*/ 2024469 h 2024469"/>
              <a:gd name="connsiteX10" fmla="*/ 3510089 w 4113386"/>
              <a:gd name="connsiteY10" fmla="*/ 2024469 h 2024469"/>
              <a:gd name="connsiteX11" fmla="*/ 2947927 w 4113386"/>
              <a:gd name="connsiteY11" fmla="*/ 2024469 h 2024469"/>
              <a:gd name="connsiteX12" fmla="*/ 2221228 w 4113386"/>
              <a:gd name="connsiteY12" fmla="*/ 2024469 h 2024469"/>
              <a:gd name="connsiteX13" fmla="*/ 1617932 w 4113386"/>
              <a:gd name="connsiteY13" fmla="*/ 2024469 h 2024469"/>
              <a:gd name="connsiteX14" fmla="*/ 891234 w 4113386"/>
              <a:gd name="connsiteY14" fmla="*/ 2024469 h 2024469"/>
              <a:gd name="connsiteX15" fmla="*/ 0 w 4113386"/>
              <a:gd name="connsiteY15" fmla="*/ 2024469 h 2024469"/>
              <a:gd name="connsiteX16" fmla="*/ 0 w 4113386"/>
              <a:gd name="connsiteY16" fmla="*/ 1369891 h 2024469"/>
              <a:gd name="connsiteX17" fmla="*/ 0 w 4113386"/>
              <a:gd name="connsiteY17" fmla="*/ 674823 h 2024469"/>
              <a:gd name="connsiteX18" fmla="*/ 0 w 4113386"/>
              <a:gd name="connsiteY18" fmla="*/ 0 h 202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13386" h="2024469" fill="none" extrusionOk="0">
                <a:moveTo>
                  <a:pt x="0" y="0"/>
                </a:moveTo>
                <a:cubicBezTo>
                  <a:pt x="220376" y="3885"/>
                  <a:pt x="362068" y="-431"/>
                  <a:pt x="603297" y="0"/>
                </a:cubicBezTo>
                <a:cubicBezTo>
                  <a:pt x="844526" y="431"/>
                  <a:pt x="1133744" y="21726"/>
                  <a:pt x="1329995" y="0"/>
                </a:cubicBezTo>
                <a:cubicBezTo>
                  <a:pt x="1526246" y="-21726"/>
                  <a:pt x="1730957" y="-21028"/>
                  <a:pt x="1974425" y="0"/>
                </a:cubicBezTo>
                <a:cubicBezTo>
                  <a:pt x="2217893" y="21028"/>
                  <a:pt x="2366552" y="29392"/>
                  <a:pt x="2577722" y="0"/>
                </a:cubicBezTo>
                <a:cubicBezTo>
                  <a:pt x="2788892" y="-29392"/>
                  <a:pt x="3029729" y="-7910"/>
                  <a:pt x="3304420" y="0"/>
                </a:cubicBezTo>
                <a:cubicBezTo>
                  <a:pt x="3579111" y="7910"/>
                  <a:pt x="3727936" y="20728"/>
                  <a:pt x="4113386" y="0"/>
                </a:cubicBezTo>
                <a:cubicBezTo>
                  <a:pt x="4133103" y="237593"/>
                  <a:pt x="4128859" y="365072"/>
                  <a:pt x="4113386" y="674823"/>
                </a:cubicBezTo>
                <a:cubicBezTo>
                  <a:pt x="4097913" y="984574"/>
                  <a:pt x="4109192" y="1107096"/>
                  <a:pt x="4113386" y="1309157"/>
                </a:cubicBezTo>
                <a:cubicBezTo>
                  <a:pt x="4117580" y="1511218"/>
                  <a:pt x="4107344" y="1824285"/>
                  <a:pt x="4113386" y="2024469"/>
                </a:cubicBezTo>
                <a:cubicBezTo>
                  <a:pt x="3896881" y="1996297"/>
                  <a:pt x="3677934" y="2048211"/>
                  <a:pt x="3510089" y="2024469"/>
                </a:cubicBezTo>
                <a:cubicBezTo>
                  <a:pt x="3342244" y="2000727"/>
                  <a:pt x="3064220" y="2003843"/>
                  <a:pt x="2947927" y="2024469"/>
                </a:cubicBezTo>
                <a:cubicBezTo>
                  <a:pt x="2831634" y="2045095"/>
                  <a:pt x="2492387" y="2059304"/>
                  <a:pt x="2221228" y="2024469"/>
                </a:cubicBezTo>
                <a:cubicBezTo>
                  <a:pt x="1950069" y="1989634"/>
                  <a:pt x="1836204" y="2011058"/>
                  <a:pt x="1617932" y="2024469"/>
                </a:cubicBezTo>
                <a:cubicBezTo>
                  <a:pt x="1399660" y="2037880"/>
                  <a:pt x="1112406" y="2020038"/>
                  <a:pt x="891234" y="2024469"/>
                </a:cubicBezTo>
                <a:cubicBezTo>
                  <a:pt x="670062" y="2028900"/>
                  <a:pt x="346250" y="2013979"/>
                  <a:pt x="0" y="2024469"/>
                </a:cubicBezTo>
                <a:cubicBezTo>
                  <a:pt x="1821" y="1838758"/>
                  <a:pt x="6533" y="1544576"/>
                  <a:pt x="0" y="1369891"/>
                </a:cubicBezTo>
                <a:cubicBezTo>
                  <a:pt x="-6533" y="1195206"/>
                  <a:pt x="-27643" y="978306"/>
                  <a:pt x="0" y="674823"/>
                </a:cubicBezTo>
                <a:cubicBezTo>
                  <a:pt x="27643" y="371340"/>
                  <a:pt x="-9782" y="214442"/>
                  <a:pt x="0" y="0"/>
                </a:cubicBezTo>
                <a:close/>
              </a:path>
              <a:path w="4113386" h="2024469" stroke="0" extrusionOk="0">
                <a:moveTo>
                  <a:pt x="0" y="0"/>
                </a:moveTo>
                <a:cubicBezTo>
                  <a:pt x="319041" y="-999"/>
                  <a:pt x="496127" y="-3384"/>
                  <a:pt x="644430" y="0"/>
                </a:cubicBezTo>
                <a:cubicBezTo>
                  <a:pt x="792733" y="3384"/>
                  <a:pt x="982602" y="-8471"/>
                  <a:pt x="1206593" y="0"/>
                </a:cubicBezTo>
                <a:cubicBezTo>
                  <a:pt x="1430584" y="8471"/>
                  <a:pt x="1626172" y="29625"/>
                  <a:pt x="1974425" y="0"/>
                </a:cubicBezTo>
                <a:cubicBezTo>
                  <a:pt x="2322678" y="-29625"/>
                  <a:pt x="2308834" y="24480"/>
                  <a:pt x="2618856" y="0"/>
                </a:cubicBezTo>
                <a:cubicBezTo>
                  <a:pt x="2928878" y="-24480"/>
                  <a:pt x="2956201" y="30840"/>
                  <a:pt x="3263286" y="0"/>
                </a:cubicBezTo>
                <a:cubicBezTo>
                  <a:pt x="3570371" y="-30840"/>
                  <a:pt x="3715982" y="23316"/>
                  <a:pt x="4113386" y="0"/>
                </a:cubicBezTo>
                <a:cubicBezTo>
                  <a:pt x="4125393" y="163907"/>
                  <a:pt x="4100713" y="474921"/>
                  <a:pt x="4113386" y="634334"/>
                </a:cubicBezTo>
                <a:cubicBezTo>
                  <a:pt x="4126059" y="793747"/>
                  <a:pt x="4101538" y="973532"/>
                  <a:pt x="4113386" y="1309157"/>
                </a:cubicBezTo>
                <a:cubicBezTo>
                  <a:pt x="4125234" y="1644782"/>
                  <a:pt x="4148693" y="1836041"/>
                  <a:pt x="4113386" y="2024469"/>
                </a:cubicBezTo>
                <a:cubicBezTo>
                  <a:pt x="3917322" y="2042819"/>
                  <a:pt x="3768623" y="2048251"/>
                  <a:pt x="3510089" y="2024469"/>
                </a:cubicBezTo>
                <a:cubicBezTo>
                  <a:pt x="3251555" y="2000687"/>
                  <a:pt x="3022701" y="2010258"/>
                  <a:pt x="2824525" y="2024469"/>
                </a:cubicBezTo>
                <a:cubicBezTo>
                  <a:pt x="2626349" y="2038680"/>
                  <a:pt x="2470972" y="2055433"/>
                  <a:pt x="2180095" y="2024469"/>
                </a:cubicBezTo>
                <a:cubicBezTo>
                  <a:pt x="1889218" y="1993506"/>
                  <a:pt x="1648992" y="2010914"/>
                  <a:pt x="1412263" y="2024469"/>
                </a:cubicBezTo>
                <a:cubicBezTo>
                  <a:pt x="1175534" y="2038024"/>
                  <a:pt x="1009819" y="1992655"/>
                  <a:pt x="644430" y="2024469"/>
                </a:cubicBezTo>
                <a:cubicBezTo>
                  <a:pt x="279041" y="2056283"/>
                  <a:pt x="137120" y="2037492"/>
                  <a:pt x="0" y="2024469"/>
                </a:cubicBezTo>
                <a:cubicBezTo>
                  <a:pt x="10188" y="1888362"/>
                  <a:pt x="32139" y="1572136"/>
                  <a:pt x="0" y="1349646"/>
                </a:cubicBezTo>
                <a:cubicBezTo>
                  <a:pt x="-32139" y="1127156"/>
                  <a:pt x="29160" y="968259"/>
                  <a:pt x="0" y="695068"/>
                </a:cubicBezTo>
                <a:cubicBezTo>
                  <a:pt x="-29160" y="421877"/>
                  <a:pt x="-29917" y="315931"/>
                  <a:pt x="0" y="0"/>
                </a:cubicBezTo>
                <a:close/>
              </a:path>
            </a:pathLst>
          </a:custGeom>
          <a:ln w="38100">
            <a:solidFill>
              <a:srgbClr val="FFC000"/>
            </a:solidFill>
            <a:prstDash val="solid"/>
            <a:tailEnd type="triangle"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직사각형 47">
            <a:extLst>
              <a:ext uri="{FF2B5EF4-FFF2-40B4-BE49-F238E27FC236}">
                <a16:creationId xmlns:a16="http://schemas.microsoft.com/office/drawing/2014/main" id="{E08D87DB-3053-4E2E-B036-F7C5079CBD6B}"/>
              </a:ext>
            </a:extLst>
          </p:cNvPr>
          <p:cNvSpPr/>
          <p:nvPr/>
        </p:nvSpPr>
        <p:spPr>
          <a:xfrm>
            <a:off x="4982450" y="4066042"/>
            <a:ext cx="3915730" cy="2041512"/>
          </a:xfrm>
          <a:custGeom>
            <a:avLst/>
            <a:gdLst>
              <a:gd name="connsiteX0" fmla="*/ 0 w 3915730"/>
              <a:gd name="connsiteY0" fmla="*/ 0 h 2041512"/>
              <a:gd name="connsiteX1" fmla="*/ 574307 w 3915730"/>
              <a:gd name="connsiteY1" fmla="*/ 0 h 2041512"/>
              <a:gd name="connsiteX2" fmla="*/ 1266086 w 3915730"/>
              <a:gd name="connsiteY2" fmla="*/ 0 h 2041512"/>
              <a:gd name="connsiteX3" fmla="*/ 1879550 w 3915730"/>
              <a:gd name="connsiteY3" fmla="*/ 0 h 2041512"/>
              <a:gd name="connsiteX4" fmla="*/ 2453857 w 3915730"/>
              <a:gd name="connsiteY4" fmla="*/ 0 h 2041512"/>
              <a:gd name="connsiteX5" fmla="*/ 3145636 w 3915730"/>
              <a:gd name="connsiteY5" fmla="*/ 0 h 2041512"/>
              <a:gd name="connsiteX6" fmla="*/ 3915730 w 3915730"/>
              <a:gd name="connsiteY6" fmla="*/ 0 h 2041512"/>
              <a:gd name="connsiteX7" fmla="*/ 3915730 w 3915730"/>
              <a:gd name="connsiteY7" fmla="*/ 680504 h 2041512"/>
              <a:gd name="connsiteX8" fmla="*/ 3915730 w 3915730"/>
              <a:gd name="connsiteY8" fmla="*/ 1320178 h 2041512"/>
              <a:gd name="connsiteX9" fmla="*/ 3915730 w 3915730"/>
              <a:gd name="connsiteY9" fmla="*/ 2041512 h 2041512"/>
              <a:gd name="connsiteX10" fmla="*/ 3341423 w 3915730"/>
              <a:gd name="connsiteY10" fmla="*/ 2041512 h 2041512"/>
              <a:gd name="connsiteX11" fmla="*/ 2806273 w 3915730"/>
              <a:gd name="connsiteY11" fmla="*/ 2041512 h 2041512"/>
              <a:gd name="connsiteX12" fmla="*/ 2114494 w 3915730"/>
              <a:gd name="connsiteY12" fmla="*/ 2041512 h 2041512"/>
              <a:gd name="connsiteX13" fmla="*/ 1540187 w 3915730"/>
              <a:gd name="connsiteY13" fmla="*/ 2041512 h 2041512"/>
              <a:gd name="connsiteX14" fmla="*/ 848408 w 3915730"/>
              <a:gd name="connsiteY14" fmla="*/ 2041512 h 2041512"/>
              <a:gd name="connsiteX15" fmla="*/ 0 w 3915730"/>
              <a:gd name="connsiteY15" fmla="*/ 2041512 h 2041512"/>
              <a:gd name="connsiteX16" fmla="*/ 0 w 3915730"/>
              <a:gd name="connsiteY16" fmla="*/ 1381423 h 2041512"/>
              <a:gd name="connsiteX17" fmla="*/ 0 w 3915730"/>
              <a:gd name="connsiteY17" fmla="*/ 680504 h 2041512"/>
              <a:gd name="connsiteX18" fmla="*/ 0 w 3915730"/>
              <a:gd name="connsiteY18" fmla="*/ 0 h 204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15730" h="2041512" fill="none" extrusionOk="0">
                <a:moveTo>
                  <a:pt x="0" y="0"/>
                </a:moveTo>
                <a:cubicBezTo>
                  <a:pt x="206456" y="-19921"/>
                  <a:pt x="331259" y="-25221"/>
                  <a:pt x="574307" y="0"/>
                </a:cubicBezTo>
                <a:cubicBezTo>
                  <a:pt x="817355" y="25221"/>
                  <a:pt x="1092895" y="7843"/>
                  <a:pt x="1266086" y="0"/>
                </a:cubicBezTo>
                <a:cubicBezTo>
                  <a:pt x="1439277" y="-7843"/>
                  <a:pt x="1692555" y="-24298"/>
                  <a:pt x="1879550" y="0"/>
                </a:cubicBezTo>
                <a:cubicBezTo>
                  <a:pt x="2066545" y="24298"/>
                  <a:pt x="2308888" y="19866"/>
                  <a:pt x="2453857" y="0"/>
                </a:cubicBezTo>
                <a:cubicBezTo>
                  <a:pt x="2598826" y="-19866"/>
                  <a:pt x="2853507" y="-34439"/>
                  <a:pt x="3145636" y="0"/>
                </a:cubicBezTo>
                <a:cubicBezTo>
                  <a:pt x="3437765" y="34439"/>
                  <a:pt x="3651211" y="19870"/>
                  <a:pt x="3915730" y="0"/>
                </a:cubicBezTo>
                <a:cubicBezTo>
                  <a:pt x="3899557" y="240647"/>
                  <a:pt x="3888365" y="525744"/>
                  <a:pt x="3915730" y="680504"/>
                </a:cubicBezTo>
                <a:cubicBezTo>
                  <a:pt x="3943095" y="835264"/>
                  <a:pt x="3939048" y="1171224"/>
                  <a:pt x="3915730" y="1320178"/>
                </a:cubicBezTo>
                <a:cubicBezTo>
                  <a:pt x="3892412" y="1469132"/>
                  <a:pt x="3880787" y="1805599"/>
                  <a:pt x="3915730" y="2041512"/>
                </a:cubicBezTo>
                <a:cubicBezTo>
                  <a:pt x="3715854" y="2029373"/>
                  <a:pt x="3500110" y="2043903"/>
                  <a:pt x="3341423" y="2041512"/>
                </a:cubicBezTo>
                <a:cubicBezTo>
                  <a:pt x="3182736" y="2039121"/>
                  <a:pt x="2964734" y="2029699"/>
                  <a:pt x="2806273" y="2041512"/>
                </a:cubicBezTo>
                <a:cubicBezTo>
                  <a:pt x="2647812" y="2053326"/>
                  <a:pt x="2308598" y="2074148"/>
                  <a:pt x="2114494" y="2041512"/>
                </a:cubicBezTo>
                <a:cubicBezTo>
                  <a:pt x="1920390" y="2008876"/>
                  <a:pt x="1665514" y="2035801"/>
                  <a:pt x="1540187" y="2041512"/>
                </a:cubicBezTo>
                <a:cubicBezTo>
                  <a:pt x="1414860" y="2047223"/>
                  <a:pt x="1020338" y="2045382"/>
                  <a:pt x="848408" y="2041512"/>
                </a:cubicBezTo>
                <a:cubicBezTo>
                  <a:pt x="676478" y="2037642"/>
                  <a:pt x="241413" y="2062783"/>
                  <a:pt x="0" y="2041512"/>
                </a:cubicBezTo>
                <a:cubicBezTo>
                  <a:pt x="4771" y="1831674"/>
                  <a:pt x="-19743" y="1637018"/>
                  <a:pt x="0" y="1381423"/>
                </a:cubicBezTo>
                <a:cubicBezTo>
                  <a:pt x="19743" y="1125828"/>
                  <a:pt x="16415" y="848891"/>
                  <a:pt x="0" y="680504"/>
                </a:cubicBezTo>
                <a:cubicBezTo>
                  <a:pt x="-16415" y="512117"/>
                  <a:pt x="-933" y="225955"/>
                  <a:pt x="0" y="0"/>
                </a:cubicBezTo>
                <a:close/>
              </a:path>
              <a:path w="3915730" h="2041512" stroke="0" extrusionOk="0">
                <a:moveTo>
                  <a:pt x="0" y="0"/>
                </a:moveTo>
                <a:cubicBezTo>
                  <a:pt x="262822" y="22195"/>
                  <a:pt x="387265" y="-7867"/>
                  <a:pt x="613464" y="0"/>
                </a:cubicBezTo>
                <a:cubicBezTo>
                  <a:pt x="839663" y="7867"/>
                  <a:pt x="938980" y="13247"/>
                  <a:pt x="1148614" y="0"/>
                </a:cubicBezTo>
                <a:cubicBezTo>
                  <a:pt x="1358248" y="-13247"/>
                  <a:pt x="1642518" y="18529"/>
                  <a:pt x="1879550" y="0"/>
                </a:cubicBezTo>
                <a:cubicBezTo>
                  <a:pt x="2116582" y="-18529"/>
                  <a:pt x="2353384" y="-15151"/>
                  <a:pt x="2493015" y="0"/>
                </a:cubicBezTo>
                <a:cubicBezTo>
                  <a:pt x="2632647" y="15151"/>
                  <a:pt x="2938197" y="21840"/>
                  <a:pt x="3106479" y="0"/>
                </a:cubicBezTo>
                <a:cubicBezTo>
                  <a:pt x="3274761" y="-21840"/>
                  <a:pt x="3610789" y="-31689"/>
                  <a:pt x="3915730" y="0"/>
                </a:cubicBezTo>
                <a:cubicBezTo>
                  <a:pt x="3898690" y="219897"/>
                  <a:pt x="3903671" y="368462"/>
                  <a:pt x="3915730" y="639674"/>
                </a:cubicBezTo>
                <a:cubicBezTo>
                  <a:pt x="3927789" y="910886"/>
                  <a:pt x="3886493" y="1041422"/>
                  <a:pt x="3915730" y="1320178"/>
                </a:cubicBezTo>
                <a:cubicBezTo>
                  <a:pt x="3944967" y="1598934"/>
                  <a:pt x="3919147" y="1800359"/>
                  <a:pt x="3915730" y="2041512"/>
                </a:cubicBezTo>
                <a:cubicBezTo>
                  <a:pt x="3761245" y="2060759"/>
                  <a:pt x="3488013" y="2069207"/>
                  <a:pt x="3341423" y="2041512"/>
                </a:cubicBezTo>
                <a:cubicBezTo>
                  <a:pt x="3194833" y="2013817"/>
                  <a:pt x="3006658" y="2032874"/>
                  <a:pt x="2688801" y="2041512"/>
                </a:cubicBezTo>
                <a:cubicBezTo>
                  <a:pt x="2370944" y="2050150"/>
                  <a:pt x="2328386" y="2058726"/>
                  <a:pt x="2075337" y="2041512"/>
                </a:cubicBezTo>
                <a:cubicBezTo>
                  <a:pt x="1822288" y="2024298"/>
                  <a:pt x="1646111" y="2027513"/>
                  <a:pt x="1344401" y="2041512"/>
                </a:cubicBezTo>
                <a:cubicBezTo>
                  <a:pt x="1042691" y="2055511"/>
                  <a:pt x="961180" y="2073166"/>
                  <a:pt x="613464" y="2041512"/>
                </a:cubicBezTo>
                <a:cubicBezTo>
                  <a:pt x="265748" y="2009858"/>
                  <a:pt x="174696" y="2043103"/>
                  <a:pt x="0" y="2041512"/>
                </a:cubicBezTo>
                <a:cubicBezTo>
                  <a:pt x="20033" y="1859377"/>
                  <a:pt x="-15318" y="1538215"/>
                  <a:pt x="0" y="1361008"/>
                </a:cubicBezTo>
                <a:cubicBezTo>
                  <a:pt x="15318" y="1183801"/>
                  <a:pt x="-21722" y="896744"/>
                  <a:pt x="0" y="700919"/>
                </a:cubicBezTo>
                <a:cubicBezTo>
                  <a:pt x="21722" y="505094"/>
                  <a:pt x="21089" y="170244"/>
                  <a:pt x="0" y="0"/>
                </a:cubicBezTo>
                <a:close/>
              </a:path>
            </a:pathLst>
          </a:custGeom>
          <a:ln w="38100">
            <a:solidFill>
              <a:srgbClr val="00B0F0"/>
            </a:solidFill>
            <a:prstDash val="solid"/>
            <a:tailEnd type="triangle"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341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F99E01-AFE3-4E93-906D-3341D2F2B39B}"/>
              </a:ext>
            </a:extLst>
          </p:cNvPr>
          <p:cNvSpPr/>
          <p:nvPr/>
        </p:nvSpPr>
        <p:spPr>
          <a:xfrm>
            <a:off x="3491880" y="6178694"/>
            <a:ext cx="1512168" cy="418657"/>
          </a:xfrm>
          <a:prstGeom prst="round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0EF62-7A04-43F4-B640-0553BD7E23F7}"/>
              </a:ext>
            </a:extLst>
          </p:cNvPr>
          <p:cNvSpPr txBox="1"/>
          <p:nvPr/>
        </p:nvSpPr>
        <p:spPr>
          <a:xfrm>
            <a:off x="2184884" y="5477877"/>
            <a:ext cx="4990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얼마나 연관이 있는지 알려면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연관성 측도를 사용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 검정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1" y="1196752"/>
            <a:ext cx="547260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 검정의 한계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E42627-1F35-448A-ACC0-3A7B435867BF}"/>
              </a:ext>
            </a:extLst>
          </p:cNvPr>
          <p:cNvSpPr/>
          <p:nvPr/>
        </p:nvSpPr>
        <p:spPr>
          <a:xfrm>
            <a:off x="1986654" y="2128948"/>
            <a:ext cx="5184576" cy="18902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검정 통계량 값</a:t>
            </a: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A&gt; B 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때</a:t>
            </a: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더 연관이 크다</a:t>
            </a: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FA9586-183B-4B98-8B61-3A8E77034A94}"/>
              </a:ext>
            </a:extLst>
          </p:cNvPr>
          <p:cNvSpPr txBox="1"/>
          <p:nvPr/>
        </p:nvSpPr>
        <p:spPr>
          <a:xfrm>
            <a:off x="2391656" y="4128380"/>
            <a:ext cx="4576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 간의 연관성 여부만 판단 가능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A51FAD55-A382-41F5-86B0-B703B51B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5453" y="4327354"/>
            <a:ext cx="1533093" cy="1307160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17322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6126" y="2959138"/>
            <a:ext cx="4194106" cy="83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spc="300" dirty="0">
                <a:solidFill>
                  <a:schemeClr val="bg1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연관성 측도</a:t>
            </a:r>
            <a:endParaRPr lang="en-US" altLang="ko-KR" sz="2800" b="1" spc="300" dirty="0">
              <a:solidFill>
                <a:schemeClr val="bg1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7200" b="1" spc="300" dirty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636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 측도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 측도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539552" y="2168874"/>
            <a:ext cx="8135089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범주형 변수가 </a:t>
            </a: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이항 변수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때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연관성을 나타내는 측도 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이항 변수 간의 연관성을 나타내는 측도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8B044B87-60AB-A347-8584-1F070A5F546F}"/>
              </a:ext>
            </a:extLst>
          </p:cNvPr>
          <p:cNvGraphicFramePr>
            <a:graphicFrameLocks noGrp="1"/>
          </p:cNvGraphicFramePr>
          <p:nvPr/>
        </p:nvGraphicFramePr>
        <p:xfrm>
          <a:off x="794346" y="3892011"/>
          <a:ext cx="7555308" cy="6325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18436">
                  <a:extLst>
                    <a:ext uri="{9D8B030D-6E8A-4147-A177-3AD203B41FA5}">
                      <a16:colId xmlns:a16="http://schemas.microsoft.com/office/drawing/2014/main" val="2608710445"/>
                    </a:ext>
                  </a:extLst>
                </a:gridCol>
                <a:gridCol w="2518436">
                  <a:extLst>
                    <a:ext uri="{9D8B030D-6E8A-4147-A177-3AD203B41FA5}">
                      <a16:colId xmlns:a16="http://schemas.microsoft.com/office/drawing/2014/main" val="4095887383"/>
                    </a:ext>
                  </a:extLst>
                </a:gridCol>
                <a:gridCol w="2518436">
                  <a:extLst>
                    <a:ext uri="{9D8B030D-6E8A-4147-A177-3AD203B41FA5}">
                      <a16:colId xmlns:a16="http://schemas.microsoft.com/office/drawing/2014/main" val="859468993"/>
                    </a:ext>
                  </a:extLst>
                </a:gridCol>
              </a:tblGrid>
              <a:tr h="63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비율의 차이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상대 위험도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오즈비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25943"/>
                  </a:ext>
                </a:extLst>
              </a:tr>
            </a:tbl>
          </a:graphicData>
        </a:graphic>
      </p:graphicFrame>
      <p:pic>
        <p:nvPicPr>
          <p:cNvPr id="1026" name="Picture 2" descr="별모양 포토샵 브러쉬 투스타 : 네이버 블로그">
            <a:extLst>
              <a:ext uri="{FF2B5EF4-FFF2-40B4-BE49-F238E27FC236}">
                <a16:creationId xmlns:a16="http://schemas.microsoft.com/office/drawing/2014/main" id="{55C016CF-E411-8C41-B340-AEEFBA9BF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000" l="6800" r="97600">
                        <a14:foregroundMark x1="71800" y1="45600" x2="22600" y2="68400"/>
                        <a14:foregroundMark x1="22600" y1="68400" x2="69800" y2="31000"/>
                        <a14:foregroundMark x1="69800" y1="31000" x2="97600" y2="21000"/>
                        <a14:foregroundMark x1="4000" y1="41000" x2="11200" y2="94600"/>
                        <a14:foregroundMark x1="11200" y1="94600" x2="6800" y2="99000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8780">
            <a:off x="7889377" y="3189645"/>
            <a:ext cx="920554" cy="92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66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 측도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비율의 차이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83BEA-5CF4-4307-9A3F-72F68E7F6B39}"/>
                  </a:ext>
                </a:extLst>
              </p:cNvPr>
              <p:cNvSpPr txBox="1"/>
              <p:nvPr/>
            </p:nvSpPr>
            <p:spPr>
              <a:xfrm>
                <a:off x="539552" y="1988840"/>
                <a:ext cx="8135089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비율의 차이  </a:t>
                </a:r>
                <a:r>
                  <a: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</a:t>
                </a:r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조건부 확률의 </a:t>
                </a:r>
                <a:r>
                  <a:rPr lang="ko-KR" altLang="en-US" sz="24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차이</a:t>
                </a:r>
                <a:endParaRPr lang="en-US" altLang="ko-KR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2400" dirty="0">
                    <a:ea typeface="나눔스퀘어_ac" panose="020B0600000101010101" pitchFamily="50" charset="-127"/>
                  </a:rPr>
                  <a:t>              </a:t>
                </a:r>
                <a:r>
                  <a:rPr lang="en-US" altLang="ko-KR" sz="2400" dirty="0">
                    <a:ea typeface="나눔스퀘어_ac" panose="020B0600000101010101" pitchFamily="50" charset="-127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2400" b="0" i="1" dirty="0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 </m:t>
                        </m:r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000" dirty="0">
                    <a:ea typeface="나눔스퀘어_ac" panose="020B0600000101010101" pitchFamily="50" charset="-127"/>
                  </a:rPr>
                  <a:t>			</a:t>
                </a:r>
                <a:r>
                  <a:rPr lang="ko-KR" altLang="en-US" sz="2000" dirty="0">
                    <a:ea typeface="나눔스퀘어_ac" panose="020B0600000101010101" pitchFamily="50" charset="-127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i</m:t>
                    </m:r>
                  </m:oMath>
                </a14:m>
                <a:r>
                  <a:rPr lang="ko-KR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번째 행의 조건부 확률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83BEA-5CF4-4307-9A3F-72F68E7F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8135089" cy="2062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2FEED12-23E9-A94C-B147-3950AFB60AAE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3609006"/>
          <a:ext cx="6096000" cy="158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590780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3472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746871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애인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79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9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509(</a:t>
                      </a:r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0.814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116(0.186)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82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남성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398(</a:t>
                      </a:r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0.793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104(0.207)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13266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9B53581-1824-C446-8692-F1B29C5A8781}"/>
              </a:ext>
            </a:extLst>
          </p:cNvPr>
          <p:cNvSpPr/>
          <p:nvPr/>
        </p:nvSpPr>
        <p:spPr>
          <a:xfrm>
            <a:off x="613375" y="5473108"/>
            <a:ext cx="813327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여성일 때 애인이 있을 확률이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남성일 때보다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0.814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0.793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0.0216</a:t>
            </a:r>
            <a:r>
              <a:rPr lang="ko-KR" altLang="en-US" b="1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만큼 더 높음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860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 측도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비율의 차이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83BEA-5CF4-4307-9A3F-72F68E7F6B39}"/>
                  </a:ext>
                </a:extLst>
              </p:cNvPr>
              <p:cNvSpPr txBox="1"/>
              <p:nvPr/>
            </p:nvSpPr>
            <p:spPr>
              <a:xfrm>
                <a:off x="539552" y="1971997"/>
                <a:ext cx="81350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범위 </a:t>
                </a:r>
                <a:r>
                  <a: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</a:t>
                </a:r>
                <a:r>
                  <a:rPr lang="ko-KR" alt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2400" i="1" dirty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 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ko-KR" altLang="en-US" sz="2400" b="0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400" dirty="0">
                    <a:ea typeface="나눔스퀘어_ac" panose="020B0600000101010101" pitchFamily="50" charset="-127"/>
                  </a:rPr>
                  <a:t>독</a:t>
                </a:r>
                <a14:m>
                  <m:oMath xmlns:m="http://schemas.openxmlformats.org/officeDocument/2006/math">
                    <m:r>
                      <a:rPr lang="ko-KR" altLang="en-US" sz="2400" b="0" i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립일</m:t>
                    </m:r>
                    <m:r>
                      <a:rPr lang="ko-KR" altLang="en-US" sz="2400" b="0" i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</m:t>
                    </m:r>
                    <m:r>
                      <a:rPr lang="ko-KR" altLang="en-US" sz="2400" b="0" i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경우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,</m:t>
                    </m:r>
                    <m:r>
                      <a:rPr lang="ko-KR" altLang="en-US" sz="2400" b="0" i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2400" i="1" dirty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 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ko-KR" altLang="en-US" sz="2400" b="0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=0</m:t>
                    </m:r>
                  </m:oMath>
                </a14:m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83BEA-5CF4-4307-9A3F-72F68E7F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71997"/>
                <a:ext cx="8135089" cy="1384995"/>
              </a:xfrm>
              <a:prstGeom prst="rect">
                <a:avLst/>
              </a:prstGeom>
              <a:blipFill>
                <a:blip r:embed="rId2"/>
                <a:stretch>
                  <a:fillRect t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49602154-B880-B84D-9201-1919BCDA4EFE}"/>
              </a:ext>
            </a:extLst>
          </p:cNvPr>
          <p:cNvGraphicFramePr>
            <a:graphicFrameLocks noGrp="1"/>
          </p:cNvGraphicFramePr>
          <p:nvPr/>
        </p:nvGraphicFramePr>
        <p:xfrm>
          <a:off x="1618861" y="3271989"/>
          <a:ext cx="6096000" cy="158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590780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3472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746871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애인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79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9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0.4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0.6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82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kern="120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남성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0.4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0.6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1326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5C0B4D5-6651-3C41-804D-71953BA9A45A}"/>
              </a:ext>
            </a:extLst>
          </p:cNvPr>
          <p:cNvSpPr txBox="1"/>
          <p:nvPr/>
        </p:nvSpPr>
        <p:spPr>
          <a:xfrm>
            <a:off x="539552" y="5253007"/>
            <a:ext cx="8135089" cy="106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0.4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0.4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독립</a:t>
            </a:r>
            <a:r>
              <a:rPr lang="en-US" altLang="ko-KR" sz="20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sz="20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성별이 애인 여부에 영향을 끼치지 </a:t>
            </a:r>
            <a:r>
              <a:rPr lang="ko-KR" altLang="en-US" sz="2000" dirty="0" smtClean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않음</a:t>
            </a:r>
            <a:endParaRPr lang="en-US" altLang="ko-KR" sz="20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838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 측도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51125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 위험도 </a:t>
            </a:r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(Relative Risk, RR)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83BEA-5CF4-4307-9A3F-72F68E7F6B39}"/>
                  </a:ext>
                </a:extLst>
              </p:cNvPr>
              <p:cNvSpPr txBox="1"/>
              <p:nvPr/>
            </p:nvSpPr>
            <p:spPr>
              <a:xfrm>
                <a:off x="539552" y="1844824"/>
                <a:ext cx="8135089" cy="1336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조건부 확률의 </a:t>
                </a:r>
                <a:r>
                  <a:rPr lang="ko-KR" altLang="en-US" sz="24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비</a:t>
                </a:r>
                <a:r>
                  <a: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(</a:t>
                </a:r>
                <a:r>
                  <a:rPr lang="en-US" altLang="ko-KR" sz="3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3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</a:p>
              <a:p>
                <a:pPr marL="342900" indent="-34290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상대위험도가 클 수록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변수 간 연관성이 큼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83BEA-5CF4-4307-9A3F-72F68E7F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844824"/>
                <a:ext cx="8135089" cy="1336071"/>
              </a:xfrm>
              <a:prstGeom prst="rect">
                <a:avLst/>
              </a:prstGeom>
              <a:blipFill>
                <a:blip r:embed="rId2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5604AF-7F8D-144E-A152-F70D5EEC5B3C}"/>
                  </a:ext>
                </a:extLst>
              </p:cNvPr>
              <p:cNvSpPr txBox="1"/>
              <p:nvPr/>
            </p:nvSpPr>
            <p:spPr>
              <a:xfrm>
                <a:off x="683568" y="4797152"/>
                <a:ext cx="8135089" cy="2233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상대위험도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0.814</m:t>
                        </m:r>
                      </m:num>
                      <m:den>
                        <m:r>
                          <a:rPr lang="en-US" altLang="ko-KR" sz="2400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0.793</m:t>
                        </m:r>
                      </m:den>
                    </m:f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</m:oMath>
                </a14:m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b="1" dirty="0">
                    <a:solidFill>
                      <a:schemeClr val="accent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1.027</a:t>
                </a:r>
                <a:r>
                  <a:rPr lang="ko-KR" altLang="en-US" b="1" dirty="0">
                    <a:solidFill>
                      <a:schemeClr val="accent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endParaRPr lang="en-US" altLang="ko-KR" b="1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여성일 때 애인이 있을 확률이 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남성일 때 애인이 있을 확률 보다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1.027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배 더 높음 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5604AF-7F8D-144E-A152-F70D5EEC5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97152"/>
                <a:ext cx="8135089" cy="2233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D390D4D4-F675-8E45-9F13-EA5860212684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356992"/>
          <a:ext cx="6096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590780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3472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746871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애인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79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9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509(</a:t>
                      </a:r>
                      <a:r>
                        <a:rPr lang="en-US" altLang="ko-KR" sz="1800" b="1" kern="1200" dirty="0">
                          <a:solidFill>
                            <a:schemeClr val="accent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0.814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116(0.186)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82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남성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398(</a:t>
                      </a:r>
                      <a:r>
                        <a:rPr lang="en-US" altLang="ko-KR" sz="1800" b="1" kern="1200" dirty="0">
                          <a:solidFill>
                            <a:schemeClr val="accent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0.793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104(0.207)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13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79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 측도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547260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 위험도 </a:t>
            </a:r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(Relative Risk, RR)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83BEA-5CF4-4307-9A3F-72F68E7F6B39}"/>
                  </a:ext>
                </a:extLst>
              </p:cNvPr>
              <p:cNvSpPr txBox="1"/>
              <p:nvPr/>
            </p:nvSpPr>
            <p:spPr>
              <a:xfrm>
                <a:off x="539552" y="1984567"/>
                <a:ext cx="8135089" cy="151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범위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000" dirty="0">
                    <a:ea typeface="나눔스퀘어_ac" panose="020B0600000101010101" pitchFamily="50" charset="-127"/>
                  </a:rPr>
                  <a:t>독</a:t>
                </a:r>
                <a14:m>
                  <m:oMath xmlns:m="http://schemas.openxmlformats.org/officeDocument/2006/math">
                    <m:r>
                      <a:rPr lang="ko-KR" altLang="en-US" sz="2000" b="0" i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립일</m:t>
                    </m:r>
                    <m:r>
                      <a:rPr lang="ko-KR" altLang="en-US" sz="2000" b="0" i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</m:t>
                    </m:r>
                    <m:r>
                      <a:rPr lang="ko-KR" altLang="en-US" sz="2000" b="0" i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경우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,</m:t>
                    </m:r>
                    <m:r>
                      <a:rPr lang="ko-KR" altLang="en-US" sz="2000" b="0" i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 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2000" i="1" dirty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</m:oMath>
                </a14:m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83BEA-5CF4-4307-9A3F-72F68E7F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4567"/>
                <a:ext cx="8135089" cy="1516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FCF9D5D9-7B22-E742-A5DF-2691652E99ED}"/>
              </a:ext>
            </a:extLst>
          </p:cNvPr>
          <p:cNvGraphicFramePr>
            <a:graphicFrameLocks noGrp="1"/>
          </p:cNvGraphicFramePr>
          <p:nvPr/>
        </p:nvGraphicFramePr>
        <p:xfrm>
          <a:off x="513952" y="3944520"/>
          <a:ext cx="3853335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84445">
                  <a:extLst>
                    <a:ext uri="{9D8B030D-6E8A-4147-A177-3AD203B41FA5}">
                      <a16:colId xmlns:a16="http://schemas.microsoft.com/office/drawing/2014/main" val="2059078049"/>
                    </a:ext>
                  </a:extLst>
                </a:gridCol>
                <a:gridCol w="1284445">
                  <a:extLst>
                    <a:ext uri="{9D8B030D-6E8A-4147-A177-3AD203B41FA5}">
                      <a16:colId xmlns:a16="http://schemas.microsoft.com/office/drawing/2014/main" val="1663472793"/>
                    </a:ext>
                  </a:extLst>
                </a:gridCol>
                <a:gridCol w="1284445">
                  <a:extLst>
                    <a:ext uri="{9D8B030D-6E8A-4147-A177-3AD203B41FA5}">
                      <a16:colId xmlns:a16="http://schemas.microsoft.com/office/drawing/2014/main" val="1607468710"/>
                    </a:ext>
                  </a:extLst>
                </a:gridCol>
              </a:tblGrid>
              <a:tr h="3451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애인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79857"/>
                  </a:ext>
                </a:extLst>
              </a:tr>
              <a:tr h="3451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950171"/>
                  </a:ext>
                </a:extLst>
              </a:tr>
              <a:tr h="345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0.02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0.98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826849"/>
                  </a:ext>
                </a:extLst>
              </a:tr>
              <a:tr h="345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남성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0.01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0.99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132662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E383E830-E872-D34F-92EF-8A3D05B8FBB2}"/>
              </a:ext>
            </a:extLst>
          </p:cNvPr>
          <p:cNvGraphicFramePr>
            <a:graphicFrameLocks noGrp="1"/>
          </p:cNvGraphicFramePr>
          <p:nvPr/>
        </p:nvGraphicFramePr>
        <p:xfrm>
          <a:off x="4823121" y="3944520"/>
          <a:ext cx="3853335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84445">
                  <a:extLst>
                    <a:ext uri="{9D8B030D-6E8A-4147-A177-3AD203B41FA5}">
                      <a16:colId xmlns:a16="http://schemas.microsoft.com/office/drawing/2014/main" val="2059078049"/>
                    </a:ext>
                  </a:extLst>
                </a:gridCol>
                <a:gridCol w="1284445">
                  <a:extLst>
                    <a:ext uri="{9D8B030D-6E8A-4147-A177-3AD203B41FA5}">
                      <a16:colId xmlns:a16="http://schemas.microsoft.com/office/drawing/2014/main" val="1663472793"/>
                    </a:ext>
                  </a:extLst>
                </a:gridCol>
                <a:gridCol w="1284445">
                  <a:extLst>
                    <a:ext uri="{9D8B030D-6E8A-4147-A177-3AD203B41FA5}">
                      <a16:colId xmlns:a16="http://schemas.microsoft.com/office/drawing/2014/main" val="1607468710"/>
                    </a:ext>
                  </a:extLst>
                </a:gridCol>
              </a:tblGrid>
              <a:tr h="3451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애인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79857"/>
                  </a:ext>
                </a:extLst>
              </a:tr>
              <a:tr h="3451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950171"/>
                  </a:ext>
                </a:extLst>
              </a:tr>
              <a:tr h="345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0.92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0.08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826849"/>
                  </a:ext>
                </a:extLst>
              </a:tr>
              <a:tr h="345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남성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0.91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0.09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1326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8B75605-2062-4948-8D30-DFB7CD3BE24B}"/>
              </a:ext>
            </a:extLst>
          </p:cNvPr>
          <p:cNvSpPr txBox="1"/>
          <p:nvPr/>
        </p:nvSpPr>
        <p:spPr>
          <a:xfrm>
            <a:off x="672136" y="3281857"/>
            <a:ext cx="8135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비율의 차이는 낮아도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상대위험도는 클 수 있음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C04F96-8261-B94F-B32E-119BABE5E633}"/>
              </a:ext>
            </a:extLst>
          </p:cNvPr>
          <p:cNvSpPr/>
          <p:nvPr/>
        </p:nvSpPr>
        <p:spPr>
          <a:xfrm>
            <a:off x="-31824" y="5649826"/>
            <a:ext cx="9059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비율의 차이는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0.02-0.01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0.92-0.91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0.01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로 매우 작지만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상대 위험도는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0.02/0.01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0.92/0.91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1.01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차이를 보임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271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 측도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561662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 위험도 </a:t>
            </a:r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(Relative Risk, RR)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358411" y="1791698"/>
            <a:ext cx="84271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비율의 차이와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상대위험도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직관적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그러나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b="1" dirty="0" err="1">
                <a:highlight>
                  <a:srgbClr val="F2CC8C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후향적</a:t>
            </a:r>
            <a:r>
              <a:rPr lang="ko-KR" altLang="en-US" sz="2000" b="1" dirty="0">
                <a:highlight>
                  <a:srgbClr val="F2CC8C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연구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처럼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변수의 수를 고정시킨 조사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에선 사용 불가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02EF97-013F-C848-84FD-156B5482AAE4}"/>
              </a:ext>
            </a:extLst>
          </p:cNvPr>
          <p:cNvSpPr/>
          <p:nvPr/>
        </p:nvSpPr>
        <p:spPr>
          <a:xfrm>
            <a:off x="1925960" y="2601075"/>
            <a:ext cx="6750496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이미 나온 결과를 바탕으로 과거 기록을 관찰하는 연구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3">
                <a:extLst>
                  <a:ext uri="{FF2B5EF4-FFF2-40B4-BE49-F238E27FC236}">
                    <a16:creationId xmlns:a16="http://schemas.microsoft.com/office/drawing/2014/main" id="{0A76BF6A-710A-E846-8600-3BD0FFCC89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1580" y="3163571"/>
              <a:ext cx="7596845" cy="168273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269885">
                      <a:extLst>
                        <a:ext uri="{9D8B030D-6E8A-4147-A177-3AD203B41FA5}">
                          <a16:colId xmlns:a16="http://schemas.microsoft.com/office/drawing/2014/main" val="2059078049"/>
                        </a:ext>
                      </a:extLst>
                    </a:gridCol>
                    <a:gridCol w="2269881">
                      <a:extLst>
                        <a:ext uri="{9D8B030D-6E8A-4147-A177-3AD203B41FA5}">
                          <a16:colId xmlns:a16="http://schemas.microsoft.com/office/drawing/2014/main" val="1663472793"/>
                        </a:ext>
                      </a:extLst>
                    </a:gridCol>
                    <a:gridCol w="2269881">
                      <a:extLst>
                        <a:ext uri="{9D8B030D-6E8A-4147-A177-3AD203B41FA5}">
                          <a16:colId xmlns:a16="http://schemas.microsoft.com/office/drawing/2014/main" val="1607468710"/>
                        </a:ext>
                      </a:extLst>
                    </a:gridCol>
                    <a:gridCol w="787198">
                      <a:extLst>
                        <a:ext uri="{9D8B030D-6E8A-4147-A177-3AD203B41FA5}">
                          <a16:colId xmlns:a16="http://schemas.microsoft.com/office/drawing/2014/main" val="235952733"/>
                        </a:ext>
                      </a:extLst>
                    </a:gridCol>
                  </a:tblGrid>
                  <a:tr h="42068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b="1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폐암 환자 </a:t>
                          </a:r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𝑌</m:t>
                              </m:r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=1)</m:t>
                              </m:r>
                            </m:oMath>
                          </a14:m>
                          <a:endParaRPr lang="en-US" altLang="ko-KR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건강한 사람 </a:t>
                          </a:r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𝑌</m:t>
                              </m:r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=0)</m:t>
                              </m:r>
                            </m:oMath>
                          </a14:m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879857"/>
                      </a:ext>
                    </a:extLst>
                  </a:tr>
                  <a:tr h="4206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과거 흡연 </a:t>
                          </a:r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O</a:t>
                          </a:r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 </a:t>
                          </a:r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𝑋</m:t>
                              </m:r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=1)</m:t>
                              </m:r>
                            </m:oMath>
                          </a14:m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4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2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6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826849"/>
                      </a:ext>
                    </a:extLst>
                  </a:tr>
                  <a:tr h="4206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과거 흡연 </a:t>
                          </a:r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X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𝑋</m:t>
                              </m:r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=0)</m:t>
                              </m:r>
                            </m:oMath>
                          </a14:m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46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98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144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132662"/>
                      </a:ext>
                    </a:extLst>
                  </a:tr>
                  <a:tr h="4206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50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100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150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9519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3">
                <a:extLst>
                  <a:ext uri="{FF2B5EF4-FFF2-40B4-BE49-F238E27FC236}">
                    <a16:creationId xmlns:a16="http://schemas.microsoft.com/office/drawing/2014/main" id="{0A76BF6A-710A-E846-8600-3BD0FFCC89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159744"/>
                  </p:ext>
                </p:extLst>
              </p:nvPr>
            </p:nvGraphicFramePr>
            <p:xfrm>
              <a:off x="791580" y="3163571"/>
              <a:ext cx="7596845" cy="168273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269885">
                      <a:extLst>
                        <a:ext uri="{9D8B030D-6E8A-4147-A177-3AD203B41FA5}">
                          <a16:colId xmlns:a16="http://schemas.microsoft.com/office/drawing/2014/main" val="2059078049"/>
                        </a:ext>
                      </a:extLst>
                    </a:gridCol>
                    <a:gridCol w="2269881">
                      <a:extLst>
                        <a:ext uri="{9D8B030D-6E8A-4147-A177-3AD203B41FA5}">
                          <a16:colId xmlns:a16="http://schemas.microsoft.com/office/drawing/2014/main" val="1663472793"/>
                        </a:ext>
                      </a:extLst>
                    </a:gridCol>
                    <a:gridCol w="2269881">
                      <a:extLst>
                        <a:ext uri="{9D8B030D-6E8A-4147-A177-3AD203B41FA5}">
                          <a16:colId xmlns:a16="http://schemas.microsoft.com/office/drawing/2014/main" val="1607468710"/>
                        </a:ext>
                      </a:extLst>
                    </a:gridCol>
                    <a:gridCol w="787198">
                      <a:extLst>
                        <a:ext uri="{9D8B030D-6E8A-4147-A177-3AD203B41FA5}">
                          <a16:colId xmlns:a16="http://schemas.microsoft.com/office/drawing/2014/main" val="235952733"/>
                        </a:ext>
                      </a:extLst>
                    </a:gridCol>
                  </a:tblGrid>
                  <a:tr h="42068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b="1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559" t="-3030" r="-135196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559" t="-3030" r="-35196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879857"/>
                      </a:ext>
                    </a:extLst>
                  </a:tr>
                  <a:tr h="42068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9" t="-100000" r="-235196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4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2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6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826849"/>
                      </a:ext>
                    </a:extLst>
                  </a:tr>
                  <a:tr h="42068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9" t="-206061" r="-235196" b="-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46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98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144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132662"/>
                      </a:ext>
                    </a:extLst>
                  </a:tr>
                  <a:tr h="4206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50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100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150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95190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CC16913B-433B-D34E-9320-C56ABD796964}"/>
              </a:ext>
            </a:extLst>
          </p:cNvPr>
          <p:cNvSpPr/>
          <p:nvPr/>
        </p:nvSpPr>
        <p:spPr>
          <a:xfrm>
            <a:off x="3059832" y="4859868"/>
            <a:ext cx="2257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폐암환자의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비율 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1/3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8CE4559-E279-FD44-AAA3-BD2F99BCF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306" y="4976575"/>
            <a:ext cx="2335950" cy="1682736"/>
          </a:xfrm>
          <a:prstGeom prst="rect">
            <a:avLst/>
          </a:prstGeom>
        </p:spPr>
      </p:pic>
      <p:sp>
        <p:nvSpPr>
          <p:cNvPr id="21" name="타원형 설명선[O] 20">
            <a:extLst>
              <a:ext uri="{FF2B5EF4-FFF2-40B4-BE49-F238E27FC236}">
                <a16:creationId xmlns:a16="http://schemas.microsoft.com/office/drawing/2014/main" id="{D8A78175-01AC-B242-9DB9-221B16D289FB}"/>
              </a:ext>
            </a:extLst>
          </p:cNvPr>
          <p:cNvSpPr/>
          <p:nvPr/>
        </p:nvSpPr>
        <p:spPr>
          <a:xfrm>
            <a:off x="3203848" y="5517231"/>
            <a:ext cx="2952328" cy="1008113"/>
          </a:xfrm>
          <a:prstGeom prst="wedgeEllipseCallout">
            <a:avLst>
              <a:gd name="adj1" fmla="val 66921"/>
              <a:gd name="adj2" fmla="val 32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1214E2-13C9-6648-800B-9B9A56683D55}"/>
              </a:ext>
            </a:extLst>
          </p:cNvPr>
          <p:cNvSpPr txBox="1"/>
          <p:nvPr/>
        </p:nvSpPr>
        <p:spPr>
          <a:xfrm>
            <a:off x="3194743" y="569812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비율은 내가 </a:t>
            </a:r>
            <a:r>
              <a:rPr kumimoji="1"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고정할게</a:t>
            </a:r>
            <a:endParaRPr kumimoji="1"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kumimoji="1"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연관성은 누가 </a:t>
            </a:r>
            <a:r>
              <a:rPr kumimoji="1"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알아볼래</a:t>
            </a:r>
            <a:r>
              <a:rPr kumimoji="1"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r>
              <a:rPr kumimoji="1"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0120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 측도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56886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 위험도 </a:t>
            </a:r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(Relative Risk, RR)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358411" y="1791698"/>
            <a:ext cx="84271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비율의 차이와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상대위험도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직관적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그러나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b="1" dirty="0" err="1">
                <a:highlight>
                  <a:srgbClr val="F2CC8C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후향적</a:t>
            </a:r>
            <a:r>
              <a:rPr lang="ko-KR" altLang="en-US" sz="2000" b="1" dirty="0">
                <a:highlight>
                  <a:srgbClr val="F2CC8C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연구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처럼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변수의 수를 고정시킨 조사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에선 사용 불가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02EF97-013F-C848-84FD-156B5482AAE4}"/>
              </a:ext>
            </a:extLst>
          </p:cNvPr>
          <p:cNvSpPr/>
          <p:nvPr/>
        </p:nvSpPr>
        <p:spPr>
          <a:xfrm>
            <a:off x="1925960" y="2601075"/>
            <a:ext cx="6750496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이미 나온 결과를 바탕으로 과거 기록을 관찰하는 연구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3">
                <a:extLst>
                  <a:ext uri="{FF2B5EF4-FFF2-40B4-BE49-F238E27FC236}">
                    <a16:creationId xmlns:a16="http://schemas.microsoft.com/office/drawing/2014/main" id="{0A76BF6A-710A-E846-8600-3BD0FFCC89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1580" y="3163571"/>
              <a:ext cx="7596845" cy="168273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269885">
                      <a:extLst>
                        <a:ext uri="{9D8B030D-6E8A-4147-A177-3AD203B41FA5}">
                          <a16:colId xmlns:a16="http://schemas.microsoft.com/office/drawing/2014/main" val="2059078049"/>
                        </a:ext>
                      </a:extLst>
                    </a:gridCol>
                    <a:gridCol w="2269881">
                      <a:extLst>
                        <a:ext uri="{9D8B030D-6E8A-4147-A177-3AD203B41FA5}">
                          <a16:colId xmlns:a16="http://schemas.microsoft.com/office/drawing/2014/main" val="1663472793"/>
                        </a:ext>
                      </a:extLst>
                    </a:gridCol>
                    <a:gridCol w="2269881">
                      <a:extLst>
                        <a:ext uri="{9D8B030D-6E8A-4147-A177-3AD203B41FA5}">
                          <a16:colId xmlns:a16="http://schemas.microsoft.com/office/drawing/2014/main" val="1607468710"/>
                        </a:ext>
                      </a:extLst>
                    </a:gridCol>
                    <a:gridCol w="787198">
                      <a:extLst>
                        <a:ext uri="{9D8B030D-6E8A-4147-A177-3AD203B41FA5}">
                          <a16:colId xmlns:a16="http://schemas.microsoft.com/office/drawing/2014/main" val="235952733"/>
                        </a:ext>
                      </a:extLst>
                    </a:gridCol>
                  </a:tblGrid>
                  <a:tr h="42068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b="1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폐암 환자 </a:t>
                          </a:r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𝑌</m:t>
                              </m:r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=1)</m:t>
                              </m:r>
                            </m:oMath>
                          </a14:m>
                          <a:endParaRPr lang="en-US" altLang="ko-KR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건강한 사람 </a:t>
                          </a:r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𝑌</m:t>
                              </m:r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=0)</m:t>
                              </m:r>
                            </m:oMath>
                          </a14:m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879857"/>
                      </a:ext>
                    </a:extLst>
                  </a:tr>
                  <a:tr h="4206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과거 흡연 </a:t>
                          </a:r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O</a:t>
                          </a:r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 </a:t>
                          </a:r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𝑋</m:t>
                              </m:r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=1)</m:t>
                              </m:r>
                            </m:oMath>
                          </a14:m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4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2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6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826849"/>
                      </a:ext>
                    </a:extLst>
                  </a:tr>
                  <a:tr h="4206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과거 흡연 </a:t>
                          </a:r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X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𝑋</m:t>
                              </m:r>
                              <m:r>
                                <a:rPr lang="en-US" altLang="ko-KR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+mn-cs"/>
                                </a:rPr>
                                <m:t>=0)</m:t>
                              </m:r>
                            </m:oMath>
                          </a14:m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46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98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144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132662"/>
                      </a:ext>
                    </a:extLst>
                  </a:tr>
                  <a:tr h="4206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50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100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150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9519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3">
                <a:extLst>
                  <a:ext uri="{FF2B5EF4-FFF2-40B4-BE49-F238E27FC236}">
                    <a16:creationId xmlns:a16="http://schemas.microsoft.com/office/drawing/2014/main" id="{0A76BF6A-710A-E846-8600-3BD0FFCC89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1580" y="3163571"/>
              <a:ext cx="7596845" cy="168273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269885">
                      <a:extLst>
                        <a:ext uri="{9D8B030D-6E8A-4147-A177-3AD203B41FA5}">
                          <a16:colId xmlns:a16="http://schemas.microsoft.com/office/drawing/2014/main" val="2059078049"/>
                        </a:ext>
                      </a:extLst>
                    </a:gridCol>
                    <a:gridCol w="2269881">
                      <a:extLst>
                        <a:ext uri="{9D8B030D-6E8A-4147-A177-3AD203B41FA5}">
                          <a16:colId xmlns:a16="http://schemas.microsoft.com/office/drawing/2014/main" val="1663472793"/>
                        </a:ext>
                      </a:extLst>
                    </a:gridCol>
                    <a:gridCol w="2269881">
                      <a:extLst>
                        <a:ext uri="{9D8B030D-6E8A-4147-A177-3AD203B41FA5}">
                          <a16:colId xmlns:a16="http://schemas.microsoft.com/office/drawing/2014/main" val="1607468710"/>
                        </a:ext>
                      </a:extLst>
                    </a:gridCol>
                    <a:gridCol w="787198">
                      <a:extLst>
                        <a:ext uri="{9D8B030D-6E8A-4147-A177-3AD203B41FA5}">
                          <a16:colId xmlns:a16="http://schemas.microsoft.com/office/drawing/2014/main" val="235952733"/>
                        </a:ext>
                      </a:extLst>
                    </a:gridCol>
                  </a:tblGrid>
                  <a:tr h="42068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b="1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559" t="-3030" r="-135196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559" t="-3030" r="-35196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879857"/>
                      </a:ext>
                    </a:extLst>
                  </a:tr>
                  <a:tr h="42068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9" t="-100000" r="-235196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4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2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6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826849"/>
                      </a:ext>
                    </a:extLst>
                  </a:tr>
                  <a:tr h="42068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9" t="-206061" r="-235196" b="-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46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98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144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132662"/>
                      </a:ext>
                    </a:extLst>
                  </a:tr>
                  <a:tr h="4206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50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100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kern="1200" dirty="0">
                              <a:solidFill>
                                <a:schemeClr val="tx1"/>
                              </a:solidFill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150</a:t>
                          </a:r>
                          <a:endParaRPr lang="ko-KR" altLang="en-US" sz="1800" b="0" kern="1200" dirty="0">
                            <a:solidFill>
                              <a:schemeClr val="tx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95190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E47A1E4-4608-BD4F-8A0E-5B61A48D2659}"/>
              </a:ext>
            </a:extLst>
          </p:cNvPr>
          <p:cNvSpPr txBox="1"/>
          <p:nvPr/>
        </p:nvSpPr>
        <p:spPr>
          <a:xfrm>
            <a:off x="407121" y="5229200"/>
            <a:ext cx="8427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표본을 랜덤으로 뽑지 않고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 표본 중 폐암 환자의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비율을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고정시켜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표본을 뽑은 조사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비율의 차이나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상대위험도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대신 </a:t>
            </a:r>
            <a:r>
              <a:rPr lang="ko-KR" altLang="en-US" sz="2000" b="1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오즈비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</a:t>
            </a:r>
            <a:endParaRPr lang="ko-KR" altLang="en-US" sz="1200" dirty="0"/>
          </a:p>
        </p:txBody>
      </p:sp>
      <p:pic>
        <p:nvPicPr>
          <p:cNvPr id="15" name="Picture 2" descr="별모양 포토샵 브러쉬 투스타 : 네이버 블로그">
            <a:extLst>
              <a:ext uri="{FF2B5EF4-FFF2-40B4-BE49-F238E27FC236}">
                <a16:creationId xmlns:a16="http://schemas.microsoft.com/office/drawing/2014/main" id="{3AF5B3D9-49D8-6546-A2D3-BC6E5F6A4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000" l="6800" r="97600">
                        <a14:foregroundMark x1="71800" y1="45600" x2="22600" y2="68400"/>
                        <a14:foregroundMark x1="22600" y1="68400" x2="69800" y2="31000"/>
                        <a14:foregroundMark x1="69800" y1="31000" x2="97600" y2="21000"/>
                        <a14:foregroundMark x1="4000" y1="41000" x2="11200" y2="94600"/>
                        <a14:foregroundMark x1="11200" y1="94600" x2="6800" y2="99000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7202">
            <a:off x="639221" y="5075321"/>
            <a:ext cx="920554" cy="92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C16913B-433B-D34E-9320-C56ABD796964}"/>
              </a:ext>
            </a:extLst>
          </p:cNvPr>
          <p:cNvSpPr/>
          <p:nvPr/>
        </p:nvSpPr>
        <p:spPr>
          <a:xfrm>
            <a:off x="3059832" y="4859868"/>
            <a:ext cx="2257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폐암환자의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비율 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1/3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91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범주형 자료분석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변수와 자료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C0834B6-D7D9-4D11-9E83-D97BC17D70E4}"/>
              </a:ext>
            </a:extLst>
          </p:cNvPr>
          <p:cNvGrpSpPr/>
          <p:nvPr/>
        </p:nvGrpSpPr>
        <p:grpSpPr>
          <a:xfrm>
            <a:off x="323528" y="2300948"/>
            <a:ext cx="4176463" cy="1276713"/>
            <a:chOff x="1691680" y="1760136"/>
            <a:chExt cx="1537129" cy="1103742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4D0A7F9-2585-465E-923E-A96D7D753F48}"/>
                </a:ext>
              </a:extLst>
            </p:cNvPr>
            <p:cNvSpPr/>
            <p:nvPr/>
          </p:nvSpPr>
          <p:spPr>
            <a:xfrm>
              <a:off x="1691680" y="1760136"/>
              <a:ext cx="1537129" cy="1103742"/>
            </a:xfrm>
            <a:prstGeom prst="roundRect">
              <a:avLst/>
            </a:prstGeom>
            <a:solidFill>
              <a:srgbClr val="CAD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6E6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324051-D6A2-4D07-B84D-30E5409A43C7}"/>
                </a:ext>
              </a:extLst>
            </p:cNvPr>
            <p:cNvSpPr txBox="1"/>
            <p:nvPr/>
          </p:nvSpPr>
          <p:spPr>
            <a:xfrm>
              <a:off x="1874814" y="2125239"/>
              <a:ext cx="1170860" cy="399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변수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(variable)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A1EBB6A-6523-459D-A175-3D75C7464D94}"/>
              </a:ext>
            </a:extLst>
          </p:cNvPr>
          <p:cNvGrpSpPr/>
          <p:nvPr/>
        </p:nvGrpSpPr>
        <p:grpSpPr>
          <a:xfrm>
            <a:off x="323530" y="4456543"/>
            <a:ext cx="8463526" cy="1276713"/>
            <a:chOff x="1691680" y="1760136"/>
            <a:chExt cx="1537129" cy="1103742"/>
          </a:xfrm>
          <a:solidFill>
            <a:schemeClr val="bg1">
              <a:lumMod val="85000"/>
              <a:alpha val="78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93EF89C-46D6-47B1-88E7-21D8B1E15E48}"/>
                </a:ext>
              </a:extLst>
            </p:cNvPr>
            <p:cNvSpPr/>
            <p:nvPr/>
          </p:nvSpPr>
          <p:spPr>
            <a:xfrm>
              <a:off x="1691680" y="1760136"/>
              <a:ext cx="1537129" cy="1103742"/>
            </a:xfrm>
            <a:prstGeom prst="round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6E6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07C420-F041-4284-B869-518E2F39855E}"/>
                </a:ext>
              </a:extLst>
            </p:cNvPr>
            <p:cNvSpPr txBox="1"/>
            <p:nvPr/>
          </p:nvSpPr>
          <p:spPr>
            <a:xfrm>
              <a:off x="1874814" y="2125239"/>
              <a:ext cx="1170860" cy="452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자료</a:t>
              </a:r>
              <a:r>
                <a:rPr lang="en-US" altLang="ko-KR" sz="2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(DATA)</a:t>
              </a:r>
              <a:endPara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DD908B-84C3-4BC2-999D-34968A83D3FE}"/>
              </a:ext>
            </a:extLst>
          </p:cNvPr>
          <p:cNvGrpSpPr/>
          <p:nvPr/>
        </p:nvGrpSpPr>
        <p:grpSpPr>
          <a:xfrm>
            <a:off x="4572000" y="2276872"/>
            <a:ext cx="4215056" cy="1276713"/>
            <a:chOff x="1874814" y="1760136"/>
            <a:chExt cx="1676576" cy="1103742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645C901-B937-4984-8547-2897F6140554}"/>
                </a:ext>
              </a:extLst>
            </p:cNvPr>
            <p:cNvSpPr/>
            <p:nvPr/>
          </p:nvSpPr>
          <p:spPr>
            <a:xfrm>
              <a:off x="1874814" y="1760136"/>
              <a:ext cx="1676576" cy="1103742"/>
            </a:xfrm>
            <a:prstGeom prst="roundRect">
              <a:avLst/>
            </a:prstGeom>
            <a:solidFill>
              <a:srgbClr val="CAD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6E6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16D680-1FE5-4C22-9D38-1D8C96AD2FBA}"/>
                </a:ext>
              </a:extLst>
            </p:cNvPr>
            <p:cNvSpPr txBox="1"/>
            <p:nvPr/>
          </p:nvSpPr>
          <p:spPr>
            <a:xfrm>
              <a:off x="2127672" y="2143963"/>
              <a:ext cx="1170860" cy="399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관측치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(observation)</a:t>
              </a:r>
              <a:endPara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38736F-C3ED-40BC-836B-8E3806AB7CB2}"/>
              </a:ext>
            </a:extLst>
          </p:cNvPr>
          <p:cNvSpPr txBox="1"/>
          <p:nvPr/>
        </p:nvSpPr>
        <p:spPr>
          <a:xfrm>
            <a:off x="226974" y="373451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 수집의 대상이 되는 모집단의 특성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D6533-AFA1-414D-9390-300366B05E8E}"/>
              </a:ext>
            </a:extLst>
          </p:cNvPr>
          <p:cNvSpPr txBox="1"/>
          <p:nvPr/>
        </p:nvSpPr>
        <p:spPr>
          <a:xfrm>
            <a:off x="5364088" y="37170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변수의 측정치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F3CCE2-8FB2-4446-9BC4-5FF316A85691}"/>
              </a:ext>
            </a:extLst>
          </p:cNvPr>
          <p:cNvSpPr txBox="1"/>
          <p:nvPr/>
        </p:nvSpPr>
        <p:spPr>
          <a:xfrm>
            <a:off x="2015716" y="5914187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변수를 열로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관측치를 행으로 이루어진 행렬</a:t>
            </a:r>
          </a:p>
        </p:txBody>
      </p:sp>
    </p:spTree>
    <p:extLst>
      <p:ext uri="{BB962C8B-B14F-4D97-AF65-F5344CB8AC3E}">
        <p14:creationId xmlns:p14="http://schemas.microsoft.com/office/powerpoint/2010/main" val="294849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 측도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(Odds Ratio, OR)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CC55D1-374E-4BF3-966C-253A35CB932C}"/>
              </a:ext>
            </a:extLst>
          </p:cNvPr>
          <p:cNvSpPr/>
          <p:nvPr/>
        </p:nvSpPr>
        <p:spPr>
          <a:xfrm>
            <a:off x="1035171" y="2207220"/>
            <a:ext cx="608991" cy="1311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971600" y="1906321"/>
            <a:ext cx="8135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오즈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(Odds)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성공확률 </a:t>
            </a:r>
            <a:r>
              <a:rPr lang="en-US" altLang="ko-KR" sz="20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20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실패확률</a:t>
            </a:r>
            <a:r>
              <a:rPr lang="ko-KR" altLang="en-US" sz="20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의미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2400" b="0" i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12ADB-EAE2-614C-85C0-E6F78C03B17E}"/>
                  </a:ext>
                </a:extLst>
              </p:cNvPr>
              <p:cNvSpPr txBox="1"/>
              <p:nvPr/>
            </p:nvSpPr>
            <p:spPr>
              <a:xfrm>
                <a:off x="1572154" y="2428468"/>
                <a:ext cx="1908575" cy="629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ko-KR" sz="2400" b="0" i="0" smtClean="0">
                          <a:latin typeface="Cambria Math" panose="02040503050406030204" pitchFamily="18" charset="0"/>
                        </a:rPr>
                        <m:t>odds</m:t>
                      </m:r>
                      <m:r>
                        <m:rPr>
                          <m:nor/>
                        </m:rPr>
                        <a:rPr kumimoji="1" lang="en-US" altLang="ko-KR" sz="2400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12ADB-EAE2-614C-85C0-E6F78C03B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54" y="2428468"/>
                <a:ext cx="1908575" cy="629981"/>
              </a:xfrm>
              <a:prstGeom prst="rect">
                <a:avLst/>
              </a:prstGeom>
              <a:blipFill>
                <a:blip r:embed="rId3"/>
                <a:stretch>
                  <a:fillRect l="-1974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591CE68-6BB2-B24B-A387-C7EFB51DE7FF}"/>
                  </a:ext>
                </a:extLst>
              </p:cNvPr>
              <p:cNvSpPr/>
              <p:nvPr/>
            </p:nvSpPr>
            <p:spPr>
              <a:xfrm>
                <a:off x="3624376" y="2554393"/>
                <a:ext cx="17188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=성공확률</m:t>
                    </m:r>
                  </m:oMath>
                </a14:m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591CE68-6BB2-B24B-A387-C7EFB51DE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76" y="2554393"/>
                <a:ext cx="1718868" cy="369332"/>
              </a:xfrm>
              <a:prstGeom prst="rect">
                <a:avLst/>
              </a:prstGeom>
              <a:blipFill>
                <a:blip r:embed="rId4"/>
                <a:stretch>
                  <a:fillRect l="-735" t="-6667" r="-294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1BC5F42E-0BAF-1E48-96B0-209AC2C189B6}"/>
              </a:ext>
            </a:extLst>
          </p:cNvPr>
          <p:cNvGraphicFramePr>
            <a:graphicFrameLocks noGrp="1"/>
          </p:cNvGraphicFramePr>
          <p:nvPr/>
        </p:nvGraphicFramePr>
        <p:xfrm>
          <a:off x="1630716" y="3269249"/>
          <a:ext cx="5882569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6339">
                  <a:extLst>
                    <a:ext uri="{9D8B030D-6E8A-4147-A177-3AD203B41FA5}">
                      <a16:colId xmlns:a16="http://schemas.microsoft.com/office/drawing/2014/main" val="3829495907"/>
                    </a:ext>
                  </a:extLst>
                </a:gridCol>
                <a:gridCol w="2523115">
                  <a:extLst>
                    <a:ext uri="{9D8B030D-6E8A-4147-A177-3AD203B41FA5}">
                      <a16:colId xmlns:a16="http://schemas.microsoft.com/office/drawing/2014/main" val="1500239926"/>
                    </a:ext>
                  </a:extLst>
                </a:gridCol>
                <a:gridCol w="2523115">
                  <a:extLst>
                    <a:ext uri="{9D8B030D-6E8A-4147-A177-3AD203B41FA5}">
                      <a16:colId xmlns:a16="http://schemas.microsoft.com/office/drawing/2014/main" val="22088631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애인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109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8306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509(0.814)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116(0.186)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579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0.814/0.186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=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>
                          <a:solidFill>
                            <a:schemeClr val="accent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4.388</a:t>
                      </a:r>
                      <a:r>
                        <a:rPr lang="ko-KR" altLang="en-US" sz="1800" b="1" kern="1200" dirty="0">
                          <a:solidFill>
                            <a:schemeClr val="accent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>
                          <a:solidFill>
                            <a:schemeClr val="accent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=</a:t>
                      </a:r>
                      <a:r>
                        <a:rPr lang="ko-KR" altLang="en-US" sz="1800" b="1" kern="1200" dirty="0">
                          <a:solidFill>
                            <a:schemeClr val="accent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오즈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24163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남성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398(0.793)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104(0.207)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5800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0.793/0.207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=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3.826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=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오즈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91215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267796-73B0-3249-8BCE-A087F4EE121C}"/>
              </a:ext>
            </a:extLst>
          </p:cNvPr>
          <p:cNvSpPr/>
          <p:nvPr/>
        </p:nvSpPr>
        <p:spPr>
          <a:xfrm>
            <a:off x="1081157" y="5734997"/>
            <a:ext cx="698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여성의 입장에서 애인이 있을 확률은 애인이 없을 확률의 </a:t>
            </a:r>
            <a:r>
              <a:rPr lang="en-US" altLang="ko-KR" b="1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4.388</a:t>
            </a:r>
            <a:r>
              <a:rPr lang="ko-KR" altLang="en-US" b="1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039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 측도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(Odds Ratio, OR)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CC55D1-374E-4BF3-966C-253A35CB932C}"/>
              </a:ext>
            </a:extLst>
          </p:cNvPr>
          <p:cNvSpPr/>
          <p:nvPr/>
        </p:nvSpPr>
        <p:spPr>
          <a:xfrm>
            <a:off x="899592" y="2548739"/>
            <a:ext cx="981097" cy="1274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913926" y="2276872"/>
            <a:ext cx="759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오즈비</a:t>
            </a: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오즈의 비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47A944-4373-A046-9E0F-A9EF2A13F8C3}"/>
                  </a:ext>
                </a:extLst>
              </p:cNvPr>
              <p:cNvSpPr txBox="1"/>
              <p:nvPr/>
            </p:nvSpPr>
            <p:spPr>
              <a:xfrm>
                <a:off x="1421397" y="2843288"/>
                <a:ext cx="3366627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l-GR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47A944-4373-A046-9E0F-A9EF2A13F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97" y="2843288"/>
                <a:ext cx="3366627" cy="768993"/>
              </a:xfrm>
              <a:prstGeom prst="rect">
                <a:avLst/>
              </a:prstGeom>
              <a:blipFill>
                <a:blip r:embed="rId2"/>
                <a:stretch>
                  <a:fillRect l="-1128" t="-3226" r="-2256" b="-1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C7D8CE-F34F-EA4B-B8EB-10DE58CB17EE}"/>
                  </a:ext>
                </a:extLst>
              </p:cNvPr>
              <p:cNvSpPr txBox="1"/>
              <p:nvPr/>
            </p:nvSpPr>
            <p:spPr>
              <a:xfrm>
                <a:off x="755576" y="3960122"/>
                <a:ext cx="81350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ea typeface="나눔스퀘어_ac" panose="020B0600000101010101" pitchFamily="50" charset="-127"/>
                  </a:rPr>
                  <a:t>범</a:t>
                </a:r>
                <a14:m>
                  <m:oMath xmlns:m="http://schemas.openxmlformats.org/officeDocument/2006/math">
                    <m:r>
                      <a:rPr lang="ko-KR" altLang="en-US" sz="2000" b="0" i="0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위</m:t>
                    </m:r>
                    <m:r>
                      <a:rPr lang="ko-KR" altLang="en-US" sz="2000" b="0" i="0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: 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𝜃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≥0</m:t>
                    </m:r>
                  </m:oMath>
                </a14:m>
                <a:endParaRPr lang="en-US" altLang="ko-KR" sz="2400" dirty="0">
                  <a:solidFill>
                    <a:srgbClr val="28517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역수관계의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오즈비는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방향만 반대이고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연관성은 같음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  </a:t>
                </a:r>
                <a:r>
                  <a:rPr lang="ko-KR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오즈비가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4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 경우 연관성 </a:t>
                </a:r>
                <a:r>
                  <a:rPr lang="en-US" altLang="ko-KR" sz="20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오즈비가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0.25(1/4)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 경우 연관성</a:t>
                </a: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C7D8CE-F34F-EA4B-B8EB-10DE58CB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960122"/>
                <a:ext cx="8135089" cy="2031325"/>
              </a:xfrm>
              <a:prstGeom prst="rect">
                <a:avLst/>
              </a:prstGeom>
              <a:blipFill>
                <a:blip r:embed="rId3"/>
                <a:stretch>
                  <a:fillRect l="-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017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 측도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(Odds Ratio, 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83BEA-5CF4-4307-9A3F-72F68E7F6B39}"/>
                  </a:ext>
                </a:extLst>
              </p:cNvPr>
              <p:cNvSpPr txBox="1"/>
              <p:nvPr/>
            </p:nvSpPr>
            <p:spPr>
              <a:xfrm>
                <a:off x="783444" y="4748790"/>
                <a:ext cx="7590995" cy="1612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오즈비는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4.388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3.826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1.147</m:t>
                    </m:r>
                  </m:oMath>
                </a14:m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임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accent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여성이 애인이 있을 오즈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 </a:t>
                </a:r>
                <a:r>
                  <a:rPr lang="ko-KR" altLang="en-US" sz="20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남성이 애인이 있을 오즈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보다 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accent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1.147</a:t>
                </a:r>
                <a:r>
                  <a:rPr lang="ko-KR" altLang="en-US" sz="2000" b="1" dirty="0">
                    <a:solidFill>
                      <a:schemeClr val="accent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배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더 높음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83BEA-5CF4-4307-9A3F-72F68E7F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44" y="4748790"/>
                <a:ext cx="7590995" cy="1612236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513290C1-414E-7B44-A677-F066F51FB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55015"/>
              </p:ext>
            </p:extLst>
          </p:nvPr>
        </p:nvGraphicFramePr>
        <p:xfrm>
          <a:off x="1630716" y="2168874"/>
          <a:ext cx="5882569" cy="2377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6339">
                  <a:extLst>
                    <a:ext uri="{9D8B030D-6E8A-4147-A177-3AD203B41FA5}">
                      <a16:colId xmlns:a16="http://schemas.microsoft.com/office/drawing/2014/main" val="3829495907"/>
                    </a:ext>
                  </a:extLst>
                </a:gridCol>
                <a:gridCol w="2523115">
                  <a:extLst>
                    <a:ext uri="{9D8B030D-6E8A-4147-A177-3AD203B41FA5}">
                      <a16:colId xmlns:a16="http://schemas.microsoft.com/office/drawing/2014/main" val="1500239926"/>
                    </a:ext>
                  </a:extLst>
                </a:gridCol>
                <a:gridCol w="2523115">
                  <a:extLst>
                    <a:ext uri="{9D8B030D-6E8A-4147-A177-3AD203B41FA5}">
                      <a16:colId xmlns:a16="http://schemas.microsoft.com/office/drawing/2014/main" val="22088631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애인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109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8306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509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(0.814)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116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(0.186)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579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오즈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=</a:t>
                      </a:r>
                      <a:r>
                        <a:rPr lang="ko-KR" altLang="en-US" sz="20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0.814/0.186</a:t>
                      </a:r>
                      <a:r>
                        <a:rPr lang="ko-KR" altLang="en-US" sz="20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=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4.388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24163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남성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398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(0.793)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104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(0.207)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5800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오즈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=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0.793/0.207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=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3.826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91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811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 측도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45365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(Log Odds Ratio)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833115" y="1772816"/>
            <a:ext cx="7536002" cy="468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기존의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비대칭한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오즈비의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범위를 교정한 측도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</a:p>
          <a:p>
            <a:pPr algn="ctr"/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오즈비의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기준인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되면서 범위가 대칭으로 교정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0874E2-042A-BF4D-89AB-BE689046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2553663"/>
            <a:ext cx="6588224" cy="1750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E2C6278-52A7-BA43-91EE-7E5CFEAF4467}"/>
                  </a:ext>
                </a:extLst>
              </p:cNvPr>
              <p:cNvSpPr/>
              <p:nvPr/>
            </p:nvSpPr>
            <p:spPr>
              <a:xfrm>
                <a:off x="343806" y="4423464"/>
                <a:ext cx="4572000" cy="12311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오즈비 범위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sz="2400" i="1" dirty="0">
                        <a:solidFill>
                          <a:srgbClr val="28517A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𝜃</m:t>
                    </m:r>
                    <m:r>
                      <a:rPr lang="ko-KR" altLang="en-US" sz="2400" i="1" dirty="0">
                        <a:solidFill>
                          <a:srgbClr val="28517A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≥0</m:t>
                    </m:r>
                  </m:oMath>
                </a14:m>
                <a:r>
                  <a:rPr lang="ko-KR" altLang="en-US" sz="2400" dirty="0">
                    <a:solidFill>
                      <a:srgbClr val="28517A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endParaRPr lang="en-US" altLang="ko-KR" sz="2400" dirty="0">
                  <a:solidFill>
                    <a:srgbClr val="28517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기준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rgbClr val="28517A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𝜃</m:t>
                    </m:r>
                    <m:r>
                      <a:rPr lang="en-US" altLang="ko-KR" i="1" dirty="0">
                        <a:solidFill>
                          <a:srgbClr val="28517A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=1</m:t>
                    </m:r>
                  </m:oMath>
                </a14:m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  <a:r>
                  <a:rPr lang="ko-KR" altLang="en-US" sz="2000" dirty="0">
                    <a:solidFill>
                      <a:srgbClr val="28517A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endParaRPr lang="en-US" altLang="ko-KR" sz="2000" dirty="0">
                  <a:solidFill>
                    <a:srgbClr val="28517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E2C6278-52A7-BA43-91EE-7E5CFEAF4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06" y="4423464"/>
                <a:ext cx="4572000" cy="1231106"/>
              </a:xfrm>
              <a:prstGeom prst="rect">
                <a:avLst/>
              </a:prstGeom>
              <a:blipFill>
                <a:blip r:embed="rId4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4100E27-83FE-814B-A791-6506EB6556C1}"/>
                  </a:ext>
                </a:extLst>
              </p:cNvPr>
              <p:cNvSpPr/>
              <p:nvPr/>
            </p:nvSpPr>
            <p:spPr>
              <a:xfrm>
                <a:off x="4176464" y="4423464"/>
                <a:ext cx="4572000" cy="12351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로그 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오즈비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범위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ko-K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altLang="ko-KR" sz="2400" b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l-GR" altLang="ko-KR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l-GR" altLang="ko-KR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ko-KR" altLang="en-US" sz="2400" b="1" dirty="0">
                  <a:solidFill>
                    <a:schemeClr val="accent2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기준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𝜃</m:t>
                    </m:r>
                    <m:r>
                      <a:rPr lang="en-US" altLang="ko-KR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  <m:r>
                      <a:rPr lang="en-US" altLang="ko-KR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0</m:t>
                    </m:r>
                  </m:oMath>
                </a14:m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accent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endParaRPr lang="en-US" altLang="ko-KR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4100E27-83FE-814B-A791-6506EB655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464" y="4423464"/>
                <a:ext cx="4572000" cy="12351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FA15F53E-EBD2-E243-A3F5-973EB117DEC5}"/>
              </a:ext>
            </a:extLst>
          </p:cNvPr>
          <p:cNvSpPr/>
          <p:nvPr/>
        </p:nvSpPr>
        <p:spPr>
          <a:xfrm>
            <a:off x="1080390" y="2553663"/>
            <a:ext cx="6983220" cy="1750674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3F1C7B90-525E-4796-9BFA-1BFD55C3B8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59" y="4132118"/>
            <a:ext cx="2469061" cy="2105194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5099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장점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83BEA-5CF4-4307-9A3F-72F68E7F6B39}"/>
              </a:ext>
            </a:extLst>
          </p:cNvPr>
          <p:cNvSpPr txBox="1"/>
          <p:nvPr/>
        </p:nvSpPr>
        <p:spPr>
          <a:xfrm>
            <a:off x="2399928" y="1687749"/>
            <a:ext cx="434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후향적 연구에서 사용 가능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D2973-F360-4C74-A4F9-481B6A3AB9A1}"/>
              </a:ext>
            </a:extLst>
          </p:cNvPr>
          <p:cNvSpPr txBox="1"/>
          <p:nvPr/>
        </p:nvSpPr>
        <p:spPr>
          <a:xfrm>
            <a:off x="2627784" y="2299117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후향적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연구란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변수가 고정되어 있는 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1E90D80B-92BD-4E07-8313-63FC7038B9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191" y="3177394"/>
              <a:ext cx="4139749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3890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270287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410081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735491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01462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0146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0504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4(4/6)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2(2/6)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4/2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0383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46(46/144)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98(98/144)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144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0383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46/98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1E90D80B-92BD-4E07-8313-63FC7038B9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497342"/>
                  </p:ext>
                </p:extLst>
              </p:nvPr>
            </p:nvGraphicFramePr>
            <p:xfrm>
              <a:off x="285191" y="3177394"/>
              <a:ext cx="4139749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3890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270287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410081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735491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208333" r="-169378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208333" r="-53247" b="-44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102459" r="-1653" b="-1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4/2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411667" r="-169378" b="-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411667" r="-53247" b="-23666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205833" r="-1653" b="-6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46/98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509722" r="-169378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509722" r="-53247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509722" r="-1653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표 20">
                <a:extLst>
                  <a:ext uri="{FF2B5EF4-FFF2-40B4-BE49-F238E27FC236}">
                    <a16:creationId xmlns:a16="http://schemas.microsoft.com/office/drawing/2014/main" id="{DC1F4B54-AE2D-461D-9948-C917B4554D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2148312"/>
                  </p:ext>
                </p:extLst>
              </p:nvPr>
            </p:nvGraphicFramePr>
            <p:xfrm>
              <a:off x="4578942" y="3182059"/>
              <a:ext cx="4251514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3433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304583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552383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651115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01462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0146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0504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4(4/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kern="1200" dirty="0" smtClean="0">
                              <a:solidFill>
                                <a:schemeClr val="tx1"/>
                              </a:solidFill>
                              <a:effectLst/>
                              <a:ea typeface="나눔스퀘어_ac" panose="020B0600000101010101"/>
                              <a:cs typeface="+mn-cs"/>
                            </a:rPr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sz="18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8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4/4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0383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46(46/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242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/>
                                    <a:cs typeface="+mn-cs"/>
                                  </a:rPr>
                                  <m:t>96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196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242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242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0383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46/196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250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표 20">
                <a:extLst>
                  <a:ext uri="{FF2B5EF4-FFF2-40B4-BE49-F238E27FC236}">
                    <a16:creationId xmlns:a16="http://schemas.microsoft.com/office/drawing/2014/main" id="{DC1F4B54-AE2D-461D-9948-C917B4554D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2148312"/>
                  </p:ext>
                </p:extLst>
              </p:nvPr>
            </p:nvGraphicFramePr>
            <p:xfrm>
              <a:off x="4578942" y="3182059"/>
              <a:ext cx="4251514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3433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304583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552383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651115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477" t="-203279" r="-170093" b="-4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157" t="-203279" r="-42745" b="-43442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3271" t="-101639" r="-1869" b="-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4/4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477" t="-403279" r="-170093" b="-2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157" t="-403279" r="-42745" b="-23442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3271" t="-203306" r="-1869" b="-68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46/196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477" t="-509722" r="-170093" b="-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157" t="-509722" r="-42745" b="-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3271" t="-509722" r="-1869" b="-15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0122711-98D5-4127-8335-6BFFA9731CBE}"/>
              </a:ext>
            </a:extLst>
          </p:cNvPr>
          <p:cNvSpPr txBox="1"/>
          <p:nvPr/>
        </p:nvSpPr>
        <p:spPr>
          <a:xfrm>
            <a:off x="2355065" y="6103025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_ac" panose="020B0600000101010101"/>
              </a:rPr>
              <a:t>폐암 환자는 고정되어 있고</a:t>
            </a:r>
            <a:r>
              <a:rPr lang="en-US" altLang="ko-KR" dirty="0">
                <a:ea typeface="나눔스퀘어_ac" panose="020B0600000101010101"/>
              </a:rPr>
              <a:t>, </a:t>
            </a:r>
            <a:r>
              <a:rPr lang="ko-KR" altLang="en-US" dirty="0">
                <a:ea typeface="나눔스퀘어_ac" panose="020B0600000101010101"/>
              </a:rPr>
              <a:t>일반인만 변화</a:t>
            </a:r>
            <a:r>
              <a:rPr lang="en-US" altLang="ko-KR" dirty="0">
                <a:ea typeface="나눔스퀘어_ac" panose="020B0600000101010101"/>
              </a:rPr>
              <a:t>.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5FB2A66E-BDDE-46FA-8D08-D442A6FDBE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63" y="2082849"/>
            <a:ext cx="951930" cy="811643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20631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94350F6C-B297-4C82-9BDE-9FEB3E4BD89D}"/>
              </a:ext>
            </a:extLst>
          </p:cNvPr>
          <p:cNvSpPr/>
          <p:nvPr/>
        </p:nvSpPr>
        <p:spPr>
          <a:xfrm>
            <a:off x="7524328" y="2492896"/>
            <a:ext cx="864096" cy="3078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8868C8B-5B8C-409C-9B48-CAD2BB29B4E2}"/>
              </a:ext>
            </a:extLst>
          </p:cNvPr>
          <p:cNvSpPr/>
          <p:nvPr/>
        </p:nvSpPr>
        <p:spPr>
          <a:xfrm>
            <a:off x="4623383" y="2492897"/>
            <a:ext cx="864096" cy="3078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B5C8E82-E97D-4451-B00E-401039DF1E34}"/>
              </a:ext>
            </a:extLst>
          </p:cNvPr>
          <p:cNvSpPr/>
          <p:nvPr/>
        </p:nvSpPr>
        <p:spPr>
          <a:xfrm>
            <a:off x="7474501" y="1844824"/>
            <a:ext cx="864096" cy="30789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23C4B2-2172-44B6-8B02-7B87969D2498}"/>
              </a:ext>
            </a:extLst>
          </p:cNvPr>
          <p:cNvSpPr/>
          <p:nvPr/>
        </p:nvSpPr>
        <p:spPr>
          <a:xfrm>
            <a:off x="4578178" y="1851624"/>
            <a:ext cx="864096" cy="30789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EE2C3E-33BB-4F08-A8E0-2AE8BFE202D8}"/>
                  </a:ext>
                </a:extLst>
              </p:cNvPr>
              <p:cNvSpPr txBox="1"/>
              <p:nvPr/>
            </p:nvSpPr>
            <p:spPr>
              <a:xfrm>
                <a:off x="725758" y="1784876"/>
                <a:ext cx="8186555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나눔스퀘어_ac" panose="020B0600000101010101"/>
                  </a:rPr>
                  <a:t>비율의 차이</a:t>
                </a:r>
                <a:r>
                  <a:rPr lang="en-US" altLang="ko-KR" dirty="0">
                    <a:ea typeface="나눔스퀘어_ac" panose="020B0600000101010101"/>
                  </a:rPr>
                  <a:t>               </a:t>
                </a:r>
                <a:r>
                  <a:rPr lang="ko-KR" altLang="en-US" dirty="0">
                    <a:ea typeface="나눔스퀘어_ac" panose="020B0600000101010101"/>
                  </a:rPr>
                  <a:t>왼쪽 </a:t>
                </a:r>
                <a:r>
                  <a:rPr lang="en-US" altLang="ko-KR" dirty="0">
                    <a:ea typeface="나눔스퀘어_ac" panose="020B0600000101010101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ko-KR" alt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46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144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=0.347</m:t>
                    </m:r>
                  </m:oMath>
                </a14:m>
                <a:r>
                  <a:rPr lang="ko-KR" altLang="en-US" dirty="0">
                    <a:ea typeface="나눔스퀘어_ac" panose="020B0600000101010101"/>
                  </a:rPr>
                  <a:t>       오른쪽 </a:t>
                </a:r>
                <a:r>
                  <a:rPr lang="en-US" altLang="ko-KR" dirty="0">
                    <a:ea typeface="나눔스퀘어_ac" panose="020B0600000101010101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ko-KR" alt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46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242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0.309</m:t>
                    </m:r>
                  </m:oMath>
                </a14:m>
                <a:r>
                  <a:rPr lang="en-US" altLang="ko-KR" dirty="0">
                    <a:ea typeface="나눔스퀘어_ac" panose="020B0600000101010101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EE2C3E-33BB-4F08-A8E0-2AE8BFE20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58" y="1784876"/>
                <a:ext cx="8186555" cy="485902"/>
              </a:xfrm>
              <a:prstGeom prst="rect">
                <a:avLst/>
              </a:prstGeom>
              <a:blipFill>
                <a:blip r:embed="rId4"/>
                <a:stretch>
                  <a:fillRect l="-596" b="-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장점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1E90D80B-92BD-4E07-8313-63FC7038B9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191" y="3177394"/>
              <a:ext cx="4139749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3890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270287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410081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735491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01462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0146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0504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4(4/6)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2(2/6)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4/2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0383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46(46/144)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98(98/144)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144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0383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46/98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1E90D80B-92BD-4E07-8313-63FC7038B9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187861"/>
                  </p:ext>
                </p:extLst>
              </p:nvPr>
            </p:nvGraphicFramePr>
            <p:xfrm>
              <a:off x="285191" y="3177394"/>
              <a:ext cx="4139749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3890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270287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410081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735491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208333" r="-169378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208333" r="-53247" b="-44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102459" r="-1653" b="-1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4/2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411667" r="-169378" b="-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411667" r="-53247" b="-23666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205833" r="-1653" b="-6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46/98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509722" r="-169378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509722" r="-53247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509722" r="-1653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0122711-98D5-4127-8335-6BFFA9731CBE}"/>
              </a:ext>
            </a:extLst>
          </p:cNvPr>
          <p:cNvSpPr txBox="1"/>
          <p:nvPr/>
        </p:nvSpPr>
        <p:spPr>
          <a:xfrm>
            <a:off x="2355065" y="6103025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_ac" panose="020B0600000101010101"/>
              </a:rPr>
              <a:t>폐암 환자는 고정되어 있고</a:t>
            </a:r>
            <a:r>
              <a:rPr lang="en-US" altLang="ko-KR" dirty="0">
                <a:ea typeface="나눔스퀘어_ac" panose="020B0600000101010101"/>
              </a:rPr>
              <a:t>, </a:t>
            </a:r>
            <a:r>
              <a:rPr lang="ko-KR" altLang="en-US" dirty="0">
                <a:ea typeface="나눔스퀘어_ac" panose="020B0600000101010101"/>
              </a:rPr>
              <a:t>일반인만 변화</a:t>
            </a:r>
            <a:r>
              <a:rPr lang="en-US" altLang="ko-KR" dirty="0">
                <a:ea typeface="나눔스퀘어_ac" panose="020B0600000101010101"/>
              </a:rPr>
              <a:t>.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F0EFC0D6-D285-475C-B512-A070774301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42" y="2185555"/>
            <a:ext cx="1151835" cy="982088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34693BB6-6B48-4499-9948-671049CB9D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76" y="1578238"/>
            <a:ext cx="1151835" cy="982088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585D5E-DDA8-4A38-95C7-136BB0555C68}"/>
                  </a:ext>
                </a:extLst>
              </p:cNvPr>
              <p:cNvSpPr txBox="1"/>
              <p:nvPr/>
            </p:nvSpPr>
            <p:spPr>
              <a:xfrm>
                <a:off x="755576" y="2373228"/>
                <a:ext cx="8124531" cy="530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나눔스퀘어_ac" panose="020B0600000101010101"/>
                  </a:rPr>
                  <a:t>상대위험도</a:t>
                </a:r>
                <a:r>
                  <a:rPr lang="en-US" altLang="ko-KR" dirty="0">
                    <a:ea typeface="나눔스퀘어_ac" panose="020B0600000101010101"/>
                  </a:rPr>
                  <a:t>                </a:t>
                </a:r>
                <a:r>
                  <a:rPr lang="ko-KR" altLang="en-US" dirty="0">
                    <a:ea typeface="나눔스퀘어_ac" panose="020B0600000101010101"/>
                  </a:rPr>
                  <a:t>왼쪽 </a:t>
                </a:r>
                <a:r>
                  <a:rPr lang="en-US" altLang="ko-KR" dirty="0">
                    <a:ea typeface="나눔스퀘어_ac" panose="020B0600000101010101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4/6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46/144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2.087</m:t>
                    </m:r>
                  </m:oMath>
                </a14:m>
                <a:r>
                  <a:rPr lang="ko-KR" altLang="en-US" dirty="0">
                    <a:ea typeface="나눔스퀘어_ac" panose="020B0600000101010101"/>
                  </a:rPr>
                  <a:t>        오른쪽 </a:t>
                </a:r>
                <a:r>
                  <a:rPr lang="en-US" altLang="ko-KR" dirty="0">
                    <a:ea typeface="나눔스퀘어_ac" panose="020B0600000101010101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4/8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46/242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2.63</m:t>
                    </m:r>
                  </m:oMath>
                </a14:m>
                <a:endParaRPr lang="en-US" altLang="ko-KR" dirty="0">
                  <a:ea typeface="나눔스퀘어_ac" panose="020B0600000101010101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585D5E-DDA8-4A38-95C7-136BB0555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373228"/>
                <a:ext cx="8124531" cy="530594"/>
              </a:xfrm>
              <a:prstGeom prst="rect">
                <a:avLst/>
              </a:prstGeom>
              <a:blipFill>
                <a:blip r:embed="rId6"/>
                <a:stretch>
                  <a:fillRect l="-675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C1F4B54-AE2D-461D-9948-C917B4554D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650539"/>
                  </p:ext>
                </p:extLst>
              </p:nvPr>
            </p:nvGraphicFramePr>
            <p:xfrm>
              <a:off x="4578942" y="3182059"/>
              <a:ext cx="4251514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3433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304583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552383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651115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01462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0146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0504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4(4/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kern="1200" dirty="0" smtClean="0">
                              <a:solidFill>
                                <a:schemeClr val="tx1"/>
                              </a:solidFill>
                              <a:effectLst/>
                              <a:ea typeface="나눔스퀘어_ac" panose="020B0600000101010101"/>
                              <a:cs typeface="+mn-cs"/>
                            </a:rPr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sz="18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8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4/4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0383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46(46/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242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/>
                                    <a:cs typeface="+mn-cs"/>
                                  </a:rPr>
                                  <m:t>96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196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242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242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0383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46/196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250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C1F4B54-AE2D-461D-9948-C917B4554D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650539"/>
                  </p:ext>
                </p:extLst>
              </p:nvPr>
            </p:nvGraphicFramePr>
            <p:xfrm>
              <a:off x="4578942" y="3182059"/>
              <a:ext cx="4251514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3433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304583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552383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651115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7477" t="-203279" r="-170093" b="-4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2157" t="-203279" r="-42745" b="-43442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53271" t="-101639" r="-1869" b="-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4/4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7477" t="-403279" r="-170093" b="-2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2157" t="-403279" r="-42745" b="-23442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53271" t="-203306" r="-1869" b="-68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46/196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7477" t="-509722" r="-170093" b="-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2157" t="-509722" r="-42745" b="-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53271" t="-509722" r="-1869" b="-15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443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94350F6C-B297-4C82-9BDE-9FEB3E4BD89D}"/>
              </a:ext>
            </a:extLst>
          </p:cNvPr>
          <p:cNvSpPr/>
          <p:nvPr/>
        </p:nvSpPr>
        <p:spPr>
          <a:xfrm>
            <a:off x="7524328" y="2492896"/>
            <a:ext cx="864096" cy="3078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8868C8B-5B8C-409C-9B48-CAD2BB29B4E2}"/>
              </a:ext>
            </a:extLst>
          </p:cNvPr>
          <p:cNvSpPr/>
          <p:nvPr/>
        </p:nvSpPr>
        <p:spPr>
          <a:xfrm>
            <a:off x="4623383" y="2492897"/>
            <a:ext cx="864096" cy="3078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B5C8E82-E97D-4451-B00E-401039DF1E34}"/>
              </a:ext>
            </a:extLst>
          </p:cNvPr>
          <p:cNvSpPr/>
          <p:nvPr/>
        </p:nvSpPr>
        <p:spPr>
          <a:xfrm>
            <a:off x="7474501" y="1844824"/>
            <a:ext cx="864096" cy="30789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23C4B2-2172-44B6-8B02-7B87969D2498}"/>
              </a:ext>
            </a:extLst>
          </p:cNvPr>
          <p:cNvSpPr/>
          <p:nvPr/>
        </p:nvSpPr>
        <p:spPr>
          <a:xfrm>
            <a:off x="4578178" y="1851624"/>
            <a:ext cx="864096" cy="30789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EE2C3E-33BB-4F08-A8E0-2AE8BFE202D8}"/>
                  </a:ext>
                </a:extLst>
              </p:cNvPr>
              <p:cNvSpPr txBox="1"/>
              <p:nvPr/>
            </p:nvSpPr>
            <p:spPr>
              <a:xfrm>
                <a:off x="725758" y="1784876"/>
                <a:ext cx="8186555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나눔스퀘어_ac" panose="020B0600000101010101"/>
                  </a:rPr>
                  <a:t>비율의 차이</a:t>
                </a:r>
                <a:r>
                  <a:rPr lang="en-US" altLang="ko-KR" dirty="0">
                    <a:ea typeface="나눔스퀘어_ac" panose="020B0600000101010101"/>
                  </a:rPr>
                  <a:t>               </a:t>
                </a:r>
                <a:r>
                  <a:rPr lang="ko-KR" altLang="en-US" dirty="0">
                    <a:ea typeface="나눔스퀘어_ac" panose="020B0600000101010101"/>
                  </a:rPr>
                  <a:t>왼쪽 </a:t>
                </a:r>
                <a:r>
                  <a:rPr lang="en-US" altLang="ko-KR" dirty="0">
                    <a:ea typeface="나눔스퀘어_ac" panose="020B0600000101010101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ko-KR" alt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46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144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=0.347</m:t>
                    </m:r>
                  </m:oMath>
                </a14:m>
                <a:r>
                  <a:rPr lang="ko-KR" altLang="en-US" dirty="0">
                    <a:ea typeface="나눔스퀘어_ac" panose="020B0600000101010101"/>
                  </a:rPr>
                  <a:t>       오른쪽 </a:t>
                </a:r>
                <a:r>
                  <a:rPr lang="en-US" altLang="ko-KR" dirty="0">
                    <a:ea typeface="나눔스퀘어_ac" panose="020B0600000101010101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ko-KR" alt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46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242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0.309</m:t>
                    </m:r>
                  </m:oMath>
                </a14:m>
                <a:r>
                  <a:rPr lang="en-US" altLang="ko-KR" dirty="0">
                    <a:ea typeface="나눔스퀘어_ac" panose="020B0600000101010101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EE2C3E-33BB-4F08-A8E0-2AE8BFE20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58" y="1784876"/>
                <a:ext cx="8186555" cy="485902"/>
              </a:xfrm>
              <a:prstGeom prst="rect">
                <a:avLst/>
              </a:prstGeom>
              <a:blipFill>
                <a:blip r:embed="rId4"/>
                <a:stretch>
                  <a:fillRect l="-596" b="-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장점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1E90D80B-92BD-4E07-8313-63FC7038B9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191" y="3177394"/>
              <a:ext cx="4139749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3890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270287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410081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735491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01462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0146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0504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4(4/6)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2(2/6)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4/2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0383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46(46/144)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98(98/144)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144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0383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46/98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1E90D80B-92BD-4E07-8313-63FC7038B9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187861"/>
                  </p:ext>
                </p:extLst>
              </p:nvPr>
            </p:nvGraphicFramePr>
            <p:xfrm>
              <a:off x="285191" y="3177394"/>
              <a:ext cx="4139749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3890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270287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410081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735491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208333" r="-169378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208333" r="-53247" b="-44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102459" r="-1653" b="-1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4/2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411667" r="-169378" b="-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411667" r="-53247" b="-23666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205833" r="-1653" b="-6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46/98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509722" r="-169378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509722" r="-53247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509722" r="-1653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0122711-98D5-4127-8335-6BFFA9731CBE}"/>
              </a:ext>
            </a:extLst>
          </p:cNvPr>
          <p:cNvSpPr txBox="1"/>
          <p:nvPr/>
        </p:nvSpPr>
        <p:spPr>
          <a:xfrm>
            <a:off x="2355065" y="6103025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_ac" panose="020B0600000101010101"/>
              </a:rPr>
              <a:t>폐암 환자는 고정되어 있고</a:t>
            </a:r>
            <a:r>
              <a:rPr lang="en-US" altLang="ko-KR" dirty="0">
                <a:ea typeface="나눔스퀘어_ac" panose="020B0600000101010101"/>
              </a:rPr>
              <a:t>, </a:t>
            </a:r>
            <a:r>
              <a:rPr lang="ko-KR" altLang="en-US" dirty="0">
                <a:ea typeface="나눔스퀘어_ac" panose="020B0600000101010101"/>
              </a:rPr>
              <a:t>일반인만 변화</a:t>
            </a:r>
            <a:r>
              <a:rPr lang="en-US" altLang="ko-KR" dirty="0">
                <a:ea typeface="나눔스퀘어_ac" panose="020B0600000101010101"/>
              </a:rPr>
              <a:t>.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F0EFC0D6-D285-475C-B512-A070774301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42" y="2185555"/>
            <a:ext cx="1151835" cy="982088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34693BB6-6B48-4499-9948-671049CB9D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76" y="1578238"/>
            <a:ext cx="1151835" cy="982088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585D5E-DDA8-4A38-95C7-136BB0555C68}"/>
                  </a:ext>
                </a:extLst>
              </p:cNvPr>
              <p:cNvSpPr txBox="1"/>
              <p:nvPr/>
            </p:nvSpPr>
            <p:spPr>
              <a:xfrm>
                <a:off x="755576" y="2373228"/>
                <a:ext cx="8124531" cy="530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나눔스퀘어_ac" panose="020B0600000101010101"/>
                  </a:rPr>
                  <a:t>상대위험도</a:t>
                </a:r>
                <a:r>
                  <a:rPr lang="en-US" altLang="ko-KR" dirty="0">
                    <a:ea typeface="나눔스퀘어_ac" panose="020B0600000101010101"/>
                  </a:rPr>
                  <a:t>                </a:t>
                </a:r>
                <a:r>
                  <a:rPr lang="ko-KR" altLang="en-US" dirty="0">
                    <a:ea typeface="나눔스퀘어_ac" panose="020B0600000101010101"/>
                  </a:rPr>
                  <a:t>왼쪽 </a:t>
                </a:r>
                <a:r>
                  <a:rPr lang="en-US" altLang="ko-KR" dirty="0">
                    <a:ea typeface="나눔스퀘어_ac" panose="020B0600000101010101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4/6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46/144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2.087</m:t>
                    </m:r>
                  </m:oMath>
                </a14:m>
                <a:r>
                  <a:rPr lang="ko-KR" altLang="en-US" dirty="0">
                    <a:ea typeface="나눔스퀘어_ac" panose="020B0600000101010101"/>
                  </a:rPr>
                  <a:t>        오른쪽 </a:t>
                </a:r>
                <a:r>
                  <a:rPr lang="en-US" altLang="ko-KR" dirty="0">
                    <a:ea typeface="나눔스퀘어_ac" panose="020B0600000101010101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4/8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46/242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2.63</m:t>
                    </m:r>
                  </m:oMath>
                </a14:m>
                <a:endParaRPr lang="en-US" altLang="ko-KR" dirty="0">
                  <a:ea typeface="나눔스퀘어_ac" panose="020B0600000101010101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585D5E-DDA8-4A38-95C7-136BB0555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373228"/>
                <a:ext cx="8124531" cy="530594"/>
              </a:xfrm>
              <a:prstGeom prst="rect">
                <a:avLst/>
              </a:prstGeom>
              <a:blipFill>
                <a:blip r:embed="rId6"/>
                <a:stretch>
                  <a:fillRect l="-675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C1F4B54-AE2D-461D-9948-C917B4554D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650539"/>
                  </p:ext>
                </p:extLst>
              </p:nvPr>
            </p:nvGraphicFramePr>
            <p:xfrm>
              <a:off x="4578942" y="3182059"/>
              <a:ext cx="4251514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3433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304583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552383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651115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01462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0146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0504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4(4/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kern="1200" dirty="0" smtClean="0">
                              <a:solidFill>
                                <a:schemeClr val="tx1"/>
                              </a:solidFill>
                              <a:effectLst/>
                              <a:ea typeface="나눔스퀘어_ac" panose="020B0600000101010101"/>
                              <a:cs typeface="+mn-cs"/>
                            </a:rPr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sz="18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8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4/4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0383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46(46/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242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/>
                                    <a:cs typeface="+mn-cs"/>
                                  </a:rPr>
                                  <m:t>96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196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242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242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0383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46/196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250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C1F4B54-AE2D-461D-9948-C917B4554D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650539"/>
                  </p:ext>
                </p:extLst>
              </p:nvPr>
            </p:nvGraphicFramePr>
            <p:xfrm>
              <a:off x="4578942" y="3182059"/>
              <a:ext cx="4251514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3433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304583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552383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651115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7477" t="-203279" r="-170093" b="-4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2157" t="-203279" r="-42745" b="-43442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53271" t="-101639" r="-1869" b="-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4/4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7477" t="-403279" r="-170093" b="-2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2157" t="-403279" r="-42745" b="-23442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53271" t="-203306" r="-1869" b="-68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46/196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7477" t="-509722" r="-170093" b="-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2157" t="-509722" r="-42745" b="-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53271" t="-509722" r="-1869" b="-15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D7C655-0E5B-461A-9181-C5A6D7569E59}"/>
              </a:ext>
            </a:extLst>
          </p:cNvPr>
          <p:cNvSpPr/>
          <p:nvPr/>
        </p:nvSpPr>
        <p:spPr>
          <a:xfrm>
            <a:off x="-20081" y="0"/>
            <a:ext cx="9577064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C6EB96-A983-400B-A4A5-210073865022}"/>
              </a:ext>
            </a:extLst>
          </p:cNvPr>
          <p:cNvSpPr txBox="1"/>
          <p:nvPr/>
        </p:nvSpPr>
        <p:spPr>
          <a:xfrm>
            <a:off x="1077641" y="2183074"/>
            <a:ext cx="7335004" cy="2505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두둥</a:t>
            </a:r>
            <a:r>
              <a:rPr lang="en-US" altLang="ko-K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!!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비율의 차이와 상대위험도가 달라졌다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!!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그러나 과연 우리의 </a:t>
            </a:r>
            <a:r>
              <a:rPr lang="ko-KR" altLang="en-US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오즈비는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..?!</a:t>
            </a:r>
          </a:p>
        </p:txBody>
      </p:sp>
    </p:spTree>
    <p:extLst>
      <p:ext uri="{BB962C8B-B14F-4D97-AF65-F5344CB8AC3E}">
        <p14:creationId xmlns:p14="http://schemas.microsoft.com/office/powerpoint/2010/main" val="1897230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757A4EE-C647-41B8-B637-728BEBF06F54}"/>
              </a:ext>
            </a:extLst>
          </p:cNvPr>
          <p:cNvSpPr/>
          <p:nvPr/>
        </p:nvSpPr>
        <p:spPr>
          <a:xfrm>
            <a:off x="4139952" y="1817172"/>
            <a:ext cx="551620" cy="38908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CFCA943-1B22-46D8-90A7-522304657FBE}"/>
              </a:ext>
            </a:extLst>
          </p:cNvPr>
          <p:cNvSpPr/>
          <p:nvPr/>
        </p:nvSpPr>
        <p:spPr>
          <a:xfrm>
            <a:off x="7210638" y="1817171"/>
            <a:ext cx="551620" cy="38908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장점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1E90D80B-92BD-4E07-8313-63FC7038B9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191" y="3177394"/>
              <a:ext cx="4139749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3890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270287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410081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735491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01462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0146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0504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4(4/6)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2(2/6)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4/2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0383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46(46/144)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98(98/144)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144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0383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46/98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1E90D80B-92BD-4E07-8313-63FC7038B9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191" y="3177394"/>
              <a:ext cx="4139749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3890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270287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410081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735491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208333" r="-169378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208333" r="-53247" b="-44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102459" r="-1653" b="-1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4/2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411667" r="-169378" b="-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411667" r="-53247" b="-23666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205833" r="-1653" b="-6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46/98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509722" r="-169378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509722" r="-53247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509722" r="-1653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187AA-A813-4597-86F9-CAE4141FD023}"/>
                  </a:ext>
                </a:extLst>
              </p:cNvPr>
              <p:cNvSpPr txBox="1"/>
              <p:nvPr/>
            </p:nvSpPr>
            <p:spPr>
              <a:xfrm>
                <a:off x="865115" y="1772816"/>
                <a:ext cx="7754507" cy="530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ea typeface="나눔스퀘어_ac" panose="020B0600000101010101"/>
                  </a:rPr>
                  <a:t>오즈비</a:t>
                </a:r>
                <a:r>
                  <a:rPr lang="ko-KR" altLang="en-US" dirty="0">
                    <a:ea typeface="나눔스퀘어_ac" panose="020B0600000101010101"/>
                  </a:rPr>
                  <a:t>  </a:t>
                </a:r>
                <a:r>
                  <a:rPr lang="en-US" altLang="ko-KR" dirty="0">
                    <a:ea typeface="나눔스퀘어_ac" panose="020B0600000101010101"/>
                  </a:rPr>
                  <a:t>              </a:t>
                </a:r>
                <a:r>
                  <a:rPr lang="ko-KR" altLang="en-US" dirty="0">
                    <a:ea typeface="나눔스퀘어_ac" panose="020B0600000101010101"/>
                  </a:rPr>
                  <a:t>왼쪽 </a:t>
                </a:r>
                <a:r>
                  <a:rPr lang="en-US" altLang="ko-KR" dirty="0">
                    <a:ea typeface="나눔스퀘어_ac" panose="020B0600000101010101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4/2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46/98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=4.26</m:t>
                    </m:r>
                  </m:oMath>
                </a14:m>
                <a:r>
                  <a:rPr lang="ko-KR" altLang="en-US" dirty="0">
                    <a:ea typeface="나눔스퀘어_ac" panose="020B0600000101010101"/>
                  </a:rPr>
                  <a:t>           오른쪽 </a:t>
                </a:r>
                <a:r>
                  <a:rPr lang="en-US" altLang="ko-KR" dirty="0">
                    <a:ea typeface="나눔스퀘어_ac" panose="020B0600000101010101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4/4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46/196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=4.26</m:t>
                    </m:r>
                  </m:oMath>
                </a14:m>
                <a:endParaRPr lang="en-US" altLang="ko-KR" dirty="0">
                  <a:ea typeface="나눔스퀘어_ac" panose="020B0600000101010101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187AA-A813-4597-86F9-CAE4141FD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5" y="1772816"/>
                <a:ext cx="7754507" cy="530594"/>
              </a:xfrm>
              <a:prstGeom prst="rect">
                <a:avLst/>
              </a:prstGeom>
              <a:blipFill>
                <a:blip r:embed="rId4"/>
                <a:stretch>
                  <a:fillRect l="-708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D93109-DAA6-48C8-942D-F0F52C365BC6}"/>
              </a:ext>
            </a:extLst>
          </p:cNvPr>
          <p:cNvSpPr txBox="1"/>
          <p:nvPr/>
        </p:nvSpPr>
        <p:spPr>
          <a:xfrm>
            <a:off x="3439427" y="2436747"/>
            <a:ext cx="260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나눔스퀘어_ac" panose="020B0600000101010101"/>
              </a:rPr>
              <a:t>변화</a:t>
            </a:r>
          </a:p>
        </p:txBody>
      </p:sp>
      <p:pic>
        <p:nvPicPr>
          <p:cNvPr id="19" name="그림 18" descr="야채이(가) 표시된 사진&#10;&#10;자동 생성된 설명">
            <a:extLst>
              <a:ext uri="{FF2B5EF4-FFF2-40B4-BE49-F238E27FC236}">
                <a16:creationId xmlns:a16="http://schemas.microsoft.com/office/drawing/2014/main" id="{E3EB39C6-09A0-42FF-8CD8-CA6D6DB32F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49162" y="2309738"/>
            <a:ext cx="986416" cy="6732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8918C5-B82E-48FC-AFE6-5B56532726BC}"/>
              </a:ext>
            </a:extLst>
          </p:cNvPr>
          <p:cNvSpPr txBox="1"/>
          <p:nvPr/>
        </p:nvSpPr>
        <p:spPr>
          <a:xfrm>
            <a:off x="5364088" y="2435391"/>
            <a:ext cx="8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ea typeface="나눔스퀘어_ac" panose="020B0600000101010101"/>
              </a:rPr>
              <a:t>!!!!!!</a:t>
            </a:r>
            <a:endParaRPr lang="ko-KR" altLang="en-US" dirty="0">
              <a:solidFill>
                <a:srgbClr val="FF0000"/>
              </a:solidFill>
              <a:ea typeface="나눔스퀘어_ac" panose="020B0600000101010101"/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652653AC-387B-4243-9935-E2F9589428E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73" y="1510808"/>
            <a:ext cx="1151835" cy="982088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DC1F4B54-AE2D-461D-9948-C917B4554D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991052"/>
                  </p:ext>
                </p:extLst>
              </p:nvPr>
            </p:nvGraphicFramePr>
            <p:xfrm>
              <a:off x="4578942" y="3182059"/>
              <a:ext cx="4251514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3433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304583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552383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651115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01462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0146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0504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4(4/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kern="1200" dirty="0" smtClean="0">
                              <a:solidFill>
                                <a:schemeClr val="tx1"/>
                              </a:solidFill>
                              <a:effectLst/>
                              <a:ea typeface="나눔스퀘어_ac" panose="020B0600000101010101"/>
                              <a:cs typeface="+mn-cs"/>
                            </a:rPr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sz="18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8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나눔스퀘어_ac" panose="020B0600000101010101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4/4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0383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46(46/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242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/>
                                    <a:cs typeface="+mn-cs"/>
                                  </a:rPr>
                                  <m:t>96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196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242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242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0383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46/196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250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DC1F4B54-AE2D-461D-9948-C917B4554D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991052"/>
                  </p:ext>
                </p:extLst>
              </p:nvPr>
            </p:nvGraphicFramePr>
            <p:xfrm>
              <a:off x="4578942" y="3182059"/>
              <a:ext cx="4251514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3433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304583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552383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651115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7477" t="-203279" r="-170093" b="-4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32157" t="-203279" r="-42745" b="-43442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53271" t="-101639" r="-1869" b="-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4/4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7477" t="-403279" r="-170093" b="-2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32157" t="-403279" r="-42745" b="-23442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53271" t="-203306" r="-1869" b="-68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46/196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7477" t="-509722" r="-170093" b="-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32157" t="-509722" r="-42745" b="-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53271" t="-509722" r="-1869" b="-15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547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장점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1E90D80B-92BD-4E07-8313-63FC7038B9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1865" y="2938735"/>
              <a:ext cx="4139749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3890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270287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410081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735491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01462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0146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0504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4(4/6)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2(2/6)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4/2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0383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46(46/144)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98(98/144)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144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0383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46/98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1E90D80B-92BD-4E07-8313-63FC7038B9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2352351"/>
                  </p:ext>
                </p:extLst>
              </p:nvPr>
            </p:nvGraphicFramePr>
            <p:xfrm>
              <a:off x="161865" y="2938735"/>
              <a:ext cx="4139749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3890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270287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410081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735491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 err="1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208333" r="-169378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208333" r="-53247" b="-44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102459" r="-1653" b="-1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4/2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411667" r="-169378" b="-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411667" r="-53247" b="-23666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205833" r="-1653" b="-6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46/98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16" t="-509722" r="-169378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424" t="-509722" r="-53247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2810" t="-509722" r="-1653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표 20">
                <a:extLst>
                  <a:ext uri="{FF2B5EF4-FFF2-40B4-BE49-F238E27FC236}">
                    <a16:creationId xmlns:a16="http://schemas.microsoft.com/office/drawing/2014/main" id="{DC1F4B54-AE2D-461D-9948-C917B4554D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048033"/>
                  </p:ext>
                </p:extLst>
              </p:nvPr>
            </p:nvGraphicFramePr>
            <p:xfrm>
              <a:off x="4680012" y="2924943"/>
              <a:ext cx="4251514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3433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304583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552383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651115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01462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>
                              <a:solidFill>
                                <a:srgbClr val="FF0000"/>
                              </a:solidFill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>
                              <a:solidFill>
                                <a:srgbClr val="FF0000"/>
                              </a:solidFill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0146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0504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4(4/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50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/>
                                    <a:cs typeface="+mn-cs"/>
                                  </a:rPr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/>
                                    <a:cs typeface="+mn-cs"/>
                                  </a:rPr>
                                  <m:t>6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46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50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4/46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0383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/>
                                    <a:cs typeface="+mn-cs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100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/>
                                    <a:cs typeface="+mn-cs"/>
                                  </a:rPr>
                                  <m:t>98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98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100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나눔스퀘어_ac" panose="020B0600000101010101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0383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2/98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/>
                                  </a:rPr>
                                  <m:t>144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_ac Bold" panose="020B0600000101010101" pitchFamily="50" charset="-127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표 20">
                <a:extLst>
                  <a:ext uri="{FF2B5EF4-FFF2-40B4-BE49-F238E27FC236}">
                    <a16:creationId xmlns:a16="http://schemas.microsoft.com/office/drawing/2014/main" id="{DC1F4B54-AE2D-461D-9948-C917B4554D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048033"/>
                  </p:ext>
                </p:extLst>
              </p:nvPr>
            </p:nvGraphicFramePr>
            <p:xfrm>
              <a:off x="4680012" y="2924943"/>
              <a:ext cx="4251514" cy="26427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3433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304583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552383">
                      <a:extLst>
                        <a:ext uri="{9D8B030D-6E8A-4147-A177-3AD203B41FA5}">
                          <a16:colId xmlns:a16="http://schemas.microsoft.com/office/drawing/2014/main" val="2880561691"/>
                        </a:ext>
                      </a:extLst>
                    </a:gridCol>
                    <a:gridCol w="651115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indent="0" algn="ctr" latinLnBrk="1">
                            <a:tabLst>
                              <a:tab pos="1252538" algn="l"/>
                            </a:tabLst>
                          </a:pPr>
                          <a:r>
                            <a:rPr lang="ko-KR" altLang="en-US" dirty="0">
                              <a:solidFill>
                                <a:srgbClr val="FF0000"/>
                              </a:solidFill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폐암여부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>
                              <a:solidFill>
                                <a:srgbClr val="FF0000"/>
                              </a:solidFill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과거흡연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69739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O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209" t="-203279" r="-169302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549" t="-203279" r="-42745" b="-43278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4206" t="-101639" r="-1869" b="-16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49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4/46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049166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X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209" t="-403279" r="-169302" b="-2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549" t="-403279" r="-42745" b="-23278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4206" t="-203306" r="-1869" b="-67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82911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나눔스퀘어_ac" panose="020B0600000101010101"/>
                              <a:cs typeface="+mn-cs"/>
                            </a:rPr>
                            <a:t>2/98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" panose="020B0600000101010101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58451"/>
                      </a:ext>
                    </a:extLst>
                  </a:tr>
                  <a:tr h="43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" panose="020B0600000101010101"/>
                            </a:rPr>
                            <a:t>합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209" t="-509722" r="-169302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549" t="-509722" r="-42745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4206" t="-509722" r="-186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8408A9E-373A-4C86-9DD0-CB4D4369DE50}"/>
              </a:ext>
            </a:extLst>
          </p:cNvPr>
          <p:cNvSpPr txBox="1"/>
          <p:nvPr/>
        </p:nvSpPr>
        <p:spPr>
          <a:xfrm>
            <a:off x="1307976" y="1736013"/>
            <a:ext cx="674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ea typeface="나눔스퀘어_ac" panose="020B0600000101010101" pitchFamily="50" charset="-127"/>
              </a:rPr>
              <a:t>오즈비는</a:t>
            </a:r>
            <a:r>
              <a:rPr lang="ko-KR" altLang="en-US" sz="2400" dirty="0">
                <a:ea typeface="나눔스퀘어_ac" panose="020B0600000101010101" pitchFamily="50" charset="-127"/>
              </a:rPr>
              <a:t> 행과 열의 위치가 바뀌어도 사용 가능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F30D20-4549-45DD-9890-28C2279F668D}"/>
                  </a:ext>
                </a:extLst>
              </p:cNvPr>
              <p:cNvSpPr txBox="1"/>
              <p:nvPr/>
            </p:nvSpPr>
            <p:spPr>
              <a:xfrm>
                <a:off x="1027110" y="5791927"/>
                <a:ext cx="2409258" cy="530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오즈비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4/2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46/98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=4.26</m:t>
                    </m:r>
                  </m:oMath>
                </a14:m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endPara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F30D20-4549-45DD-9890-28C2279F6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10" y="5791927"/>
                <a:ext cx="2409258" cy="530594"/>
              </a:xfrm>
              <a:prstGeom prst="rect">
                <a:avLst/>
              </a:prstGeom>
              <a:blipFill>
                <a:blip r:embed="rId4"/>
                <a:stretch>
                  <a:fillRect l="-2020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A1160B-36A4-4B34-8F20-A2AC93657524}"/>
                  </a:ext>
                </a:extLst>
              </p:cNvPr>
              <p:cNvSpPr txBox="1"/>
              <p:nvPr/>
            </p:nvSpPr>
            <p:spPr>
              <a:xfrm>
                <a:off x="5763716" y="5791927"/>
                <a:ext cx="4576664" cy="530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오즈비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4/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/98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=4.26</m:t>
                    </m:r>
                  </m:oMath>
                </a14:m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endPara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A1160B-36A4-4B34-8F20-A2AC93657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716" y="5791927"/>
                <a:ext cx="4576664" cy="530594"/>
              </a:xfrm>
              <a:prstGeom prst="rect">
                <a:avLst/>
              </a:prstGeom>
              <a:blipFill>
                <a:blip r:embed="rId5"/>
                <a:stretch>
                  <a:fillRect l="-1065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화살이(가) 표시된 사진&#10;&#10;자동 생성된 설명">
            <a:extLst>
              <a:ext uri="{FF2B5EF4-FFF2-40B4-BE49-F238E27FC236}">
                <a16:creationId xmlns:a16="http://schemas.microsoft.com/office/drawing/2014/main" id="{BCBDA735-02C0-478A-94CE-E258AF362B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0450">
            <a:off x="3820350" y="5210386"/>
            <a:ext cx="1204632" cy="120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46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AF0F0EF-D263-4BB9-80C7-23D88B1A12A2}"/>
              </a:ext>
            </a:extLst>
          </p:cNvPr>
          <p:cNvSpPr/>
          <p:nvPr/>
        </p:nvSpPr>
        <p:spPr>
          <a:xfrm>
            <a:off x="5899534" y="1713588"/>
            <a:ext cx="1211796" cy="483857"/>
          </a:xfrm>
          <a:prstGeom prst="round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408A9E-373A-4C86-9DD0-CB4D4369DE50}"/>
              </a:ext>
            </a:extLst>
          </p:cNvPr>
          <p:cNvSpPr txBox="1"/>
          <p:nvPr/>
        </p:nvSpPr>
        <p:spPr>
          <a:xfrm>
            <a:off x="1476164" y="1707209"/>
            <a:ext cx="674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ea typeface="나눔스퀘어_ac" panose="020B0600000101010101" pitchFamily="50" charset="-127"/>
              </a:rPr>
              <a:t>오즈비</a:t>
            </a:r>
            <a:r>
              <a:rPr lang="ko-KR" altLang="en-US" sz="2400" dirty="0">
                <a:ea typeface="나눔스퀘어_ac" panose="020B0600000101010101" pitchFamily="50" charset="-127"/>
              </a:rPr>
              <a:t> 장점의 이유는 바로 </a:t>
            </a:r>
            <a:r>
              <a:rPr lang="ko-KR" altLang="en-US" sz="2400" dirty="0" err="1">
                <a:ea typeface="나눔스퀘어_ac" panose="020B0600000101010101" pitchFamily="50" charset="-127"/>
              </a:rPr>
              <a:t>교차적비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장점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FC7917-5810-4971-B9CA-E7FEB6DF925E}"/>
                  </a:ext>
                </a:extLst>
              </p:cNvPr>
              <p:cNvSpPr txBox="1"/>
              <p:nvPr/>
            </p:nvSpPr>
            <p:spPr>
              <a:xfrm>
                <a:off x="1798155" y="2654989"/>
                <a:ext cx="6100091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8000" indent="2540" algn="just" latinLnBrk="1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나눔스퀘어_ac" panose="020B0600000101010101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나눔스퀘어_ac" panose="020B0600000101010101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 kern="0">
                              <a:effectLst/>
                              <a:latin typeface="Cambria Math" panose="02040503050406030204" pitchFamily="18" charset="0"/>
                              <a:ea typeface="HyhwpEQ" panose="02030600000101010101" pitchFamily="18" charset="-127"/>
                              <a:cs typeface="HyhwpEQ" panose="02030600000101010101" pitchFamily="18" charset="-127"/>
                            </a:rPr>
                            <m:t>/(1−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1)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800" i="1" kern="0">
                              <a:effectLst/>
                              <a:latin typeface="Cambria Math" panose="02040503050406030204" pitchFamily="18" charset="0"/>
                              <a:ea typeface="HyhwpEQ" panose="02030600000101010101" pitchFamily="18" charset="-127"/>
                              <a:cs typeface="HyhwpEQ" panose="02030600000101010101" pitchFamily="18" charset="-127"/>
                            </a:rPr>
                            <m:t>/(1−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2)</m:t>
                              </m:r>
                            </m:sub>
                          </m:sSub>
                        </m:den>
                      </m:f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ko-KR" sz="1800" i="1" kern="0">
                              <a:effectLst/>
                              <a:latin typeface="Cambria Math" panose="02040503050406030204" pitchFamily="18" charset="0"/>
                              <a:ea typeface="HyhwpEQ" panose="02030600000101010101" pitchFamily="18" charset="-127"/>
                              <a:cs typeface="HyhwpEQ" panose="02030600000101010101" pitchFamily="18" charset="-127"/>
                            </a:rPr>
                            <m:t>/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ko-KR" sz="1800" i="1" kern="0">
                              <a:effectLst/>
                              <a:latin typeface="Cambria Math" panose="02040503050406030204" pitchFamily="18" charset="0"/>
                              <a:ea typeface="HyhwpEQ" panose="02030600000101010101" pitchFamily="18" charset="-127"/>
                              <a:cs typeface="HyhwpEQ" panose="02030600000101010101" pitchFamily="18" charset="-127"/>
                            </a:rPr>
                            <m:t>/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/>
                          <a:cs typeface="Times New Roman" panose="02020603050405020304" pitchFamily="18" charset="0"/>
                        </a:rPr>
                        <m:t>=  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바탕" panose="02030600000101010101" pitchFamily="18" charset="-127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yhwpEQ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ko-KR" sz="1800" i="1" kern="0">
                                  <a:effectLst/>
                                  <a:latin typeface="Cambria Math" panose="02040503050406030204" pitchFamily="18" charset="0"/>
                                  <a:ea typeface="HyhwpEQ" panose="02030600000101010101" pitchFamily="18" charset="-127"/>
                                  <a:cs typeface="HyhwpEQ" panose="02030600000101010101" pitchFamily="18" charset="-127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FC7917-5810-4971-B9CA-E7FEB6DF9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155" y="2654989"/>
                <a:ext cx="6100091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F2C24A6-9823-45C0-9CCB-F9961593EDD3}"/>
              </a:ext>
            </a:extLst>
          </p:cNvPr>
          <p:cNvSpPr txBox="1"/>
          <p:nvPr/>
        </p:nvSpPr>
        <p:spPr>
          <a:xfrm>
            <a:off x="1571836" y="3941820"/>
            <a:ext cx="655272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ea typeface="나눔스퀘어_ac" panose="020B0600000101010101"/>
              </a:rPr>
              <a:t>분할표의 대각성분의 곱이 분자로</a:t>
            </a:r>
            <a:r>
              <a:rPr lang="en-US" altLang="ko-KR" dirty="0">
                <a:ea typeface="나눔스퀘어_ac" panose="020B0600000101010101"/>
              </a:rPr>
              <a:t>, </a:t>
            </a:r>
            <a:r>
              <a:rPr lang="ko-KR" altLang="en-US" dirty="0">
                <a:ea typeface="나눔스퀘어_ac" panose="020B0600000101010101"/>
              </a:rPr>
              <a:t>비대각성분이 분모로 감</a:t>
            </a:r>
            <a:r>
              <a:rPr lang="en-US" altLang="ko-KR" dirty="0">
                <a:ea typeface="나눔스퀘어_ac" panose="020B0600000101010101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ea typeface="나눔스퀘어_ac" panose="020B0600000101010101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ea typeface="나눔스퀘어_ac" panose="020B0600000101010101"/>
              </a:rPr>
              <a:t> 변수가 고정된 상태에서 대조군이 바뀌더라도 값 </a:t>
            </a:r>
            <a:r>
              <a:rPr lang="ko-KR" altLang="en-US" dirty="0">
                <a:solidFill>
                  <a:srgbClr val="FF0000"/>
                </a:solidFill>
                <a:ea typeface="나눔스퀘어_ac" panose="020B0600000101010101"/>
              </a:rPr>
              <a:t>유지</a:t>
            </a:r>
            <a:r>
              <a:rPr lang="en-US" altLang="ko-KR" dirty="0">
                <a:ea typeface="나눔스퀘어_ac" panose="020B0600000101010101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ea typeface="나눔스퀘어_ac" panose="020B0600000101010101"/>
              </a:rPr>
              <a:t> 행과 열을 바꾸더라도 값 </a:t>
            </a:r>
            <a:r>
              <a:rPr lang="ko-KR" altLang="en-US" dirty="0">
                <a:solidFill>
                  <a:srgbClr val="FF0000"/>
                </a:solidFill>
                <a:ea typeface="나눔스퀘어_ac" panose="020B0600000101010101"/>
              </a:rPr>
              <a:t>유지</a:t>
            </a:r>
            <a:r>
              <a:rPr lang="en-US" altLang="ko-KR" dirty="0">
                <a:ea typeface="나눔스퀘어_ac" panose="020B060000010101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43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범주형 자료분석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변수의 구분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FC518-EE2A-459C-8EAF-FE7E3CBD6FE8}"/>
              </a:ext>
            </a:extLst>
          </p:cNvPr>
          <p:cNvSpPr txBox="1"/>
          <p:nvPr/>
        </p:nvSpPr>
        <p:spPr>
          <a:xfrm>
            <a:off x="323528" y="2276872"/>
            <a:ext cx="2155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B2B73-5F09-4674-BD30-05C508A8A209}"/>
              </a:ext>
            </a:extLst>
          </p:cNvPr>
          <p:cNvSpPr txBox="1"/>
          <p:nvPr/>
        </p:nvSpPr>
        <p:spPr>
          <a:xfrm>
            <a:off x="323528" y="4571836"/>
            <a:ext cx="2155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D4967-4C66-422F-B47B-C36532CA7F85}"/>
              </a:ext>
            </a:extLst>
          </p:cNvPr>
          <p:cNvSpPr txBox="1"/>
          <p:nvPr/>
        </p:nvSpPr>
        <p:spPr>
          <a:xfrm>
            <a:off x="475928" y="5363924"/>
            <a:ext cx="51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 </a:t>
            </a:r>
            <a:r>
              <a:rPr lang="en-US" altLang="ko-KR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반응변수</a:t>
            </a:r>
            <a:r>
              <a:rPr lang="en-US" altLang="ko-KR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결과변수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표적변수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AF934D-5CED-413F-96AB-53CBD1D8408A}"/>
              </a:ext>
            </a:extLst>
          </p:cNvPr>
          <p:cNvSpPr txBox="1"/>
          <p:nvPr/>
        </p:nvSpPr>
        <p:spPr>
          <a:xfrm>
            <a:off x="475928" y="3068960"/>
            <a:ext cx="553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 </a:t>
            </a:r>
            <a:r>
              <a:rPr lang="en-US" altLang="ko-KR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설명변수 </a:t>
            </a:r>
            <a:r>
              <a:rPr lang="en-US" altLang="ko-KR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예측변수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위험인자</a:t>
            </a:r>
          </a:p>
        </p:txBody>
      </p:sp>
      <p:pic>
        <p:nvPicPr>
          <p:cNvPr id="3" name="그림 2" descr="고양이, 실내, 집고양이, 포유류이(가) 표시된 사진&#10;&#10;자동 생성된 설명">
            <a:extLst>
              <a:ext uri="{FF2B5EF4-FFF2-40B4-BE49-F238E27FC236}">
                <a16:creationId xmlns:a16="http://schemas.microsoft.com/office/drawing/2014/main" id="{AE80DFD1-3FB0-466E-AA4A-04715DC113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62" y="2101229"/>
            <a:ext cx="886042" cy="1180707"/>
          </a:xfrm>
          <a:prstGeom prst="rect">
            <a:avLst/>
          </a:prstGeom>
        </p:spPr>
      </p:pic>
      <p:pic>
        <p:nvPicPr>
          <p:cNvPr id="5" name="그림 4" descr="개, 노란색, 응시하는이(가) 표시된 사진&#10;&#10;자동 생성된 설명">
            <a:extLst>
              <a:ext uri="{FF2B5EF4-FFF2-40B4-BE49-F238E27FC236}">
                <a16:creationId xmlns:a16="http://schemas.microsoft.com/office/drawing/2014/main" id="{D533B767-8C32-4831-8315-5A2347646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71" y="2060848"/>
            <a:ext cx="1090705" cy="1191105"/>
          </a:xfrm>
          <a:prstGeom prst="rect">
            <a:avLst/>
          </a:prstGeom>
        </p:spPr>
      </p:pic>
      <p:pic>
        <p:nvPicPr>
          <p:cNvPr id="13" name="그림 12" descr="포유류, 고양이, 집고양이, 오렌지이(가) 표시된 사진&#10;&#10;자동 생성된 설명">
            <a:extLst>
              <a:ext uri="{FF2B5EF4-FFF2-40B4-BE49-F238E27FC236}">
                <a16:creationId xmlns:a16="http://schemas.microsoft.com/office/drawing/2014/main" id="{8533EE88-EA07-4437-A861-0CB1B526B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135" y="4449879"/>
            <a:ext cx="1543265" cy="1562318"/>
          </a:xfrm>
          <a:prstGeom prst="rect">
            <a:avLst/>
          </a:prstGeom>
        </p:spPr>
      </p:pic>
      <p:pic>
        <p:nvPicPr>
          <p:cNvPr id="19" name="그림 18" descr="개, 포유류, 검은색이(가) 표시된 사진&#10;&#10;자동 생성된 설명">
            <a:extLst>
              <a:ext uri="{FF2B5EF4-FFF2-40B4-BE49-F238E27FC236}">
                <a16:creationId xmlns:a16="http://schemas.microsoft.com/office/drawing/2014/main" id="{DADFD9DB-2237-458E-9331-5B6181A50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04" y="4644045"/>
            <a:ext cx="1309781" cy="13741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66CCAD-1B46-41F0-8E33-0361749D58EB}"/>
              </a:ext>
            </a:extLst>
          </p:cNvPr>
          <p:cNvSpPr txBox="1"/>
          <p:nvPr/>
        </p:nvSpPr>
        <p:spPr>
          <a:xfrm>
            <a:off x="5948536" y="3708321"/>
            <a:ext cx="2655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나무마루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콩자반처럼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뗄 수 없는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,,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88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463858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분할표에서의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569478"/>
                  </p:ext>
                </p:extLst>
              </p:nvPr>
            </p:nvGraphicFramePr>
            <p:xfrm>
              <a:off x="1007604" y="2502159"/>
              <a:ext cx="7128792" cy="391441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236981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139283">
                      <a:extLst>
                        <a:ext uri="{9D8B030D-6E8A-4147-A177-3AD203B41FA5}">
                          <a16:colId xmlns:a16="http://schemas.microsoft.com/office/drawing/2014/main" val="2404374909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385597368"/>
                        </a:ext>
                      </a:extLst>
                    </a:gridCol>
                    <a:gridCol w="2736304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611585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부분분할표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9819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학과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(Z)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성별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(X)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연애여부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(Y)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  <a:ea typeface="나눔스퀘어_ac Bold" panose="020B0600000101010101" pitchFamily="50" charset="-127"/>
                                </a:rPr>
                                <m:t>조</m:t>
                              </m:r>
                            </m:oMath>
                          </a14:m>
                          <a:r>
                            <a:rPr lang="ko-KR" altLang="en-US" b="1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건부 오즈비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981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O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2603675"/>
                      </a:ext>
                    </a:extLst>
                  </a:tr>
                  <a:tr h="417741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통계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11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25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𝑿𝒀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𝟏𝟏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𝟐𝟓</m:t>
                                  </m:r>
                                </m:num>
                                <m:den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𝟏𝟎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𝟐𝟕</m:t>
                                  </m:r>
                                </m:den>
                              </m:f>
                              <m:r>
                                <a:rPr lang="en-US" altLang="ko-KR" sz="18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8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  <m:r>
                                <a:rPr lang="en-US" altLang="ko-KR" sz="18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en-US" altLang="ko-KR" sz="18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𝟏𝟖𝟖</m:t>
                              </m:r>
                            </m:oMath>
                          </a14:m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5956007"/>
                      </a:ext>
                    </a:extLst>
                  </a:tr>
                  <a:tr h="41774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10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27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875917"/>
                      </a:ext>
                    </a:extLst>
                  </a:tr>
                  <a:tr h="417741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경영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16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𝑿𝒀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𝟏𝟔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𝟐𝟐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𝟏𝟎</m:t>
                                    </m:r>
                                  </m:den>
                                </m:f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𝟖𝟏𝟖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862855"/>
                      </a:ext>
                    </a:extLst>
                  </a:tr>
                  <a:tr h="41774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10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00872"/>
                      </a:ext>
                    </a:extLst>
                  </a:tr>
                  <a:tr h="417741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경제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14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5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𝑿𝒀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𝟏𝟒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𝟏𝟐</m:t>
                                    </m:r>
                                  </m:den>
                                </m:f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ko-KR" sz="1800" b="1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</m:t>
                                </m:r>
                                <m:r>
                                  <a:rPr lang="en-US" altLang="ko-KR" sz="1800" b="1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altLang="ko-KR" sz="1800" b="1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  <a:tr h="41774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7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08733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569478"/>
                  </p:ext>
                </p:extLst>
              </p:nvPr>
            </p:nvGraphicFramePr>
            <p:xfrm>
              <a:off x="1007604" y="2502159"/>
              <a:ext cx="7128792" cy="391441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236981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139283">
                      <a:extLst>
                        <a:ext uri="{9D8B030D-6E8A-4147-A177-3AD203B41FA5}">
                          <a16:colId xmlns:a16="http://schemas.microsoft.com/office/drawing/2014/main" val="2404374909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385597368"/>
                        </a:ext>
                      </a:extLst>
                    </a:gridCol>
                    <a:gridCol w="2736304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611585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부분분할표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9819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학과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(Z)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성별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(X)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연애여부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(Y)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802" t="-77099" r="-445" b="-3236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981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O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2603675"/>
                      </a:ext>
                    </a:extLst>
                  </a:tr>
                  <a:tr h="417741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통계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11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25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802" t="-168116" r="-445" b="-207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956007"/>
                      </a:ext>
                    </a:extLst>
                  </a:tr>
                  <a:tr h="41774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10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27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875917"/>
                      </a:ext>
                    </a:extLst>
                  </a:tr>
                  <a:tr h="417741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경영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16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802" t="-270073" r="-445" b="-108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862855"/>
                      </a:ext>
                    </a:extLst>
                  </a:tr>
                  <a:tr h="41774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10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00872"/>
                      </a:ext>
                    </a:extLst>
                  </a:tr>
                  <a:tr h="417741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경제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14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5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802" t="-370073" r="-445" b="-8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781103"/>
                      </a:ext>
                    </a:extLst>
                  </a:tr>
                  <a:tr h="41774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7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08733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91AAF4-0FA9-4625-A68B-A60F61C73EBC}"/>
              </a:ext>
            </a:extLst>
          </p:cNvPr>
          <p:cNvSpPr txBox="1"/>
          <p:nvPr/>
        </p:nvSpPr>
        <p:spPr>
          <a:xfrm>
            <a:off x="395536" y="1876826"/>
            <a:ext cx="38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/>
                <a:ea typeface="나눔스퀘어_ac" panose="020B0600000101010101"/>
              </a:rPr>
              <a:t>조건부 연관성 </a:t>
            </a:r>
            <a:r>
              <a:rPr lang="en-US" altLang="ko-KR" dirty="0">
                <a:latin typeface="나눔스퀘어_ac" panose="020B0600000101010101"/>
                <a:ea typeface="나눔스퀘어_ac" panose="020B0600000101010101"/>
              </a:rPr>
              <a:t>(</a:t>
            </a:r>
            <a:r>
              <a:rPr lang="ko-KR" altLang="en-US" dirty="0">
                <a:latin typeface="나눔스퀘어_ac" panose="020B0600000101010101"/>
                <a:ea typeface="나눔스퀘어_ac" panose="020B0600000101010101"/>
              </a:rPr>
              <a:t>조건부 </a:t>
            </a:r>
            <a:r>
              <a:rPr lang="ko-KR" altLang="en-US" dirty="0" err="1">
                <a:latin typeface="나눔스퀘어_ac" panose="020B0600000101010101"/>
                <a:ea typeface="나눔스퀘어_ac" panose="020B0600000101010101"/>
              </a:rPr>
              <a:t>오즈비</a:t>
            </a:r>
            <a:r>
              <a:rPr lang="en-US" altLang="ko-KR" dirty="0">
                <a:latin typeface="나눔스퀘어_ac" panose="020B0600000101010101"/>
                <a:ea typeface="나눔스퀘어_ac" panose="020B0600000101010101"/>
              </a:rPr>
              <a:t>)</a:t>
            </a:r>
            <a:endParaRPr lang="ko-KR" altLang="en-US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1A7D8-A66D-4625-AF44-7FF5AD32B3C4}"/>
              </a:ext>
            </a:extLst>
          </p:cNvPr>
          <p:cNvSpPr txBox="1"/>
          <p:nvPr/>
        </p:nvSpPr>
        <p:spPr>
          <a:xfrm>
            <a:off x="4680012" y="186793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_ac" panose="020B0600000101010101"/>
              </a:rPr>
              <a:t>제어변수가 고정된 상태에서 구한 </a:t>
            </a:r>
            <a:r>
              <a:rPr lang="ko-KR" altLang="en-US" dirty="0" err="1">
                <a:ea typeface="나눔스퀘어_ac" panose="020B0600000101010101"/>
              </a:rPr>
              <a:t>오즈비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F47C0E4-10CA-454B-8815-FFD339121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95" y="1479697"/>
            <a:ext cx="1393721" cy="1188327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42587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463858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분할표에서의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031832"/>
                  </p:ext>
                </p:extLst>
              </p:nvPr>
            </p:nvGraphicFramePr>
            <p:xfrm>
              <a:off x="920360" y="3114066"/>
              <a:ext cx="7303281" cy="30789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4589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077915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167169">
                      <a:extLst>
                        <a:ext uri="{9D8B030D-6E8A-4147-A177-3AD203B41FA5}">
                          <a16:colId xmlns:a16="http://schemas.microsoft.com/office/drawing/2014/main" val="2404374909"/>
                        </a:ext>
                      </a:extLst>
                    </a:gridCol>
                    <a:gridCol w="1180328">
                      <a:extLst>
                        <a:ext uri="{9D8B030D-6E8A-4147-A177-3AD203B41FA5}">
                          <a16:colId xmlns:a16="http://schemas.microsoft.com/office/drawing/2014/main" val="2385597368"/>
                        </a:ext>
                      </a:extLst>
                    </a:gridCol>
                    <a:gridCol w="2803280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611585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부분분할표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9819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학과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(Z)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성별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(X)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연애여부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(Y)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  <a:ea typeface="나눔스퀘어_ac Bold" panose="020B0600000101010101" pitchFamily="50" charset="-127"/>
                                </a:rPr>
                                <m:t>조</m:t>
                              </m:r>
                            </m:oMath>
                          </a14:m>
                          <a:r>
                            <a:rPr lang="ko-KR" altLang="en-US" b="1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건부 오즈비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981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O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2603675"/>
                      </a:ext>
                    </a:extLst>
                  </a:tr>
                  <a:tr h="417741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국어국문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𝑿𝒀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𝟏𝟖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𝟏𝟐</m:t>
                                  </m:r>
                                </m:num>
                                <m:den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𝟏𝟐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ko-KR" sz="18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8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oMath>
                          </a14:m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5956007"/>
                      </a:ext>
                    </a:extLst>
                  </a:tr>
                  <a:tr h="41774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875917"/>
                      </a:ext>
                    </a:extLst>
                  </a:tr>
                  <a:tr h="417741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문헌정보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𝑿𝒀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num>
                                  <m:den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𝟑𝟐</m:t>
                                    </m:r>
                                  </m:den>
                                </m:f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862855"/>
                      </a:ext>
                    </a:extLst>
                  </a:tr>
                  <a:tr h="41774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32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008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031832"/>
                  </p:ext>
                </p:extLst>
              </p:nvPr>
            </p:nvGraphicFramePr>
            <p:xfrm>
              <a:off x="920360" y="3114066"/>
              <a:ext cx="7303281" cy="30789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4589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1077915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167169">
                      <a:extLst>
                        <a:ext uri="{9D8B030D-6E8A-4147-A177-3AD203B41FA5}">
                          <a16:colId xmlns:a16="http://schemas.microsoft.com/office/drawing/2014/main" val="2404374909"/>
                        </a:ext>
                      </a:extLst>
                    </a:gridCol>
                    <a:gridCol w="1180328">
                      <a:extLst>
                        <a:ext uri="{9D8B030D-6E8A-4147-A177-3AD203B41FA5}">
                          <a16:colId xmlns:a16="http://schemas.microsoft.com/office/drawing/2014/main" val="2385597368"/>
                        </a:ext>
                      </a:extLst>
                    </a:gridCol>
                    <a:gridCol w="2803280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611585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부분분할표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39819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학과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(Z)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성별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(X)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연애여부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(Y)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521" t="-78462" r="-434" b="-22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981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O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2603675"/>
                      </a:ext>
                    </a:extLst>
                  </a:tr>
                  <a:tr h="417741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국어국문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521" t="-168116" r="-434" b="-1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956007"/>
                      </a:ext>
                    </a:extLst>
                  </a:tr>
                  <a:tr h="41774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875917"/>
                      </a:ext>
                    </a:extLst>
                  </a:tr>
                  <a:tr h="417741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문헌정보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521" t="-270073" r="-434" b="-94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862855"/>
                      </a:ext>
                    </a:extLst>
                  </a:tr>
                  <a:tr h="41774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32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008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91AAF4-0FA9-4625-A68B-A60F61C73EBC}"/>
              </a:ext>
            </a:extLst>
          </p:cNvPr>
          <p:cNvSpPr txBox="1"/>
          <p:nvPr/>
        </p:nvSpPr>
        <p:spPr>
          <a:xfrm>
            <a:off x="1886737" y="19749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/>
                <a:ea typeface="나눔스퀘어_ac" panose="020B0600000101010101"/>
              </a:rPr>
              <a:t>동질 연관성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1A7D8-A66D-4625-AF44-7FF5AD32B3C4}"/>
              </a:ext>
            </a:extLst>
          </p:cNvPr>
          <p:cNvSpPr txBox="1"/>
          <p:nvPr/>
        </p:nvSpPr>
        <p:spPr>
          <a:xfrm>
            <a:off x="4813449" y="197001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_ac" panose="020B0600000101010101"/>
              </a:rPr>
              <a:t>조건부 </a:t>
            </a:r>
            <a:r>
              <a:rPr lang="ko-KR" altLang="en-US" dirty="0" err="1">
                <a:ea typeface="나눔스퀘어_ac" panose="020B0600000101010101"/>
              </a:rPr>
              <a:t>오즈비가</a:t>
            </a:r>
            <a:r>
              <a:rPr lang="ko-KR" altLang="en-US" dirty="0">
                <a:ea typeface="나눔스퀘어_ac" panose="020B0600000101010101"/>
              </a:rPr>
              <a:t> 모두 </a:t>
            </a:r>
            <a:r>
              <a:rPr lang="ko-KR" altLang="en-US" dirty="0" err="1">
                <a:ea typeface="나눔스퀘어_ac" panose="020B0600000101010101"/>
              </a:rPr>
              <a:t>같은경우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6B6AF-8343-4B16-983E-81A38B1C1F30}"/>
              </a:ext>
            </a:extLst>
          </p:cNvPr>
          <p:cNvSpPr txBox="1"/>
          <p:nvPr/>
        </p:nvSpPr>
        <p:spPr>
          <a:xfrm>
            <a:off x="961021" y="2475075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오즈비가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같은 값인데 그 값이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“1＂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F0D02-7D36-44A0-A737-FB965D80DF2E}"/>
              </a:ext>
            </a:extLst>
          </p:cNvPr>
          <p:cNvSpPr txBox="1"/>
          <p:nvPr/>
        </p:nvSpPr>
        <p:spPr>
          <a:xfrm>
            <a:off x="6826968" y="2466892"/>
            <a:ext cx="457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조건부 독립성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BB5C987A-D60C-40CF-ADEE-B2DFF17F3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19" y="1556792"/>
            <a:ext cx="1393721" cy="1188327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11CBB259-8585-4D59-BB6D-7A4BE0FD5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1393721" cy="1188327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E4F40CC-15CF-44C1-84D0-51D2AD296F49}"/>
              </a:ext>
            </a:extLst>
          </p:cNvPr>
          <p:cNvSpPr/>
          <p:nvPr/>
        </p:nvSpPr>
        <p:spPr>
          <a:xfrm>
            <a:off x="6804248" y="2435266"/>
            <a:ext cx="1486969" cy="41767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19A742-4657-4276-8191-870004858CFB}"/>
              </a:ext>
            </a:extLst>
          </p:cNvPr>
          <p:cNvSpPr/>
          <p:nvPr/>
        </p:nvSpPr>
        <p:spPr>
          <a:xfrm>
            <a:off x="1763688" y="1931210"/>
            <a:ext cx="1486969" cy="41767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2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463858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분할표에서의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745406"/>
                  </p:ext>
                </p:extLst>
              </p:nvPr>
            </p:nvGraphicFramePr>
            <p:xfrm>
              <a:off x="1439652" y="2629921"/>
              <a:ext cx="6264696" cy="29523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6981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139283">
                      <a:extLst>
                        <a:ext uri="{9D8B030D-6E8A-4147-A177-3AD203B41FA5}">
                          <a16:colId xmlns:a16="http://schemas.microsoft.com/office/drawing/2014/main" val="2404374909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385597368"/>
                        </a:ext>
                      </a:extLst>
                    </a:gridCol>
                    <a:gridCol w="2736304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804831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주변분할표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524012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성별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(X)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연애여부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(Y)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  <a:ea typeface="나눔스퀘어_ac Bold" panose="020B0600000101010101" pitchFamily="50" charset="-127"/>
                                </a:rPr>
                                <m:t>주</m:t>
                              </m:r>
                            </m:oMath>
                          </a14:m>
                          <a:r>
                            <a:rPr lang="ko-KR" altLang="en-US" b="1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변 오즈비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52401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O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2603675"/>
                      </a:ext>
                    </a:extLst>
                  </a:tr>
                  <a:tr h="5497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41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34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𝑿𝒀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𝟒𝟏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𝟑𝟒</m:t>
                                    </m:r>
                                  </m:num>
                                  <m:den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𝟑𝟗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𝟒𝟗</m:t>
                                    </m:r>
                                  </m:den>
                                </m:f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𝟏𝟒𝟖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5956007"/>
                      </a:ext>
                    </a:extLst>
                  </a:tr>
                  <a:tr h="5497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39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49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8759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745406"/>
                  </p:ext>
                </p:extLst>
              </p:nvPr>
            </p:nvGraphicFramePr>
            <p:xfrm>
              <a:off x="1439652" y="2629921"/>
              <a:ext cx="6264696" cy="29523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6981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139283">
                      <a:extLst>
                        <a:ext uri="{9D8B030D-6E8A-4147-A177-3AD203B41FA5}">
                          <a16:colId xmlns:a16="http://schemas.microsoft.com/office/drawing/2014/main" val="2404374909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385597368"/>
                        </a:ext>
                      </a:extLst>
                    </a:gridCol>
                    <a:gridCol w="2736304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804831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주변분할표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524012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성별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(X)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연애여부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(Y)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176" t="-77326" r="-445" b="-106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52401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O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2603675"/>
                      </a:ext>
                    </a:extLst>
                  </a:tr>
                  <a:tr h="5497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41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34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176" t="-168508" r="-445" b="-1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956007"/>
                      </a:ext>
                    </a:extLst>
                  </a:tr>
                  <a:tr h="5497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39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49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8759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C06B718-4707-4255-96BE-88C71B9FB7C4}"/>
              </a:ext>
            </a:extLst>
          </p:cNvPr>
          <p:cNvSpPr txBox="1"/>
          <p:nvPr/>
        </p:nvSpPr>
        <p:spPr>
          <a:xfrm>
            <a:off x="586019" y="1700808"/>
            <a:ext cx="439248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_ac" panose="020B0600000101010101"/>
                <a:ea typeface="나눔스퀘어_ac" panose="020B0600000101010101"/>
              </a:rPr>
              <a:t>주변분할표에서의 연관성 </a:t>
            </a:r>
            <a:endParaRPr lang="en-US" altLang="ko-KR" dirty="0" smtClean="0">
              <a:latin typeface="나눔스퀘어_ac" panose="020B0600000101010101"/>
              <a:ea typeface="나눔스퀘어_ac" panose="020B0600000101010101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/>
                <a:ea typeface="나눔스퀘어_ac" panose="020B0600000101010101"/>
              </a:rPr>
              <a:t>(</a:t>
            </a:r>
            <a:r>
              <a:rPr lang="ko-KR" altLang="en-US" dirty="0">
                <a:latin typeface="나눔스퀘어_ac" panose="020B0600000101010101"/>
                <a:ea typeface="나눔스퀘어_ac" panose="020B0600000101010101"/>
              </a:rPr>
              <a:t>주변 </a:t>
            </a:r>
            <a:r>
              <a:rPr lang="ko-KR" altLang="en-US" dirty="0" err="1">
                <a:latin typeface="나눔스퀘어_ac" panose="020B0600000101010101"/>
                <a:ea typeface="나눔스퀘어_ac" panose="020B0600000101010101"/>
              </a:rPr>
              <a:t>오즈비</a:t>
            </a:r>
            <a:r>
              <a:rPr lang="en-US" altLang="ko-KR" dirty="0">
                <a:latin typeface="나눔스퀘어_ac" panose="020B0600000101010101"/>
                <a:ea typeface="나눔스퀘어_ac" panose="020B0600000101010101"/>
              </a:rPr>
              <a:t>)</a:t>
            </a:r>
            <a:endParaRPr lang="ko-KR" altLang="en-US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01E373-AE8E-4879-80E1-8EC0E7387DFF}"/>
              </a:ext>
            </a:extLst>
          </p:cNvPr>
          <p:cNvSpPr txBox="1"/>
          <p:nvPr/>
        </p:nvSpPr>
        <p:spPr>
          <a:xfrm>
            <a:off x="5148064" y="1700808"/>
            <a:ext cx="288032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ea typeface="나눔스퀘어_ac" panose="020B0600000101010101"/>
              </a:rPr>
              <a:t>제어변수를 합친 </a:t>
            </a:r>
            <a:endParaRPr lang="en-US" altLang="ko-KR" dirty="0">
              <a:ea typeface="나눔스퀘어_ac" panose="020B0600000101010101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ea typeface="나눔스퀘어_ac" panose="020B0600000101010101"/>
              </a:rPr>
              <a:t>주변분할표에서의 </a:t>
            </a:r>
            <a:r>
              <a:rPr lang="ko-KR" altLang="en-US" dirty="0" err="1">
                <a:ea typeface="나눔스퀘어_ac" panose="020B0600000101010101"/>
              </a:rPr>
              <a:t>오즈비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3A7DD0-05A2-47A4-A50B-3B78ED64D981}"/>
              </a:ext>
            </a:extLst>
          </p:cNvPr>
          <p:cNvSpPr txBox="1"/>
          <p:nvPr/>
        </p:nvSpPr>
        <p:spPr>
          <a:xfrm>
            <a:off x="2699603" y="5998600"/>
            <a:ext cx="374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스퀘어_ac" panose="020B0600000101010101"/>
              </a:rPr>
              <a:t>주변 </a:t>
            </a:r>
            <a:r>
              <a:rPr lang="ko-KR" altLang="en-US" dirty="0" err="1">
                <a:ea typeface="나눔스퀘어_ac" panose="020B0600000101010101"/>
              </a:rPr>
              <a:t>오즈비가</a:t>
            </a:r>
            <a:r>
              <a:rPr lang="ko-KR" altLang="en-US" dirty="0">
                <a:ea typeface="나눔스퀘어_ac" panose="020B0600000101010101"/>
              </a:rPr>
              <a:t> </a:t>
            </a:r>
            <a:r>
              <a:rPr lang="en-US" altLang="ko-KR" dirty="0">
                <a:ea typeface="나눔스퀘어_ac" panose="020B0600000101010101"/>
              </a:rPr>
              <a:t>1</a:t>
            </a:r>
            <a:r>
              <a:rPr lang="ko-KR" altLang="en-US" dirty="0">
                <a:ea typeface="나눔스퀘어_ac" panose="020B0600000101010101"/>
              </a:rPr>
              <a:t>이면 주변 독립성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8F47E71-6E26-4365-B108-F632D8075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11" y="1485093"/>
            <a:ext cx="1533093" cy="1307160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1B675EC-2C76-4E5B-BC8A-7C02BC006DE7}"/>
              </a:ext>
            </a:extLst>
          </p:cNvPr>
          <p:cNvSpPr/>
          <p:nvPr/>
        </p:nvSpPr>
        <p:spPr>
          <a:xfrm>
            <a:off x="2818902" y="5789393"/>
            <a:ext cx="3506196" cy="813921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3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463858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분할표에서의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745406"/>
                  </p:ext>
                </p:extLst>
              </p:nvPr>
            </p:nvGraphicFramePr>
            <p:xfrm>
              <a:off x="1439652" y="2629921"/>
              <a:ext cx="6264696" cy="29523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6981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139283">
                      <a:extLst>
                        <a:ext uri="{9D8B030D-6E8A-4147-A177-3AD203B41FA5}">
                          <a16:colId xmlns:a16="http://schemas.microsoft.com/office/drawing/2014/main" val="2404374909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385597368"/>
                        </a:ext>
                      </a:extLst>
                    </a:gridCol>
                    <a:gridCol w="2736304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804831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주변분할표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524012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성별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(X)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연애여부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(Y)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  <a:ea typeface="나눔스퀘어_ac Bold" panose="020B0600000101010101" pitchFamily="50" charset="-127"/>
                                </a:rPr>
                                <m:t>주</m:t>
                              </m:r>
                            </m:oMath>
                          </a14:m>
                          <a:r>
                            <a:rPr lang="ko-KR" altLang="en-US" b="1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변 오즈비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52401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O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2603675"/>
                      </a:ext>
                    </a:extLst>
                  </a:tr>
                  <a:tr h="5497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41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34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𝑿𝒀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𝟒𝟏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𝟑𝟒</m:t>
                                    </m:r>
                                  </m:num>
                                  <m:den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𝟑𝟗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𝟒𝟗</m:t>
                                    </m:r>
                                  </m:den>
                                </m:f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𝟏𝟒𝟖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5956007"/>
                      </a:ext>
                    </a:extLst>
                  </a:tr>
                  <a:tr h="5497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39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49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8759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745406"/>
                  </p:ext>
                </p:extLst>
              </p:nvPr>
            </p:nvGraphicFramePr>
            <p:xfrm>
              <a:off x="1439652" y="2629921"/>
              <a:ext cx="6264696" cy="29523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6981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1139283">
                      <a:extLst>
                        <a:ext uri="{9D8B030D-6E8A-4147-A177-3AD203B41FA5}">
                          <a16:colId xmlns:a16="http://schemas.microsoft.com/office/drawing/2014/main" val="2404374909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385597368"/>
                        </a:ext>
                      </a:extLst>
                    </a:gridCol>
                    <a:gridCol w="2736304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804831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주변분할표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524012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성별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(X)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연애여부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(Y)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176" t="-77326" r="-445" b="-106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52401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O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2603675"/>
                      </a:ext>
                    </a:extLst>
                  </a:tr>
                  <a:tr h="5497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41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34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176" t="-168508" r="-445" b="-1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956007"/>
                      </a:ext>
                    </a:extLst>
                  </a:tr>
                  <a:tr h="5497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39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49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8759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C06B718-4707-4255-96BE-88C71B9FB7C4}"/>
              </a:ext>
            </a:extLst>
          </p:cNvPr>
          <p:cNvSpPr txBox="1"/>
          <p:nvPr/>
        </p:nvSpPr>
        <p:spPr>
          <a:xfrm>
            <a:off x="586019" y="1700808"/>
            <a:ext cx="439248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_ac" panose="020B0600000101010101"/>
                <a:ea typeface="나눔스퀘어_ac" panose="020B0600000101010101"/>
              </a:rPr>
              <a:t>주변분할표에서의 연관성 </a:t>
            </a:r>
            <a:endParaRPr lang="en-US" altLang="ko-KR" dirty="0" smtClean="0">
              <a:latin typeface="나눔스퀘어_ac" panose="020B0600000101010101"/>
              <a:ea typeface="나눔스퀘어_ac" panose="020B0600000101010101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/>
                <a:ea typeface="나눔스퀘어_ac" panose="020B0600000101010101"/>
              </a:rPr>
              <a:t>(</a:t>
            </a:r>
            <a:r>
              <a:rPr lang="ko-KR" altLang="en-US" dirty="0">
                <a:latin typeface="나눔스퀘어_ac" panose="020B0600000101010101"/>
                <a:ea typeface="나눔스퀘어_ac" panose="020B0600000101010101"/>
              </a:rPr>
              <a:t>주변 </a:t>
            </a:r>
            <a:r>
              <a:rPr lang="ko-KR" altLang="en-US" dirty="0" err="1">
                <a:latin typeface="나눔스퀘어_ac" panose="020B0600000101010101"/>
                <a:ea typeface="나눔스퀘어_ac" panose="020B0600000101010101"/>
              </a:rPr>
              <a:t>오즈비</a:t>
            </a:r>
            <a:r>
              <a:rPr lang="en-US" altLang="ko-KR" dirty="0">
                <a:latin typeface="나눔스퀘어_ac" panose="020B0600000101010101"/>
                <a:ea typeface="나눔스퀘어_ac" panose="020B0600000101010101"/>
              </a:rPr>
              <a:t>)</a:t>
            </a:r>
            <a:endParaRPr lang="ko-KR" altLang="en-US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01E373-AE8E-4879-80E1-8EC0E7387DFF}"/>
              </a:ext>
            </a:extLst>
          </p:cNvPr>
          <p:cNvSpPr txBox="1"/>
          <p:nvPr/>
        </p:nvSpPr>
        <p:spPr>
          <a:xfrm>
            <a:off x="5148064" y="1700808"/>
            <a:ext cx="288032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ea typeface="나눔스퀘어_ac" panose="020B0600000101010101"/>
              </a:rPr>
              <a:t>제어변수를 합친 </a:t>
            </a:r>
            <a:endParaRPr lang="en-US" altLang="ko-KR" dirty="0">
              <a:ea typeface="나눔스퀘어_ac" panose="020B0600000101010101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ea typeface="나눔스퀘어_ac" panose="020B0600000101010101"/>
              </a:rPr>
              <a:t>주변분할표에서의 </a:t>
            </a:r>
            <a:r>
              <a:rPr lang="ko-KR" altLang="en-US" dirty="0" err="1">
                <a:ea typeface="나눔스퀘어_ac" panose="020B0600000101010101"/>
              </a:rPr>
              <a:t>오즈비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3A7DD0-05A2-47A4-A50B-3B78ED64D981}"/>
              </a:ext>
            </a:extLst>
          </p:cNvPr>
          <p:cNvSpPr txBox="1"/>
          <p:nvPr/>
        </p:nvSpPr>
        <p:spPr>
          <a:xfrm>
            <a:off x="2699603" y="5998600"/>
            <a:ext cx="374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스퀘어_ac" panose="020B0600000101010101"/>
              </a:rPr>
              <a:t>주변 </a:t>
            </a:r>
            <a:r>
              <a:rPr lang="ko-KR" altLang="en-US" dirty="0" err="1">
                <a:ea typeface="나눔스퀘어_ac" panose="020B0600000101010101"/>
              </a:rPr>
              <a:t>오즈비가</a:t>
            </a:r>
            <a:r>
              <a:rPr lang="ko-KR" altLang="en-US" dirty="0">
                <a:ea typeface="나눔스퀘어_ac" panose="020B0600000101010101"/>
              </a:rPr>
              <a:t> </a:t>
            </a:r>
            <a:r>
              <a:rPr lang="en-US" altLang="ko-KR" dirty="0">
                <a:ea typeface="나눔스퀘어_ac" panose="020B0600000101010101"/>
              </a:rPr>
              <a:t>1</a:t>
            </a:r>
            <a:r>
              <a:rPr lang="ko-KR" altLang="en-US" dirty="0">
                <a:ea typeface="나눔스퀘어_ac" panose="020B0600000101010101"/>
              </a:rPr>
              <a:t>이면 주변 독립성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8F47E71-6E26-4365-B108-F632D8075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11" y="1485093"/>
            <a:ext cx="1533093" cy="1307160"/>
          </a:xfrm>
          <a:prstGeom prst="rect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1B675EC-2C76-4E5B-BC8A-7C02BC006DE7}"/>
              </a:ext>
            </a:extLst>
          </p:cNvPr>
          <p:cNvSpPr/>
          <p:nvPr/>
        </p:nvSpPr>
        <p:spPr>
          <a:xfrm>
            <a:off x="2818902" y="5789393"/>
            <a:ext cx="3506196" cy="813921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72DE34-D0CC-49EF-916D-0ABACF1B5C5F}"/>
              </a:ext>
            </a:extLst>
          </p:cNvPr>
          <p:cNvSpPr/>
          <p:nvPr/>
        </p:nvSpPr>
        <p:spPr>
          <a:xfrm>
            <a:off x="-20081" y="0"/>
            <a:ext cx="9577064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92417-888B-421B-A556-2469D3B0BE61}"/>
              </a:ext>
            </a:extLst>
          </p:cNvPr>
          <p:cNvSpPr txBox="1"/>
          <p:nvPr/>
        </p:nvSpPr>
        <p:spPr>
          <a:xfrm>
            <a:off x="1100949" y="2416816"/>
            <a:ext cx="7335004" cy="220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※</a:t>
            </a:r>
            <a:r>
              <a:rPr lang="ko-KR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주의</a:t>
            </a:r>
            <a:endParaRPr lang="en-US" altLang="ko-KR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주의할 부분 나옵니다</a:t>
            </a:r>
            <a:endParaRPr lang="en-US" altLang="ko-KR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9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463858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분할표에서의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오즈비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649013"/>
                  </p:ext>
                </p:extLst>
              </p:nvPr>
            </p:nvGraphicFramePr>
            <p:xfrm>
              <a:off x="107503" y="2335469"/>
              <a:ext cx="4608513" cy="40529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741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766977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594070">
                      <a:extLst>
                        <a:ext uri="{9D8B030D-6E8A-4147-A177-3AD203B41FA5}">
                          <a16:colId xmlns:a16="http://schemas.microsoft.com/office/drawing/2014/main" val="2404374909"/>
                        </a:ext>
                      </a:extLst>
                    </a:gridCol>
                    <a:gridCol w="614181">
                      <a:extLst>
                        <a:ext uri="{9D8B030D-6E8A-4147-A177-3AD203B41FA5}">
                          <a16:colId xmlns:a16="http://schemas.microsoft.com/office/drawing/2014/main" val="2385597368"/>
                        </a:ext>
                      </a:extLst>
                    </a:gridCol>
                    <a:gridCol w="2083544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7376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부분분할표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65409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학과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(Z)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성별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(X)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연애여부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(Y)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  <a:ea typeface="나눔스퀘어_ac Bold" panose="020B0600000101010101" pitchFamily="50" charset="-127"/>
                                </a:rPr>
                                <m:t>조</m:t>
                              </m:r>
                            </m:oMath>
                          </a14:m>
                          <a:r>
                            <a:rPr lang="ko-KR" altLang="en-US" b="1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건부 오즈비</a:t>
                          </a:r>
                        </a:p>
                      </a:txBody>
                      <a:tcPr anchor="ctr">
                        <a:solidFill>
                          <a:srgbClr val="DFBE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49673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O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2603675"/>
                      </a:ext>
                    </a:extLst>
                  </a:tr>
                  <a:tr h="63209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국어국문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𝑿𝒀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𝟏𝟖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𝟏𝟐</m:t>
                                  </m:r>
                                </m:num>
                                <m:den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𝟏𝟐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r>
                                    <a:rPr lang="en-US" altLang="ko-KR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ko-KR" sz="18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8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oMath>
                          </a14:m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5956007"/>
                      </a:ext>
                    </a:extLst>
                  </a:tr>
                  <a:tr h="6320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875917"/>
                      </a:ext>
                    </a:extLst>
                  </a:tr>
                  <a:tr h="63209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문헌정보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𝑿𝒀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num>
                                  <m:den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𝟑𝟐</m:t>
                                    </m:r>
                                  </m:den>
                                </m:f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862855"/>
                      </a:ext>
                    </a:extLst>
                  </a:tr>
                  <a:tr h="6320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32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008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649013"/>
                  </p:ext>
                </p:extLst>
              </p:nvPr>
            </p:nvGraphicFramePr>
            <p:xfrm>
              <a:off x="107503" y="2335469"/>
              <a:ext cx="4608513" cy="40529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741">
                      <a:extLst>
                        <a:ext uri="{9D8B030D-6E8A-4147-A177-3AD203B41FA5}">
                          <a16:colId xmlns:a16="http://schemas.microsoft.com/office/drawing/2014/main" val="925159073"/>
                        </a:ext>
                      </a:extLst>
                    </a:gridCol>
                    <a:gridCol w="766977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594070">
                      <a:extLst>
                        <a:ext uri="{9D8B030D-6E8A-4147-A177-3AD203B41FA5}">
                          <a16:colId xmlns:a16="http://schemas.microsoft.com/office/drawing/2014/main" val="2404374909"/>
                        </a:ext>
                      </a:extLst>
                    </a:gridCol>
                    <a:gridCol w="614181">
                      <a:extLst>
                        <a:ext uri="{9D8B030D-6E8A-4147-A177-3AD203B41FA5}">
                          <a16:colId xmlns:a16="http://schemas.microsoft.com/office/drawing/2014/main" val="2385597368"/>
                        </a:ext>
                      </a:extLst>
                    </a:gridCol>
                    <a:gridCol w="2083544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37376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부분분할표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65409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학과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(Z)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성별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(X)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연애여부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(Y)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1637" t="-34392" r="-585" b="-2253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49673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O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2603675"/>
                      </a:ext>
                    </a:extLst>
                  </a:tr>
                  <a:tr h="63209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국어국문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1637" t="-122115" r="-585" b="-1048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956007"/>
                      </a:ext>
                    </a:extLst>
                  </a:tr>
                  <a:tr h="6320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875917"/>
                      </a:ext>
                    </a:extLst>
                  </a:tr>
                  <a:tr h="63209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문헌정보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1637" t="-223188" r="-585" b="-53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862855"/>
                      </a:ext>
                    </a:extLst>
                  </a:tr>
                  <a:tr h="6320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8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32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008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CBD9FCF-8C19-43F8-8D91-876E807AB59C}"/>
              </a:ext>
            </a:extLst>
          </p:cNvPr>
          <p:cNvSpPr txBox="1"/>
          <p:nvPr/>
        </p:nvSpPr>
        <p:spPr>
          <a:xfrm>
            <a:off x="1883910" y="1735739"/>
            <a:ext cx="26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조건부 독립성 성립 </a:t>
            </a:r>
          </a:p>
        </p:txBody>
      </p:sp>
      <p:sp>
        <p:nvSpPr>
          <p:cNvPr id="19" name="부등호 18">
            <a:extLst>
              <a:ext uri="{FF2B5EF4-FFF2-40B4-BE49-F238E27FC236}">
                <a16:creationId xmlns:a16="http://schemas.microsoft.com/office/drawing/2014/main" id="{E3B8A644-C06E-462B-B438-341741DC014D}"/>
              </a:ext>
            </a:extLst>
          </p:cNvPr>
          <p:cNvSpPr/>
          <p:nvPr/>
        </p:nvSpPr>
        <p:spPr>
          <a:xfrm>
            <a:off x="4265845" y="1684693"/>
            <a:ext cx="1254563" cy="429537"/>
          </a:xfrm>
          <a:prstGeom prst="mathNotEqual">
            <a:avLst/>
          </a:prstGeom>
          <a:solidFill>
            <a:srgbClr val="F684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9CFB18-54A9-4270-AF61-A7A1F4398F4C}"/>
              </a:ext>
            </a:extLst>
          </p:cNvPr>
          <p:cNvSpPr txBox="1"/>
          <p:nvPr/>
        </p:nvSpPr>
        <p:spPr>
          <a:xfrm>
            <a:off x="5751744" y="1736432"/>
            <a:ext cx="26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주변 독립성 성립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ECA14FE9-34D6-4B10-B579-DB04095786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205582"/>
                  </p:ext>
                </p:extLst>
              </p:nvPr>
            </p:nvGraphicFramePr>
            <p:xfrm>
              <a:off x="4860032" y="2830258"/>
              <a:ext cx="4226213" cy="28309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6715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557081">
                      <a:extLst>
                        <a:ext uri="{9D8B030D-6E8A-4147-A177-3AD203B41FA5}">
                          <a16:colId xmlns:a16="http://schemas.microsoft.com/office/drawing/2014/main" val="2404374909"/>
                        </a:ext>
                      </a:extLst>
                    </a:gridCol>
                    <a:gridCol w="557081">
                      <a:extLst>
                        <a:ext uri="{9D8B030D-6E8A-4147-A177-3AD203B41FA5}">
                          <a16:colId xmlns:a16="http://schemas.microsoft.com/office/drawing/2014/main" val="2385597368"/>
                        </a:ext>
                      </a:extLst>
                    </a:gridCol>
                    <a:gridCol w="2485336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486319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주변분할표</a:t>
                          </a:r>
                        </a:p>
                      </a:txBody>
                      <a:tcPr anchor="ctr">
                        <a:solidFill>
                          <a:srgbClr val="F1C5C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656508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성별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(X)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F1C5CE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연애여부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(Y)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F1C5C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  <a:ea typeface="나눔스퀘어_ac Bold" panose="020B0600000101010101" pitchFamily="50" charset="-127"/>
                                </a:rPr>
                                <m:t>주</m:t>
                              </m:r>
                            </m:oMath>
                          </a14:m>
                          <a:r>
                            <a:rPr lang="ko-KR" altLang="en-US" b="1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변 오즈비</a:t>
                          </a:r>
                        </a:p>
                      </a:txBody>
                      <a:tcPr anchor="ctr">
                        <a:solidFill>
                          <a:srgbClr val="D7E4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51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O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F1C5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F1C5CE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2603675"/>
                      </a:ext>
                    </a:extLst>
                  </a:tr>
                  <a:tr h="6565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𝑿𝒀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𝟐𝟎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𝟐𝟎</m:t>
                                    </m:r>
                                  </m:num>
                                  <m:den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𝟐𝟎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𝟒𝟎</m:t>
                                    </m:r>
                                  </m:den>
                                </m:f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ko-KR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5956007"/>
                      </a:ext>
                    </a:extLst>
                  </a:tr>
                  <a:tr h="6565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40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8759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ECA14FE9-34D6-4B10-B579-DB04095786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205582"/>
                  </p:ext>
                </p:extLst>
              </p:nvPr>
            </p:nvGraphicFramePr>
            <p:xfrm>
              <a:off x="4860032" y="2830258"/>
              <a:ext cx="4226213" cy="28309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6715">
                      <a:extLst>
                        <a:ext uri="{9D8B030D-6E8A-4147-A177-3AD203B41FA5}">
                          <a16:colId xmlns:a16="http://schemas.microsoft.com/office/drawing/2014/main" val="1024339026"/>
                        </a:ext>
                      </a:extLst>
                    </a:gridCol>
                    <a:gridCol w="557081">
                      <a:extLst>
                        <a:ext uri="{9D8B030D-6E8A-4147-A177-3AD203B41FA5}">
                          <a16:colId xmlns:a16="http://schemas.microsoft.com/office/drawing/2014/main" val="2404374909"/>
                        </a:ext>
                      </a:extLst>
                    </a:gridCol>
                    <a:gridCol w="557081">
                      <a:extLst>
                        <a:ext uri="{9D8B030D-6E8A-4147-A177-3AD203B41FA5}">
                          <a16:colId xmlns:a16="http://schemas.microsoft.com/office/drawing/2014/main" val="2385597368"/>
                        </a:ext>
                      </a:extLst>
                    </a:gridCol>
                    <a:gridCol w="2485336">
                      <a:extLst>
                        <a:ext uri="{9D8B030D-6E8A-4147-A177-3AD203B41FA5}">
                          <a16:colId xmlns:a16="http://schemas.microsoft.com/office/drawing/2014/main" val="2727343381"/>
                        </a:ext>
                      </a:extLst>
                    </a:gridCol>
                  </a:tblGrid>
                  <a:tr h="486319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주변분할표</a:t>
                          </a:r>
                        </a:p>
                      </a:txBody>
                      <a:tcPr anchor="ctr">
                        <a:solidFill>
                          <a:srgbClr val="F1C5C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합계</a:t>
                          </a:r>
                        </a:p>
                      </a:txBody>
                      <a:tcPr anchor="ctr">
                        <a:solidFill>
                          <a:srgbClr val="CAD9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510741"/>
                      </a:ext>
                    </a:extLst>
                  </a:tr>
                  <a:tr h="656508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성별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(X)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F1C5CE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연애여부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(Y)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F1C5C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343" t="-47929" r="-490" b="-1289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302736"/>
                      </a:ext>
                    </a:extLst>
                  </a:tr>
                  <a:tr h="3751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O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F1C5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F1C5CE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2603675"/>
                      </a:ext>
                    </a:extLst>
                  </a:tr>
                  <a:tr h="6565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남자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343" t="-115741" r="-490" b="-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956007"/>
                      </a:ext>
                    </a:extLst>
                  </a:tr>
                  <a:tr h="6565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여자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40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8759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9655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2470" y="2420888"/>
            <a:ext cx="3997972" cy="36131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8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GLM</a:t>
            </a:r>
          </a:p>
          <a:p>
            <a:pPr algn="ctr">
              <a:lnSpc>
                <a:spcPct val="200000"/>
              </a:lnSpc>
            </a:pPr>
            <a:r>
              <a:rPr lang="en-US" altLang="ko-KR" sz="18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8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유의성검정</a:t>
            </a:r>
          </a:p>
          <a:p>
            <a:pPr algn="ctr">
              <a:lnSpc>
                <a:spcPct val="200000"/>
              </a:lnSpc>
            </a:pPr>
            <a:r>
              <a:rPr lang="en-US" altLang="ko-KR" sz="18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8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로지스틱 회귀 모형</a:t>
            </a:r>
          </a:p>
          <a:p>
            <a:pPr algn="ctr">
              <a:lnSpc>
                <a:spcPct val="200000"/>
              </a:lnSpc>
            </a:pPr>
            <a:r>
              <a:rPr lang="en-US" altLang="ko-KR" sz="18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800" b="1" spc="3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다범주</a:t>
            </a:r>
            <a:r>
              <a:rPr lang="ko-KR" altLang="en-US" sz="18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 b="1" spc="3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로짓</a:t>
            </a:r>
            <a:r>
              <a:rPr lang="ko-KR" altLang="en-US" sz="18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모형</a:t>
            </a:r>
          </a:p>
          <a:p>
            <a:pPr algn="ctr">
              <a:lnSpc>
                <a:spcPct val="200000"/>
              </a:lnSpc>
            </a:pPr>
            <a:r>
              <a:rPr lang="en-US" altLang="ko-KR" sz="18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1800" b="1" spc="3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포아송</a:t>
            </a:r>
            <a:r>
              <a:rPr lang="ko-KR" altLang="en-US" sz="18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회귀 모형</a:t>
            </a:r>
            <a:endParaRPr lang="ko-KR" altLang="en-US" b="1" dirty="0">
              <a:solidFill>
                <a:srgbClr val="28517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4987" y="823944"/>
            <a:ext cx="3456384" cy="115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4000" b="1" spc="300" dirty="0">
                <a:solidFill>
                  <a:srgbClr val="2851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 주 예고</a:t>
            </a:r>
          </a:p>
        </p:txBody>
      </p:sp>
    </p:spTree>
    <p:extLst>
      <p:ext uri="{BB962C8B-B14F-4D97-AF65-F5344CB8AC3E}">
        <p14:creationId xmlns:p14="http://schemas.microsoft.com/office/powerpoint/2010/main" val="252803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범주형 자료분석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변수의 구분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FC518-EE2A-459C-8EAF-FE7E3CBD6FE8}"/>
              </a:ext>
            </a:extLst>
          </p:cNvPr>
          <p:cNvSpPr txBox="1"/>
          <p:nvPr/>
        </p:nvSpPr>
        <p:spPr>
          <a:xfrm>
            <a:off x="323528" y="2276872"/>
            <a:ext cx="2155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B2B73-5F09-4674-BD30-05C508A8A209}"/>
              </a:ext>
            </a:extLst>
          </p:cNvPr>
          <p:cNvSpPr txBox="1"/>
          <p:nvPr/>
        </p:nvSpPr>
        <p:spPr>
          <a:xfrm>
            <a:off x="323528" y="4571836"/>
            <a:ext cx="2155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D4967-4C66-422F-B47B-C36532CA7F85}"/>
              </a:ext>
            </a:extLst>
          </p:cNvPr>
          <p:cNvSpPr txBox="1"/>
          <p:nvPr/>
        </p:nvSpPr>
        <p:spPr>
          <a:xfrm>
            <a:off x="475928" y="5363924"/>
            <a:ext cx="51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 </a:t>
            </a:r>
            <a:r>
              <a:rPr lang="en-US" altLang="ko-KR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반응변수</a:t>
            </a:r>
            <a:r>
              <a:rPr lang="en-US" altLang="ko-KR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결과변수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표적변수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AF934D-5CED-413F-96AB-53CBD1D8408A}"/>
              </a:ext>
            </a:extLst>
          </p:cNvPr>
          <p:cNvSpPr txBox="1"/>
          <p:nvPr/>
        </p:nvSpPr>
        <p:spPr>
          <a:xfrm>
            <a:off x="475928" y="3068960"/>
            <a:ext cx="5464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 </a:t>
            </a:r>
            <a:r>
              <a:rPr lang="en-US" altLang="ko-KR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설명변수 </a:t>
            </a:r>
            <a:r>
              <a:rPr lang="en-US" altLang="ko-KR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예측변수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위험인자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0BEB6C-6D4A-420A-85B0-AEE343AF0FA0}"/>
              </a:ext>
            </a:extLst>
          </p:cNvPr>
          <p:cNvSpPr/>
          <p:nvPr/>
        </p:nvSpPr>
        <p:spPr>
          <a:xfrm>
            <a:off x="13884" y="-2153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범주형 자료 분석 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 </a:t>
            </a:r>
            <a:r>
              <a:rPr lang="ko-KR" altLang="en-US" sz="4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</a:t>
            </a:r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4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범주형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때에 대한 분석</a:t>
            </a:r>
          </a:p>
        </p:txBody>
      </p:sp>
    </p:spTree>
    <p:extLst>
      <p:ext uri="{BB962C8B-B14F-4D97-AF65-F5344CB8AC3E}">
        <p14:creationId xmlns:p14="http://schemas.microsoft.com/office/powerpoint/2010/main" val="330227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범주형 자료분석</a:t>
            </a:r>
          </a:p>
          <a:p>
            <a:pPr algn="ctr"/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자료의 형태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D7783B-35D7-43E9-BB01-098F22C53D46}"/>
              </a:ext>
            </a:extLst>
          </p:cNvPr>
          <p:cNvSpPr/>
          <p:nvPr/>
        </p:nvSpPr>
        <p:spPr>
          <a:xfrm>
            <a:off x="1107234" y="2276872"/>
            <a:ext cx="1880592" cy="324036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자료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(DATA)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A2F87C4-6492-4964-B144-55E04E59FE2B}"/>
              </a:ext>
            </a:extLst>
          </p:cNvPr>
          <p:cNvSpPr/>
          <p:nvPr/>
        </p:nvSpPr>
        <p:spPr>
          <a:xfrm>
            <a:off x="3059833" y="2295632"/>
            <a:ext cx="2204380" cy="1565416"/>
          </a:xfrm>
          <a:prstGeom prst="roundRect">
            <a:avLst/>
          </a:prstGeom>
          <a:solidFill>
            <a:srgbClr val="CAD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양적 자료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(Quantitative, 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수치형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E42627-1F35-448A-ACC0-3A7B435867BF}"/>
              </a:ext>
            </a:extLst>
          </p:cNvPr>
          <p:cNvSpPr/>
          <p:nvPr/>
        </p:nvSpPr>
        <p:spPr>
          <a:xfrm>
            <a:off x="3059833" y="3933056"/>
            <a:ext cx="2204380" cy="15654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질적 자료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(Qualitative, 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범주형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D20F7BD-E729-4D69-B8ED-A312A7A4E073}"/>
              </a:ext>
            </a:extLst>
          </p:cNvPr>
          <p:cNvSpPr/>
          <p:nvPr/>
        </p:nvSpPr>
        <p:spPr>
          <a:xfrm>
            <a:off x="5292080" y="2295631"/>
            <a:ext cx="2744686" cy="752229"/>
          </a:xfrm>
          <a:prstGeom prst="roundRect">
            <a:avLst/>
          </a:prstGeom>
          <a:solidFill>
            <a:srgbClr val="CAD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이산형 자료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(Discrete)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212A10-92F3-43A4-BF1D-C2E6443EF224}"/>
              </a:ext>
            </a:extLst>
          </p:cNvPr>
          <p:cNvSpPr/>
          <p:nvPr/>
        </p:nvSpPr>
        <p:spPr>
          <a:xfrm>
            <a:off x="5292081" y="3108818"/>
            <a:ext cx="2736303" cy="752229"/>
          </a:xfrm>
          <a:prstGeom prst="roundRect">
            <a:avLst/>
          </a:prstGeom>
          <a:solidFill>
            <a:srgbClr val="CAD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연속형 자료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(Continuous)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2BE55E3-D981-4D3F-AA57-6AD05752E4D7}"/>
              </a:ext>
            </a:extLst>
          </p:cNvPr>
          <p:cNvSpPr/>
          <p:nvPr/>
        </p:nvSpPr>
        <p:spPr>
          <a:xfrm>
            <a:off x="5300465" y="3981298"/>
            <a:ext cx="2736302" cy="7522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명목형 자료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(Nominal)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E42B078-C199-4092-967B-5C69B43617E2}"/>
              </a:ext>
            </a:extLst>
          </p:cNvPr>
          <p:cNvSpPr/>
          <p:nvPr/>
        </p:nvSpPr>
        <p:spPr>
          <a:xfrm>
            <a:off x="5292081" y="4765003"/>
            <a:ext cx="2744686" cy="7334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순서형 자료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(Ordinal)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33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CB686E-2383-45E8-9177-2FC3FFCD2227}"/>
              </a:ext>
            </a:extLst>
          </p:cNvPr>
          <p:cNvSpPr txBox="1"/>
          <p:nvPr/>
        </p:nvSpPr>
        <p:spPr>
          <a:xfrm>
            <a:off x="5436096" y="262880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이산적인 값을 갖는 데이터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확진자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나이 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범주형 자료분석</a:t>
            </a:r>
          </a:p>
          <a:p>
            <a:pPr algn="ctr"/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자료의 형태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D7783B-35D7-43E9-BB01-098F22C53D46}"/>
              </a:ext>
            </a:extLst>
          </p:cNvPr>
          <p:cNvSpPr/>
          <p:nvPr/>
        </p:nvSpPr>
        <p:spPr>
          <a:xfrm>
            <a:off x="755576" y="2276872"/>
            <a:ext cx="1872209" cy="3240360"/>
          </a:xfrm>
          <a:prstGeom prst="roundRect">
            <a:avLst/>
          </a:prstGeom>
          <a:solidFill>
            <a:srgbClr val="CAD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양적자료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(Quantitative, </a:t>
            </a:r>
          </a:p>
          <a:p>
            <a:pPr algn="ctr"/>
            <a:r>
              <a:rPr lang="ko-KR" altLang="en-US" sz="2000" dirty="0" err="1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수치형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A2F87C4-6492-4964-B144-55E04E59FE2B}"/>
              </a:ext>
            </a:extLst>
          </p:cNvPr>
          <p:cNvSpPr/>
          <p:nvPr/>
        </p:nvSpPr>
        <p:spPr>
          <a:xfrm>
            <a:off x="2699793" y="2295632"/>
            <a:ext cx="2204380" cy="1565416"/>
          </a:xfrm>
          <a:prstGeom prst="roundRect">
            <a:avLst/>
          </a:prstGeom>
          <a:solidFill>
            <a:srgbClr val="CAD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이산형 자료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(Discrete)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E42627-1F35-448A-ACC0-3A7B435867BF}"/>
              </a:ext>
            </a:extLst>
          </p:cNvPr>
          <p:cNvSpPr/>
          <p:nvPr/>
        </p:nvSpPr>
        <p:spPr>
          <a:xfrm>
            <a:off x="2699793" y="3933056"/>
            <a:ext cx="2204380" cy="1565416"/>
          </a:xfrm>
          <a:prstGeom prst="roundRect">
            <a:avLst/>
          </a:prstGeom>
          <a:solidFill>
            <a:srgbClr val="CAD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연속형 자료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(Continuous)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2909159E-99C6-4094-A969-94FAE9820FFE}"/>
              </a:ext>
            </a:extLst>
          </p:cNvPr>
          <p:cNvSpPr/>
          <p:nvPr/>
        </p:nvSpPr>
        <p:spPr>
          <a:xfrm>
            <a:off x="5364088" y="2807217"/>
            <a:ext cx="54101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A6F5932E-C68D-47A7-B2C3-E2B9E0C7276B}"/>
              </a:ext>
            </a:extLst>
          </p:cNvPr>
          <p:cNvSpPr/>
          <p:nvPr/>
        </p:nvSpPr>
        <p:spPr>
          <a:xfrm>
            <a:off x="5364088" y="3429000"/>
            <a:ext cx="54101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E9E52-AB62-47AC-BAA7-2DC7BC25399B}"/>
              </a:ext>
            </a:extLst>
          </p:cNvPr>
          <p:cNvSpPr txBox="1"/>
          <p:nvPr/>
        </p:nvSpPr>
        <p:spPr>
          <a:xfrm>
            <a:off x="5436096" y="4285545"/>
            <a:ext cx="3433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연속적인 값을 갖는 데이터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체온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몸무게 등</a:t>
            </a: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9472FA0E-A75C-494C-87B1-E22B29AA5B19}"/>
              </a:ext>
            </a:extLst>
          </p:cNvPr>
          <p:cNvSpPr/>
          <p:nvPr/>
        </p:nvSpPr>
        <p:spPr>
          <a:xfrm>
            <a:off x="5364088" y="4463401"/>
            <a:ext cx="54101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7965FE3B-3B8B-4D3C-A552-410F7E3A331B}"/>
              </a:ext>
            </a:extLst>
          </p:cNvPr>
          <p:cNvSpPr/>
          <p:nvPr/>
        </p:nvSpPr>
        <p:spPr>
          <a:xfrm>
            <a:off x="5364088" y="5085184"/>
            <a:ext cx="54101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CB686E-2383-45E8-9177-2FC3FFCD2227}"/>
              </a:ext>
            </a:extLst>
          </p:cNvPr>
          <p:cNvSpPr txBox="1"/>
          <p:nvPr/>
        </p:nvSpPr>
        <p:spPr>
          <a:xfrm>
            <a:off x="5292080" y="2557353"/>
            <a:ext cx="3004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순서 척도 없이 단순히 분류된 자료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혈액형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9BA-2402-4956-998F-46EA3ACED342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DDB33-3E59-4371-A534-340A7BB7B70D}"/>
              </a:ext>
            </a:extLst>
          </p:cNvPr>
          <p:cNvSpPr txBox="1"/>
          <p:nvPr/>
        </p:nvSpPr>
        <p:spPr>
          <a:xfrm>
            <a:off x="2771800" y="213069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범주형 자료분석</a:t>
            </a:r>
          </a:p>
          <a:p>
            <a:pPr algn="ctr"/>
            <a:endParaRPr lang="ko-KR" altLang="en-US" sz="24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01200-D844-4B4F-9C1F-2C35C4DDFCCB}"/>
              </a:ext>
            </a:extLst>
          </p:cNvPr>
          <p:cNvSpPr/>
          <p:nvPr/>
        </p:nvSpPr>
        <p:spPr>
          <a:xfrm flipV="1">
            <a:off x="0" y="754975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724E-3E3B-40C9-963E-663EA8741BB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F7C6F-E229-4805-B602-C55E81DF8CC5}"/>
              </a:ext>
            </a:extLst>
          </p:cNvPr>
          <p:cNvSpPr/>
          <p:nvPr/>
        </p:nvSpPr>
        <p:spPr>
          <a:xfrm>
            <a:off x="328015" y="1196752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7104-B9AE-43F5-8602-CC323782382F}"/>
              </a:ext>
            </a:extLst>
          </p:cNvPr>
          <p:cNvSpPr/>
          <p:nvPr/>
        </p:nvSpPr>
        <p:spPr>
          <a:xfrm>
            <a:off x="539552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자료의 형태</a:t>
            </a:r>
            <a:endParaRPr lang="en-US" altLang="ko-KR" sz="24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D7783B-35D7-43E9-BB01-098F22C53D46}"/>
              </a:ext>
            </a:extLst>
          </p:cNvPr>
          <p:cNvSpPr/>
          <p:nvPr/>
        </p:nvSpPr>
        <p:spPr>
          <a:xfrm>
            <a:off x="755576" y="2276872"/>
            <a:ext cx="1872209" cy="32403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질적 자료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(Qualitative, </a:t>
            </a:r>
            <a:r>
              <a:rPr lang="ko-KR" altLang="en-US" sz="20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범주형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A2F87C4-6492-4964-B144-55E04E59FE2B}"/>
              </a:ext>
            </a:extLst>
          </p:cNvPr>
          <p:cNvSpPr/>
          <p:nvPr/>
        </p:nvSpPr>
        <p:spPr>
          <a:xfrm>
            <a:off x="2699793" y="2295632"/>
            <a:ext cx="2204380" cy="15654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명목형 자료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(Nominal)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E42627-1F35-448A-ACC0-3A7B435867BF}"/>
              </a:ext>
            </a:extLst>
          </p:cNvPr>
          <p:cNvSpPr/>
          <p:nvPr/>
        </p:nvSpPr>
        <p:spPr>
          <a:xfrm>
            <a:off x="2699793" y="3933056"/>
            <a:ext cx="2204380" cy="15654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순서형 자료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(Ordinal)</a:t>
            </a:r>
            <a:endParaRPr lang="ko-KR" altLang="en-US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2909159E-99C6-4094-A969-94FAE9820FFE}"/>
              </a:ext>
            </a:extLst>
          </p:cNvPr>
          <p:cNvSpPr/>
          <p:nvPr/>
        </p:nvSpPr>
        <p:spPr>
          <a:xfrm>
            <a:off x="5220072" y="2735209"/>
            <a:ext cx="54101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A6F5932E-C68D-47A7-B2C3-E2B9E0C7276B}"/>
              </a:ext>
            </a:extLst>
          </p:cNvPr>
          <p:cNvSpPr/>
          <p:nvPr/>
        </p:nvSpPr>
        <p:spPr>
          <a:xfrm>
            <a:off x="5220072" y="3671313"/>
            <a:ext cx="54101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E9E52-AB62-47AC-BAA7-2DC7BC25399B}"/>
              </a:ext>
            </a:extLst>
          </p:cNvPr>
          <p:cNvSpPr txBox="1"/>
          <p:nvPr/>
        </p:nvSpPr>
        <p:spPr>
          <a:xfrm>
            <a:off x="5292080" y="4213537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순서 척도가 있는 범주형 자료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소득 수준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영화평점</a:t>
            </a: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9472FA0E-A75C-494C-87B1-E22B29AA5B19}"/>
              </a:ext>
            </a:extLst>
          </p:cNvPr>
          <p:cNvSpPr/>
          <p:nvPr/>
        </p:nvSpPr>
        <p:spPr>
          <a:xfrm>
            <a:off x="5220072" y="4391393"/>
            <a:ext cx="54101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7965FE3B-3B8B-4D3C-A552-410F7E3A331B}"/>
              </a:ext>
            </a:extLst>
          </p:cNvPr>
          <p:cNvSpPr/>
          <p:nvPr/>
        </p:nvSpPr>
        <p:spPr>
          <a:xfrm>
            <a:off x="5220072" y="5013176"/>
            <a:ext cx="54101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2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2405</Words>
  <Application>Microsoft Office PowerPoint</Application>
  <PresentationFormat>화면 슬라이드 쇼(4:3)</PresentationFormat>
  <Paragraphs>1147</Paragraphs>
  <Slides>55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9" baseType="lpstr">
      <vt:lpstr>나눔스퀘어 ExtraBold</vt:lpstr>
      <vt:lpstr>맑은 고딕</vt:lpstr>
      <vt:lpstr>Times New Roman</vt:lpstr>
      <vt:lpstr>나눔스퀘어</vt:lpstr>
      <vt:lpstr>HyhwpEQ</vt:lpstr>
      <vt:lpstr>Symbol</vt:lpstr>
      <vt:lpstr>Cambria Math</vt:lpstr>
      <vt:lpstr>나눔스퀘어_ac</vt:lpstr>
      <vt:lpstr>Arial</vt:lpstr>
      <vt:lpstr>08서울남산체 EB</vt:lpstr>
      <vt:lpstr>12롯데마트행복Light</vt:lpstr>
      <vt:lpstr>나눔스퀘어_ac Bold</vt:lpstr>
      <vt:lpstr>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위재성</cp:lastModifiedBy>
  <cp:revision>97</cp:revision>
  <dcterms:created xsi:type="dcterms:W3CDTF">2015-04-15T04:21:45Z</dcterms:created>
  <dcterms:modified xsi:type="dcterms:W3CDTF">2021-09-10T07:33:42Z</dcterms:modified>
</cp:coreProperties>
</file>