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7" r:id="rId6"/>
    <p:sldId id="308" r:id="rId7"/>
    <p:sldId id="309" r:id="rId8"/>
    <p:sldId id="310" r:id="rId9"/>
    <p:sldId id="294" r:id="rId10"/>
    <p:sldId id="312" r:id="rId11"/>
    <p:sldId id="295" r:id="rId12"/>
    <p:sldId id="313" r:id="rId13"/>
    <p:sldId id="314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Analysis of Driving Distance and Scores on the PGA Tour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201880-E493-2C66-CEFB-F85E3B0C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2660A-7DB2-CDAC-3638-C7D34CAF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Statistically significant differences between 2003 and 2022 PGA Tour Players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9D4AA-6C8F-2E49-0E80-24313B599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Driving Distance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EF194-0735-0E57-2EEE-C7B9AF749C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With 95% confidence, the average driving distance is between </a:t>
            </a:r>
            <a:r>
              <a:rPr lang="en-US" b="1" dirty="0"/>
              <a:t>12.2</a:t>
            </a:r>
            <a:r>
              <a:rPr lang="en-US" dirty="0"/>
              <a:t> and </a:t>
            </a:r>
            <a:r>
              <a:rPr lang="en-US" b="1" dirty="0"/>
              <a:t>15.7</a:t>
            </a:r>
            <a:r>
              <a:rPr lang="en-US" dirty="0"/>
              <a:t> yards longer in 2022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B09B8-44A2-258E-41A6-EB383B51F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E624CB-C033-6449-DF4E-17C5A4C62D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With 95% confidence, the average score on Tour is between </a:t>
            </a:r>
            <a:r>
              <a:rPr lang="en-US" b="1" dirty="0"/>
              <a:t>-0.8 </a:t>
            </a:r>
            <a:r>
              <a:rPr lang="en-US" dirty="0"/>
              <a:t>and </a:t>
            </a:r>
            <a:r>
              <a:rPr lang="en-US" b="1" dirty="0"/>
              <a:t>-0.5 </a:t>
            </a:r>
            <a:r>
              <a:rPr lang="en-US" dirty="0"/>
              <a:t>strokes less in 2022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01D621-6300-E2C4-79CE-C75AF4EC0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08" y="3538395"/>
            <a:ext cx="36576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8A94CC-9C24-C507-0D85-B67CEB08D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04" y="3538395"/>
            <a:ext cx="36576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B57938-3C3E-9F1B-7080-A5E49821DD0B}"/>
              </a:ext>
            </a:extLst>
          </p:cNvPr>
          <p:cNvSpPr txBox="1"/>
          <p:nvPr/>
        </p:nvSpPr>
        <p:spPr>
          <a:xfrm>
            <a:off x="839788" y="6492875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T-test assuming equal variances</a:t>
            </a:r>
          </a:p>
        </p:txBody>
      </p:sp>
    </p:spTree>
    <p:extLst>
      <p:ext uri="{BB962C8B-B14F-4D97-AF65-F5344CB8AC3E}">
        <p14:creationId xmlns:p14="http://schemas.microsoft.com/office/powerpoint/2010/main" val="377523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C4C59F-10F1-4287-E7A7-9B9429C54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5D0289-5E5C-FEBB-C1AC-E0FA9C5A0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7687" y="3619893"/>
            <a:ext cx="1929384" cy="216486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Introduction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Data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Hypotheses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Results</a:t>
            </a:r>
          </a:p>
          <a:p>
            <a:pPr algn="l"/>
            <a:r>
              <a:rPr lang="en-US" dirty="0"/>
              <a:t>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201613"/>
            <a:ext cx="2743200" cy="365125"/>
          </a:xfrm>
        </p:spPr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938338"/>
            <a:ext cx="27892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201613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Univers (Body)"/>
              </a:rPr>
              <a:t>In March 2023, the USGA, proposed a rule change which would ban golf balls that fly over 317 yards. This proposal has sparked a conversation about the need for such a major change, as it would have far spread implications ranging from player strategy to course design.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Univers (Body)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Univers (Body)"/>
              </a:rPr>
              <a:t>Focus of this analysis is on comparing PGA Tour players from 2022 and 2003 and on average how much difference there is between driving distance and overall scoring using A/B testing to determine if a change is warranted.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Univers (Body)"/>
            </a:endParaRPr>
          </a:p>
        </p:txBody>
      </p:sp>
      <p:pic>
        <p:nvPicPr>
          <p:cNvPr id="13" name="Picture Placeholder 12" descr="A picture containing grass, sky, outdoor&#10;&#10;Description automatically generated">
            <a:extLst>
              <a:ext uri="{FF2B5EF4-FFF2-40B4-BE49-F238E27FC236}">
                <a16:creationId xmlns:a16="http://schemas.microsoft.com/office/drawing/2014/main" id="{A33816A9-8F0E-A365-DD3D-01D016B835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3703" r="10046" b="-2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2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AE5879-1417-D25C-121D-7D6340E6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“Predictable, continued increases (in ball flight distances) will become a significant issue for the next generation if not addressed soon.”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Mike Whan, CEO of the USGA</a:t>
            </a:r>
            <a:endParaRPr lang="en-US" sz="1800" dirty="0"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46B9E0-C4A7-E925-FA92-06B5921200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93DFC43-DBBA-EE71-8DCA-9C834F29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8" y="2124363"/>
            <a:ext cx="4796536" cy="31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AF969-9A26-A94C-1CD7-3511FA04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PGA Shot Tracker from ESPN</a:t>
            </a:r>
          </a:p>
          <a:p>
            <a:r>
              <a:rPr lang="en-US" dirty="0"/>
              <a:t>3832 records, 18 variables</a:t>
            </a:r>
          </a:p>
          <a:p>
            <a:r>
              <a:rPr lang="en-US" dirty="0"/>
              <a:t>20 years of player performance</a:t>
            </a:r>
          </a:p>
          <a:p>
            <a:r>
              <a:rPr lang="en-US" dirty="0"/>
              <a:t>Driving Distance (DDIS)</a:t>
            </a:r>
          </a:p>
          <a:p>
            <a:r>
              <a:rPr lang="en-US" dirty="0"/>
              <a:t>Score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33F5AA-283C-34FD-A3DD-157E8216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06" y="1646238"/>
            <a:ext cx="36480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113B0B-64A9-A978-298D-5F7BF8D9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05" y="3909243"/>
            <a:ext cx="36480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AE5879-1417-D25C-121D-7D6340E6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Hypotheses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623F8EAE-CBA5-7C2C-C2CC-7B0C9F61B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977983"/>
              </p:ext>
            </p:extLst>
          </p:nvPr>
        </p:nvGraphicFramePr>
        <p:xfrm>
          <a:off x="1699404" y="1782141"/>
          <a:ext cx="9093675" cy="457420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4407">
                  <a:extLst>
                    <a:ext uri="{9D8B030D-6E8A-4147-A177-3AD203B41FA5}">
                      <a16:colId xmlns:a16="http://schemas.microsoft.com/office/drawing/2014/main" val="814488184"/>
                    </a:ext>
                  </a:extLst>
                </a:gridCol>
                <a:gridCol w="3131389">
                  <a:extLst>
                    <a:ext uri="{9D8B030D-6E8A-4147-A177-3AD203B41FA5}">
                      <a16:colId xmlns:a16="http://schemas.microsoft.com/office/drawing/2014/main" val="3507674576"/>
                    </a:ext>
                  </a:extLst>
                </a:gridCol>
                <a:gridCol w="3477879">
                  <a:extLst>
                    <a:ext uri="{9D8B030D-6E8A-4147-A177-3AD203B41FA5}">
                      <a16:colId xmlns:a16="http://schemas.microsoft.com/office/drawing/2014/main" val="1294394639"/>
                    </a:ext>
                  </a:extLst>
                </a:gridCol>
              </a:tblGrid>
              <a:tr h="1404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600" dirty="0"/>
                        <a:t>Driving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sz="26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92844"/>
                  </a:ext>
                </a:extLst>
              </a:tr>
              <a:tr h="14042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600" dirty="0">
                          <a:solidFill>
                            <a:schemeClr val="accent1"/>
                          </a:solidFill>
                        </a:rPr>
                        <a:t>H₀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There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no</a:t>
                      </a:r>
                      <a:r>
                        <a:rPr lang="en-US" sz="1400" dirty="0"/>
                        <a:t> significant difference between the average driving distances of current day PGA players and PGA players from 20 years ago.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There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no</a:t>
                      </a:r>
                      <a:r>
                        <a:rPr lang="en-US" sz="1400" dirty="0"/>
                        <a:t> significant difference between the average scores of current day PGA players and PGA players from 20 years ago.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19986"/>
                  </a:ext>
                </a:extLst>
              </a:tr>
              <a:tr h="140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accent1"/>
                          </a:solidFill>
                        </a:rPr>
                        <a:t>Hₐ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There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is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a significant difference between the average driving distances of current day PGA players and PGA players from 20 years ago.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There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is</a:t>
                      </a:r>
                      <a:r>
                        <a:rPr lang="en-US" sz="1400" dirty="0"/>
                        <a:t> a significant difference between the average scores of current day PGA players and PGA players from 20 years ago.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4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 and 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AE5879-1417-D25C-121D-7D6340E6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295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{BBE6250E-3731-4BBB-8E01-937BB2ABC1BF}tf89338750_win32</Template>
  <TotalTime>333</TotalTime>
  <Words>335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Univers</vt:lpstr>
      <vt:lpstr>Univers (Body)</vt:lpstr>
      <vt:lpstr>GradientUnivers</vt:lpstr>
      <vt:lpstr>Analysis of Driving Distance and Scores on the PGA Tour</vt:lpstr>
      <vt:lpstr>Agenda</vt:lpstr>
      <vt:lpstr>Introduction</vt:lpstr>
      <vt:lpstr>Data</vt:lpstr>
      <vt:lpstr>“Predictable, continued increases (in ball flight distances) will become a significant issue for the next generation if not addressed soon.”</vt:lpstr>
      <vt:lpstr>The Data</vt:lpstr>
      <vt:lpstr>Hypotheses</vt:lpstr>
      <vt:lpstr>Hypotheses</vt:lpstr>
      <vt:lpstr>Methods and Results</vt:lpstr>
      <vt:lpstr>Statistically significant differences between 2003 and 2022 PGA Tour Players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Distance and Scores on the PGA Tour</dc:title>
  <dc:creator>Joe CAMPBELL</dc:creator>
  <cp:lastModifiedBy>Joe CAMPBELL</cp:lastModifiedBy>
  <cp:revision>9</cp:revision>
  <dcterms:created xsi:type="dcterms:W3CDTF">2023-04-28T14:28:05Z</dcterms:created>
  <dcterms:modified xsi:type="dcterms:W3CDTF">2023-04-28T20:01:36Z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