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1" r:id="rId4"/>
    <p:sldId id="261" r:id="rId5"/>
    <p:sldId id="270" r:id="rId6"/>
    <p:sldId id="258" r:id="rId7"/>
    <p:sldId id="262" r:id="rId8"/>
    <p:sldId id="263" r:id="rId9"/>
    <p:sldId id="264" r:id="rId10"/>
    <p:sldId id="265" r:id="rId11"/>
    <p:sldId id="259" r:id="rId12"/>
    <p:sldId id="260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46"/>
    <a:srgbClr val="FF7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5"/>
    <p:restoredTop sz="65094"/>
  </p:normalViewPr>
  <p:slideViewPr>
    <p:cSldViewPr snapToGrid="0" snapToObjects="1">
      <p:cViewPr varScale="1">
        <p:scale>
          <a:sx n="43" d="100"/>
          <a:sy n="43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94EF8-6025-4347-A68B-BFF9429EEE0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15B8-8CA1-424B-B591-D0C8CD4A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15B8-8CA1-424B-B591-D0C8CD4A4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15B8-8CA1-424B-B591-D0C8CD4A42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A15B8-8CA1-424B-B591-D0C8CD4A42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967-D1B7-7C4B-AA0D-87252FF3B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0E444-0CE5-AA42-92CF-6484218D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A6F4-49C2-B444-AD65-748B4E3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DE03-719C-7143-9457-935D9D21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5C2-0113-684C-9DA5-40B87A60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915-10EC-DD40-BF5D-A3EF659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A089D-24BE-2849-B4BA-E438B151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F7D5-968D-2A48-B807-460340C8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F395-918E-E64C-88B4-1CDC71AD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FFA3-F7DB-CE4E-A3A2-B405E06F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EFB5-D02A-6141-B6C8-0DAB93082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DF5D-0896-C14E-A2F7-B84BA714E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4111-6349-EC49-B3B8-C0B92FDF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52F6-4374-B242-921F-6CCB44EA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E678-11FF-EC4A-B4B5-158C2434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D20A-0333-2D46-B3D6-C0F6328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C441-173B-D847-B602-2FE5F54F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010E-9CE4-8340-8B9F-C6AD3E2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A1E0-CB5A-D245-A351-E20232E7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EA5E-F4F2-DC48-968C-C66669C3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D733-63AE-A74B-9E1C-4112BC2D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0079-7975-7B46-81C4-C72AE7E6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B510-1B28-9B4E-B5FF-231637F6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821E-14C5-6E46-8CF7-1BC3F74E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6A8F-0ED5-9E46-8746-959CD68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D8B4-2299-9245-84B1-FDF62E4E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B0A5-3820-EB45-BA64-DB09D0C0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35329-231B-7F4E-9B79-0FB0954C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4418-8778-D946-BA65-05E2E1EF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21E4-2D8B-064C-AD2D-8ADA87E0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F156-533A-9144-A2B8-95A34D91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0D7A-8542-0A48-91D6-000FD1EC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ED20-ADF8-9F4F-AD04-159B2BB7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9BE7D-C193-B446-A15C-CA95DB42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14AE6-8CA1-4844-B27B-97893F84D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6018F-F4EB-2648-8AA7-4CAEE56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140AD-916F-D34C-AAF0-4F3D945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E1BD-8C33-B447-B6E5-EEE3813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443DC-1FFF-1C4B-8FC5-C34D2F28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9666-B994-A447-8490-EEECC3E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DE10-9394-B54B-9AE2-4917D6BB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7D33-EE0B-BD47-A82B-28A38A4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6285-21D8-1D48-BB13-84FC146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8344-1A34-B14A-9EEA-2F2DCB10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E6FAD-5338-3141-A563-8D139E04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5C380-96F0-1045-9734-E6487783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4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044-A76B-2E4A-A83F-A84DC656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96F-CB29-5F43-858B-6801F6A8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5648-58B1-B74F-8D76-5BE6C399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3382D-F6AD-974F-8608-7256588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CE55E-5D4C-D041-BD8F-713C68F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D0F3-CBDF-DE42-A8C5-6F444499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973C-B96B-7A40-A41E-E11CE50D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1FADE-0C36-EB4D-B74B-959B706E0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6D1F-743E-6045-937B-968E7D59C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14B5-2ADA-1449-A78E-234B9DA0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DEA7-4519-C845-9729-3918D8A7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983E-CB00-7C42-9156-C9DE73A1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CEAF0-79A5-144A-A91C-07017CD9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0C53-584E-0347-A81B-2284C98F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F737-AD21-9E44-B5E1-94EE1C42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2477-56D2-6741-B612-7900940CE4D8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6EC-D76C-8046-9FD4-8BD75838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7B98-215A-4345-8C82-2CE157CE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AA52-835D-1B48-BA94-61C112F5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C270/tutorial-1-nicksultanu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7C35-F330-5746-A140-207E74C8C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git </a:t>
            </a:r>
            <a:r>
              <a:rPr lang="en-US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1824-3517-1143-8CD3-CFAEBFAEE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Sultanum</a:t>
            </a:r>
          </a:p>
          <a:p>
            <a:r>
              <a:rPr lang="en-US" dirty="0"/>
              <a:t>JSC 270</a:t>
            </a:r>
          </a:p>
        </p:txBody>
      </p:sp>
    </p:spTree>
    <p:extLst>
      <p:ext uri="{BB962C8B-B14F-4D97-AF65-F5344CB8AC3E}">
        <p14:creationId xmlns:p14="http://schemas.microsoft.com/office/powerpoint/2010/main" val="203490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F72DDE83-77A9-8949-A8E7-7E4C2C88F6BF}"/>
              </a:ext>
            </a:extLst>
          </p:cNvPr>
          <p:cNvSpPr/>
          <p:nvPr/>
        </p:nvSpPr>
        <p:spPr>
          <a:xfrm>
            <a:off x="10410096" y="1505653"/>
            <a:ext cx="693248" cy="92202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75F769F-FEB6-034D-AF19-1587BE62FFDD}"/>
              </a:ext>
            </a:extLst>
          </p:cNvPr>
          <p:cNvSpPr/>
          <p:nvPr/>
        </p:nvSpPr>
        <p:spPr>
          <a:xfrm>
            <a:off x="9594756" y="1854114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A35A6-C882-DE49-9E09-56F5B013B8C2}"/>
              </a:ext>
            </a:extLst>
          </p:cNvPr>
          <p:cNvSpPr txBox="1"/>
          <p:nvPr/>
        </p:nvSpPr>
        <p:spPr>
          <a:xfrm>
            <a:off x="9257484" y="458592"/>
            <a:ext cx="234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modify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The local repo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44394-D2B1-3943-834F-5A0934A201CD}"/>
              </a:ext>
            </a:extLst>
          </p:cNvPr>
          <p:cNvSpPr txBox="1"/>
          <p:nvPr/>
        </p:nvSpPr>
        <p:spPr>
          <a:xfrm>
            <a:off x="481264" y="625642"/>
            <a:ext cx="7110384" cy="369332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1. Add files to be tracked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F80A5-C9D3-1444-A452-F022B2328AAE}"/>
              </a:ext>
            </a:extLst>
          </p:cNvPr>
          <p:cNvSpPr/>
          <p:nvPr/>
        </p:nvSpPr>
        <p:spPr>
          <a:xfrm>
            <a:off x="954724" y="1127806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git add &lt;</a:t>
            </a:r>
            <a:r>
              <a:rPr lang="en-CA" dirty="0" err="1">
                <a:solidFill>
                  <a:srgbClr val="28FE14"/>
                </a:solidFill>
                <a:latin typeface="Andale Mono" panose="020B0509000000000004" pitchFamily="49" charset="0"/>
              </a:rPr>
              <a:t>my_notebook</a:t>
            </a:r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&gt;.</a:t>
            </a:r>
            <a:r>
              <a:rPr lang="en-CA" dirty="0" err="1">
                <a:solidFill>
                  <a:srgbClr val="28FE14"/>
                </a:solidFill>
                <a:latin typeface="Andale Mono" panose="020B0509000000000004" pitchFamily="49" charset="0"/>
              </a:rPr>
              <a:t>ipynb</a:t>
            </a:r>
            <a:endParaRPr lang="en-CA" dirty="0">
              <a:solidFill>
                <a:srgbClr val="28FE14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5D7E7-3DFF-2F4E-97B6-BDCE0E7E2D51}"/>
              </a:ext>
            </a:extLst>
          </p:cNvPr>
          <p:cNvSpPr txBox="1"/>
          <p:nvPr/>
        </p:nvSpPr>
        <p:spPr>
          <a:xfrm>
            <a:off x="481264" y="2951473"/>
            <a:ext cx="7110384" cy="369332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2. Commit to save a set of changes on tracked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E2C7-6FB6-6E46-B6DC-8CCCB24F9EEC}"/>
              </a:ext>
            </a:extLst>
          </p:cNvPr>
          <p:cNvSpPr txBox="1"/>
          <p:nvPr/>
        </p:nvSpPr>
        <p:spPr>
          <a:xfrm>
            <a:off x="1455917" y="1895523"/>
            <a:ext cx="508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venir Medium" panose="02000503020000020003" pitchFamily="2" charset="0"/>
              </a:rPr>
              <a:t>You can also ‘add’ more than one file at a time: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58870-8C5E-D642-8C0A-0BBD8A47359C}"/>
              </a:ext>
            </a:extLst>
          </p:cNvPr>
          <p:cNvSpPr/>
          <p:nvPr/>
        </p:nvSpPr>
        <p:spPr>
          <a:xfrm>
            <a:off x="954724" y="232358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8FE14"/>
                </a:solidFill>
                <a:latin typeface="Andale Mono" panose="020B0509000000000004" pitchFamily="49" charset="0"/>
              </a:rPr>
              <a:t>git add &lt;file1&gt; &lt;file2&gt; &lt;file3&gt;</a:t>
            </a:r>
            <a:endParaRPr lang="en-US" dirty="0">
              <a:latin typeface="Avenir Medium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9E234-8A5B-2341-8A8E-4CC104E6160C}"/>
              </a:ext>
            </a:extLst>
          </p:cNvPr>
          <p:cNvSpPr/>
          <p:nvPr/>
        </p:nvSpPr>
        <p:spPr>
          <a:xfrm>
            <a:off x="5379218" y="23237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0350-07B3-B046-A8E9-5620CDA6BAF5}"/>
              </a:ext>
            </a:extLst>
          </p:cNvPr>
          <p:cNvSpPr txBox="1"/>
          <p:nvPr/>
        </p:nvSpPr>
        <p:spPr>
          <a:xfrm>
            <a:off x="804895" y="5192154"/>
            <a:ext cx="110129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Files that were not ‘added’ to the commit (via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git add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) will not be saved. Use –a to “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stage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” all modified (tracked) files, or git add manually if you want to control which files are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staged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 in that commit.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B039B-8A91-1E4A-AB07-480EA34D2BD3}"/>
              </a:ext>
            </a:extLst>
          </p:cNvPr>
          <p:cNvSpPr/>
          <p:nvPr/>
        </p:nvSpPr>
        <p:spPr>
          <a:xfrm>
            <a:off x="1597491" y="1574785"/>
            <a:ext cx="297204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34BC26"/>
                </a:solidFill>
                <a:effectLst/>
                <a:latin typeface="Andale Mono" panose="020B0509000000000004" pitchFamily="49" charset="0"/>
              </a:rPr>
              <a:t>A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  ”&lt;</a:t>
            </a:r>
            <a:r>
              <a:rPr lang="en-CA" sz="1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my_notebook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&gt;.ipynb"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657C36-6B76-954A-9D80-8F210DB77E0B}"/>
              </a:ext>
            </a:extLst>
          </p:cNvPr>
          <p:cNvSpPr/>
          <p:nvPr/>
        </p:nvSpPr>
        <p:spPr>
          <a:xfrm>
            <a:off x="855570" y="3438633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git commit –a -m "&lt;commit </a:t>
            </a:r>
            <a:r>
              <a:rPr lang="en-CA" dirty="0" err="1">
                <a:solidFill>
                  <a:srgbClr val="28FE14"/>
                </a:solidFill>
                <a:latin typeface="Andale Mono" panose="020B0509000000000004" pitchFamily="49" charset="0"/>
              </a:rPr>
              <a:t>messsage</a:t>
            </a:r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&gt;"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E450C-A513-B74B-B9A6-61AA06901306}"/>
              </a:ext>
            </a:extLst>
          </p:cNvPr>
          <p:cNvSpPr txBox="1"/>
          <p:nvPr/>
        </p:nvSpPr>
        <p:spPr>
          <a:xfrm>
            <a:off x="1084924" y="3862836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Avenir Medium" panose="02000503020000020003" pitchFamily="2" charset="0"/>
              </a:rPr>
              <a:t>-a        auto stage all modified files</a:t>
            </a:r>
          </a:p>
          <a:p>
            <a:pPr algn="l"/>
            <a:r>
              <a:rPr lang="en-US" b="1" dirty="0">
                <a:latin typeface="Avenir Medium" panose="02000503020000020003" pitchFamily="2" charset="0"/>
              </a:rPr>
              <a:t>-m      commit message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FFC75-B493-1D4D-8BCF-BF27B5BF5ABB}"/>
              </a:ext>
            </a:extLst>
          </p:cNvPr>
          <p:cNvSpPr/>
          <p:nvPr/>
        </p:nvSpPr>
        <p:spPr>
          <a:xfrm>
            <a:off x="846983" y="4606986"/>
            <a:ext cx="110129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You should always write a little something to describe what changes you made at the 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66F17A-EC26-1240-97F3-435F2B566B61}"/>
              </a:ext>
            </a:extLst>
          </p:cNvPr>
          <p:cNvSpPr/>
          <p:nvPr/>
        </p:nvSpPr>
        <p:spPr>
          <a:xfrm>
            <a:off x="6140478" y="3415373"/>
            <a:ext cx="543470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Commits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save points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If that’s a state you might want to revert back to if you mess up in the near future, then commit.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20C4D-2087-AC49-A371-62375C37F66D}"/>
              </a:ext>
            </a:extLst>
          </p:cNvPr>
          <p:cNvSpPr/>
          <p:nvPr/>
        </p:nvSpPr>
        <p:spPr>
          <a:xfrm>
            <a:off x="2407103" y="6010311"/>
            <a:ext cx="2972115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7971"/>
                </a:solidFill>
                <a:effectLst/>
                <a:latin typeface="Andale Mono" panose="020B0509000000000004" pitchFamily="49" charset="0"/>
              </a:rPr>
              <a:t>M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"&lt;</a:t>
            </a:r>
            <a:r>
              <a:rPr lang="en-CA" sz="1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my_notebook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&gt;.</a:t>
            </a:r>
            <a:r>
              <a:rPr lang="en-CA" sz="1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ipynb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"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3F0E2-A239-5846-873C-7094EE9FFA8C}"/>
              </a:ext>
            </a:extLst>
          </p:cNvPr>
          <p:cNvSpPr/>
          <p:nvPr/>
        </p:nvSpPr>
        <p:spPr>
          <a:xfrm>
            <a:off x="5466182" y="6032102"/>
            <a:ext cx="2810552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34BC26"/>
                </a:solidFill>
                <a:latin typeface="Andale Mono" panose="020B0509000000000004" pitchFamily="49" charset="0"/>
              </a:rPr>
              <a:t>M 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"&lt;</a:t>
            </a:r>
            <a:r>
              <a:rPr lang="en-CA" sz="1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my_notebook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&gt;.</a:t>
            </a:r>
            <a:r>
              <a:rPr lang="en-CA" sz="1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ipynb</a:t>
            </a:r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6E74D-1DBB-5441-AE90-D8162E259C46}"/>
              </a:ext>
            </a:extLst>
          </p:cNvPr>
          <p:cNvSpPr txBox="1"/>
          <p:nvPr/>
        </p:nvSpPr>
        <p:spPr>
          <a:xfrm>
            <a:off x="3183860" y="64187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venir Medium" panose="02000503020000020003" pitchFamily="2" charset="0"/>
              </a:rPr>
              <a:t>Unstaged</a:t>
            </a:r>
            <a:endParaRPr lang="en-US" dirty="0">
              <a:latin typeface="Avenir Medium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D4B80-57DB-C748-AF05-06636A453922}"/>
              </a:ext>
            </a:extLst>
          </p:cNvPr>
          <p:cNvSpPr txBox="1"/>
          <p:nvPr/>
        </p:nvSpPr>
        <p:spPr>
          <a:xfrm>
            <a:off x="6311366" y="641378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venir Medium" panose="02000503020000020003" pitchFamily="2" charset="0"/>
              </a:rPr>
              <a:t>Staged</a:t>
            </a:r>
          </a:p>
        </p:txBody>
      </p:sp>
    </p:spTree>
    <p:extLst>
      <p:ext uri="{BB962C8B-B14F-4D97-AF65-F5344CB8AC3E}">
        <p14:creationId xmlns:p14="http://schemas.microsoft.com/office/powerpoint/2010/main" val="46289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3345AA-963A-B745-808B-EAA78871F872}"/>
              </a:ext>
            </a:extLst>
          </p:cNvPr>
          <p:cNvSpPr txBox="1"/>
          <p:nvPr/>
        </p:nvSpPr>
        <p:spPr>
          <a:xfrm>
            <a:off x="850605" y="744279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Medium" panose="02000503020000020003" pitchFamily="2" charset="0"/>
              </a:rPr>
              <a:t>Useful commands: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09BB4-3495-BD4B-B328-738963846AD4}"/>
              </a:ext>
            </a:extLst>
          </p:cNvPr>
          <p:cNvSpPr/>
          <p:nvPr/>
        </p:nvSpPr>
        <p:spPr>
          <a:xfrm>
            <a:off x="850605" y="1904351"/>
            <a:ext cx="202811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1E38E5-7198-0648-AB81-4F562EB2E9E7}"/>
              </a:ext>
            </a:extLst>
          </p:cNvPr>
          <p:cNvSpPr/>
          <p:nvPr/>
        </p:nvSpPr>
        <p:spPr>
          <a:xfrm>
            <a:off x="850605" y="3256129"/>
            <a:ext cx="258115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status -s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B6102-C143-B642-A3E2-C60F0FF75D33}"/>
              </a:ext>
            </a:extLst>
          </p:cNvPr>
          <p:cNvSpPr/>
          <p:nvPr/>
        </p:nvSpPr>
        <p:spPr>
          <a:xfrm>
            <a:off x="850605" y="3793518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A summarized version of the above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957297-298F-1249-A8ED-5EE7094FF9A6}"/>
              </a:ext>
            </a:extLst>
          </p:cNvPr>
          <p:cNvSpPr/>
          <p:nvPr/>
        </p:nvSpPr>
        <p:spPr>
          <a:xfrm>
            <a:off x="778888" y="2520529"/>
            <a:ext cx="639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Show status of repo, including modified and untracked files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2BFB6-5080-4546-BB5C-75B92FA70DFE}"/>
              </a:ext>
            </a:extLst>
          </p:cNvPr>
          <p:cNvSpPr/>
          <p:nvPr/>
        </p:nvSpPr>
        <p:spPr>
          <a:xfrm>
            <a:off x="850605" y="5329963"/>
            <a:ext cx="848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Loads most recent committed version – i.e., discard </a:t>
            </a:r>
            <a:r>
              <a:rPr lang="en-US" b="1" i="1" dirty="0">
                <a:latin typeface="Avenir Medium" panose="02000503020000020003" pitchFamily="2" charset="0"/>
              </a:rPr>
              <a:t>local </a:t>
            </a:r>
            <a:r>
              <a:rPr lang="en-US" b="1" i="1" dirty="0" err="1">
                <a:latin typeface="Avenir Medium" panose="02000503020000020003" pitchFamily="2" charset="0"/>
              </a:rPr>
              <a:t>uncommited</a:t>
            </a:r>
            <a:r>
              <a:rPr lang="en-US" b="1" i="1" dirty="0">
                <a:latin typeface="Avenir Medium" panose="02000503020000020003" pitchFamily="2" charset="0"/>
              </a:rPr>
              <a:t> changes</a:t>
            </a:r>
            <a:r>
              <a:rPr lang="en-US" i="1" dirty="0">
                <a:latin typeface="Avenir Medium" panose="02000503020000020003" pitchFamily="2" charset="0"/>
              </a:rPr>
              <a:t>.</a:t>
            </a:r>
          </a:p>
          <a:p>
            <a:r>
              <a:rPr lang="en-US" i="1" dirty="0">
                <a:latin typeface="Avenir Medium" panose="02000503020000020003" pitchFamily="2" charset="0"/>
              </a:rPr>
              <a:t>Use with caution!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0BC04-9287-814C-A797-889EBCFAD532}"/>
              </a:ext>
            </a:extLst>
          </p:cNvPr>
          <p:cNvSpPr/>
          <p:nvPr/>
        </p:nvSpPr>
        <p:spPr>
          <a:xfrm>
            <a:off x="850604" y="4635564"/>
            <a:ext cx="465706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 checkout &lt;filename&gt; 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05463209-FCD0-274A-AE5E-CCAE374C1504}"/>
              </a:ext>
            </a:extLst>
          </p:cNvPr>
          <p:cNvSpPr/>
          <p:nvPr/>
        </p:nvSpPr>
        <p:spPr>
          <a:xfrm>
            <a:off x="10410096" y="1505653"/>
            <a:ext cx="693248" cy="92202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6D0CCAF-B40E-9A49-AFF4-98787A713D02}"/>
              </a:ext>
            </a:extLst>
          </p:cNvPr>
          <p:cNvSpPr/>
          <p:nvPr/>
        </p:nvSpPr>
        <p:spPr>
          <a:xfrm>
            <a:off x="9594756" y="1854114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041FD-DA71-184B-B8F7-6EFC29F98E7E}"/>
              </a:ext>
            </a:extLst>
          </p:cNvPr>
          <p:cNvSpPr txBox="1"/>
          <p:nvPr/>
        </p:nvSpPr>
        <p:spPr>
          <a:xfrm>
            <a:off x="9257484" y="458592"/>
            <a:ext cx="234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modify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The local repo</a:t>
            </a:r>
          </a:p>
        </p:txBody>
      </p:sp>
    </p:spTree>
    <p:extLst>
      <p:ext uri="{BB962C8B-B14F-4D97-AF65-F5344CB8AC3E}">
        <p14:creationId xmlns:p14="http://schemas.microsoft.com/office/powerpoint/2010/main" val="318332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5E19F5-DE85-D94B-B4F5-2921B6EA229F}"/>
              </a:ext>
            </a:extLst>
          </p:cNvPr>
          <p:cNvSpPr txBox="1"/>
          <p:nvPr/>
        </p:nvSpPr>
        <p:spPr>
          <a:xfrm>
            <a:off x="9098823" y="458592"/>
            <a:ext cx="2661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Working with the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central repo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8B0C02A-895B-804F-8B94-E8E672C7F2C4}"/>
              </a:ext>
            </a:extLst>
          </p:cNvPr>
          <p:cNvSpPr/>
          <p:nvPr/>
        </p:nvSpPr>
        <p:spPr>
          <a:xfrm>
            <a:off x="9942915" y="1289589"/>
            <a:ext cx="1234440" cy="1641805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D33851B-A1D5-EB45-9704-58CAF7F935EA}"/>
              </a:ext>
            </a:extLst>
          </p:cNvPr>
          <p:cNvSpPr/>
          <p:nvPr/>
        </p:nvSpPr>
        <p:spPr>
          <a:xfrm>
            <a:off x="10252629" y="4717943"/>
            <a:ext cx="693248" cy="92202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C01974F-A9AB-6346-AA3A-5F4F60886C26}"/>
              </a:ext>
            </a:extLst>
          </p:cNvPr>
          <p:cNvSpPr/>
          <p:nvPr/>
        </p:nvSpPr>
        <p:spPr>
          <a:xfrm>
            <a:off x="9437289" y="5066404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D9D72F3-90D9-AC42-A41A-12B02B37B465}"/>
              </a:ext>
            </a:extLst>
          </p:cNvPr>
          <p:cNvSpPr/>
          <p:nvPr/>
        </p:nvSpPr>
        <p:spPr>
          <a:xfrm rot="10800000">
            <a:off x="10252629" y="3255708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E1C9-45A7-7F44-94D0-31A86D7C2A37}"/>
              </a:ext>
            </a:extLst>
          </p:cNvPr>
          <p:cNvSpPr txBox="1"/>
          <p:nvPr/>
        </p:nvSpPr>
        <p:spPr>
          <a:xfrm>
            <a:off x="481264" y="625642"/>
            <a:ext cx="7110384" cy="369332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Push your local changes to the central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59962-2348-7D4C-8122-69B7BC8B15E7}"/>
              </a:ext>
            </a:extLst>
          </p:cNvPr>
          <p:cNvSpPr/>
          <p:nvPr/>
        </p:nvSpPr>
        <p:spPr>
          <a:xfrm>
            <a:off x="771092" y="1289589"/>
            <a:ext cx="165942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push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8A228-A500-4942-8272-B2270D701B19}"/>
              </a:ext>
            </a:extLst>
          </p:cNvPr>
          <p:cNvSpPr/>
          <p:nvPr/>
        </p:nvSpPr>
        <p:spPr>
          <a:xfrm>
            <a:off x="839587" y="1925825"/>
            <a:ext cx="788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Push your local changes to the repo from where you cloned your local repo, into a default “master” branch</a:t>
            </a:r>
          </a:p>
        </p:txBody>
      </p:sp>
    </p:spTree>
    <p:extLst>
      <p:ext uri="{BB962C8B-B14F-4D97-AF65-F5344CB8AC3E}">
        <p14:creationId xmlns:p14="http://schemas.microsoft.com/office/powerpoint/2010/main" val="269670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5E19F5-DE85-D94B-B4F5-2921B6EA229F}"/>
              </a:ext>
            </a:extLst>
          </p:cNvPr>
          <p:cNvSpPr txBox="1"/>
          <p:nvPr/>
        </p:nvSpPr>
        <p:spPr>
          <a:xfrm>
            <a:off x="9369733" y="458592"/>
            <a:ext cx="2119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Working with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collaborators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8B0C02A-895B-804F-8B94-E8E672C7F2C4}"/>
              </a:ext>
            </a:extLst>
          </p:cNvPr>
          <p:cNvSpPr/>
          <p:nvPr/>
        </p:nvSpPr>
        <p:spPr>
          <a:xfrm>
            <a:off x="9942915" y="1289589"/>
            <a:ext cx="1234440" cy="1641805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18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D33851B-A1D5-EB45-9704-58CAF7F935EA}"/>
              </a:ext>
            </a:extLst>
          </p:cNvPr>
          <p:cNvSpPr/>
          <p:nvPr/>
        </p:nvSpPr>
        <p:spPr>
          <a:xfrm>
            <a:off x="10252629" y="4717943"/>
            <a:ext cx="693248" cy="92202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C01974F-A9AB-6346-AA3A-5F4F60886C26}"/>
              </a:ext>
            </a:extLst>
          </p:cNvPr>
          <p:cNvSpPr/>
          <p:nvPr/>
        </p:nvSpPr>
        <p:spPr>
          <a:xfrm>
            <a:off x="9437289" y="5066404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D9D72F3-90D9-AC42-A41A-12B02B37B465}"/>
              </a:ext>
            </a:extLst>
          </p:cNvPr>
          <p:cNvSpPr/>
          <p:nvPr/>
        </p:nvSpPr>
        <p:spPr>
          <a:xfrm rot="10800000">
            <a:off x="10252629" y="3255708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E1C9-45A7-7F44-94D0-31A86D7C2A37}"/>
              </a:ext>
            </a:extLst>
          </p:cNvPr>
          <p:cNvSpPr txBox="1"/>
          <p:nvPr/>
        </p:nvSpPr>
        <p:spPr>
          <a:xfrm>
            <a:off x="481264" y="625642"/>
            <a:ext cx="7110384" cy="369332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Retrieve changes from your collaborators, merge, then commit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59962-2348-7D4C-8122-69B7BC8B15E7}"/>
              </a:ext>
            </a:extLst>
          </p:cNvPr>
          <p:cNvSpPr/>
          <p:nvPr/>
        </p:nvSpPr>
        <p:spPr>
          <a:xfrm>
            <a:off x="560649" y="1289589"/>
            <a:ext cx="165942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pull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8A228-A500-4942-8272-B2270D701B19}"/>
              </a:ext>
            </a:extLst>
          </p:cNvPr>
          <p:cNvSpPr/>
          <p:nvPr/>
        </p:nvSpPr>
        <p:spPr>
          <a:xfrm>
            <a:off x="629144" y="1925825"/>
            <a:ext cx="788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Pulls your collaborators’ changes to your local repo, and tries to merge them with your local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21A92-2A90-E94B-9E9E-AF5E0C6CF403}"/>
              </a:ext>
            </a:extLst>
          </p:cNvPr>
          <p:cNvSpPr/>
          <p:nvPr/>
        </p:nvSpPr>
        <p:spPr>
          <a:xfrm>
            <a:off x="1011365" y="2682105"/>
            <a:ext cx="713872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If two or more collaborators change the same parts in a file,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conflicts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 will show up. You need to fix these before continuing. Git will modify these files to indicate where conflicts appeared.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5379CF1-6B14-B046-9CA6-39FEEF085EEC}"/>
              </a:ext>
            </a:extLst>
          </p:cNvPr>
          <p:cNvSpPr/>
          <p:nvPr/>
        </p:nvSpPr>
        <p:spPr>
          <a:xfrm>
            <a:off x="9090665" y="2615869"/>
            <a:ext cx="693248" cy="92202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FFC852BD-F44B-C043-A7FD-4FC4BF72A380}"/>
              </a:ext>
            </a:extLst>
          </p:cNvPr>
          <p:cNvSpPr/>
          <p:nvPr/>
        </p:nvSpPr>
        <p:spPr>
          <a:xfrm>
            <a:off x="9116992" y="1827521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81F776A1-427A-2444-A91D-C8A28115EAFA}"/>
              </a:ext>
            </a:extLst>
          </p:cNvPr>
          <p:cNvSpPr/>
          <p:nvPr/>
        </p:nvSpPr>
        <p:spPr>
          <a:xfrm>
            <a:off x="11371883" y="2631419"/>
            <a:ext cx="693248" cy="92202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45FF3284-C6E4-AE4F-9C81-41A281786F70}"/>
              </a:ext>
            </a:extLst>
          </p:cNvPr>
          <p:cNvSpPr/>
          <p:nvPr/>
        </p:nvSpPr>
        <p:spPr>
          <a:xfrm>
            <a:off x="11398210" y="1843071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A85028-0990-454E-9EF7-E0ADADCCF5BA}"/>
              </a:ext>
            </a:extLst>
          </p:cNvPr>
          <p:cNvSpPr/>
          <p:nvPr/>
        </p:nvSpPr>
        <p:spPr>
          <a:xfrm>
            <a:off x="560649" y="3792614"/>
            <a:ext cx="571502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commit –a –m “&lt;merge 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msg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616C93-456C-6840-9D4B-2F1114B7FDBB}"/>
              </a:ext>
            </a:extLst>
          </p:cNvPr>
          <p:cNvSpPr/>
          <p:nvPr/>
        </p:nvSpPr>
        <p:spPr>
          <a:xfrm>
            <a:off x="629144" y="4499245"/>
            <a:ext cx="7138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Create a “checkpoint” for your local repo plus your collaborator’s changes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1C91A5-617D-CF4E-B8DB-0A7F7253ED45}"/>
              </a:ext>
            </a:extLst>
          </p:cNvPr>
          <p:cNvSpPr/>
          <p:nvPr/>
        </p:nvSpPr>
        <p:spPr>
          <a:xfrm>
            <a:off x="560649" y="5476170"/>
            <a:ext cx="165942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git push</a:t>
            </a:r>
            <a:endParaRPr lang="en-CA" sz="2400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604C6-6DCC-0E47-A7F4-1ED4C38CEC6A}"/>
              </a:ext>
            </a:extLst>
          </p:cNvPr>
          <p:cNvSpPr/>
          <p:nvPr/>
        </p:nvSpPr>
        <p:spPr>
          <a:xfrm>
            <a:off x="509874" y="6069628"/>
            <a:ext cx="7138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Save the merged version to the central repo</a:t>
            </a:r>
          </a:p>
        </p:txBody>
      </p:sp>
    </p:spTree>
    <p:extLst>
      <p:ext uri="{BB962C8B-B14F-4D97-AF65-F5344CB8AC3E}">
        <p14:creationId xmlns:p14="http://schemas.microsoft.com/office/powerpoint/2010/main" val="39734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4D230-7F29-A74D-8907-31DD0C95862D}"/>
              </a:ext>
            </a:extLst>
          </p:cNvPr>
          <p:cNvSpPr/>
          <p:nvPr/>
        </p:nvSpPr>
        <p:spPr>
          <a:xfrm>
            <a:off x="334954" y="502350"/>
            <a:ext cx="8283358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venir Next" panose="020B0503020202020204" pitchFamily="34" charset="0"/>
              </a:rPr>
              <a:t>If you are ready for more….</a:t>
            </a:r>
          </a:p>
          <a:p>
            <a:endParaRPr lang="en-US" sz="4400" dirty="0">
              <a:latin typeface="Avenir Next" panose="020B0503020202020204" pitchFamily="34" charset="0"/>
            </a:endParaRPr>
          </a:p>
          <a:p>
            <a:r>
              <a:rPr lang="en-US" sz="3600" dirty="0">
                <a:latin typeface="Avenir Next" panose="020B0503020202020204" pitchFamily="34" charset="0"/>
              </a:rPr>
              <a:t>git documentation</a:t>
            </a:r>
          </a:p>
          <a:p>
            <a:r>
              <a:rPr lang="en-US" sz="3600" dirty="0">
                <a:latin typeface="Avenir Next" panose="020B0503020202020204" pitchFamily="34" charset="0"/>
                <a:hlinkClick r:id="rId2"/>
              </a:rPr>
              <a:t>https://git-scm.com/doc</a:t>
            </a:r>
          </a:p>
          <a:p>
            <a:endParaRPr lang="en-US" sz="3600" dirty="0">
              <a:latin typeface="Avenir Next" panose="020B0503020202020204" pitchFamily="34" charset="0"/>
              <a:hlinkClick r:id="rId2"/>
            </a:endParaRPr>
          </a:p>
          <a:p>
            <a:r>
              <a:rPr lang="en-US" sz="3600" dirty="0">
                <a:latin typeface="Avenir Next" panose="020B0503020202020204" pitchFamily="34" charset="0"/>
              </a:rPr>
              <a:t>nice git tutorials</a:t>
            </a:r>
          </a:p>
          <a:p>
            <a:r>
              <a:rPr lang="en-US" sz="3600" dirty="0">
                <a:latin typeface="Avenir Next" panose="020B0503020202020204" pitchFamily="34" charset="0"/>
                <a:hlinkClick r:id="rId2"/>
              </a:rPr>
              <a:t>https://try.github.io/</a:t>
            </a:r>
          </a:p>
          <a:p>
            <a:r>
              <a:rPr lang="en-US" sz="3600" dirty="0">
                <a:latin typeface="Avenir Next" panose="020B0503020202020204" pitchFamily="34" charset="0"/>
                <a:hlinkClick r:id="rId2"/>
              </a:rPr>
              <a:t>https://www.atlassian.com/git/tutorials</a:t>
            </a:r>
            <a:endParaRPr lang="en-US" sz="3600" dirty="0">
              <a:latin typeface="Avenir Next" panose="020B0503020202020204" pitchFamily="34" charset="0"/>
            </a:endParaRP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D617-C2CD-BA46-A9F5-EA71348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E3AA-55F2-0A4F-BE23-BED0C424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version control system</a:t>
            </a:r>
          </a:p>
          <a:p>
            <a:pPr>
              <a:buFontTx/>
              <a:buChar char="-"/>
            </a:pPr>
            <a:r>
              <a:rPr lang="en-US" dirty="0"/>
              <a:t>It allows you to have multiple collaborators working on the same project at the same time</a:t>
            </a:r>
          </a:p>
          <a:p>
            <a:pPr lvl="1">
              <a:buFontTx/>
              <a:buChar char="-"/>
            </a:pPr>
            <a:r>
              <a:rPr lang="en-US" dirty="0"/>
              <a:t>Various permission levels</a:t>
            </a:r>
          </a:p>
          <a:p>
            <a:pPr lvl="1">
              <a:buFontTx/>
              <a:buChar char="-"/>
            </a:pPr>
            <a:r>
              <a:rPr lang="en-US" dirty="0"/>
              <a:t>Branches – i.e., versions of a project that can be worked on in parallel</a:t>
            </a:r>
          </a:p>
          <a:p>
            <a:pPr>
              <a:buFontTx/>
              <a:buChar char="-"/>
            </a:pPr>
            <a:r>
              <a:rPr lang="en-US" dirty="0"/>
              <a:t>Also useful for one-person projects, to keep track of different versions of a code base</a:t>
            </a:r>
          </a:p>
          <a:p>
            <a:pPr>
              <a:buFontTx/>
              <a:buChar char="-"/>
            </a:pPr>
            <a:r>
              <a:rPr lang="en-US" dirty="0"/>
              <a:t>Can be used to track ‘binary’ files, but is really meant to keep track of ‘text’ files – more specifically code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E4C08-466B-6F46-8A5F-25F884BC8018}"/>
              </a:ext>
            </a:extLst>
          </p:cNvPr>
          <p:cNvSpPr txBox="1"/>
          <p:nvPr/>
        </p:nvSpPr>
        <p:spPr>
          <a:xfrm>
            <a:off x="7563453" y="735518"/>
            <a:ext cx="4007828" cy="584775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Medium" panose="02000503020000020003" pitchFamily="2" charset="0"/>
              </a:rPr>
              <a:t>https://git-</a:t>
            </a:r>
            <a:r>
              <a:rPr lang="en-US" sz="3200" dirty="0" err="1">
                <a:latin typeface="Avenir Medium" panose="02000503020000020003" pitchFamily="2" charset="0"/>
              </a:rPr>
              <a:t>scm.com</a:t>
            </a:r>
            <a:r>
              <a:rPr lang="en-US" sz="3200" dirty="0">
                <a:latin typeface="Avenir Medium" panose="02000503020000020003" pitchFamily="2" charset="0"/>
              </a:rPr>
              <a:t>/</a:t>
            </a:r>
          </a:p>
        </p:txBody>
      </p:sp>
      <p:pic>
        <p:nvPicPr>
          <p:cNvPr id="1026" name="Picture 2" descr="Git-logo.svg">
            <a:extLst>
              <a:ext uri="{FF2B5EF4-FFF2-40B4-BE49-F238E27FC236}">
                <a16:creationId xmlns:a16="http://schemas.microsoft.com/office/drawing/2014/main" id="{B5ECC668-7EA0-6444-A747-2C68F834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07926C3-B189-EC4B-BC84-BC4A570B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2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94F-636C-7443-AE5E-ABCB99E4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CE88-FDBD-974F-913B-2F001F77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is an </a:t>
            </a:r>
            <a:r>
              <a:rPr lang="en-US" b="1" dirty="0"/>
              <a:t>online service</a:t>
            </a:r>
            <a:r>
              <a:rPr lang="en-US" dirty="0"/>
              <a:t> </a:t>
            </a:r>
            <a:r>
              <a:rPr lang="en-US" b="1" dirty="0"/>
              <a:t>to host git repositories</a:t>
            </a:r>
          </a:p>
          <a:p>
            <a:r>
              <a:rPr lang="en-US" dirty="0"/>
              <a:t>For teams: a centralized source to maintain a shared codebase</a:t>
            </a:r>
          </a:p>
          <a:p>
            <a:r>
              <a:rPr lang="en-US" dirty="0"/>
              <a:t>For one-person projects: maintain repository backups and facilitate working on a project from multiple machines</a:t>
            </a:r>
          </a:p>
          <a:p>
            <a:pPr lvl="1"/>
            <a:r>
              <a:rPr lang="en-US" dirty="0"/>
              <a:t>Although you can always create and maintain your own local git repository on your machine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Every contributor of a repository gets a copy of the repo to work independently</a:t>
            </a:r>
          </a:p>
          <a:p>
            <a:r>
              <a:rPr lang="en-US" dirty="0">
                <a:sym typeface="Wingdings" pitchFamily="2" charset="2"/>
              </a:rPr>
              <a:t>Many other similar services, e.g. </a:t>
            </a:r>
            <a:r>
              <a:rPr lang="en-US" i="1" dirty="0">
                <a:sym typeface="Wingdings" pitchFamily="2" charset="2"/>
              </a:rPr>
              <a:t>Bitbucket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i="1" dirty="0">
                <a:sym typeface="Wingdings" pitchFamily="2" charset="2"/>
              </a:rPr>
              <a:t>Gitlab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3E954-4E5C-B847-AD38-7EE6E52990CB}"/>
              </a:ext>
            </a:extLst>
          </p:cNvPr>
          <p:cNvSpPr txBox="1"/>
          <p:nvPr/>
        </p:nvSpPr>
        <p:spPr>
          <a:xfrm>
            <a:off x="7669778" y="735518"/>
            <a:ext cx="3684022" cy="584775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Medium" panose="02000503020000020003" pitchFamily="2" charset="0"/>
              </a:rPr>
              <a:t>http://</a:t>
            </a:r>
            <a:r>
              <a:rPr lang="en-US" sz="3200" dirty="0" err="1">
                <a:latin typeface="Avenir Medium" panose="02000503020000020003" pitchFamily="2" charset="0"/>
              </a:rPr>
              <a:t>github.com</a:t>
            </a:r>
            <a:r>
              <a:rPr lang="en-US" sz="3200" dirty="0">
                <a:latin typeface="Avenir Medium" panose="02000503020000020003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679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AD72242-2B10-DF47-A372-73DD669B2286}"/>
              </a:ext>
            </a:extLst>
          </p:cNvPr>
          <p:cNvSpPr/>
          <p:nvPr/>
        </p:nvSpPr>
        <p:spPr>
          <a:xfrm>
            <a:off x="5306565" y="931930"/>
            <a:ext cx="1234440" cy="1641805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C0BA9-50A8-6448-9613-FEA0EE177949}"/>
              </a:ext>
            </a:extLst>
          </p:cNvPr>
          <p:cNvSpPr txBox="1"/>
          <p:nvPr/>
        </p:nvSpPr>
        <p:spPr>
          <a:xfrm>
            <a:off x="4990479" y="2555300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venir Medium" panose="02000503020000020003" pitchFamily="2" charset="0"/>
              </a:rPr>
              <a:t>Github</a:t>
            </a:r>
            <a:r>
              <a:rPr lang="en-US" sz="2800" dirty="0">
                <a:latin typeface="Avenir Medium" panose="02000503020000020003" pitchFamily="2" charset="0"/>
              </a:rPr>
              <a:t> repo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A3D0971-AB14-624B-B4FA-8BD81777F168}"/>
              </a:ext>
            </a:extLst>
          </p:cNvPr>
          <p:cNvSpPr/>
          <p:nvPr/>
        </p:nvSpPr>
        <p:spPr>
          <a:xfrm>
            <a:off x="2484650" y="4259756"/>
            <a:ext cx="693248" cy="92202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90FCD70-61A8-2743-9CB1-A9C778E1F06D}"/>
              </a:ext>
            </a:extLst>
          </p:cNvPr>
          <p:cNvSpPr/>
          <p:nvPr/>
        </p:nvSpPr>
        <p:spPr>
          <a:xfrm>
            <a:off x="5616279" y="5053012"/>
            <a:ext cx="693248" cy="92202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1FC9A55-F1BB-1E4E-936B-B30C25CDDCE2}"/>
              </a:ext>
            </a:extLst>
          </p:cNvPr>
          <p:cNvSpPr/>
          <p:nvPr/>
        </p:nvSpPr>
        <p:spPr>
          <a:xfrm>
            <a:off x="8542082" y="3726072"/>
            <a:ext cx="693248" cy="92202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46052241-BEC0-6148-8B82-C282161BA2BE}"/>
              </a:ext>
            </a:extLst>
          </p:cNvPr>
          <p:cNvSpPr/>
          <p:nvPr/>
        </p:nvSpPr>
        <p:spPr>
          <a:xfrm>
            <a:off x="9888872" y="1475840"/>
            <a:ext cx="693248" cy="92202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CA3128F9-37BE-6347-96D2-0986827347AE}"/>
              </a:ext>
            </a:extLst>
          </p:cNvPr>
          <p:cNvSpPr/>
          <p:nvPr/>
        </p:nvSpPr>
        <p:spPr>
          <a:xfrm>
            <a:off x="2073170" y="1493696"/>
            <a:ext cx="693248" cy="92202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6BDAABD6-2FD6-F54A-913F-BC7A05CCB72B}"/>
              </a:ext>
            </a:extLst>
          </p:cNvPr>
          <p:cNvSpPr/>
          <p:nvPr/>
        </p:nvSpPr>
        <p:spPr>
          <a:xfrm>
            <a:off x="1212110" y="1727857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0F034869-633F-3C41-A47E-F0169EC4AAEF}"/>
              </a:ext>
            </a:extLst>
          </p:cNvPr>
          <p:cNvSpPr/>
          <p:nvPr/>
        </p:nvSpPr>
        <p:spPr>
          <a:xfrm>
            <a:off x="1646450" y="5179717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07FC333-3836-F146-90F4-48F82C32374D}"/>
              </a:ext>
            </a:extLst>
          </p:cNvPr>
          <p:cNvSpPr/>
          <p:nvPr/>
        </p:nvSpPr>
        <p:spPr>
          <a:xfrm>
            <a:off x="4800939" y="5401473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D7441332-01C6-1C4A-A958-1264A0238553}"/>
              </a:ext>
            </a:extLst>
          </p:cNvPr>
          <p:cNvSpPr/>
          <p:nvPr/>
        </p:nvSpPr>
        <p:spPr>
          <a:xfrm>
            <a:off x="7658162" y="4348853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AA0CCB8-C592-CA47-A7E5-493BCA34C606}"/>
              </a:ext>
            </a:extLst>
          </p:cNvPr>
          <p:cNvSpPr/>
          <p:nvPr/>
        </p:nvSpPr>
        <p:spPr>
          <a:xfrm>
            <a:off x="9081152" y="1877641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A359E68-A9E5-1A41-9510-C6A4266218E2}"/>
              </a:ext>
            </a:extLst>
          </p:cNvPr>
          <p:cNvSpPr/>
          <p:nvPr/>
        </p:nvSpPr>
        <p:spPr>
          <a:xfrm>
            <a:off x="3177898" y="1727857"/>
            <a:ext cx="1486072" cy="28296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8182DB9-F4A4-4F49-A438-D7A3296E0952}"/>
              </a:ext>
            </a:extLst>
          </p:cNvPr>
          <p:cNvSpPr/>
          <p:nvPr/>
        </p:nvSpPr>
        <p:spPr>
          <a:xfrm rot="19129683">
            <a:off x="3460867" y="3516533"/>
            <a:ext cx="1486072" cy="28296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D4924EB2-4053-D349-B46C-E66B347E8116}"/>
              </a:ext>
            </a:extLst>
          </p:cNvPr>
          <p:cNvSpPr/>
          <p:nvPr/>
        </p:nvSpPr>
        <p:spPr>
          <a:xfrm rot="16200000">
            <a:off x="5281671" y="4021155"/>
            <a:ext cx="1284228" cy="24453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B1B717C-5DFB-AF48-A281-978C8CD44387}"/>
              </a:ext>
            </a:extLst>
          </p:cNvPr>
          <p:cNvSpPr/>
          <p:nvPr/>
        </p:nvSpPr>
        <p:spPr>
          <a:xfrm rot="16586554">
            <a:off x="7852542" y="1493041"/>
            <a:ext cx="277091" cy="1334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C85A0B5-8BBE-C24E-A20C-A544D4CFFB62}"/>
              </a:ext>
            </a:extLst>
          </p:cNvPr>
          <p:cNvSpPr/>
          <p:nvPr/>
        </p:nvSpPr>
        <p:spPr>
          <a:xfrm rot="19173793">
            <a:off x="7404006" y="2959404"/>
            <a:ext cx="277091" cy="1334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6FBE0-8462-4C4B-8BB4-E5EA676E2517}"/>
              </a:ext>
            </a:extLst>
          </p:cNvPr>
          <p:cNvSpPr txBox="1"/>
          <p:nvPr/>
        </p:nvSpPr>
        <p:spPr>
          <a:xfrm>
            <a:off x="4824225" y="6046645"/>
            <a:ext cx="173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Medium" panose="02000503020000020003" pitchFamily="2" charset="0"/>
              </a:rPr>
              <a:t>user repo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B80D2-FCE0-0A47-9867-562378BEE4D1}"/>
              </a:ext>
            </a:extLst>
          </p:cNvPr>
          <p:cNvSpPr txBox="1"/>
          <p:nvPr/>
        </p:nvSpPr>
        <p:spPr>
          <a:xfrm>
            <a:off x="7360052" y="246726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C000"/>
                </a:solidFill>
                <a:latin typeface="Avenir Medium" panose="02000503020000020003" pitchFamily="2" charset="0"/>
              </a:rPr>
              <a:t>“Read-only”</a:t>
            </a:r>
          </a:p>
          <a:p>
            <a:pPr algn="l"/>
            <a:r>
              <a:rPr lang="en-US" dirty="0">
                <a:solidFill>
                  <a:srgbClr val="FFC000"/>
                </a:solidFill>
                <a:latin typeface="Avenir Medium" panose="02000503020000020003" pitchFamily="2" charset="0"/>
              </a:rPr>
              <a:t>permissions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EA8868-C56B-E14F-BBC1-622031340CFE}"/>
              </a:ext>
            </a:extLst>
          </p:cNvPr>
          <p:cNvSpPr txBox="1"/>
          <p:nvPr/>
        </p:nvSpPr>
        <p:spPr>
          <a:xfrm>
            <a:off x="2620730" y="2579265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  <a:latin typeface="Avenir Medium" panose="02000503020000020003" pitchFamily="2" charset="0"/>
              </a:rPr>
              <a:t>“Contributors”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Avenir Medium" panose="02000503020000020003" pitchFamily="2" charset="0"/>
              </a:rPr>
              <a:t>can push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1040D-F027-CD4B-988B-3A499E2CF7E2}"/>
              </a:ext>
            </a:extLst>
          </p:cNvPr>
          <p:cNvSpPr txBox="1"/>
          <p:nvPr/>
        </p:nvSpPr>
        <p:spPr>
          <a:xfrm>
            <a:off x="1929418" y="158791"/>
            <a:ext cx="983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Medium" panose="02000503020000020003" pitchFamily="2" charset="0"/>
              </a:rPr>
              <a:t>The typical </a:t>
            </a:r>
            <a:r>
              <a:rPr lang="en-US" dirty="0">
                <a:latin typeface="Avenir Medium" panose="02000503020000020003" pitchFamily="2" charset="0"/>
              </a:rPr>
              <a:t>(and very simplified) </a:t>
            </a:r>
            <a:r>
              <a:rPr lang="en-US" sz="2800" dirty="0">
                <a:latin typeface="Avenir Medium" panose="02000503020000020003" pitchFamily="2" charset="0"/>
              </a:rPr>
              <a:t>anatomy of a </a:t>
            </a:r>
            <a:r>
              <a:rPr lang="en-US" sz="2800" i="1" dirty="0" err="1">
                <a:latin typeface="Avenir Medium" panose="02000503020000020003" pitchFamily="2" charset="0"/>
              </a:rPr>
              <a:t>github</a:t>
            </a:r>
            <a:r>
              <a:rPr lang="en-US" sz="2800" dirty="0">
                <a:latin typeface="Avenir Medium" panose="02000503020000020003" pitchFamily="2" charset="0"/>
              </a:rPr>
              <a:t> based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63FA6-AD97-284D-9A17-000E8EC74E5B}"/>
              </a:ext>
            </a:extLst>
          </p:cNvPr>
          <p:cNvSpPr/>
          <p:nvPr/>
        </p:nvSpPr>
        <p:spPr>
          <a:xfrm>
            <a:off x="7805259" y="5283991"/>
            <a:ext cx="33383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ready to share with colleagues, </a:t>
            </a:r>
            <a:r>
              <a:rPr lang="en-US" b="1" dirty="0"/>
              <a:t>push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 repo… if you have proper permissions!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6A5EE1-522E-2240-901F-9EFDD0558A05}"/>
              </a:ext>
            </a:extLst>
          </p:cNvPr>
          <p:cNvSpPr/>
          <p:nvPr/>
        </p:nvSpPr>
        <p:spPr>
          <a:xfrm>
            <a:off x="564269" y="3286078"/>
            <a:ext cx="27302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All users that </a:t>
            </a:r>
            <a:r>
              <a:rPr lang="en-US" b="1" dirty="0"/>
              <a:t>clone</a:t>
            </a:r>
            <a:r>
              <a:rPr lang="en-US" dirty="0"/>
              <a:t> a repo </a:t>
            </a:r>
          </a:p>
          <a:p>
            <a:r>
              <a:rPr lang="en-US" dirty="0"/>
              <a:t>get a local copy of the repo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01422E-7DBB-DC44-943E-1F2E3BD9A385}"/>
              </a:ext>
            </a:extLst>
          </p:cNvPr>
          <p:cNvSpPr/>
          <p:nvPr/>
        </p:nvSpPr>
        <p:spPr>
          <a:xfrm>
            <a:off x="655923" y="5915836"/>
            <a:ext cx="392961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 can </a:t>
            </a:r>
            <a:r>
              <a:rPr lang="en-US" b="1" dirty="0"/>
              <a:t>commit</a:t>
            </a:r>
            <a:r>
              <a:rPr lang="en-US" dirty="0"/>
              <a:t> changes to their local repos without affecting other users</a:t>
            </a:r>
          </a:p>
        </p:txBody>
      </p:sp>
    </p:spTree>
    <p:extLst>
      <p:ext uri="{BB962C8B-B14F-4D97-AF65-F5344CB8AC3E}">
        <p14:creationId xmlns:p14="http://schemas.microsoft.com/office/powerpoint/2010/main" val="20567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5243F-AF68-F945-AB98-A3C03957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i="1" dirty="0" err="1"/>
              <a:t>Github</a:t>
            </a:r>
            <a:r>
              <a:rPr lang="en-US" i="1" dirty="0"/>
              <a:t> Classroom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E627E-22E4-124A-AE3C-475EE7480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id="{41927A38-20C1-974A-86D7-F19E056175E8}"/>
              </a:ext>
            </a:extLst>
          </p:cNvPr>
          <p:cNvSpPr/>
          <p:nvPr/>
        </p:nvSpPr>
        <p:spPr>
          <a:xfrm>
            <a:off x="9903158" y="2201063"/>
            <a:ext cx="1234440" cy="1641805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50B881A-0110-F94C-8866-FF3DB2111A30}"/>
              </a:ext>
            </a:extLst>
          </p:cNvPr>
          <p:cNvSpPr/>
          <p:nvPr/>
        </p:nvSpPr>
        <p:spPr>
          <a:xfrm>
            <a:off x="10212872" y="5629417"/>
            <a:ext cx="693248" cy="92202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710F216F-2632-F042-AACD-FD9AD2686885}"/>
              </a:ext>
            </a:extLst>
          </p:cNvPr>
          <p:cNvSpPr/>
          <p:nvPr/>
        </p:nvSpPr>
        <p:spPr>
          <a:xfrm>
            <a:off x="9397532" y="5977878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75E23EE-C211-4542-BBB3-B345AE1003A4}"/>
              </a:ext>
            </a:extLst>
          </p:cNvPr>
          <p:cNvSpPr/>
          <p:nvPr/>
        </p:nvSpPr>
        <p:spPr>
          <a:xfrm>
            <a:off x="10212872" y="4167182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D7389-189D-E04B-A9D1-C43C7E05228C}"/>
              </a:ext>
            </a:extLst>
          </p:cNvPr>
          <p:cNvSpPr txBox="1"/>
          <p:nvPr/>
        </p:nvSpPr>
        <p:spPr>
          <a:xfrm>
            <a:off x="481264" y="625642"/>
            <a:ext cx="7110384" cy="646331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1. Navigate to the Tutorial 1 repository in </a:t>
            </a:r>
            <a:r>
              <a:rPr lang="en-US" b="1" dirty="0" err="1">
                <a:latin typeface="Avenir Medium" panose="02000503020000020003" pitchFamily="2" charset="0"/>
              </a:rPr>
              <a:t>Github</a:t>
            </a:r>
            <a:r>
              <a:rPr lang="en-US" b="1" dirty="0">
                <a:latin typeface="Avenir Medium" panose="02000503020000020003" pitchFamily="2" charset="0"/>
              </a:rPr>
              <a:t> Classroom</a:t>
            </a:r>
            <a:r>
              <a:rPr lang="en-US" dirty="0">
                <a:latin typeface="Avenir Medium" panose="02000503020000020003" pitchFamily="2" charset="0"/>
              </a:rPr>
              <a:t> and accept the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E7777-DF86-FE4B-80ED-FC237EDE666A}"/>
              </a:ext>
            </a:extLst>
          </p:cNvPr>
          <p:cNvSpPr txBox="1"/>
          <p:nvPr/>
        </p:nvSpPr>
        <p:spPr>
          <a:xfrm>
            <a:off x="8883888" y="458592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clone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a shared </a:t>
            </a:r>
            <a:r>
              <a:rPr lang="en-US" sz="2400" dirty="0" err="1">
                <a:latin typeface="Avenir Medium" panose="02000503020000020003" pitchFamily="2" charset="0"/>
              </a:rPr>
              <a:t>github</a:t>
            </a:r>
            <a:r>
              <a:rPr lang="en-US" sz="2400" dirty="0">
                <a:latin typeface="Avenir Medium" panose="02000503020000020003" pitchFamily="2" charset="0"/>
              </a:rPr>
              <a:t> repo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 into a local repo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@ </a:t>
            </a:r>
            <a:r>
              <a:rPr lang="en-US" sz="2400" dirty="0" err="1">
                <a:latin typeface="Avenir Medium" panose="02000503020000020003" pitchFamily="2" charset="0"/>
              </a:rPr>
              <a:t>teach.cs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977C85-0986-294A-A669-066C57202910}"/>
              </a:ext>
            </a:extLst>
          </p:cNvPr>
          <p:cNvSpPr/>
          <p:nvPr/>
        </p:nvSpPr>
        <p:spPr>
          <a:xfrm>
            <a:off x="641257" y="1658920"/>
            <a:ext cx="22930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classroom.github.com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D28D6-703A-C046-83A8-7F77AFBF01EA}"/>
              </a:ext>
            </a:extLst>
          </p:cNvPr>
          <p:cNvSpPr/>
          <p:nvPr/>
        </p:nvSpPr>
        <p:spPr>
          <a:xfrm>
            <a:off x="3129276" y="1658920"/>
            <a:ext cx="42725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classroom.github.com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/a/VSn3JxaH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FD2121-22A3-6E44-9539-F776D2F5A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48"/>
          <a:stretch/>
        </p:blipFill>
        <p:spPr>
          <a:xfrm>
            <a:off x="641257" y="2331526"/>
            <a:ext cx="5614736" cy="27835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8AB626-0DFB-D746-9FC6-4E2589EC3FF5}"/>
              </a:ext>
            </a:extLst>
          </p:cNvPr>
          <p:cNvSpPr/>
          <p:nvPr/>
        </p:nvSpPr>
        <p:spPr>
          <a:xfrm>
            <a:off x="1189539" y="4798420"/>
            <a:ext cx="720113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Your assignment has been created here: </a:t>
            </a:r>
          </a:p>
          <a:p>
            <a:r>
              <a:rPr lang="en-CA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https://github.com/JSC270/tutorial-1-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&lt;your-username&gt;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0481A-BBA4-E14B-8904-49740835D53E}"/>
              </a:ext>
            </a:extLst>
          </p:cNvPr>
          <p:cNvSpPr txBox="1"/>
          <p:nvPr/>
        </p:nvSpPr>
        <p:spPr>
          <a:xfrm>
            <a:off x="5987674" y="5977878"/>
            <a:ext cx="2241926" cy="369332"/>
          </a:xfrm>
          <a:prstGeom prst="rect">
            <a:avLst/>
          </a:prstGeom>
          <a:solidFill>
            <a:srgbClr val="FFF84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venir Medium" panose="02000503020000020003" pitchFamily="2" charset="0"/>
              </a:defRPr>
            </a:lvl1pPr>
          </a:lstStyle>
          <a:p>
            <a:r>
              <a:rPr lang="en-US" dirty="0"/>
              <a:t>2. Copy the link!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170F34A-CA7D-1B45-A613-578D8DB95C0C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rot="10800000">
            <a:off x="4790110" y="5629418"/>
            <a:ext cx="1197565" cy="5331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9D7389-189D-E04B-A9D1-C43C7E05228C}"/>
              </a:ext>
            </a:extLst>
          </p:cNvPr>
          <p:cNvSpPr txBox="1"/>
          <p:nvPr/>
        </p:nvSpPr>
        <p:spPr>
          <a:xfrm>
            <a:off x="481263" y="1265676"/>
            <a:ext cx="6074099" cy="369332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3. Open the terminal, and log into your </a:t>
            </a:r>
            <a:r>
              <a:rPr lang="en-US" dirty="0" err="1">
                <a:latin typeface="Avenir Medium" panose="02000503020000020003" pitchFamily="2" charset="0"/>
              </a:rPr>
              <a:t>teach.cs</a:t>
            </a:r>
            <a:r>
              <a:rPr lang="en-US" dirty="0">
                <a:latin typeface="Avenir Medium" panose="02000503020000020003" pitchFamily="2" charset="0"/>
              </a:rPr>
              <a:t> account</a:t>
            </a:r>
            <a:endParaRPr lang="en-US" dirty="0">
              <a:solidFill>
                <a:srgbClr val="FF0000"/>
              </a:solidFill>
              <a:latin typeface="Avenir Medium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1E700-9A80-A845-AB5E-8FE01F12376A}"/>
              </a:ext>
            </a:extLst>
          </p:cNvPr>
          <p:cNvSpPr txBox="1"/>
          <p:nvPr/>
        </p:nvSpPr>
        <p:spPr>
          <a:xfrm>
            <a:off x="481263" y="3644982"/>
            <a:ext cx="7274427" cy="369332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4. (</a:t>
            </a:r>
            <a:r>
              <a:rPr lang="en-US" b="1" i="1" dirty="0">
                <a:latin typeface="Avenir Medium" panose="02000503020000020003" pitchFamily="2" charset="0"/>
              </a:rPr>
              <a:t>Optional</a:t>
            </a:r>
            <a:r>
              <a:rPr lang="en-US" dirty="0">
                <a:latin typeface="Avenir Medium" panose="02000503020000020003" pitchFamily="2" charset="0"/>
              </a:rPr>
              <a:t>) Create a folder to store course tutorials/assignments</a:t>
            </a:r>
            <a:endParaRPr lang="en-US" dirty="0">
              <a:solidFill>
                <a:srgbClr val="FF0000"/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7390D-2A53-674B-9F7F-78F34A8E64BA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venir Medium" panose="02000503020000020003" pitchFamily="2" charset="0"/>
              </a:rPr>
              <a:t>For Mac/Linux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36137-8BE5-8D45-8024-73DE3A05087A}"/>
              </a:ext>
            </a:extLst>
          </p:cNvPr>
          <p:cNvSpPr/>
          <p:nvPr/>
        </p:nvSpPr>
        <p:spPr>
          <a:xfrm>
            <a:off x="724713" y="4200982"/>
            <a:ext cx="239681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mkdir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jsc270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D70CF-7A9B-5E40-BA28-3D28B626715B}"/>
              </a:ext>
            </a:extLst>
          </p:cNvPr>
          <p:cNvSpPr/>
          <p:nvPr/>
        </p:nvSpPr>
        <p:spPr>
          <a:xfrm>
            <a:off x="747573" y="4776427"/>
            <a:ext cx="184377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cd jsc270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3AC30-1194-FA48-BA64-8D52E4844D22}"/>
              </a:ext>
            </a:extLst>
          </p:cNvPr>
          <p:cNvSpPr txBox="1"/>
          <p:nvPr/>
        </p:nvSpPr>
        <p:spPr>
          <a:xfrm>
            <a:off x="3281714" y="4224203"/>
            <a:ext cx="635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Avenir Medium" panose="02000503020000020003" pitchFamily="2" charset="0"/>
              </a:rPr>
              <a:t>Creates a new folder in the current directory called </a:t>
            </a:r>
            <a:r>
              <a:rPr lang="en-US" b="1" i="1" dirty="0">
                <a:latin typeface="Avenir Medium" panose="02000503020000020003" pitchFamily="2" charset="0"/>
              </a:rPr>
              <a:t>jsc270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131184-F59E-354E-80A9-FF5242DDB804}"/>
              </a:ext>
            </a:extLst>
          </p:cNvPr>
          <p:cNvSpPr txBox="1"/>
          <p:nvPr/>
        </p:nvSpPr>
        <p:spPr>
          <a:xfrm>
            <a:off x="3281714" y="4822593"/>
            <a:ext cx="420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Avenir Medium" panose="02000503020000020003" pitchFamily="2" charset="0"/>
              </a:rPr>
              <a:t>Navigates to the newly created folder </a:t>
            </a:r>
            <a:endParaRPr lang="en-US" b="1" i="1" dirty="0">
              <a:latin typeface="Avenir Medium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B620F-215E-C240-8419-066A194CB9A0}"/>
              </a:ext>
            </a:extLst>
          </p:cNvPr>
          <p:cNvSpPr txBox="1"/>
          <p:nvPr/>
        </p:nvSpPr>
        <p:spPr>
          <a:xfrm>
            <a:off x="500150" y="5616373"/>
            <a:ext cx="853573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latin typeface="Avenir Medium" panose="02000503020000020003" pitchFamily="2" charset="0"/>
              </a:rPr>
              <a:t>Hint: Prior to creating the folder, make sure you have already navigated </a:t>
            </a:r>
          </a:p>
          <a:p>
            <a:pPr algn="l"/>
            <a:r>
              <a:rPr lang="en-US" sz="2000" i="1" dirty="0">
                <a:latin typeface="Avenir Medium" panose="02000503020000020003" pitchFamily="2" charset="0"/>
              </a:rPr>
              <a:t>to the directory you want that folder in.</a:t>
            </a:r>
            <a:endParaRPr lang="en-US" sz="2000" b="1" i="1" dirty="0">
              <a:latin typeface="Avenir Medium" panose="02000503020000020003" pitchFamily="2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DA13D3EB-2351-3F47-B80A-D513FD1FFAA1}"/>
              </a:ext>
            </a:extLst>
          </p:cNvPr>
          <p:cNvSpPr/>
          <p:nvPr/>
        </p:nvSpPr>
        <p:spPr>
          <a:xfrm>
            <a:off x="9903158" y="2201063"/>
            <a:ext cx="1234440" cy="1641805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D2F6DC36-ABE8-F740-B9D1-A852F183EF7C}"/>
              </a:ext>
            </a:extLst>
          </p:cNvPr>
          <p:cNvSpPr/>
          <p:nvPr/>
        </p:nvSpPr>
        <p:spPr>
          <a:xfrm>
            <a:off x="10212872" y="5629417"/>
            <a:ext cx="693248" cy="92202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C9A54795-CB59-7C4D-992B-F50FFB418C00}"/>
              </a:ext>
            </a:extLst>
          </p:cNvPr>
          <p:cNvSpPr/>
          <p:nvPr/>
        </p:nvSpPr>
        <p:spPr>
          <a:xfrm>
            <a:off x="9397532" y="5977878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B31607B0-6049-544E-AEF6-B2C600770DFF}"/>
              </a:ext>
            </a:extLst>
          </p:cNvPr>
          <p:cNvSpPr/>
          <p:nvPr/>
        </p:nvSpPr>
        <p:spPr>
          <a:xfrm>
            <a:off x="10212872" y="4167182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350FA-DE57-044E-8432-AB70868691A8}"/>
              </a:ext>
            </a:extLst>
          </p:cNvPr>
          <p:cNvSpPr txBox="1"/>
          <p:nvPr/>
        </p:nvSpPr>
        <p:spPr>
          <a:xfrm>
            <a:off x="8883888" y="458592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clone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a shared </a:t>
            </a:r>
            <a:r>
              <a:rPr lang="en-US" sz="2400" dirty="0" err="1">
                <a:latin typeface="Avenir Medium" panose="02000503020000020003" pitchFamily="2" charset="0"/>
              </a:rPr>
              <a:t>github</a:t>
            </a:r>
            <a:r>
              <a:rPr lang="en-US" sz="2400" dirty="0">
                <a:latin typeface="Avenir Medium" panose="02000503020000020003" pitchFamily="2" charset="0"/>
              </a:rPr>
              <a:t> repo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 into a local repo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@ </a:t>
            </a:r>
            <a:r>
              <a:rPr lang="en-US" sz="2400" dirty="0" err="1">
                <a:latin typeface="Avenir Medium" panose="02000503020000020003" pitchFamily="2" charset="0"/>
              </a:rPr>
              <a:t>teach.cs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17EB36-0142-094E-8F79-15920955F8F5}"/>
              </a:ext>
            </a:extLst>
          </p:cNvPr>
          <p:cNvSpPr/>
          <p:nvPr/>
        </p:nvSpPr>
        <p:spPr>
          <a:xfrm>
            <a:off x="724713" y="1824758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ssh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–l &lt;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your_username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teach.cs.</a:t>
            </a:r>
            <a:r>
              <a:rPr lang="en-CA" sz="2400" dirty="0" err="1">
                <a:solidFill>
                  <a:srgbClr val="28FE14"/>
                </a:solidFill>
                <a:latin typeface="Andale Mono" panose="020B0509000000000004" pitchFamily="49" charset="0"/>
              </a:rPr>
              <a:t>t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oronto.edu</a:t>
            </a:r>
            <a:endParaRPr lang="en-CA" sz="2400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9575A2-0084-6F45-881F-5A84FF86D395}"/>
              </a:ext>
            </a:extLst>
          </p:cNvPr>
          <p:cNvSpPr txBox="1"/>
          <p:nvPr/>
        </p:nvSpPr>
        <p:spPr>
          <a:xfrm>
            <a:off x="708635" y="2331611"/>
            <a:ext cx="698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Avenir Medium" panose="02000503020000020003" pitchFamily="2" charset="0"/>
              </a:rPr>
              <a:t>Access to your remote workspace at </a:t>
            </a:r>
            <a:r>
              <a:rPr lang="en-US" i="1" dirty="0" err="1">
                <a:latin typeface="Avenir Medium" panose="02000503020000020003" pitchFamily="2" charset="0"/>
              </a:rPr>
              <a:t>teach.cs</a:t>
            </a:r>
            <a:r>
              <a:rPr lang="en-US" i="1" dirty="0">
                <a:latin typeface="Avenir Medium" panose="02000503020000020003" pitchFamily="2" charset="0"/>
              </a:rPr>
              <a:t>. Param:</a:t>
            </a:r>
          </a:p>
          <a:p>
            <a:pPr algn="l"/>
            <a:r>
              <a:rPr lang="en-US" b="1" i="1" dirty="0">
                <a:latin typeface="Avenir Medium" panose="02000503020000020003" pitchFamily="2" charset="0"/>
              </a:rPr>
              <a:t>	-l    login</a:t>
            </a:r>
            <a:r>
              <a:rPr lang="en-US" dirty="0">
                <a:latin typeface="Avenir Medium" panose="02000503020000020003" pitchFamily="2" charset="0"/>
              </a:rPr>
              <a:t>                (for more </a:t>
            </a:r>
            <a:r>
              <a:rPr lang="en-US" dirty="0" err="1">
                <a:latin typeface="Avenir Medium" panose="02000503020000020003" pitchFamily="2" charset="0"/>
              </a:rPr>
              <a:t>param</a:t>
            </a:r>
            <a:r>
              <a:rPr lang="en-US" dirty="0">
                <a:latin typeface="Avenir Medium" panose="02000503020000020003" pitchFamily="2" charset="0"/>
              </a:rPr>
              <a:t> options, check </a:t>
            </a:r>
            <a:r>
              <a:rPr lang="en-US" b="1" dirty="0" err="1">
                <a:latin typeface="Avenir Medium" panose="02000503020000020003" pitchFamily="2" charset="0"/>
              </a:rPr>
              <a:t>ssh</a:t>
            </a:r>
            <a:r>
              <a:rPr lang="en-US" b="1" dirty="0">
                <a:latin typeface="Avenir Medium" panose="02000503020000020003" pitchFamily="2" charset="0"/>
              </a:rPr>
              <a:t> -h</a:t>
            </a:r>
            <a:r>
              <a:rPr lang="en-US" dirty="0">
                <a:latin typeface="Avenir Medium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40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9D7389-189D-E04B-A9D1-C43C7E05228C}"/>
              </a:ext>
            </a:extLst>
          </p:cNvPr>
          <p:cNvSpPr txBox="1"/>
          <p:nvPr/>
        </p:nvSpPr>
        <p:spPr>
          <a:xfrm>
            <a:off x="481263" y="1265676"/>
            <a:ext cx="2593018" cy="369332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5. Clone the repository</a:t>
            </a:r>
            <a:endParaRPr lang="en-US" dirty="0">
              <a:solidFill>
                <a:srgbClr val="FF0000"/>
              </a:solidFill>
              <a:latin typeface="Avenir Medium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1E700-9A80-A845-AB5E-8FE01F12376A}"/>
              </a:ext>
            </a:extLst>
          </p:cNvPr>
          <p:cNvSpPr txBox="1"/>
          <p:nvPr/>
        </p:nvSpPr>
        <p:spPr>
          <a:xfrm>
            <a:off x="481263" y="4478827"/>
            <a:ext cx="5292474" cy="369332"/>
          </a:xfrm>
          <a:prstGeom prst="rect">
            <a:avLst/>
          </a:prstGeom>
          <a:solidFill>
            <a:srgbClr val="FFF84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6. Navigate to the repo folder and start working!</a:t>
            </a:r>
            <a:endParaRPr lang="en-US" dirty="0">
              <a:solidFill>
                <a:srgbClr val="FF0000"/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7390D-2A53-674B-9F7F-78F34A8E64BA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venir Medium" panose="02000503020000020003" pitchFamily="2" charset="0"/>
              </a:rPr>
              <a:t>For Mac/Linux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A3AA59EF-E2BA-0C41-86DD-CF833B72A492}"/>
              </a:ext>
            </a:extLst>
          </p:cNvPr>
          <p:cNvSpPr/>
          <p:nvPr/>
        </p:nvSpPr>
        <p:spPr>
          <a:xfrm>
            <a:off x="9903158" y="2201063"/>
            <a:ext cx="1234440" cy="1641805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4352BF95-2EA2-5E48-8639-E80FF5D379B2}"/>
              </a:ext>
            </a:extLst>
          </p:cNvPr>
          <p:cNvSpPr/>
          <p:nvPr/>
        </p:nvSpPr>
        <p:spPr>
          <a:xfrm>
            <a:off x="10212872" y="5629417"/>
            <a:ext cx="693248" cy="92202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B7E75A06-1FEE-D74A-8966-CF04EE288CE9}"/>
              </a:ext>
            </a:extLst>
          </p:cNvPr>
          <p:cNvSpPr/>
          <p:nvPr/>
        </p:nvSpPr>
        <p:spPr>
          <a:xfrm>
            <a:off x="9397532" y="5977878"/>
            <a:ext cx="565939" cy="56593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1A43DEF-A36A-1D40-A054-A28B368FDFBE}"/>
              </a:ext>
            </a:extLst>
          </p:cNvPr>
          <p:cNvSpPr/>
          <p:nvPr/>
        </p:nvSpPr>
        <p:spPr>
          <a:xfrm>
            <a:off x="10212872" y="4167182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E21BE-453F-584C-8E8C-01AE975A5694}"/>
              </a:ext>
            </a:extLst>
          </p:cNvPr>
          <p:cNvSpPr txBox="1"/>
          <p:nvPr/>
        </p:nvSpPr>
        <p:spPr>
          <a:xfrm>
            <a:off x="8883888" y="458592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clone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a shared </a:t>
            </a:r>
            <a:r>
              <a:rPr lang="en-US" sz="2400" dirty="0" err="1">
                <a:latin typeface="Avenir Medium" panose="02000503020000020003" pitchFamily="2" charset="0"/>
              </a:rPr>
              <a:t>github</a:t>
            </a:r>
            <a:r>
              <a:rPr lang="en-US" sz="2400" dirty="0">
                <a:latin typeface="Avenir Medium" panose="02000503020000020003" pitchFamily="2" charset="0"/>
              </a:rPr>
              <a:t> repo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 into a local repo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@ </a:t>
            </a:r>
            <a:r>
              <a:rPr lang="en-US" sz="2400" dirty="0" err="1">
                <a:latin typeface="Avenir Medium" panose="02000503020000020003" pitchFamily="2" charset="0"/>
              </a:rPr>
              <a:t>teach.cs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EB89BB-77A2-8143-ACFD-840F990E49B3}"/>
              </a:ext>
            </a:extLst>
          </p:cNvPr>
          <p:cNvSpPr/>
          <p:nvPr/>
        </p:nvSpPr>
        <p:spPr>
          <a:xfrm>
            <a:off x="667853" y="1923704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git clone https://</a:t>
            </a:r>
            <a:r>
              <a:rPr lang="en-CA" dirty="0" err="1">
                <a:solidFill>
                  <a:srgbClr val="28FE14"/>
                </a:solidFill>
                <a:latin typeface="Andale Mono" panose="020B0509000000000004" pitchFamily="49" charset="0"/>
              </a:rPr>
              <a:t>github.com</a:t>
            </a:r>
            <a:r>
              <a:rPr lang="en-CA" dirty="0">
                <a:solidFill>
                  <a:srgbClr val="28FE14"/>
                </a:solidFill>
                <a:latin typeface="Andale Mono" panose="020B0509000000000004" pitchFamily="49" charset="0"/>
              </a:rPr>
              <a:t>/JSC270/tutorial-1-&lt;your-username&gt;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86428-1850-CF4B-84E6-9E28EC863A58}"/>
              </a:ext>
            </a:extLst>
          </p:cNvPr>
          <p:cNvSpPr/>
          <p:nvPr/>
        </p:nvSpPr>
        <p:spPr>
          <a:xfrm>
            <a:off x="750568" y="5054090"/>
            <a:ext cx="4647426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28FE14"/>
                </a:solidFill>
                <a:latin typeface="Andale Mono" panose="020B0509000000000004" pitchFamily="49" charset="0"/>
              </a:rPr>
              <a:t>c</a:t>
            </a:r>
            <a:r>
              <a:rPr lang="en-CA" sz="20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d tutorial-1-&lt;your-username&gt;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588DA-EBDB-9845-BDE7-AE71542589F1}"/>
              </a:ext>
            </a:extLst>
          </p:cNvPr>
          <p:cNvSpPr/>
          <p:nvPr/>
        </p:nvSpPr>
        <p:spPr>
          <a:xfrm>
            <a:off x="1097928" y="2480129"/>
            <a:ext cx="6923220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Cloning into 'tutorial-1-&lt;your-username&gt;'...</a:t>
            </a:r>
          </a:p>
          <a:p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remote: Enumerating objects: 3, done.</a:t>
            </a:r>
          </a:p>
          <a:p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remote: Counting objects: 100% (3/3), done.</a:t>
            </a:r>
          </a:p>
          <a:p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remote: Total 3 (delta 0), reused 3 (delta 0), pack-reused 0</a:t>
            </a:r>
          </a:p>
          <a:p>
            <a:r>
              <a:rPr lang="en-CA" sz="1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Unpacking objects: 100% (3/3), done.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BD56C-C34A-FC45-BF21-86C2C13188C4}"/>
              </a:ext>
            </a:extLst>
          </p:cNvPr>
          <p:cNvSpPr/>
          <p:nvPr/>
        </p:nvSpPr>
        <p:spPr>
          <a:xfrm>
            <a:off x="750568" y="5635416"/>
            <a:ext cx="2646878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rgbClr val="28FE14"/>
                </a:solidFill>
                <a:latin typeface="Andale Mono" panose="020B0509000000000004" pitchFamily="49" charset="0"/>
              </a:rPr>
              <a:t>jupyter</a:t>
            </a:r>
            <a:r>
              <a:rPr lang="en-CA" sz="2000" dirty="0">
                <a:solidFill>
                  <a:srgbClr val="28FE14"/>
                </a:solidFill>
                <a:latin typeface="Andale Mono" panose="020B0509000000000004" pitchFamily="49" charset="0"/>
              </a:rPr>
              <a:t> notebook</a:t>
            </a:r>
            <a:endParaRPr lang="en-CA" sz="2000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BF7F8F-B0C5-B045-9632-5B007D5733F8}"/>
              </a:ext>
            </a:extLst>
          </p:cNvPr>
          <p:cNvSpPr txBox="1"/>
          <p:nvPr/>
        </p:nvSpPr>
        <p:spPr>
          <a:xfrm>
            <a:off x="817253" y="6076181"/>
            <a:ext cx="84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Creates a </a:t>
            </a:r>
            <a:r>
              <a:rPr lang="en-US" i="1" dirty="0" err="1">
                <a:latin typeface="Avenir Medium" panose="02000503020000020003" pitchFamily="2" charset="0"/>
              </a:rPr>
              <a:t>jupyter</a:t>
            </a:r>
            <a:r>
              <a:rPr lang="en-US" i="1" dirty="0">
                <a:latin typeface="Avenir Medium" panose="02000503020000020003" pitchFamily="2" charset="0"/>
              </a:rPr>
              <a:t> notebook (or restarts, if it already exists) in the current folder</a:t>
            </a:r>
            <a:endParaRPr lang="en-US" b="1" i="1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A3712-43B1-7341-A0FF-56A95D069E27}"/>
              </a:ext>
            </a:extLst>
          </p:cNvPr>
          <p:cNvSpPr txBox="1"/>
          <p:nvPr/>
        </p:nvSpPr>
        <p:spPr>
          <a:xfrm>
            <a:off x="850605" y="744279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Medium" panose="02000503020000020003" pitchFamily="2" charset="0"/>
              </a:rPr>
              <a:t>Useful 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CDB0F-7C99-8146-AB33-25996FB50FE0}"/>
              </a:ext>
            </a:extLst>
          </p:cNvPr>
          <p:cNvSpPr/>
          <p:nvPr/>
        </p:nvSpPr>
        <p:spPr>
          <a:xfrm>
            <a:off x="850605" y="1904351"/>
            <a:ext cx="5530681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mv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 &lt;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name_before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 &lt;</a:t>
            </a:r>
            <a:r>
              <a:rPr lang="en-CA" sz="2400" dirty="0" err="1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name_after</a:t>
            </a:r>
            <a:r>
              <a:rPr lang="en-CA" sz="2400" dirty="0">
                <a:solidFill>
                  <a:srgbClr val="28FE14"/>
                </a:solidFill>
                <a:effectLst/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C175E-D819-3849-91F4-A7F43D07C64F}"/>
              </a:ext>
            </a:extLst>
          </p:cNvPr>
          <p:cNvSpPr/>
          <p:nvPr/>
        </p:nvSpPr>
        <p:spPr>
          <a:xfrm>
            <a:off x="850605" y="3256129"/>
            <a:ext cx="110639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cd ..</a:t>
            </a:r>
            <a:endParaRPr lang="en-CA" sz="2400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460AC-C6D5-B54B-8028-0CF1080FBA43}"/>
              </a:ext>
            </a:extLst>
          </p:cNvPr>
          <p:cNvSpPr/>
          <p:nvPr/>
        </p:nvSpPr>
        <p:spPr>
          <a:xfrm>
            <a:off x="850605" y="4607907"/>
            <a:ext cx="55335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28FE14"/>
                </a:solidFill>
                <a:latin typeface="Andale Mono" panose="020B0509000000000004" pitchFamily="49" charset="0"/>
              </a:rPr>
              <a:t>ls</a:t>
            </a:r>
            <a:endParaRPr lang="en-CA" sz="2400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80A06-F7E0-A14E-AD1E-417CFBD11BD9}"/>
              </a:ext>
            </a:extLst>
          </p:cNvPr>
          <p:cNvSpPr/>
          <p:nvPr/>
        </p:nvSpPr>
        <p:spPr>
          <a:xfrm>
            <a:off x="850605" y="3793518"/>
            <a:ext cx="336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Navigates to the parent folder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780FA-267E-454D-AA55-ACAAED6E6807}"/>
              </a:ext>
            </a:extLst>
          </p:cNvPr>
          <p:cNvSpPr/>
          <p:nvPr/>
        </p:nvSpPr>
        <p:spPr>
          <a:xfrm>
            <a:off x="778888" y="2520529"/>
            <a:ext cx="608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Renames &lt;</a:t>
            </a:r>
            <a:r>
              <a:rPr lang="en-US" i="1" dirty="0" err="1">
                <a:latin typeface="Avenir Medium" panose="02000503020000020003" pitchFamily="2" charset="0"/>
              </a:rPr>
              <a:t>name_before</a:t>
            </a:r>
            <a:r>
              <a:rPr lang="en-US" i="1" dirty="0">
                <a:latin typeface="Avenir Medium" panose="02000503020000020003" pitchFamily="2" charset="0"/>
              </a:rPr>
              <a:t>&gt; file or folder to &lt;</a:t>
            </a:r>
            <a:r>
              <a:rPr lang="en-US" i="1" dirty="0" err="1">
                <a:latin typeface="Avenir Medium" panose="02000503020000020003" pitchFamily="2" charset="0"/>
              </a:rPr>
              <a:t>name_after</a:t>
            </a:r>
            <a:r>
              <a:rPr lang="en-US" i="1" dirty="0">
                <a:latin typeface="Avenir Medium" panose="02000503020000020003" pitchFamily="2" charset="0"/>
              </a:rPr>
              <a:t>&gt;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9B8D4-2A74-A141-BFC2-1E45637E0023}"/>
              </a:ext>
            </a:extLst>
          </p:cNvPr>
          <p:cNvSpPr/>
          <p:nvPr/>
        </p:nvSpPr>
        <p:spPr>
          <a:xfrm>
            <a:off x="850605" y="5329963"/>
            <a:ext cx="4534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venir Medium" panose="02000503020000020003" pitchFamily="2" charset="0"/>
              </a:rPr>
              <a:t>Lists files and folders in the current folder</a:t>
            </a:r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B86215-C18B-2F43-8BF7-ED8813E1F86C}"/>
              </a:ext>
            </a:extLst>
          </p:cNvPr>
          <p:cNvSpPr/>
          <p:nvPr/>
        </p:nvSpPr>
        <p:spPr>
          <a:xfrm>
            <a:off x="9903158" y="2201063"/>
            <a:ext cx="1234440" cy="1641805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6DDAB27-DD5D-3B45-ACA9-350A092B07C8}"/>
              </a:ext>
            </a:extLst>
          </p:cNvPr>
          <p:cNvSpPr/>
          <p:nvPr/>
        </p:nvSpPr>
        <p:spPr>
          <a:xfrm>
            <a:off x="10212872" y="5629417"/>
            <a:ext cx="693248" cy="92202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E4964C5-EEA2-274C-AE19-07F693A940FA}"/>
              </a:ext>
            </a:extLst>
          </p:cNvPr>
          <p:cNvSpPr/>
          <p:nvPr/>
        </p:nvSpPr>
        <p:spPr>
          <a:xfrm>
            <a:off x="10212872" y="4167182"/>
            <a:ext cx="732419" cy="113792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C5C81-274F-4E4F-A140-BF19823A2E94}"/>
              </a:ext>
            </a:extLst>
          </p:cNvPr>
          <p:cNvSpPr txBox="1"/>
          <p:nvPr/>
        </p:nvSpPr>
        <p:spPr>
          <a:xfrm>
            <a:off x="8883888" y="458592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venir Medium" panose="02000503020000020003" pitchFamily="2" charset="0"/>
              </a:rPr>
              <a:t>How to </a:t>
            </a:r>
            <a:r>
              <a:rPr lang="en-US" sz="2400" i="1" dirty="0">
                <a:latin typeface="Avenir Medium" panose="02000503020000020003" pitchFamily="2" charset="0"/>
              </a:rPr>
              <a:t>clone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a shared </a:t>
            </a:r>
            <a:r>
              <a:rPr lang="en-US" sz="2400" dirty="0" err="1">
                <a:latin typeface="Avenir Medium" panose="02000503020000020003" pitchFamily="2" charset="0"/>
              </a:rPr>
              <a:t>github</a:t>
            </a:r>
            <a:r>
              <a:rPr lang="en-US" sz="2400" dirty="0">
                <a:latin typeface="Avenir Medium" panose="02000503020000020003" pitchFamily="2" charset="0"/>
              </a:rPr>
              <a:t> repo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 into a local repo </a:t>
            </a:r>
          </a:p>
          <a:p>
            <a:pPr algn="ctr"/>
            <a:r>
              <a:rPr lang="en-US" sz="2400" dirty="0">
                <a:latin typeface="Avenir Medium" panose="02000503020000020003" pitchFamily="2" charset="0"/>
              </a:rPr>
              <a:t>@ </a:t>
            </a:r>
            <a:r>
              <a:rPr lang="en-US" sz="2400" dirty="0" err="1">
                <a:latin typeface="Avenir Medium" panose="02000503020000020003" pitchFamily="2" charset="0"/>
              </a:rPr>
              <a:t>teach.cs</a:t>
            </a:r>
            <a:r>
              <a:rPr lang="en-US" sz="2400" dirty="0">
                <a:latin typeface="Avenir Medium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92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>
            <a:latin typeface="Avenir Medium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1053</Words>
  <Application>Microsoft Macintosh PowerPoint</Application>
  <PresentationFormat>Widescreen</PresentationFormat>
  <Paragraphs>140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Avenir Medium</vt:lpstr>
      <vt:lpstr>Avenir Next</vt:lpstr>
      <vt:lpstr>Calibri</vt:lpstr>
      <vt:lpstr>Calibri Light</vt:lpstr>
      <vt:lpstr>Wingdings</vt:lpstr>
      <vt:lpstr>Office Theme</vt:lpstr>
      <vt:lpstr>git basics</vt:lpstr>
      <vt:lpstr>What is git?</vt:lpstr>
      <vt:lpstr>What is github?</vt:lpstr>
      <vt:lpstr>PowerPoint Presentation</vt:lpstr>
      <vt:lpstr>How to use Github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Sultanum</dc:creator>
  <cp:lastModifiedBy>Nathan Taback</cp:lastModifiedBy>
  <cp:revision>38</cp:revision>
  <cp:lastPrinted>2019-01-16T03:03:28Z</cp:lastPrinted>
  <dcterms:created xsi:type="dcterms:W3CDTF">2019-01-13T21:12:34Z</dcterms:created>
  <dcterms:modified xsi:type="dcterms:W3CDTF">2019-01-16T03:04:46Z</dcterms:modified>
</cp:coreProperties>
</file>