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4" r:id="rId9"/>
    <p:sldId id="265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F4D16E-1493-4A80-B701-2978F2B8C352}" v="44" dt="2024-05-18T00:40:20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37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603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12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73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0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5752407" y="0"/>
            <a:ext cx="8877993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es-CO" dirty="0"/>
          </a:p>
        </p:txBody>
      </p:sp>
      <p:pic>
        <p:nvPicPr>
          <p:cNvPr id="12" name="Picture 2" descr="科技粒子科技底纹2021年新年科技元素线条企业年会展板背景PSD免费下载 - 图星人">
            <a:extLst>
              <a:ext uri="{FF2B5EF4-FFF2-40B4-BE49-F238E27FC236}">
                <a16:creationId xmlns:a16="http://schemas.microsoft.com/office/drawing/2014/main" id="{D9E3761F-960F-6F88-CA28-922688A2F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630400" cy="82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2"/>
          <p:cNvSpPr/>
          <p:nvPr/>
        </p:nvSpPr>
        <p:spPr>
          <a:xfrm>
            <a:off x="6319599" y="1248608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Introducción a GraphQL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3631644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20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GraphQL es un lenguaje de consulta y un entorno de </a:t>
            </a:r>
            <a:r>
              <a:rPr lang="en-US" sz="2000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ejecución</a:t>
            </a:r>
            <a:r>
              <a:rPr lang="en-US" sz="20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para APIs, diseñado para brindar a los clientes solo los datos que necesitan y nada más. A diferencia de las tradicionales APIs REST, GraphQL permite a los clientes solicitar exactamente los datos que requieren, lo que resulta en una mayor eficiencia y un mejor rendimiento.</a:t>
            </a:r>
            <a:endParaRPr lang="en-US" sz="2000" dirty="0"/>
          </a:p>
        </p:txBody>
      </p:sp>
      <p:sp>
        <p:nvSpPr>
          <p:cNvPr id="9" name="Text 5"/>
          <p:cNvSpPr/>
          <p:nvPr/>
        </p:nvSpPr>
        <p:spPr>
          <a:xfrm>
            <a:off x="6786086" y="6115764"/>
            <a:ext cx="6023729" cy="12946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by JEFFERSSON DAVID BASTIDAS GAONA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</a:rPr>
              <a:t>     JUAN SEBASTIAN MORA TIBAMOSO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</a:rPr>
              <a:t>     MILTON ALEJANDRO PACHECO RINCON</a:t>
            </a:r>
            <a:endParaRPr lang="en-US" sz="2187" dirty="0"/>
          </a:p>
        </p:txBody>
      </p:sp>
      <p:pic>
        <p:nvPicPr>
          <p:cNvPr id="1028" name="Picture 4" descr="GraphQL Logo | Vector logo, ? logo, Backend">
            <a:extLst>
              <a:ext uri="{FF2B5EF4-FFF2-40B4-BE49-F238E27FC236}">
                <a16:creationId xmlns:a16="http://schemas.microsoft.com/office/drawing/2014/main" id="{DDB15210-3207-7BC5-0F90-194359DDC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66" y="1582518"/>
            <a:ext cx="4610276" cy="506456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科技粒子科技底纹2021年新年科技元素线条企业年会展板背景PSD免费下载 - 图星人">
            <a:extLst>
              <a:ext uri="{FF2B5EF4-FFF2-40B4-BE49-F238E27FC236}">
                <a16:creationId xmlns:a16="http://schemas.microsoft.com/office/drawing/2014/main" id="{F103C45C-818F-2425-232D-A00C263CE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399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 descr="cover image">
            <a:extLst>
              <a:ext uri="{FF2B5EF4-FFF2-40B4-BE49-F238E27FC236}">
                <a16:creationId xmlns:a16="http://schemas.microsoft.com/office/drawing/2014/main" id="{6D223BE2-4C92-663C-6501-944DF6A96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440" y="132436"/>
            <a:ext cx="11399519" cy="796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3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2050" name="Picture 2" descr="科技粒子科技底纹2021年新年科技元素线条企业年会展板背景PSD免费下载 - 图星人">
            <a:extLst>
              <a:ext uri="{FF2B5EF4-FFF2-40B4-BE49-F238E27FC236}">
                <a16:creationId xmlns:a16="http://schemas.microsoft.com/office/drawing/2014/main" id="{F9C2AA9B-36C7-7165-1DEB-25E8EEBE8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630400" cy="82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2"/>
          <p:cNvSpPr/>
          <p:nvPr/>
        </p:nvSpPr>
        <p:spPr>
          <a:xfrm>
            <a:off x="2037993" y="169187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Principales Características de GraphQL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360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Flexibilidad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05407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GraphQL permite a los clientes solicitar solo los datos que necesitan, lo que resulta en respuestas más pequeñas y un mejor rendimiento.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360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Tipo de Sistema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05407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GraphQL utiliza un sistema de tipos para describir los datos disponibles en la API, lo que facilita su documentación y exploración.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360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Evolución de la API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205407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 medida que la aplicación crece, GraphQL permite agregar nuevos campos y tipos sin romper las solicitudes existentes.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22" name="Picture 2" descr="科技粒子科技底纹2021年新年科技元素线条企业年会展板背景PSD免费下载 - 图星人">
            <a:extLst>
              <a:ext uri="{FF2B5EF4-FFF2-40B4-BE49-F238E27FC236}">
                <a16:creationId xmlns:a16="http://schemas.microsoft.com/office/drawing/2014/main" id="{3EA1C5B5-52F3-4093-0B47-65B14B209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630400" cy="82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2"/>
          <p:cNvSpPr/>
          <p:nvPr/>
        </p:nvSpPr>
        <p:spPr>
          <a:xfrm>
            <a:off x="2037993" y="1637824"/>
            <a:ext cx="798373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Ventajas de Utilizar GraphQL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5013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B0B0A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6" name="Text 4"/>
          <p:cNvSpPr/>
          <p:nvPr/>
        </p:nvSpPr>
        <p:spPr>
          <a:xfrm>
            <a:off x="2212062" y="2991803"/>
            <a:ext cx="1516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026450"/>
            <a:ext cx="361676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Reducción de Sobrecarga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GraphQL permite a los clientes solicitar solo los datos que necesitan, lo que reduce el tráfico y mejora el rendimiento.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95013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B0B0A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0" name="Text 8"/>
          <p:cNvSpPr/>
          <p:nvPr/>
        </p:nvSpPr>
        <p:spPr>
          <a:xfrm>
            <a:off x="7564279" y="2991803"/>
            <a:ext cx="22395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026450"/>
            <a:ext cx="393942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Mejor Desarrollo de Clientes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Los clientes pueden explorar la API fácilmente y construir sus propias consultas de manera eficiente.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B0B0A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4" name="Text 12"/>
          <p:cNvSpPr/>
          <p:nvPr/>
        </p:nvSpPr>
        <p:spPr>
          <a:xfrm>
            <a:off x="2176582" y="5010507"/>
            <a:ext cx="22264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30128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Evolución de las APIs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GraphQL facilita la adición de nuevas funcionalidades sin romper las aplicaciones existentes.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B0B0A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8" name="Text 16"/>
          <p:cNvSpPr/>
          <p:nvPr/>
        </p:nvSpPr>
        <p:spPr>
          <a:xfrm>
            <a:off x="7564279" y="5010507"/>
            <a:ext cx="22395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31083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Mejor Documentación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El sistema de tipos de GraphQL ayuda a documentar la API de manera clara y accesible.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18" name="Picture 2" descr="科技粒子科技底纹2021年新年科技元素线条企业年会展板背景PSD免费下载 - 图星人">
            <a:extLst>
              <a:ext uri="{FF2B5EF4-FFF2-40B4-BE49-F238E27FC236}">
                <a16:creationId xmlns:a16="http://schemas.microsoft.com/office/drawing/2014/main" id="{F103C45C-818F-2425-232D-A00C263CE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399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2"/>
          <p:cNvSpPr/>
          <p:nvPr/>
        </p:nvSpPr>
        <p:spPr>
          <a:xfrm>
            <a:off x="2037993" y="1443395"/>
            <a:ext cx="809208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Conceptos Clave de GraphQL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82108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0B0B0A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6" name="Text 4"/>
          <p:cNvSpPr/>
          <p:nvPr/>
        </p:nvSpPr>
        <p:spPr>
          <a:xfrm>
            <a:off x="2260163" y="28042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Tipos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28469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GraphQL utiliza un sistema de tipos para definir las estructuras de datos disponibles en la API.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582108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0B0B0A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9" name="Text 7"/>
          <p:cNvSpPr/>
          <p:nvPr/>
        </p:nvSpPr>
        <p:spPr>
          <a:xfrm>
            <a:off x="7648456" y="28042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Campos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28469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Los tipos se componen de campos, que representan las propiedades o datos específicos de ese tipo.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0B0B0A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2" name="Text 10"/>
          <p:cNvSpPr/>
          <p:nvPr/>
        </p:nvSpPr>
        <p:spPr>
          <a:xfrm>
            <a:off x="2260163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Argumentos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49783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Los campos pueden tener argumentos, que permiten a los clientes filtrar o modificar los datos devueltos.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0B0B0A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5" name="Text 13"/>
          <p:cNvSpPr/>
          <p:nvPr/>
        </p:nvSpPr>
        <p:spPr>
          <a:xfrm>
            <a:off x="7648456" y="5017413"/>
            <a:ext cx="335101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Consultas y Mutaciones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49783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Las consultas permiten a los clientes solicitar datos, mientras que las mutaciones permiten crear, actualizar o eliminar datos.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>
              <a:alpha val="80000"/>
            </a:srgbClr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17" name="Picture 2" descr="科技粒子科技底纹2021年新年科技元素线条企业年会展板背景PSD免费下载 - 图星人">
            <a:extLst>
              <a:ext uri="{FF2B5EF4-FFF2-40B4-BE49-F238E27FC236}">
                <a16:creationId xmlns:a16="http://schemas.microsoft.com/office/drawing/2014/main" id="{87DCE06C-48C6-14DE-D9C1-4E9ED3B19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630400" cy="82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3"/>
          <p:cNvSpPr/>
          <p:nvPr/>
        </p:nvSpPr>
        <p:spPr>
          <a:xfrm>
            <a:off x="2037993" y="1927860"/>
            <a:ext cx="1019103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Estructura de una Consulta GraphQL</a:t>
            </a:r>
            <a:endParaRPr lang="en-US" sz="4374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993" y="2955488"/>
            <a:ext cx="3518059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60163" y="41774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Identificar Datos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260163" y="4657844"/>
            <a:ext cx="307371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La consulta comienza con un campo o tipo raíz que identifica los datos que se quieren obtener.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6052" y="2955488"/>
            <a:ext cx="3518178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8222" y="4177427"/>
            <a:ext cx="290405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Seleccionar Campos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778222" y="4657844"/>
            <a:ext cx="307383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Dentro de ese tipo, se seleccionan los campos específicos que el cliente necesita.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4229" y="2955488"/>
            <a:ext cx="3518178" cy="88868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296400" y="4177427"/>
            <a:ext cx="296287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Agregar Argumentos</a:t>
            </a:r>
            <a:endParaRPr lang="en-US" sz="2187" dirty="0"/>
          </a:p>
        </p:txBody>
      </p:sp>
      <p:sp>
        <p:nvSpPr>
          <p:cNvPr id="15" name="Text 9"/>
          <p:cNvSpPr/>
          <p:nvPr/>
        </p:nvSpPr>
        <p:spPr>
          <a:xfrm>
            <a:off x="9296400" y="4657844"/>
            <a:ext cx="307383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Los campos pueden tener argumentos que permiten filtrar o modificar los datos devueltos.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22" name="Picture 2" descr="科技粒子科技底纹2021年新年科技元素线条企业年会展板背景PSD免费下载 - 图星人">
            <a:extLst>
              <a:ext uri="{FF2B5EF4-FFF2-40B4-BE49-F238E27FC236}">
                <a16:creationId xmlns:a16="http://schemas.microsoft.com/office/drawing/2014/main" id="{3D633FDB-7E79-D310-A7C6-2179E8CBF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630400" cy="82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2"/>
          <p:cNvSpPr/>
          <p:nvPr/>
        </p:nvSpPr>
        <p:spPr>
          <a:xfrm>
            <a:off x="2037993" y="109406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Implementando GraphQL en una Aplicación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927152"/>
            <a:ext cx="44410" cy="4208383"/>
          </a:xfrm>
          <a:prstGeom prst="rect">
            <a:avLst/>
          </a:prstGeom>
          <a:solidFill>
            <a:srgbClr val="5B5B57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6" name="Shape 4"/>
          <p:cNvSpPr/>
          <p:nvPr/>
        </p:nvSpPr>
        <p:spPr>
          <a:xfrm>
            <a:off x="6287631" y="3328452"/>
            <a:ext cx="777597" cy="44410"/>
          </a:xfrm>
          <a:prstGeom prst="rect">
            <a:avLst/>
          </a:prstGeom>
          <a:solidFill>
            <a:srgbClr val="5B5B57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7" name="Shape 5"/>
          <p:cNvSpPr/>
          <p:nvPr/>
        </p:nvSpPr>
        <p:spPr>
          <a:xfrm>
            <a:off x="7065228" y="310074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B0B0A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8" name="Text 6"/>
          <p:cNvSpPr/>
          <p:nvPr/>
        </p:nvSpPr>
        <p:spPr>
          <a:xfrm>
            <a:off x="7239298" y="3142417"/>
            <a:ext cx="1516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315653" y="314932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Definir Esquema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037993" y="3629739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Primero se crea un esquema GraphQL que define los tipos, campos y relaciones de la API.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565172" y="4439305"/>
            <a:ext cx="777597" cy="44410"/>
          </a:xfrm>
          <a:prstGeom prst="rect">
            <a:avLst/>
          </a:prstGeom>
          <a:solidFill>
            <a:srgbClr val="5B5B57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2" name="Shape 10"/>
          <p:cNvSpPr/>
          <p:nvPr/>
        </p:nvSpPr>
        <p:spPr>
          <a:xfrm>
            <a:off x="7065228" y="421159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B0B0A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3" name="Text 11"/>
          <p:cNvSpPr/>
          <p:nvPr/>
        </p:nvSpPr>
        <p:spPr>
          <a:xfrm>
            <a:off x="7203222" y="4253270"/>
            <a:ext cx="22395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8537258" y="426017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Resolver Consultas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8537258" y="4740593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Se implementan resolvers que conectan el esquema con los datos reales de la aplicación.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6287631" y="5545872"/>
            <a:ext cx="777597" cy="44410"/>
          </a:xfrm>
          <a:prstGeom prst="rect">
            <a:avLst/>
          </a:prstGeom>
          <a:solidFill>
            <a:srgbClr val="5B5B57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7" name="Shape 15"/>
          <p:cNvSpPr/>
          <p:nvPr/>
        </p:nvSpPr>
        <p:spPr>
          <a:xfrm>
            <a:off x="7065228" y="531816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B0B0A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8" name="Text 16"/>
          <p:cNvSpPr/>
          <p:nvPr/>
        </p:nvSpPr>
        <p:spPr>
          <a:xfrm>
            <a:off x="7203817" y="5359837"/>
            <a:ext cx="22264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2516862" y="5366742"/>
            <a:ext cx="3576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Implementar Mutaciones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2037993" y="5847159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Se agregan mutaciones para permitir la creación, actualización y eliminación de datos.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16" name="Picture 2" descr="科技粒子科技底纹2021年新年科技元素线条企业年会展板背景PSD免费下载 - 图星人">
            <a:extLst>
              <a:ext uri="{FF2B5EF4-FFF2-40B4-BE49-F238E27FC236}">
                <a16:creationId xmlns:a16="http://schemas.microsoft.com/office/drawing/2014/main" id="{65D262D7-5688-9F45-94F8-4E63F141E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630400" cy="82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2"/>
          <p:cNvSpPr/>
          <p:nvPr/>
        </p:nvSpPr>
        <p:spPr>
          <a:xfrm>
            <a:off x="2037993" y="1027271"/>
            <a:ext cx="716339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Casos de Uso de GraphQL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165985"/>
            <a:ext cx="10554414" cy="1703308"/>
          </a:xfrm>
          <a:prstGeom prst="rect">
            <a:avLst/>
          </a:prstGeom>
          <a:solidFill>
            <a:srgbClr val="0B0B0A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6" name="Text 4"/>
          <p:cNvSpPr/>
          <p:nvPr/>
        </p:nvSpPr>
        <p:spPr>
          <a:xfrm>
            <a:off x="2260163" y="2306836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Aplicaciones Móviles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41181" y="2306836"/>
            <a:ext cx="482905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GraphQL permite a las aplicaciones móviles obtener solo los datos que necesitan, lo que mejora el rendimiento y la experiencia del usuario.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260163" y="4010144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Aplicaciones Web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4010144"/>
            <a:ext cx="482905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GraphQL simplifica la gestión de estados en las aplicaciones web y reduce la complejidad del frontend.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2037993" y="5217200"/>
            <a:ext cx="10554414" cy="992505"/>
          </a:xfrm>
          <a:prstGeom prst="rect">
            <a:avLst/>
          </a:prstGeom>
          <a:solidFill>
            <a:srgbClr val="0B0B0A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1" name="Text 9"/>
          <p:cNvSpPr/>
          <p:nvPr/>
        </p:nvSpPr>
        <p:spPr>
          <a:xfrm>
            <a:off x="2260163" y="5358051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Microservicios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1181" y="5358051"/>
            <a:ext cx="482905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GraphQL facilita la integración de múltiples servicios back-end en una API unificada.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2260163" y="6350556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Internet de las Cosas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6350556"/>
            <a:ext cx="482905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GraphQL es ideal para dispositivos IoT que necesitan acceder a datos de forma eficiente.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04900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18" name="Picture 2" descr="科技粒子科技底纹2021年新年科技元素线条企业年会展板背景PSD免费下载 - 图星人">
            <a:extLst>
              <a:ext uri="{FF2B5EF4-FFF2-40B4-BE49-F238E27FC236}">
                <a16:creationId xmlns:a16="http://schemas.microsoft.com/office/drawing/2014/main" id="{5109E8F5-31A9-8CD9-CE48-763C4D65E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4630401" cy="822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2"/>
          <p:cNvSpPr/>
          <p:nvPr/>
        </p:nvSpPr>
        <p:spPr>
          <a:xfrm>
            <a:off x="2495370" y="596050"/>
            <a:ext cx="948725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s-CO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Caso de Estudio – Aparatos Electrónicos</a:t>
            </a:r>
            <a:endParaRPr lang="es-CO" sz="4374" dirty="0"/>
          </a:p>
        </p:txBody>
      </p:sp>
      <p:sp>
        <p:nvSpPr>
          <p:cNvPr id="7" name="Text 4"/>
          <p:cNvSpPr/>
          <p:nvPr/>
        </p:nvSpPr>
        <p:spPr>
          <a:xfrm>
            <a:off x="638627" y="1637610"/>
            <a:ext cx="13353143" cy="62297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s-MX" sz="1750" dirty="0">
                <a:solidFill>
                  <a:schemeClr val="bg1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Una empresa de aparatos electrónicos desea informatizar los datos de su catálogo de aparatos electrónicos dando la siguiente definición:</a:t>
            </a:r>
          </a:p>
          <a:p>
            <a:pPr marL="0" indent="0" algn="just">
              <a:lnSpc>
                <a:spcPts val="2799"/>
              </a:lnSpc>
              <a:buNone/>
            </a:pPr>
            <a:endParaRPr lang="es-MX" sz="1750" dirty="0">
              <a:solidFill>
                <a:schemeClr val="bg1"/>
              </a:solidFill>
              <a:latin typeface="Tomorrow" pitchFamily="34" charset="0"/>
              <a:ea typeface="Tomorrow" pitchFamily="34" charset="-122"/>
              <a:cs typeface="Tomorrow" pitchFamily="34" charset="-120"/>
            </a:endParaRPr>
          </a:p>
          <a:p>
            <a:pPr marL="0" indent="0" algn="just">
              <a:lnSpc>
                <a:spcPts val="2799"/>
              </a:lnSpc>
              <a:buNone/>
            </a:pPr>
            <a:r>
              <a:rPr lang="es-MX" sz="1750" dirty="0">
                <a:solidFill>
                  <a:schemeClr val="bg1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Cada </a:t>
            </a:r>
            <a:r>
              <a:rPr lang="es-MX" sz="1750" b="1" dirty="0">
                <a:solidFill>
                  <a:schemeClr val="bg1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aparato electrónico </a:t>
            </a:r>
            <a:r>
              <a:rPr lang="es-MX" sz="1750" dirty="0">
                <a:solidFill>
                  <a:schemeClr val="bg1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viene determinado por un código único y una descripción. Además, cada aparato corresponde a un tipo de electrodomésticos. </a:t>
            </a:r>
            <a:r>
              <a:rPr lang="es-MX" sz="1750" b="1" dirty="0">
                <a:solidFill>
                  <a:schemeClr val="bg1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Cada tipo de electrodoméstico </a:t>
            </a:r>
            <a:r>
              <a:rPr lang="es-MX" sz="1750" dirty="0">
                <a:solidFill>
                  <a:schemeClr val="bg1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(televisor, mp3, lavadora, </a:t>
            </a:r>
            <a:r>
              <a:rPr lang="es-MX" sz="1750" dirty="0" err="1">
                <a:solidFill>
                  <a:schemeClr val="bg1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etc</a:t>
            </a:r>
            <a:r>
              <a:rPr lang="es-MX" sz="1750" dirty="0">
                <a:solidFill>
                  <a:schemeClr val="bg1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) tiene un nombre y unas características. Se supone que no hay dos tipos con el mismo nombre y características. Algunos </a:t>
            </a:r>
            <a:r>
              <a:rPr lang="es-MX" sz="1750" b="1" dirty="0">
                <a:solidFill>
                  <a:schemeClr val="bg1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tipos pueden formar parte de otro tipo más general </a:t>
            </a:r>
            <a:r>
              <a:rPr lang="es-MX" sz="1750" dirty="0">
                <a:solidFill>
                  <a:schemeClr val="bg1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(mp3 de aparato de música), pero los aparatos electrónicos solo forman parte de un único tipo. </a:t>
            </a:r>
            <a:r>
              <a:rPr lang="es-MX" sz="1750" b="1" dirty="0">
                <a:solidFill>
                  <a:schemeClr val="bg1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Los componentes</a:t>
            </a:r>
            <a:r>
              <a:rPr lang="es-MX" sz="1750" dirty="0">
                <a:solidFill>
                  <a:schemeClr val="bg1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son las piezas que forman el aparato. Vienen dados por un nombre (por ejemplo, transformador) y unas especificaciones. También nos interesa conocer datos de </a:t>
            </a:r>
            <a:r>
              <a:rPr lang="es-MX" sz="1750" b="1" dirty="0">
                <a:solidFill>
                  <a:schemeClr val="bg1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los fabricantes de componentes</a:t>
            </a:r>
            <a:r>
              <a:rPr lang="es-MX" sz="1750" dirty="0">
                <a:solidFill>
                  <a:schemeClr val="bg1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: su RIF y su Domicilio Fiscal.</a:t>
            </a:r>
          </a:p>
          <a:p>
            <a:pPr marL="0" indent="0" algn="just">
              <a:lnSpc>
                <a:spcPts val="2799"/>
              </a:lnSpc>
              <a:buNone/>
            </a:pPr>
            <a:endParaRPr lang="es-MX" sz="1750" dirty="0">
              <a:solidFill>
                <a:schemeClr val="bg1"/>
              </a:solidFill>
              <a:latin typeface="Tomorrow" pitchFamily="34" charset="0"/>
              <a:ea typeface="Tomorrow" pitchFamily="34" charset="-122"/>
              <a:cs typeface="Tomorrow" pitchFamily="34" charset="-120"/>
            </a:endParaRPr>
          </a:p>
          <a:p>
            <a:pPr marL="0" indent="0" algn="just">
              <a:lnSpc>
                <a:spcPts val="2799"/>
              </a:lnSpc>
              <a:buNone/>
            </a:pPr>
            <a:r>
              <a:rPr lang="es-MX" sz="1750" dirty="0">
                <a:solidFill>
                  <a:schemeClr val="bg1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Cada aparato puede llevar cualquier cantidad de componentes. Interesa saber para cada aparato que componentes lleva y que fabricante suministra cada componente. Un aparato puede llevar muchas unidades de un mismo componente (interesa saber cuántas), pero en este caso todas estarán suministradas por el mismo fabricante y con un mismo precio. La empresa además realiza la reparación de los aparatos electrónicos que existen en el catálogo. De estas reparaciones interesa saber la información del cliente que manda a reparar su aparato electrónico tal como número de documento, dirección, teléfono y correo electrónico. De estas reparaciones interesa saber la referencia del aparato que se reparó (la cual sale del catálogo), una descripción y la fecha de reparación. La reparación puede o no implicar cambios en los componentes del aparato electrónico por lo que también se desea saber cuáles componentes fueron cambiados en una reparación.</a:t>
            </a:r>
            <a:endParaRPr lang="en-US" sz="1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0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900</Words>
  <Application>Microsoft Office PowerPoint</Application>
  <PresentationFormat>Personalizado</PresentationFormat>
  <Paragraphs>84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Milton Alejandro Pacheco Rincón</cp:lastModifiedBy>
  <cp:revision>21</cp:revision>
  <dcterms:created xsi:type="dcterms:W3CDTF">2024-05-17T19:22:52Z</dcterms:created>
  <dcterms:modified xsi:type="dcterms:W3CDTF">2024-05-18T04:57:10Z</dcterms:modified>
</cp:coreProperties>
</file>