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39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02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01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30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200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74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73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6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8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65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00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91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4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2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9047B-1D06-4F85-8057-9D257DC55B57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33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E41C-BA13-D46A-227B-FF630C2B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06994"/>
            <a:ext cx="7766936" cy="3543842"/>
          </a:xfrm>
        </p:spPr>
        <p:txBody>
          <a:bodyPr/>
          <a:lstStyle/>
          <a:p>
            <a:br>
              <a:rPr lang="es-CO" sz="4000" dirty="0"/>
            </a:br>
            <a: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  <a:t>Proyecto Bootcamp </a:t>
            </a:r>
            <a:r>
              <a:rPr lang="en-US" sz="4000" b="1" i="0" dirty="0" err="1">
                <a:effectLst/>
                <a:highlight>
                  <a:srgbClr val="FFFFFF"/>
                </a:highlight>
                <a:latin typeface="-apple-system"/>
              </a:rPr>
              <a:t>CódigoFacilito</a:t>
            </a:r>
            <a: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  <a:t> DP-100</a:t>
            </a:r>
            <a:b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s-CO" sz="3000" b="1" dirty="0"/>
              <a:t>Modelo de Riesgo Crediticio</a:t>
            </a: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s-CO" sz="3000" b="1" dirty="0" err="1"/>
              <a:t>RiskAnalyzers</a:t>
            </a:r>
            <a:endParaRPr lang="es-CO" sz="3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E3E70-1DB8-D604-A23F-14E2C656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41737"/>
          </a:xfrm>
        </p:spPr>
        <p:txBody>
          <a:bodyPr>
            <a:normAutofit/>
          </a:bodyPr>
          <a:lstStyle/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Miguel Joel Brito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Moisés Miranda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Juan Sebastián Mora Tibamoso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Jonathan Narvaes Urresta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María Angélica Parra Mendoza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038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Transformación de Variables utilizando WOE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Para transformar las variables del </a:t>
            </a:r>
            <a:r>
              <a:rPr lang="es-ES" sz="2200" dirty="0" err="1"/>
              <a:t>DataFrame</a:t>
            </a:r>
            <a:r>
              <a:rPr lang="es-ES" sz="2200" dirty="0"/>
              <a:t> </a:t>
            </a:r>
            <a:r>
              <a:rPr lang="es-ES" sz="2200" dirty="0" err="1"/>
              <a:t>df</a:t>
            </a:r>
            <a:r>
              <a:rPr lang="es-ES" sz="2200" dirty="0"/>
              <a:t> utilizando el </a:t>
            </a:r>
            <a:r>
              <a:rPr lang="es-ES" sz="2200" dirty="0" err="1"/>
              <a:t>Weight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Evidence</a:t>
            </a:r>
            <a:r>
              <a:rPr lang="es-ES" sz="2200" dirty="0"/>
              <a:t> (WOE) previamente calculado, utilizamos la función </a:t>
            </a:r>
            <a:r>
              <a:rPr lang="es-ES" sz="2200" dirty="0" err="1"/>
              <a:t>woebin_ply</a:t>
            </a:r>
            <a:r>
              <a:rPr lang="es-ES" sz="2200" dirty="0"/>
              <a:t> de la biblioteca </a:t>
            </a:r>
            <a:r>
              <a:rPr lang="es-ES" sz="2200" dirty="0" err="1"/>
              <a:t>scorecardpy</a:t>
            </a:r>
            <a:r>
              <a:rPr lang="es-ES" sz="2200" dirty="0"/>
              <a:t>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98263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División de los Datos en Entrenamiento y Prueba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Después de transformar las variables utilizando </a:t>
            </a:r>
            <a:r>
              <a:rPr lang="es-ES" sz="2200" dirty="0" err="1"/>
              <a:t>Weight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Evidence</a:t>
            </a:r>
            <a:r>
              <a:rPr lang="es-ES" sz="2200" dirty="0"/>
              <a:t> (WOE), procedemos a dividir los datos en conjuntos de entrenamiento y prueba. Esto nos permitirá entrenar nuestro modelo en el conjunto de entrenamiento y evaluar su rendimiento en el conjunto de prueba.</a:t>
            </a:r>
            <a:endParaRPr lang="es-CO" sz="2200" dirty="0"/>
          </a:p>
        </p:txBody>
      </p:sp>
      <p:pic>
        <p:nvPicPr>
          <p:cNvPr id="5122" name="Picture 2" descr="Qué es el escenario de entrenamiento, validación y prueba de conjuntos de  datos en aprendizaje automático? - Quora">
            <a:extLst>
              <a:ext uri="{FF2B5EF4-FFF2-40B4-BE49-F238E27FC236}">
                <a16:creationId xmlns:a16="http://schemas.microsoft.com/office/drawing/2014/main" id="{911D76D3-7560-600A-119A-3B5FA235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55" y="4211087"/>
            <a:ext cx="53816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Configuración y Uso de </a:t>
            </a:r>
            <a:r>
              <a:rPr lang="es-ES" b="1" dirty="0" err="1"/>
              <a:t>MLflow</a:t>
            </a:r>
            <a:endParaRPr lang="es-CO" b="1" dirty="0"/>
          </a:p>
        </p:txBody>
      </p:sp>
      <p:pic>
        <p:nvPicPr>
          <p:cNvPr id="6146" name="Picture 2" descr="MLflow - tutorial para gestionar tu modelo">
            <a:extLst>
              <a:ext uri="{FF2B5EF4-FFF2-40B4-BE49-F238E27FC236}">
                <a16:creationId xmlns:a16="http://schemas.microsoft.com/office/drawing/2014/main" id="{01F0B848-5442-8BFF-33C7-1EE5138B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77" y="1735247"/>
            <a:ext cx="8023382" cy="45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Entrenamiento de un Modelo de Regresión Logística con </a:t>
            </a:r>
            <a:r>
              <a:rPr lang="es-ES" b="1" dirty="0" err="1"/>
              <a:t>MLflow</a:t>
            </a:r>
            <a:endParaRPr lang="es-CO" b="1" dirty="0"/>
          </a:p>
        </p:txBody>
      </p:sp>
      <p:pic>
        <p:nvPicPr>
          <p:cNvPr id="7170" name="Picture 2" descr="Modelo de regresión de entrenamiento mediante ML automatizado (SDK v1) -  Azure Machine Learning | Microsoft Learn">
            <a:extLst>
              <a:ext uri="{FF2B5EF4-FFF2-40B4-BE49-F238E27FC236}">
                <a16:creationId xmlns:a16="http://schemas.microsoft.com/office/drawing/2014/main" id="{7D465052-2D29-9295-49CC-5DB99285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0" y="2309812"/>
            <a:ext cx="7860416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5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 </a:t>
            </a:r>
            <a:r>
              <a:rPr lang="es-ES" b="1" dirty="0" err="1"/>
              <a:t>Scorecard</a:t>
            </a:r>
            <a:r>
              <a:rPr lang="es-ES" b="1" dirty="0"/>
              <a:t> con </a:t>
            </a:r>
            <a:r>
              <a:rPr lang="es-ES" b="1" dirty="0" err="1"/>
              <a:t>scorecardpy</a:t>
            </a:r>
            <a:endParaRPr lang="es-CO" b="1" dirty="0"/>
          </a:p>
        </p:txBody>
      </p:sp>
      <p:pic>
        <p:nvPicPr>
          <p:cNvPr id="8194" name="Picture 2" descr="How to use Scorecard Library in Python for Credit Risk Modeling | Tutorial  video | scorecardpy - YouTube">
            <a:extLst>
              <a:ext uri="{FF2B5EF4-FFF2-40B4-BE49-F238E27FC236}">
                <a16:creationId xmlns:a16="http://schemas.microsoft.com/office/drawing/2014/main" id="{0EC75300-6E35-0BAD-B9E4-39B296757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0" b="4758"/>
          <a:stretch/>
        </p:blipFill>
        <p:spPr bwMode="auto">
          <a:xfrm>
            <a:off x="2298066" y="3920152"/>
            <a:ext cx="5355203" cy="24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76ABFE5-98F5-FBE1-EE0D-8A720A56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200" dirty="0"/>
              <a:t>Código en Python.</a:t>
            </a:r>
          </a:p>
          <a:p>
            <a:pPr algn="just"/>
            <a:r>
              <a:rPr lang="es-ES" sz="2200" dirty="0"/>
              <a:t>Cálculo de Puntajes con </a:t>
            </a:r>
            <a:r>
              <a:rPr lang="es-ES" sz="2200" dirty="0" err="1"/>
              <a:t>Scorecard</a:t>
            </a:r>
            <a:r>
              <a:rPr lang="es-ES" sz="2200" dirty="0"/>
              <a:t> en </a:t>
            </a:r>
            <a:r>
              <a:rPr lang="es-ES" sz="2200" dirty="0" err="1"/>
              <a:t>scorecardpy</a:t>
            </a:r>
            <a:r>
              <a:rPr lang="es-ES" sz="2200" dirty="0"/>
              <a:t>.</a:t>
            </a:r>
          </a:p>
          <a:p>
            <a:pPr algn="just"/>
            <a:r>
              <a:rPr lang="es-ES" sz="2200" dirty="0"/>
              <a:t>Evaluación del Modelo con Puntajes utilizando ROC AUC.</a:t>
            </a:r>
          </a:p>
          <a:p>
            <a:pPr algn="just"/>
            <a:r>
              <a:rPr lang="es-CO" sz="2200" dirty="0"/>
              <a:t>Guardar un Objeto </a:t>
            </a:r>
            <a:r>
              <a:rPr lang="es-CO" sz="2200" dirty="0" err="1"/>
              <a:t>Scorecard</a:t>
            </a:r>
            <a:r>
              <a:rPr lang="es-CO" sz="2200" dirty="0"/>
              <a:t> en un Archivo usando </a:t>
            </a:r>
            <a:r>
              <a:rPr lang="es-CO" sz="2200" dirty="0" err="1"/>
              <a:t>Pickle</a:t>
            </a:r>
            <a:r>
              <a:rPr lang="es-ES" sz="2200" dirty="0"/>
              <a:t>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23552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 aplicación </a:t>
            </a:r>
            <a:r>
              <a:rPr lang="es-ES" b="1" dirty="0" err="1"/>
              <a:t>scoreboard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7131A9-CEC3-92E8-2090-CCF1CD67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41" y="2965551"/>
            <a:ext cx="4166455" cy="2270848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A90F458-C283-4015-C1BC-7101D63F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200" dirty="0"/>
              <a:t>Importaciones y Configuración.</a:t>
            </a:r>
          </a:p>
          <a:p>
            <a:pPr algn="just"/>
            <a:r>
              <a:rPr lang="es-ES" sz="2200" dirty="0"/>
              <a:t>Carga del Modelo.</a:t>
            </a:r>
          </a:p>
          <a:p>
            <a:pPr algn="just"/>
            <a:r>
              <a:rPr lang="es-ES" sz="2200" dirty="0"/>
              <a:t>Recolección de Datos del Usuario.</a:t>
            </a:r>
          </a:p>
          <a:p>
            <a:pPr algn="just"/>
            <a:r>
              <a:rPr lang="es-CO" sz="2200" dirty="0"/>
              <a:t>Preprocesamiento de Datos.</a:t>
            </a:r>
          </a:p>
          <a:p>
            <a:pPr algn="just"/>
            <a:r>
              <a:rPr lang="es-CO" sz="2200" dirty="0"/>
              <a:t>Cálculo de la Puntuación.</a:t>
            </a:r>
          </a:p>
          <a:p>
            <a:pPr algn="just"/>
            <a:r>
              <a:rPr lang="es-CO" sz="2200" dirty="0"/>
              <a:t>Visualización de la Puntuación.</a:t>
            </a:r>
          </a:p>
          <a:p>
            <a:pPr algn="just"/>
            <a:r>
              <a:rPr lang="es-CO" sz="2200" dirty="0"/>
              <a:t>Actualizaciones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41072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Categoría «Gracias varios idiomas» de fotos e ilustraciones de stock, 2,654  imágenes | Shutterstock">
            <a:extLst>
              <a:ext uri="{FF2B5EF4-FFF2-40B4-BE49-F238E27FC236}">
                <a16:creationId xmlns:a16="http://schemas.microsoft.com/office/drawing/2014/main" id="{4093CF55-3914-C75B-A8A2-4AED64F1A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 bwMode="auto">
          <a:xfrm>
            <a:off x="2761307" y="1730694"/>
            <a:ext cx="4529373" cy="339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 Proceso de creación de un modelo de riesgo de crédito que permite ayudar a las instituciones financieras a evaluar la probabilidad de incumplimiento y tomar decisiones informadas.</a:t>
            </a:r>
            <a:endParaRPr lang="es-CO" sz="2200" dirty="0">
              <a:latin typeface="+mj-lt"/>
            </a:endParaRPr>
          </a:p>
          <a:p>
            <a:pPr algn="just"/>
            <a:endParaRPr lang="es-CO" sz="2200" dirty="0">
              <a:latin typeface="+mj-lt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D03B411-9AF1-DD43-BCAE-6991FACA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Resúmen</a:t>
            </a:r>
            <a:br>
              <a:rPr lang="en-US" b="1" dirty="0"/>
            </a:br>
            <a:endParaRPr lang="es-CO" b="1" dirty="0"/>
          </a:p>
        </p:txBody>
      </p:sp>
      <p:pic>
        <p:nvPicPr>
          <p:cNvPr id="1026" name="Picture 2" descr="Riesgo financiero: Qué es, características e importancia">
            <a:extLst>
              <a:ext uri="{FF2B5EF4-FFF2-40B4-BE49-F238E27FC236}">
                <a16:creationId xmlns:a16="http://schemas.microsoft.com/office/drawing/2014/main" id="{BB82C21C-A875-03F2-CE17-58D91C50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84" y="3537182"/>
            <a:ext cx="4324768" cy="250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200" dirty="0"/>
              <a:t>Se selecciona un </a:t>
            </a:r>
            <a:r>
              <a:rPr lang="es-CO" sz="2200" dirty="0" err="1"/>
              <a:t>csv</a:t>
            </a:r>
            <a:r>
              <a:rPr lang="es-CO" sz="2200" dirty="0"/>
              <a:t> del repositorio de </a:t>
            </a:r>
            <a:r>
              <a:rPr lang="es-CO" sz="2200" dirty="0" err="1"/>
              <a:t>Kaggel</a:t>
            </a:r>
            <a:r>
              <a:rPr lang="es-CO" sz="2200" dirty="0"/>
              <a:t>.</a:t>
            </a:r>
          </a:p>
          <a:p>
            <a:pPr algn="just"/>
            <a:endParaRPr lang="es-CO" sz="2200" dirty="0"/>
          </a:p>
          <a:p>
            <a:pPr algn="just"/>
            <a:endParaRPr lang="es-C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BBA746-8D0F-D02D-29AB-BF196DC1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2" y="2794161"/>
            <a:ext cx="7769972" cy="34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Exploración y Análisis de los Datos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Realizamos una exploración inicial de los datos para entender mejor su estructura y contenido. Esto incluye análisis descriptivos y visualización de datos.</a:t>
            </a:r>
            <a:endParaRPr lang="es-CO" sz="2200" dirty="0"/>
          </a:p>
          <a:p>
            <a:pPr algn="just"/>
            <a:endParaRPr lang="es-CO" sz="2200" dirty="0"/>
          </a:p>
        </p:txBody>
      </p:sp>
      <p:pic>
        <p:nvPicPr>
          <p:cNvPr id="2050" name="Picture 2" descr="Qué es Análisis Exploratorio de Datos? | Descubre su importancia - ESEID">
            <a:extLst>
              <a:ext uri="{FF2B5EF4-FFF2-40B4-BE49-F238E27FC236}">
                <a16:creationId xmlns:a16="http://schemas.microsoft.com/office/drawing/2014/main" id="{27C12296-DE21-175F-699B-59B376E7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53" y="34290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Preprocesamiento de Datos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Eliminación de la Columna de Identificación.</a:t>
            </a:r>
          </a:p>
          <a:p>
            <a:pPr algn="just"/>
            <a:r>
              <a:rPr lang="es-ES" sz="2200" dirty="0"/>
              <a:t>Conversión de Nombres de Columnas a Minúsculas.</a:t>
            </a:r>
          </a:p>
          <a:p>
            <a:pPr algn="just"/>
            <a:r>
              <a:rPr lang="pt-BR" sz="2200" dirty="0"/>
              <a:t>Código para Verificar Valores Faltantes</a:t>
            </a:r>
            <a:r>
              <a:rPr lang="es-ES" sz="2200" dirty="0"/>
              <a:t>.</a:t>
            </a:r>
          </a:p>
          <a:p>
            <a:pPr algn="just"/>
            <a:endParaRPr lang="es-CO" sz="2200" dirty="0"/>
          </a:p>
        </p:txBody>
      </p:sp>
      <p:pic>
        <p:nvPicPr>
          <p:cNvPr id="3076" name="Picture 4" descr="Transformación de datos - Iconos gratis de negocios y finanzas">
            <a:extLst>
              <a:ext uri="{FF2B5EF4-FFF2-40B4-BE49-F238E27FC236}">
                <a16:creationId xmlns:a16="http://schemas.microsoft.com/office/drawing/2014/main" id="{A264C421-F6EE-E3F8-D751-1051520E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38" y="3811508"/>
            <a:ext cx="2626259" cy="26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Cálculo del </a:t>
            </a:r>
            <a:r>
              <a:rPr lang="es-ES" b="1" dirty="0" err="1"/>
              <a:t>Information</a:t>
            </a:r>
            <a:r>
              <a:rPr lang="es-ES" b="1" dirty="0"/>
              <a:t> </a:t>
            </a:r>
            <a:r>
              <a:rPr lang="es-ES" b="1" dirty="0" err="1"/>
              <a:t>Value</a:t>
            </a:r>
            <a:r>
              <a:rPr lang="es-ES" b="1" dirty="0"/>
              <a:t> (IV)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Es una medida utilizada en la selección de características para modelos de riesgo crediticio. Indica la capacidad predictiva de una variable independiente con respecto a la variable dependiente (en este caso, la variable default). Un IV más alto sugiere una mayor predictividad.</a:t>
            </a:r>
            <a:endParaRPr lang="es-CO" sz="2200" dirty="0"/>
          </a:p>
        </p:txBody>
      </p:sp>
      <p:pic>
        <p:nvPicPr>
          <p:cNvPr id="4098" name="Picture 2" descr="The Value of Information | Eternal Sunshine of the IS Mind">
            <a:extLst>
              <a:ext uri="{FF2B5EF4-FFF2-40B4-BE49-F238E27FC236}">
                <a16:creationId xmlns:a16="http://schemas.microsoft.com/office/drawing/2014/main" id="{15857AD7-C9D8-4659-E4FD-E196D325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31" y="4100975"/>
            <a:ext cx="4502873" cy="2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2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Conclusión del Análisis del </a:t>
            </a:r>
            <a:r>
              <a:rPr lang="es-ES" b="1" dirty="0" err="1"/>
              <a:t>Information</a:t>
            </a:r>
            <a:r>
              <a:rPr lang="es-ES" b="1" dirty="0"/>
              <a:t> </a:t>
            </a:r>
            <a:r>
              <a:rPr lang="es-ES" b="1" dirty="0" err="1"/>
              <a:t>Value</a:t>
            </a:r>
            <a:r>
              <a:rPr lang="es-ES" b="1" dirty="0"/>
              <a:t> (IV)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La tabla de </a:t>
            </a:r>
            <a:r>
              <a:rPr lang="es-ES" sz="2200" dirty="0" err="1"/>
              <a:t>Information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(IV) proporciona una visión clara de la capacidad predictiva de cada variable en relación con la variable objetivo (default).</a:t>
            </a:r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Variables Altamente Predictivas</a:t>
            </a:r>
          </a:p>
          <a:p>
            <a:pPr algn="just"/>
            <a:r>
              <a:rPr lang="es-CO" sz="2200" dirty="0"/>
              <a:t>Variables Moderadamente Predictivas</a:t>
            </a:r>
          </a:p>
          <a:p>
            <a:pPr algn="just"/>
            <a:r>
              <a:rPr lang="es-CO" sz="2200" dirty="0"/>
              <a:t>Variables Débilmente Predictivas</a:t>
            </a:r>
          </a:p>
          <a:p>
            <a:pPr algn="just"/>
            <a:r>
              <a:rPr lang="es-CO" sz="2200" dirty="0"/>
              <a:t>Variables Poco Predictivas</a:t>
            </a:r>
          </a:p>
        </p:txBody>
      </p:sp>
    </p:spTree>
    <p:extLst>
      <p:ext uri="{BB962C8B-B14F-4D97-AF65-F5344CB8AC3E}">
        <p14:creationId xmlns:p14="http://schemas.microsoft.com/office/powerpoint/2010/main" val="276188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Conclusión del Análisis del </a:t>
            </a:r>
            <a:r>
              <a:rPr lang="es-ES" b="1" dirty="0" err="1"/>
              <a:t>Information</a:t>
            </a:r>
            <a:r>
              <a:rPr lang="es-ES" b="1" dirty="0"/>
              <a:t> </a:t>
            </a:r>
            <a:r>
              <a:rPr lang="es-ES" b="1" dirty="0" err="1"/>
              <a:t>Value</a:t>
            </a:r>
            <a:r>
              <a:rPr lang="es-ES" b="1" dirty="0"/>
              <a:t> (IV)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En resumen, el análisis del IV nos ha permitido identificar las variables clave que influirán en el modelo de riesgo crediticio, facilitando la selección de características y mejorando la efectividad del modelo.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04644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Discretización y Cálculo de WOE e IV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Para discretizar las variables continuas y calcular </a:t>
            </a:r>
            <a:r>
              <a:rPr lang="es-ES" sz="2200" dirty="0" err="1"/>
              <a:t>Weight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Evidence</a:t>
            </a:r>
            <a:r>
              <a:rPr lang="es-ES" sz="2200" dirty="0"/>
              <a:t> (WOE) e </a:t>
            </a:r>
            <a:r>
              <a:rPr lang="es-ES" sz="2200" dirty="0" err="1"/>
              <a:t>Information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(IV), utilizamos la función </a:t>
            </a:r>
            <a:r>
              <a:rPr lang="es-ES" sz="2200" dirty="0" err="1"/>
              <a:t>woebin</a:t>
            </a:r>
            <a:r>
              <a:rPr lang="es-ES" sz="2200" dirty="0"/>
              <a:t> de la biblioteca </a:t>
            </a:r>
            <a:r>
              <a:rPr lang="es-ES" sz="2200" dirty="0" err="1"/>
              <a:t>scorecardpy</a:t>
            </a:r>
            <a:r>
              <a:rPr lang="es-ES" sz="2200" dirty="0"/>
              <a:t>. Este proceso nos ayudará a preparar las variables para el modelado de riesgo crediticio.</a:t>
            </a:r>
            <a:endParaRPr lang="es-C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42E039-C413-0012-7368-4AE31A3D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39" y="3937600"/>
            <a:ext cx="400105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04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499</Words>
  <Application>Microsoft Office PowerPoint</Application>
  <PresentationFormat>Panorámica</PresentationFormat>
  <Paragraphs>48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Trebuchet MS</vt:lpstr>
      <vt:lpstr>Wingdings 3</vt:lpstr>
      <vt:lpstr>Faceta</vt:lpstr>
      <vt:lpstr> Proyecto Bootcamp CódigoFacilito DP-100  Modelo de Riesgo Crediticio  RiskAnalyzers</vt:lpstr>
      <vt:lpstr>Resúmen </vt:lpstr>
      <vt:lpstr>Descripción de los datos</vt:lpstr>
      <vt:lpstr>Exploración y Análisis de los Datos</vt:lpstr>
      <vt:lpstr>Preprocesamiento de Datos</vt:lpstr>
      <vt:lpstr>Cálculo del Information Value (IV)</vt:lpstr>
      <vt:lpstr>Conclusión del Análisis del Information Value (IV)</vt:lpstr>
      <vt:lpstr>Conclusión del Análisis del Information Value (IV)</vt:lpstr>
      <vt:lpstr>Discretización y Cálculo de WOE e IV</vt:lpstr>
      <vt:lpstr>Transformación de Variables utilizando WOE</vt:lpstr>
      <vt:lpstr>División de los Datos en Entrenamiento y Prueba</vt:lpstr>
      <vt:lpstr>Configuración y Uso de MLflow</vt:lpstr>
      <vt:lpstr>Entrenamiento de un Modelo de Regresión Logística con MLflow</vt:lpstr>
      <vt:lpstr>Creación de Scorecard con scorecardpy</vt:lpstr>
      <vt:lpstr>Creación de aplicación scoreboard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Angelica Parra Mendoza</dc:creator>
  <cp:lastModifiedBy>Maria Angelica Parra Mendoza</cp:lastModifiedBy>
  <cp:revision>31</cp:revision>
  <dcterms:created xsi:type="dcterms:W3CDTF">2024-06-14T01:14:44Z</dcterms:created>
  <dcterms:modified xsi:type="dcterms:W3CDTF">2024-06-14T02:23:48Z</dcterms:modified>
</cp:coreProperties>
</file>