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2" r:id="rId1"/>
  </p:sldMasterIdLst>
  <p:notesMasterIdLst>
    <p:notesMasterId r:id="rId25"/>
  </p:notesMasterIdLst>
  <p:sldIdLst>
    <p:sldId id="256" r:id="rId2"/>
    <p:sldId id="345" r:id="rId3"/>
    <p:sldId id="261" r:id="rId4"/>
    <p:sldId id="328" r:id="rId5"/>
    <p:sldId id="329" r:id="rId6"/>
    <p:sldId id="278" r:id="rId7"/>
    <p:sldId id="305" r:id="rId8"/>
    <p:sldId id="330" r:id="rId9"/>
    <p:sldId id="349" r:id="rId10"/>
    <p:sldId id="262" r:id="rId11"/>
    <p:sldId id="348" r:id="rId12"/>
    <p:sldId id="346" r:id="rId13"/>
    <p:sldId id="332" r:id="rId14"/>
    <p:sldId id="282" r:id="rId15"/>
    <p:sldId id="283" r:id="rId16"/>
    <p:sldId id="289" r:id="rId17"/>
    <p:sldId id="309" r:id="rId18"/>
    <p:sldId id="350" r:id="rId19"/>
    <p:sldId id="347" r:id="rId20"/>
    <p:sldId id="267" r:id="rId21"/>
    <p:sldId id="284" r:id="rId22"/>
    <p:sldId id="285" r:id="rId23"/>
    <p:sldId id="286" r:id="rId24"/>
  </p:sldIdLst>
  <p:sldSz cx="9144000" cy="6858000" type="screen4x3"/>
  <p:notesSz cx="6934200" cy="9398000"/>
  <p:custDataLst>
    <p:tags r:id="rId26"/>
  </p:custDataLst>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ECFF"/>
    <a:srgbClr val="CCCCFF"/>
    <a:srgbClr val="CC99FF"/>
    <a:srgbClr val="0066FF"/>
    <a:srgbClr val="FF0000"/>
    <a:srgbClr val="33CC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70"/>
    </p:cViewPr>
  </p:sorterViewPr>
  <p:notesViewPr>
    <p:cSldViewPr>
      <p:cViewPr varScale="1">
        <p:scale>
          <a:sx n="30" d="100"/>
          <a:sy n="30" d="100"/>
        </p:scale>
        <p:origin x="-1218" y="-84"/>
      </p:cViewPr>
      <p:guideLst>
        <p:guide orient="horz" pos="2960"/>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05138" cy="4714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927475" y="0"/>
            <a:ext cx="3005138" cy="471488"/>
          </a:xfrm>
          <a:prstGeom prst="rect">
            <a:avLst/>
          </a:prstGeom>
        </p:spPr>
        <p:txBody>
          <a:bodyPr vert="horz" lIns="91440" tIns="45720" rIns="91440" bIns="45720" rtlCol="0"/>
          <a:lstStyle>
            <a:lvl1pPr algn="r">
              <a:defRPr sz="1200"/>
            </a:lvl1pPr>
          </a:lstStyle>
          <a:p>
            <a:fld id="{FD693D42-6E65-40DE-85A8-480C8104FF03}" type="datetimeFigureOut">
              <a:rPr lang="es-CO" smtClean="0"/>
              <a:t>22/04/2025</a:t>
            </a:fld>
            <a:endParaRPr lang="es-CO"/>
          </a:p>
        </p:txBody>
      </p:sp>
      <p:sp>
        <p:nvSpPr>
          <p:cNvPr id="4" name="Marcador de imagen de diapositiva 3"/>
          <p:cNvSpPr>
            <a:spLocks noGrp="1" noRot="1" noChangeAspect="1"/>
          </p:cNvSpPr>
          <p:nvPr>
            <p:ph type="sldImg" idx="2"/>
          </p:nvPr>
        </p:nvSpPr>
        <p:spPr>
          <a:xfrm>
            <a:off x="1352550" y="1174750"/>
            <a:ext cx="4229100" cy="31718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93738" y="4522788"/>
            <a:ext cx="5546725" cy="3700462"/>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926513"/>
            <a:ext cx="3005138" cy="4714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27475" y="8926513"/>
            <a:ext cx="3005138" cy="471487"/>
          </a:xfrm>
          <a:prstGeom prst="rect">
            <a:avLst/>
          </a:prstGeom>
        </p:spPr>
        <p:txBody>
          <a:bodyPr vert="horz" lIns="91440" tIns="45720" rIns="91440" bIns="45720" rtlCol="0" anchor="b"/>
          <a:lstStyle>
            <a:lvl1pPr algn="r">
              <a:defRPr sz="1200"/>
            </a:lvl1pPr>
          </a:lstStyle>
          <a:p>
            <a:fld id="{EF2551BD-A343-445A-9817-451DF5F28BE4}" type="slidenum">
              <a:rPr lang="es-CO" smtClean="0"/>
              <a:t>‹Nº›</a:t>
            </a:fld>
            <a:endParaRPr lang="es-CO"/>
          </a:p>
        </p:txBody>
      </p:sp>
    </p:spTree>
    <p:extLst>
      <p:ext uri="{BB962C8B-B14F-4D97-AF65-F5344CB8AC3E}">
        <p14:creationId xmlns:p14="http://schemas.microsoft.com/office/powerpoint/2010/main" val="127466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a:xfrm>
            <a:off x="992188" y="731838"/>
            <a:ext cx="4875212" cy="3656012"/>
          </a:xfrm>
          <a:ln/>
        </p:spPr>
      </p:sp>
      <p:sp>
        <p:nvSpPr>
          <p:cNvPr id="102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tLang="es-CO"/>
          </a:p>
        </p:txBody>
      </p:sp>
      <p:sp>
        <p:nvSpPr>
          <p:cNvPr id="102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fld id="{63F605D4-7276-4FE2-93FF-D62DB0CC3BE7}" type="slidenum">
              <a:rPr lang="es-ES" altLang="es-CO" sz="1200" smtClean="0"/>
              <a:pPr/>
              <a:t>2</a:t>
            </a:fld>
            <a:endParaRPr lang="es-ES" altLang="es-CO" sz="1200"/>
          </a:p>
        </p:txBody>
      </p:sp>
    </p:spTree>
    <p:extLst>
      <p:ext uri="{BB962C8B-B14F-4D97-AF65-F5344CB8AC3E}">
        <p14:creationId xmlns:p14="http://schemas.microsoft.com/office/powerpoint/2010/main" val="360853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s-ES" altLang="es-CO"/>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S" altLang="es-CO"/>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5F350EE-1EAD-4AA1-A620-2B778ECA0DD6}" type="slidenum">
              <a:rPr lang="es-ES" altLang="es-CO" smtClean="0"/>
              <a:pPr/>
              <a:t>‹Nº›</a:t>
            </a:fld>
            <a:endParaRPr lang="es-ES" altLang="es-CO"/>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40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ltLang="es-CO"/>
          </a:p>
        </p:txBody>
      </p:sp>
      <p:sp>
        <p:nvSpPr>
          <p:cNvPr id="5" name="Footer Placeholder 4"/>
          <p:cNvSpPr>
            <a:spLocks noGrp="1"/>
          </p:cNvSpPr>
          <p:nvPr>
            <p:ph type="ftr" sz="quarter" idx="11"/>
          </p:nvPr>
        </p:nvSpPr>
        <p:spPr/>
        <p:txBody>
          <a:bodyPr/>
          <a:lstStyle/>
          <a:p>
            <a:endParaRPr lang="es-ES" altLang="es-CO"/>
          </a:p>
        </p:txBody>
      </p:sp>
      <p:sp>
        <p:nvSpPr>
          <p:cNvPr id="6" name="Slide Number Placeholder 5"/>
          <p:cNvSpPr>
            <a:spLocks noGrp="1"/>
          </p:cNvSpPr>
          <p:nvPr>
            <p:ph type="sldNum" sz="quarter" idx="12"/>
          </p:nvPr>
        </p:nvSpPr>
        <p:spPr/>
        <p:txBody>
          <a:bodyPr/>
          <a:lstStyle/>
          <a:p>
            <a:fld id="{0C6C2CA2-7C9D-4EFD-A910-9B3200ED63A0}" type="slidenum">
              <a:rPr lang="es-ES" altLang="es-CO" smtClean="0"/>
              <a:pPr/>
              <a:t>‹Nº›</a:t>
            </a:fld>
            <a:endParaRPr lang="es-ES" altLang="es-CO"/>
          </a:p>
        </p:txBody>
      </p:sp>
    </p:spTree>
    <p:extLst>
      <p:ext uri="{BB962C8B-B14F-4D97-AF65-F5344CB8AC3E}">
        <p14:creationId xmlns:p14="http://schemas.microsoft.com/office/powerpoint/2010/main" val="318555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ltLang="es-CO"/>
          </a:p>
        </p:txBody>
      </p:sp>
      <p:sp>
        <p:nvSpPr>
          <p:cNvPr id="5" name="Footer Placeholder 4"/>
          <p:cNvSpPr>
            <a:spLocks noGrp="1"/>
          </p:cNvSpPr>
          <p:nvPr>
            <p:ph type="ftr" sz="quarter" idx="11"/>
          </p:nvPr>
        </p:nvSpPr>
        <p:spPr/>
        <p:txBody>
          <a:bodyPr/>
          <a:lstStyle/>
          <a:p>
            <a:endParaRPr lang="es-ES" altLang="es-CO"/>
          </a:p>
        </p:txBody>
      </p:sp>
      <p:sp>
        <p:nvSpPr>
          <p:cNvPr id="6" name="Slide Number Placeholder 5"/>
          <p:cNvSpPr>
            <a:spLocks noGrp="1"/>
          </p:cNvSpPr>
          <p:nvPr>
            <p:ph type="sldNum" sz="quarter" idx="12"/>
          </p:nvPr>
        </p:nvSpPr>
        <p:spPr/>
        <p:txBody>
          <a:bodyPr/>
          <a:lstStyle/>
          <a:p>
            <a:fld id="{1861FE47-6C3E-491D-971C-3A6C77B50C3A}" type="slidenum">
              <a:rPr lang="es-ES" altLang="es-CO" smtClean="0"/>
              <a:pPr/>
              <a:t>‹Nº›</a:t>
            </a:fld>
            <a:endParaRPr lang="es-ES" altLang="es-CO"/>
          </a:p>
        </p:txBody>
      </p:sp>
    </p:spTree>
    <p:extLst>
      <p:ext uri="{BB962C8B-B14F-4D97-AF65-F5344CB8AC3E}">
        <p14:creationId xmlns:p14="http://schemas.microsoft.com/office/powerpoint/2010/main" val="1378933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370013" y="301625"/>
            <a:ext cx="7313612" cy="1143000"/>
          </a:xfrm>
        </p:spPr>
        <p:txBody>
          <a:bodyPr/>
          <a:lstStyle/>
          <a:p>
            <a:r>
              <a:rPr lang="es-ES"/>
              <a:t>Haga clic para modificar el estilo de título del patrón</a:t>
            </a:r>
            <a:endParaRPr lang="es-CO"/>
          </a:p>
        </p:txBody>
      </p:sp>
      <p:sp>
        <p:nvSpPr>
          <p:cNvPr id="3" name="Marcador de texto 2"/>
          <p:cNvSpPr>
            <a:spLocks noGrp="1"/>
          </p:cNvSpPr>
          <p:nvPr>
            <p:ph type="body" sz="half" idx="1"/>
          </p:nvPr>
        </p:nvSpPr>
        <p:spPr>
          <a:xfrm>
            <a:off x="1370013" y="1827213"/>
            <a:ext cx="3579812"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5102225" y="1827213"/>
            <a:ext cx="3581400" cy="4114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a:xfrm>
            <a:off x="457200" y="6248400"/>
            <a:ext cx="2133600" cy="457200"/>
          </a:xfrm>
        </p:spPr>
        <p:txBody>
          <a:bodyPr/>
          <a:lstStyle>
            <a:lvl1pPr>
              <a:defRPr/>
            </a:lvl1pPr>
          </a:lstStyle>
          <a:p>
            <a:endParaRPr lang="es-ES" altLang="es-CO"/>
          </a:p>
        </p:txBody>
      </p:sp>
      <p:sp>
        <p:nvSpPr>
          <p:cNvPr id="6" name="Marcador de pie de página 5"/>
          <p:cNvSpPr>
            <a:spLocks noGrp="1"/>
          </p:cNvSpPr>
          <p:nvPr>
            <p:ph type="ftr" sz="quarter" idx="11"/>
          </p:nvPr>
        </p:nvSpPr>
        <p:spPr>
          <a:xfrm>
            <a:off x="3124200" y="6248400"/>
            <a:ext cx="2895600" cy="457200"/>
          </a:xfrm>
        </p:spPr>
        <p:txBody>
          <a:bodyPr/>
          <a:lstStyle>
            <a:lvl1pPr>
              <a:defRPr/>
            </a:lvl1pPr>
          </a:lstStyle>
          <a:p>
            <a:endParaRPr lang="es-ES" altLang="es-CO"/>
          </a:p>
        </p:txBody>
      </p:sp>
      <p:sp>
        <p:nvSpPr>
          <p:cNvPr id="7" name="Marcador de número de diapositiva 6"/>
          <p:cNvSpPr>
            <a:spLocks noGrp="1"/>
          </p:cNvSpPr>
          <p:nvPr>
            <p:ph type="sldNum" sz="quarter" idx="12"/>
          </p:nvPr>
        </p:nvSpPr>
        <p:spPr>
          <a:xfrm>
            <a:off x="6553200" y="6248400"/>
            <a:ext cx="2133600" cy="457200"/>
          </a:xfrm>
        </p:spPr>
        <p:txBody>
          <a:bodyPr/>
          <a:lstStyle>
            <a:lvl1pPr>
              <a:defRPr/>
            </a:lvl1pPr>
          </a:lstStyle>
          <a:p>
            <a:fld id="{BC4CDFB3-A6E9-475E-A6E6-0EFB375BBBDA}" type="slidenum">
              <a:rPr lang="es-ES" altLang="es-CO"/>
              <a:pPr/>
              <a:t>‹Nº›</a:t>
            </a:fld>
            <a:endParaRPr lang="es-ES" altLang="es-CO"/>
          </a:p>
        </p:txBody>
      </p:sp>
    </p:spTree>
    <p:extLst>
      <p:ext uri="{BB962C8B-B14F-4D97-AF65-F5344CB8AC3E}">
        <p14:creationId xmlns:p14="http://schemas.microsoft.com/office/powerpoint/2010/main" val="283418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ltLang="es-CO"/>
          </a:p>
        </p:txBody>
      </p:sp>
      <p:sp>
        <p:nvSpPr>
          <p:cNvPr id="5" name="Footer Placeholder 4"/>
          <p:cNvSpPr>
            <a:spLocks noGrp="1"/>
          </p:cNvSpPr>
          <p:nvPr>
            <p:ph type="ftr" sz="quarter" idx="11"/>
          </p:nvPr>
        </p:nvSpPr>
        <p:spPr/>
        <p:txBody>
          <a:bodyPr/>
          <a:lstStyle/>
          <a:p>
            <a:endParaRPr lang="es-ES" altLang="es-CO"/>
          </a:p>
        </p:txBody>
      </p:sp>
      <p:sp>
        <p:nvSpPr>
          <p:cNvPr id="6" name="Slide Number Placeholder 5"/>
          <p:cNvSpPr>
            <a:spLocks noGrp="1"/>
          </p:cNvSpPr>
          <p:nvPr>
            <p:ph type="sldNum" sz="quarter" idx="12"/>
          </p:nvPr>
        </p:nvSpPr>
        <p:spPr/>
        <p:txBody>
          <a:bodyPr/>
          <a:lstStyle/>
          <a:p>
            <a:fld id="{498F3E84-CCBA-4025-AA9D-3270A637A5DA}" type="slidenum">
              <a:rPr lang="es-ES" altLang="es-CO" smtClean="0"/>
              <a:pPr/>
              <a:t>‹Nº›</a:t>
            </a:fld>
            <a:endParaRPr lang="es-ES" altLang="es-CO"/>
          </a:p>
        </p:txBody>
      </p:sp>
    </p:spTree>
    <p:extLst>
      <p:ext uri="{BB962C8B-B14F-4D97-AF65-F5344CB8AC3E}">
        <p14:creationId xmlns:p14="http://schemas.microsoft.com/office/powerpoint/2010/main" val="421016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endParaRPr lang="es-ES" altLang="es-CO"/>
          </a:p>
        </p:txBody>
      </p:sp>
      <p:sp>
        <p:nvSpPr>
          <p:cNvPr id="5" name="Footer Placeholder 4"/>
          <p:cNvSpPr>
            <a:spLocks noGrp="1"/>
          </p:cNvSpPr>
          <p:nvPr>
            <p:ph type="ftr" sz="quarter" idx="11"/>
          </p:nvPr>
        </p:nvSpPr>
        <p:spPr/>
        <p:txBody>
          <a:bodyPr/>
          <a:lstStyle/>
          <a:p>
            <a:endParaRPr lang="es-ES" altLang="es-CO"/>
          </a:p>
        </p:txBody>
      </p:sp>
      <p:sp>
        <p:nvSpPr>
          <p:cNvPr id="6" name="Slide Number Placeholder 5"/>
          <p:cNvSpPr>
            <a:spLocks noGrp="1"/>
          </p:cNvSpPr>
          <p:nvPr>
            <p:ph type="sldNum" sz="quarter" idx="12"/>
          </p:nvPr>
        </p:nvSpPr>
        <p:spPr/>
        <p:txBody>
          <a:bodyPr/>
          <a:lstStyle/>
          <a:p>
            <a:fld id="{CD53B986-D0D8-43E3-AA02-D20F2BE69DDC}" type="slidenum">
              <a:rPr lang="es-ES" altLang="es-CO" smtClean="0"/>
              <a:pPr/>
              <a:t>‹Nº›</a:t>
            </a:fld>
            <a:endParaRPr lang="es-ES" altLang="es-CO"/>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02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 altLang="es-CO"/>
          </a:p>
        </p:txBody>
      </p:sp>
      <p:sp>
        <p:nvSpPr>
          <p:cNvPr id="6" name="Footer Placeholder 5"/>
          <p:cNvSpPr>
            <a:spLocks noGrp="1"/>
          </p:cNvSpPr>
          <p:nvPr>
            <p:ph type="ftr" sz="quarter" idx="11"/>
          </p:nvPr>
        </p:nvSpPr>
        <p:spPr/>
        <p:txBody>
          <a:bodyPr/>
          <a:lstStyle/>
          <a:p>
            <a:endParaRPr lang="es-ES" altLang="es-CO"/>
          </a:p>
        </p:txBody>
      </p:sp>
      <p:sp>
        <p:nvSpPr>
          <p:cNvPr id="7" name="Slide Number Placeholder 6"/>
          <p:cNvSpPr>
            <a:spLocks noGrp="1"/>
          </p:cNvSpPr>
          <p:nvPr>
            <p:ph type="sldNum" sz="quarter" idx="12"/>
          </p:nvPr>
        </p:nvSpPr>
        <p:spPr/>
        <p:txBody>
          <a:bodyPr/>
          <a:lstStyle/>
          <a:p>
            <a:fld id="{BA5514D4-EC1C-47D2-B5A2-ACC09F2BA063}" type="slidenum">
              <a:rPr lang="es-ES" altLang="es-CO" smtClean="0"/>
              <a:pPr/>
              <a:t>‹Nº›</a:t>
            </a:fld>
            <a:endParaRPr lang="es-ES" altLang="es-CO"/>
          </a:p>
        </p:txBody>
      </p:sp>
    </p:spTree>
    <p:extLst>
      <p:ext uri="{BB962C8B-B14F-4D97-AF65-F5344CB8AC3E}">
        <p14:creationId xmlns:p14="http://schemas.microsoft.com/office/powerpoint/2010/main" val="2706321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CO"/>
          </a:p>
        </p:txBody>
      </p:sp>
      <p:sp>
        <p:nvSpPr>
          <p:cNvPr id="8" name="Footer Placeholder 7"/>
          <p:cNvSpPr>
            <a:spLocks noGrp="1"/>
          </p:cNvSpPr>
          <p:nvPr>
            <p:ph type="ftr" sz="quarter" idx="11"/>
          </p:nvPr>
        </p:nvSpPr>
        <p:spPr/>
        <p:txBody>
          <a:bodyPr/>
          <a:lstStyle/>
          <a:p>
            <a:endParaRPr lang="es-ES" altLang="es-CO"/>
          </a:p>
        </p:txBody>
      </p:sp>
      <p:sp>
        <p:nvSpPr>
          <p:cNvPr id="9" name="Slide Number Placeholder 8"/>
          <p:cNvSpPr>
            <a:spLocks noGrp="1"/>
          </p:cNvSpPr>
          <p:nvPr>
            <p:ph type="sldNum" sz="quarter" idx="12"/>
          </p:nvPr>
        </p:nvSpPr>
        <p:spPr/>
        <p:txBody>
          <a:bodyPr/>
          <a:lstStyle/>
          <a:p>
            <a:fld id="{76F7D68E-EF28-4006-BDC7-FDD46F8E0BE4}" type="slidenum">
              <a:rPr lang="es-ES" altLang="es-CO" smtClean="0"/>
              <a:pPr/>
              <a:t>‹Nº›</a:t>
            </a:fld>
            <a:endParaRPr lang="es-ES" altLang="es-CO"/>
          </a:p>
        </p:txBody>
      </p:sp>
    </p:spTree>
    <p:extLst>
      <p:ext uri="{BB962C8B-B14F-4D97-AF65-F5344CB8AC3E}">
        <p14:creationId xmlns:p14="http://schemas.microsoft.com/office/powerpoint/2010/main" val="226920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 altLang="es-CO"/>
          </a:p>
        </p:txBody>
      </p:sp>
      <p:sp>
        <p:nvSpPr>
          <p:cNvPr id="4" name="Footer Placeholder 3"/>
          <p:cNvSpPr>
            <a:spLocks noGrp="1"/>
          </p:cNvSpPr>
          <p:nvPr>
            <p:ph type="ftr" sz="quarter" idx="11"/>
          </p:nvPr>
        </p:nvSpPr>
        <p:spPr/>
        <p:txBody>
          <a:bodyPr/>
          <a:lstStyle/>
          <a:p>
            <a:endParaRPr lang="es-ES" altLang="es-CO"/>
          </a:p>
        </p:txBody>
      </p:sp>
      <p:sp>
        <p:nvSpPr>
          <p:cNvPr id="5" name="Slide Number Placeholder 4"/>
          <p:cNvSpPr>
            <a:spLocks noGrp="1"/>
          </p:cNvSpPr>
          <p:nvPr>
            <p:ph type="sldNum" sz="quarter" idx="12"/>
          </p:nvPr>
        </p:nvSpPr>
        <p:spPr/>
        <p:txBody>
          <a:bodyPr/>
          <a:lstStyle/>
          <a:p>
            <a:fld id="{B704CBE4-9876-4962-AD49-FE72C48922D6}" type="slidenum">
              <a:rPr lang="es-ES" altLang="es-CO" smtClean="0"/>
              <a:pPr/>
              <a:t>‹Nº›</a:t>
            </a:fld>
            <a:endParaRPr lang="es-ES" altLang="es-CO"/>
          </a:p>
        </p:txBody>
      </p:sp>
    </p:spTree>
    <p:extLst>
      <p:ext uri="{BB962C8B-B14F-4D97-AF65-F5344CB8AC3E}">
        <p14:creationId xmlns:p14="http://schemas.microsoft.com/office/powerpoint/2010/main" val="327761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ltLang="es-CO"/>
          </a:p>
        </p:txBody>
      </p:sp>
      <p:sp>
        <p:nvSpPr>
          <p:cNvPr id="3" name="Footer Placeholder 2"/>
          <p:cNvSpPr>
            <a:spLocks noGrp="1"/>
          </p:cNvSpPr>
          <p:nvPr>
            <p:ph type="ftr" sz="quarter" idx="11"/>
          </p:nvPr>
        </p:nvSpPr>
        <p:spPr/>
        <p:txBody>
          <a:bodyPr/>
          <a:lstStyle/>
          <a:p>
            <a:endParaRPr lang="es-ES" altLang="es-CO"/>
          </a:p>
        </p:txBody>
      </p:sp>
      <p:sp>
        <p:nvSpPr>
          <p:cNvPr id="4" name="Slide Number Placeholder 3"/>
          <p:cNvSpPr>
            <a:spLocks noGrp="1"/>
          </p:cNvSpPr>
          <p:nvPr>
            <p:ph type="sldNum" sz="quarter" idx="12"/>
          </p:nvPr>
        </p:nvSpPr>
        <p:spPr/>
        <p:txBody>
          <a:bodyPr/>
          <a:lstStyle/>
          <a:p>
            <a:fld id="{7BD85639-8A14-42A8-993B-BA9981375EB6}" type="slidenum">
              <a:rPr lang="es-ES" altLang="es-CO" smtClean="0"/>
              <a:pPr/>
              <a:t>‹Nº›</a:t>
            </a:fld>
            <a:endParaRPr lang="es-ES" altLang="es-CO"/>
          </a:p>
        </p:txBody>
      </p:sp>
    </p:spTree>
    <p:extLst>
      <p:ext uri="{BB962C8B-B14F-4D97-AF65-F5344CB8AC3E}">
        <p14:creationId xmlns:p14="http://schemas.microsoft.com/office/powerpoint/2010/main" val="9479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endParaRPr lang="es-ES" altLang="es-CO"/>
          </a:p>
        </p:txBody>
      </p:sp>
      <p:sp>
        <p:nvSpPr>
          <p:cNvPr id="6" name="Footer Placeholder 5"/>
          <p:cNvSpPr>
            <a:spLocks noGrp="1"/>
          </p:cNvSpPr>
          <p:nvPr>
            <p:ph type="ftr" sz="quarter" idx="11"/>
          </p:nvPr>
        </p:nvSpPr>
        <p:spPr/>
        <p:txBody>
          <a:bodyPr/>
          <a:lstStyle/>
          <a:p>
            <a:endParaRPr lang="es-ES" altLang="es-CO"/>
          </a:p>
        </p:txBody>
      </p:sp>
      <p:sp>
        <p:nvSpPr>
          <p:cNvPr id="7" name="Slide Number Placeholder 6"/>
          <p:cNvSpPr>
            <a:spLocks noGrp="1"/>
          </p:cNvSpPr>
          <p:nvPr>
            <p:ph type="sldNum" sz="quarter" idx="12"/>
          </p:nvPr>
        </p:nvSpPr>
        <p:spPr/>
        <p:txBody>
          <a:bodyPr/>
          <a:lstStyle/>
          <a:p>
            <a:fld id="{DC6FF826-E040-4FCF-B2CE-1F922150781A}" type="slidenum">
              <a:rPr lang="es-ES" altLang="es-CO" smtClean="0"/>
              <a:pPr/>
              <a:t>‹Nº›</a:t>
            </a:fld>
            <a:endParaRPr lang="es-ES" altLang="es-CO"/>
          </a:p>
        </p:txBody>
      </p:sp>
    </p:spTree>
    <p:extLst>
      <p:ext uri="{BB962C8B-B14F-4D97-AF65-F5344CB8AC3E}">
        <p14:creationId xmlns:p14="http://schemas.microsoft.com/office/powerpoint/2010/main" val="168576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endParaRPr lang="es-ES" altLang="es-CO"/>
          </a:p>
        </p:txBody>
      </p:sp>
      <p:sp>
        <p:nvSpPr>
          <p:cNvPr id="6" name="Footer Placeholder 5"/>
          <p:cNvSpPr>
            <a:spLocks noGrp="1"/>
          </p:cNvSpPr>
          <p:nvPr>
            <p:ph type="ftr" sz="quarter" idx="11"/>
          </p:nvPr>
        </p:nvSpPr>
        <p:spPr/>
        <p:txBody>
          <a:bodyPr/>
          <a:lstStyle/>
          <a:p>
            <a:endParaRPr lang="es-ES" altLang="es-CO"/>
          </a:p>
        </p:txBody>
      </p:sp>
      <p:sp>
        <p:nvSpPr>
          <p:cNvPr id="7" name="Slide Number Placeholder 6"/>
          <p:cNvSpPr>
            <a:spLocks noGrp="1"/>
          </p:cNvSpPr>
          <p:nvPr>
            <p:ph type="sldNum" sz="quarter" idx="12"/>
          </p:nvPr>
        </p:nvSpPr>
        <p:spPr/>
        <p:txBody>
          <a:bodyPr/>
          <a:lstStyle/>
          <a:p>
            <a:fld id="{2423BC4E-8982-4677-9FEA-3BEB7D10C4F5}" type="slidenum">
              <a:rPr lang="es-ES" altLang="es-CO" smtClean="0"/>
              <a:pPr/>
              <a:t>‹Nº›</a:t>
            </a:fld>
            <a:endParaRPr lang="es-ES" altLang="es-CO"/>
          </a:p>
        </p:txBody>
      </p:sp>
    </p:spTree>
    <p:extLst>
      <p:ext uri="{BB962C8B-B14F-4D97-AF65-F5344CB8AC3E}">
        <p14:creationId xmlns:p14="http://schemas.microsoft.com/office/powerpoint/2010/main" val="89936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endParaRPr lang="es-ES" altLang="es-CO"/>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s-ES" altLang="es-CO"/>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00DDEA02-8EC3-4D1F-BA40-E138AF4F0EE4}" type="slidenum">
              <a:rPr lang="es-ES" altLang="es-CO" smtClean="0"/>
              <a:pPr/>
              <a:t>‹Nº›</a:t>
            </a:fld>
            <a:endParaRPr lang="es-ES" altLang="es-CO"/>
          </a:p>
        </p:txBody>
      </p:sp>
    </p:spTree>
    <p:extLst>
      <p:ext uri="{BB962C8B-B14F-4D97-AF65-F5344CB8AC3E}">
        <p14:creationId xmlns:p14="http://schemas.microsoft.com/office/powerpoint/2010/main" val="98234614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5" r:id="rId12"/>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509" y="260648"/>
            <a:ext cx="9153015" cy="63367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algn="ctr"/>
            <a:r>
              <a:rPr lang="es-ES_tradnl" altLang="es-CO" b="1" dirty="0">
                <a:solidFill>
                  <a:srgbClr val="00B050"/>
                </a:solidFill>
              </a:rPr>
              <a:t>Probabilidad</a:t>
            </a:r>
          </a:p>
        </p:txBody>
      </p:sp>
      <p:sp>
        <p:nvSpPr>
          <p:cNvPr id="12291"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12303" name="Text Box 15"/>
          <p:cNvSpPr txBox="1">
            <a:spLocks noChangeArrowheads="1"/>
          </p:cNvSpPr>
          <p:nvPr/>
        </p:nvSpPr>
        <p:spPr bwMode="auto">
          <a:xfrm>
            <a:off x="539750" y="1800083"/>
            <a:ext cx="80645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eaLnBrk="0" hangingPunct="0">
              <a:spcBef>
                <a:spcPct val="50000"/>
              </a:spcBef>
              <a:buFont typeface="Wingdings" panose="05000000000000000000" pitchFamily="2" charset="2"/>
              <a:buChar char="q"/>
            </a:pPr>
            <a:r>
              <a:rPr kumimoji="1" lang="es-ES" altLang="es-CO" sz="2400" b="1" dirty="0">
                <a:solidFill>
                  <a:srgbClr val="C00000"/>
                </a:solidFill>
                <a:latin typeface="Times New Roman" panose="02020603050405020304" pitchFamily="18" charset="0"/>
                <a:cs typeface="Times New Roman" panose="02020603050405020304" pitchFamily="18" charset="0"/>
              </a:rPr>
              <a:t>Enfoque CLÁSICO o </a:t>
            </a:r>
            <a:r>
              <a:rPr kumimoji="1" lang="es-ES" altLang="es-CO" sz="2400" b="1" i="1" dirty="0">
                <a:solidFill>
                  <a:srgbClr val="C00000"/>
                </a:solidFill>
                <a:latin typeface="Times New Roman" panose="02020603050405020304" pitchFamily="18" charset="0"/>
                <a:cs typeface="Times New Roman" panose="02020603050405020304" pitchFamily="18" charset="0"/>
              </a:rPr>
              <a:t>a priori </a:t>
            </a:r>
            <a:r>
              <a:rPr kumimoji="1" lang="es-ES" altLang="es-CO" sz="2400" b="1" dirty="0">
                <a:solidFill>
                  <a:srgbClr val="C00000"/>
                </a:solidFill>
                <a:latin typeface="Times New Roman" panose="02020603050405020304" pitchFamily="18" charset="0"/>
                <a:ea typeface="Times New Roman" panose="02020603050405020304" pitchFamily="18" charset="0"/>
                <a:cs typeface="Garamond" panose="02020404030301010803" pitchFamily="18" charset="0"/>
              </a:rPr>
              <a:t>(Laplace, 1812):</a:t>
            </a:r>
          </a:p>
          <a:p>
            <a:pPr marL="342900" indent="-342900" algn="just" eaLnBrk="0" hangingPunct="0">
              <a:spcBef>
                <a:spcPct val="50000"/>
              </a:spcBef>
              <a:buFont typeface="Wingdings" panose="05000000000000000000" pitchFamily="2" charset="2"/>
              <a:buChar char="q"/>
            </a:pPr>
            <a:r>
              <a:rPr kumimoji="1" lang="es-ES" altLang="es-CO" sz="2400" b="1" dirty="0">
                <a:latin typeface="Times New Roman" panose="02020603050405020304" pitchFamily="18" charset="0"/>
                <a:cs typeface="Times New Roman" panose="02020603050405020304" pitchFamily="18" charset="0"/>
              </a:rPr>
              <a:t>Si el espacio muestral de un experimento aleatorio tiene </a:t>
            </a:r>
            <a:r>
              <a:rPr kumimoji="1" lang="es-ES" altLang="es-CO" sz="2400" b="1" i="1" dirty="0">
                <a:solidFill>
                  <a:srgbClr val="C00000"/>
                </a:solidFill>
                <a:latin typeface="Times New Roman" panose="02020603050405020304" pitchFamily="18" charset="0"/>
                <a:cs typeface="Times New Roman" panose="02020603050405020304" pitchFamily="18" charset="0"/>
              </a:rPr>
              <a:t>N</a:t>
            </a:r>
            <a:r>
              <a:rPr kumimoji="1" lang="es-ES" altLang="es-CO" sz="2400" b="1" dirty="0">
                <a:latin typeface="Times New Roman" panose="02020603050405020304" pitchFamily="18" charset="0"/>
                <a:cs typeface="Times New Roman" panose="02020603050405020304" pitchFamily="18" charset="0"/>
              </a:rPr>
              <a:t> elementos y un evento </a:t>
            </a:r>
            <a:r>
              <a:rPr kumimoji="1" lang="es-ES" altLang="es-CO" sz="2400" b="1" dirty="0">
                <a:solidFill>
                  <a:srgbClr val="C00000"/>
                </a:solidFill>
                <a:latin typeface="Times New Roman" panose="02020603050405020304" pitchFamily="18" charset="0"/>
                <a:cs typeface="Times New Roman" panose="02020603050405020304" pitchFamily="18" charset="0"/>
              </a:rPr>
              <a:t>A</a:t>
            </a:r>
            <a:r>
              <a:rPr kumimoji="1" lang="es-ES" altLang="es-CO" sz="2400" b="1" dirty="0">
                <a:latin typeface="Times New Roman" panose="02020603050405020304" pitchFamily="18" charset="0"/>
                <a:cs typeface="Times New Roman" panose="02020603050405020304" pitchFamily="18" charset="0"/>
              </a:rPr>
              <a:t> consta de </a:t>
            </a:r>
            <a:r>
              <a:rPr kumimoji="1" lang="es-ES" altLang="es-CO" sz="2400" b="1" dirty="0">
                <a:solidFill>
                  <a:srgbClr val="C00000"/>
                </a:solidFill>
                <a:latin typeface="Times New Roman" panose="02020603050405020304" pitchFamily="18" charset="0"/>
                <a:cs typeface="Times New Roman" panose="02020603050405020304" pitchFamily="18" charset="0"/>
              </a:rPr>
              <a:t>k</a:t>
            </a:r>
            <a:r>
              <a:rPr kumimoji="1" lang="es-ES" altLang="es-CO" sz="2400" b="1" dirty="0">
                <a:latin typeface="Times New Roman" panose="02020603050405020304" pitchFamily="18" charset="0"/>
                <a:cs typeface="Times New Roman" panose="02020603050405020304" pitchFamily="18" charset="0"/>
              </a:rPr>
              <a:t> elementos.</a:t>
            </a:r>
          </a:p>
          <a:p>
            <a:pPr marL="342900" indent="-342900" algn="just" eaLnBrk="0" hangingPunct="0">
              <a:spcBef>
                <a:spcPct val="50000"/>
              </a:spcBef>
              <a:buFont typeface="Wingdings" panose="05000000000000000000" pitchFamily="2" charset="2"/>
              <a:buChar char="q"/>
            </a:pPr>
            <a:r>
              <a:rPr kumimoji="1" lang="es-ES" altLang="es-CO" sz="2400" b="1" dirty="0">
                <a:latin typeface="Times New Roman" panose="02020603050405020304" pitchFamily="18" charset="0"/>
                <a:cs typeface="Times New Roman" panose="02020603050405020304" pitchFamily="18" charset="0"/>
              </a:rPr>
              <a:t>La probabilidad de que el evento A ocurra es:</a:t>
            </a:r>
          </a:p>
        </p:txBody>
      </p:sp>
      <p:sp>
        <p:nvSpPr>
          <p:cNvPr id="12305" name="Rectangle 1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graphicFrame>
        <p:nvGraphicFramePr>
          <p:cNvPr id="12304" name="Object 16"/>
          <p:cNvGraphicFramePr>
            <a:graphicFrameLocks noChangeAspect="1"/>
          </p:cNvGraphicFramePr>
          <p:nvPr>
            <p:extLst>
              <p:ext uri="{D42A27DB-BD31-4B8C-83A1-F6EECF244321}">
                <p14:modId xmlns:p14="http://schemas.microsoft.com/office/powerpoint/2010/main" val="1551226973"/>
              </p:ext>
            </p:extLst>
          </p:nvPr>
        </p:nvGraphicFramePr>
        <p:xfrm>
          <a:off x="2267744" y="4067177"/>
          <a:ext cx="4192587" cy="912812"/>
        </p:xfrm>
        <a:graphic>
          <a:graphicData uri="http://schemas.openxmlformats.org/presentationml/2006/ole">
            <mc:AlternateContent xmlns:mc="http://schemas.openxmlformats.org/markup-compatibility/2006">
              <mc:Choice xmlns:v="urn:schemas-microsoft-com:vml" Requires="v">
                <p:oleObj name="Ecuación" r:id="rId2" imgW="1968480" imgH="431640" progId="Equation.3">
                  <p:embed/>
                </p:oleObj>
              </mc:Choice>
              <mc:Fallback>
                <p:oleObj name="Ecuación" r:id="rId2" imgW="1968480" imgH="431640" progId="Equation.3">
                  <p:embed/>
                  <p:pic>
                    <p:nvPicPr>
                      <p:cNvPr id="0" name="Object 16"/>
                      <p:cNvPicPr>
                        <a:picLocks noChangeAspect="1" noChangeArrowheads="1"/>
                      </p:cNvPicPr>
                      <p:nvPr/>
                    </p:nvPicPr>
                    <p:blipFill>
                      <a:blip r:embed="rId3"/>
                      <a:srcRect/>
                      <a:stretch>
                        <a:fillRect/>
                      </a:stretch>
                    </p:blipFill>
                    <p:spPr bwMode="auto">
                      <a:xfrm>
                        <a:off x="2267744" y="4067177"/>
                        <a:ext cx="4192587" cy="91281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03">
                                            <p:txEl>
                                              <p:pRg st="0" end="0"/>
                                            </p:txEl>
                                          </p:spTgt>
                                        </p:tgtEl>
                                        <p:attrNameLst>
                                          <p:attrName>style.visibility</p:attrName>
                                        </p:attrNameLst>
                                      </p:cBhvr>
                                      <p:to>
                                        <p:strVal val="visible"/>
                                      </p:to>
                                    </p:set>
                                    <p:animEffect transition="in" filter="fade">
                                      <p:cBhvr>
                                        <p:cTn id="7" dur="1000"/>
                                        <p:tgtEl>
                                          <p:spTgt spid="12303">
                                            <p:txEl>
                                              <p:pRg st="0" end="0"/>
                                            </p:txEl>
                                          </p:spTgt>
                                        </p:tgtEl>
                                      </p:cBhvr>
                                    </p:animEffect>
                                    <p:anim calcmode="lin" valueType="num">
                                      <p:cBhvr>
                                        <p:cTn id="8" dur="1000" fill="hold"/>
                                        <p:tgtEl>
                                          <p:spTgt spid="123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3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303">
                                            <p:txEl>
                                              <p:pRg st="1" end="1"/>
                                            </p:txEl>
                                          </p:spTgt>
                                        </p:tgtEl>
                                        <p:attrNameLst>
                                          <p:attrName>style.visibility</p:attrName>
                                        </p:attrNameLst>
                                      </p:cBhvr>
                                      <p:to>
                                        <p:strVal val="visible"/>
                                      </p:to>
                                    </p:set>
                                    <p:animEffect transition="in" filter="fade">
                                      <p:cBhvr>
                                        <p:cTn id="12" dur="1000"/>
                                        <p:tgtEl>
                                          <p:spTgt spid="12303">
                                            <p:txEl>
                                              <p:pRg st="1" end="1"/>
                                            </p:txEl>
                                          </p:spTgt>
                                        </p:tgtEl>
                                      </p:cBhvr>
                                    </p:animEffect>
                                    <p:anim calcmode="lin" valueType="num">
                                      <p:cBhvr>
                                        <p:cTn id="13" dur="1000" fill="hold"/>
                                        <p:tgtEl>
                                          <p:spTgt spid="123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3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303">
                                            <p:txEl>
                                              <p:pRg st="2" end="2"/>
                                            </p:txEl>
                                          </p:spTgt>
                                        </p:tgtEl>
                                        <p:attrNameLst>
                                          <p:attrName>style.visibility</p:attrName>
                                        </p:attrNameLst>
                                      </p:cBhvr>
                                      <p:to>
                                        <p:strVal val="visible"/>
                                      </p:to>
                                    </p:set>
                                    <p:animEffect transition="in" filter="fade">
                                      <p:cBhvr>
                                        <p:cTn id="17" dur="1000"/>
                                        <p:tgtEl>
                                          <p:spTgt spid="12303">
                                            <p:txEl>
                                              <p:pRg st="2" end="2"/>
                                            </p:txEl>
                                          </p:spTgt>
                                        </p:tgtEl>
                                      </p:cBhvr>
                                    </p:animEffect>
                                    <p:anim calcmode="lin" valueType="num">
                                      <p:cBhvr>
                                        <p:cTn id="18" dur="1000" fill="hold"/>
                                        <p:tgtEl>
                                          <p:spTgt spid="123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23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304"/>
                                        </p:tgtEl>
                                        <p:attrNameLst>
                                          <p:attrName>style.visibility</p:attrName>
                                        </p:attrNameLst>
                                      </p:cBhvr>
                                      <p:to>
                                        <p:strVal val="visible"/>
                                      </p:to>
                                    </p:set>
                                    <p:anim calcmode="lin" valueType="num">
                                      <p:cBhvr additive="base">
                                        <p:cTn id="24" dur="500" fill="hold"/>
                                        <p:tgtEl>
                                          <p:spTgt spid="12304"/>
                                        </p:tgtEl>
                                        <p:attrNameLst>
                                          <p:attrName>ppt_x</p:attrName>
                                        </p:attrNameLst>
                                      </p:cBhvr>
                                      <p:tavLst>
                                        <p:tav tm="0">
                                          <p:val>
                                            <p:strVal val="#ppt_x"/>
                                          </p:val>
                                        </p:tav>
                                        <p:tav tm="100000">
                                          <p:val>
                                            <p:strVal val="#ppt_x"/>
                                          </p:val>
                                        </p:tav>
                                      </p:tavLst>
                                    </p:anim>
                                    <p:anim calcmode="lin" valueType="num">
                                      <p:cBhvr additive="base">
                                        <p:cTn id="25" dur="500" fill="hold"/>
                                        <p:tgtEl>
                                          <p:spTgt spid="123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85736" y="-87858"/>
            <a:ext cx="8018405" cy="1356360"/>
          </a:xfrm>
        </p:spPr>
        <p:txBody>
          <a:bodyPr/>
          <a:lstStyle/>
          <a:p>
            <a:pPr algn="ctr"/>
            <a:r>
              <a:rPr lang="es-ES_tradnl" altLang="es-CO" b="1" dirty="0">
                <a:solidFill>
                  <a:srgbClr val="00B050"/>
                </a:solidFill>
              </a:rPr>
              <a:t>Operaciones con Evento o Suceso</a:t>
            </a:r>
            <a:endParaRPr lang="es-ES_tradnl" altLang="es-CO" dirty="0"/>
          </a:p>
        </p:txBody>
      </p:sp>
      <p:sp>
        <p:nvSpPr>
          <p:cNvPr id="78851"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grpSp>
        <p:nvGrpSpPr>
          <p:cNvPr id="78932" name="Group 84"/>
          <p:cNvGrpSpPr>
            <a:grpSpLocks/>
          </p:cNvGrpSpPr>
          <p:nvPr/>
        </p:nvGrpSpPr>
        <p:grpSpPr bwMode="auto">
          <a:xfrm>
            <a:off x="432202" y="1147550"/>
            <a:ext cx="2678611" cy="1912279"/>
            <a:chOff x="4798" y="255"/>
            <a:chExt cx="1316" cy="1134"/>
          </a:xfrm>
        </p:grpSpPr>
        <p:sp>
          <p:nvSpPr>
            <p:cNvPr id="78933" name="Rectangle 85"/>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5" name="Oval 87"/>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6" name="Oval 88"/>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7" name="Oval 89"/>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8" name="Oval 90"/>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9" name="Oval 91"/>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0" name="Oval 92"/>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1" name="Oval 93"/>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2" name="Oval 94"/>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3" name="Oval 95"/>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grpSp>
        <p:nvGrpSpPr>
          <p:cNvPr id="78944" name="Group 96"/>
          <p:cNvGrpSpPr>
            <a:grpSpLocks/>
          </p:cNvGrpSpPr>
          <p:nvPr/>
        </p:nvGrpSpPr>
        <p:grpSpPr bwMode="auto">
          <a:xfrm>
            <a:off x="4211639" y="1147550"/>
            <a:ext cx="3816745" cy="2569482"/>
            <a:chOff x="4798" y="1434"/>
            <a:chExt cx="1316" cy="1134"/>
          </a:xfrm>
        </p:grpSpPr>
        <p:grpSp>
          <p:nvGrpSpPr>
            <p:cNvPr id="78945" name="Group 97"/>
            <p:cNvGrpSpPr>
              <a:grpSpLocks/>
            </p:cNvGrpSpPr>
            <p:nvPr/>
          </p:nvGrpSpPr>
          <p:grpSpPr bwMode="auto">
            <a:xfrm>
              <a:off x="4798" y="1434"/>
              <a:ext cx="1316" cy="1134"/>
              <a:chOff x="4798" y="255"/>
              <a:chExt cx="1316" cy="1134"/>
            </a:xfrm>
          </p:grpSpPr>
          <p:sp>
            <p:nvSpPr>
              <p:cNvPr id="78946" name="Rectangle 98"/>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8" name="Oval 100"/>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9" name="Oval 101"/>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0" name="Oval 102"/>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1" name="Oval 103"/>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2" name="Oval 104"/>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3" name="Oval 105"/>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4" name="Oval 106"/>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5" name="Oval 107"/>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6" name="Oval 108"/>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78957" name="Oval 109"/>
            <p:cNvSpPr>
              <a:spLocks noChangeArrowheads="1"/>
            </p:cNvSpPr>
            <p:nvPr/>
          </p:nvSpPr>
          <p:spPr bwMode="auto">
            <a:xfrm>
              <a:off x="4889" y="1706"/>
              <a:ext cx="454" cy="817"/>
            </a:xfrm>
            <a:prstGeom prst="ellipse">
              <a:avLst/>
            </a:prstGeom>
            <a:solidFill>
              <a:srgbClr val="FFCC99">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a:latin typeface="Arial" panose="020B0604020202020204" pitchFamily="34" charset="0"/>
              </a:endParaRPr>
            </a:p>
          </p:txBody>
        </p:sp>
        <p:sp>
          <p:nvSpPr>
            <p:cNvPr id="78958" name="Text Box 110"/>
            <p:cNvSpPr txBox="1">
              <a:spLocks noChangeArrowheads="1"/>
            </p:cNvSpPr>
            <p:nvPr/>
          </p:nvSpPr>
          <p:spPr bwMode="auto">
            <a:xfrm>
              <a:off x="4844" y="1534"/>
              <a:ext cx="17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s-ES" altLang="es-CO" sz="3200" b="1" dirty="0">
                  <a:solidFill>
                    <a:srgbClr val="00B050"/>
                  </a:solidFill>
                  <a:latin typeface="Verdana" panose="020B0604030504040204" pitchFamily="34" charset="0"/>
                </a:rPr>
                <a:t>A</a:t>
              </a:r>
            </a:p>
          </p:txBody>
        </p:sp>
        <p:sp>
          <p:nvSpPr>
            <p:cNvPr id="78959" name="Text Box 111"/>
            <p:cNvSpPr txBox="1">
              <a:spLocks noChangeArrowheads="1"/>
            </p:cNvSpPr>
            <p:nvPr/>
          </p:nvSpPr>
          <p:spPr bwMode="auto">
            <a:xfrm>
              <a:off x="5602" y="2028"/>
              <a:ext cx="22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s-ES" altLang="es-CO" sz="3200" b="1" dirty="0">
                  <a:solidFill>
                    <a:srgbClr val="00B050"/>
                  </a:solidFill>
                  <a:latin typeface="Verdana" panose="020B0604030504040204" pitchFamily="34" charset="0"/>
                </a:rPr>
                <a:t>A’</a:t>
              </a:r>
            </a:p>
          </p:txBody>
        </p:sp>
      </p:grpSp>
      <p:grpSp>
        <p:nvGrpSpPr>
          <p:cNvPr id="78976" name="Group 128"/>
          <p:cNvGrpSpPr>
            <a:grpSpLocks/>
          </p:cNvGrpSpPr>
          <p:nvPr/>
        </p:nvGrpSpPr>
        <p:grpSpPr bwMode="auto">
          <a:xfrm>
            <a:off x="432202" y="3913834"/>
            <a:ext cx="4075470" cy="2630910"/>
            <a:chOff x="4798" y="2659"/>
            <a:chExt cx="1316" cy="1134"/>
          </a:xfrm>
        </p:grpSpPr>
        <p:grpSp>
          <p:nvGrpSpPr>
            <p:cNvPr id="78977" name="Group 129"/>
            <p:cNvGrpSpPr>
              <a:grpSpLocks/>
            </p:cNvGrpSpPr>
            <p:nvPr/>
          </p:nvGrpSpPr>
          <p:grpSpPr bwMode="auto">
            <a:xfrm>
              <a:off x="4798" y="2659"/>
              <a:ext cx="1316" cy="1134"/>
              <a:chOff x="4798" y="255"/>
              <a:chExt cx="1316" cy="1134"/>
            </a:xfrm>
          </p:grpSpPr>
          <p:sp>
            <p:nvSpPr>
              <p:cNvPr id="78978" name="Rectangle 130"/>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0" name="Oval 132"/>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1" name="Oval 133"/>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2" name="Oval 134"/>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3" name="Oval 135"/>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4" name="Oval 136"/>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5" name="Oval 137"/>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6" name="Oval 138"/>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7" name="Oval 139"/>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8" name="Oval 140"/>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78989" name="Oval 141"/>
            <p:cNvSpPr>
              <a:spLocks noChangeArrowheads="1"/>
            </p:cNvSpPr>
            <p:nvPr/>
          </p:nvSpPr>
          <p:spPr bwMode="auto">
            <a:xfrm>
              <a:off x="4889" y="2931"/>
              <a:ext cx="454" cy="817"/>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CC99">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a:latin typeface="Arial" panose="020B0604020202020204" pitchFamily="34" charset="0"/>
              </a:endParaRPr>
            </a:p>
          </p:txBody>
        </p:sp>
        <p:sp>
          <p:nvSpPr>
            <p:cNvPr id="78990" name="Text Box 142"/>
            <p:cNvSpPr txBox="1">
              <a:spLocks noChangeArrowheads="1"/>
            </p:cNvSpPr>
            <p:nvPr/>
          </p:nvSpPr>
          <p:spPr bwMode="auto">
            <a:xfrm>
              <a:off x="5058" y="3027"/>
              <a:ext cx="21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a:latin typeface="Arial" panose="020B0604020202020204" pitchFamily="34" charset="0"/>
                </a:rPr>
                <a:t>A</a:t>
              </a:r>
            </a:p>
          </p:txBody>
        </p:sp>
        <p:sp>
          <p:nvSpPr>
            <p:cNvPr id="78991" name="Oval 143"/>
            <p:cNvSpPr>
              <a:spLocks noChangeArrowheads="1"/>
            </p:cNvSpPr>
            <p:nvPr/>
          </p:nvSpPr>
          <p:spPr bwMode="auto">
            <a:xfrm>
              <a:off x="4844" y="3249"/>
              <a:ext cx="1088" cy="54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00">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r>
                <a:rPr kumimoji="0" lang="es-ES" altLang="es-CO" sz="1900">
                  <a:latin typeface="Arial" panose="020B0604020202020204" pitchFamily="34" charset="0"/>
                </a:rPr>
                <a:t>B</a:t>
              </a:r>
            </a:p>
          </p:txBody>
        </p:sp>
      </p:grpSp>
      <p:sp>
        <p:nvSpPr>
          <p:cNvPr id="78992" name="Freeform 144"/>
          <p:cNvSpPr>
            <a:spLocks/>
          </p:cNvSpPr>
          <p:nvPr/>
        </p:nvSpPr>
        <p:spPr bwMode="auto">
          <a:xfrm>
            <a:off x="519516" y="4547202"/>
            <a:ext cx="3424528" cy="1997542"/>
          </a:xfrm>
          <a:custGeom>
            <a:avLst/>
            <a:gdLst>
              <a:gd name="T0" fmla="*/ 31 w 1074"/>
              <a:gd name="T1" fmla="*/ 472 h 861"/>
              <a:gd name="T2" fmla="*/ 25 w 1074"/>
              <a:gd name="T3" fmla="*/ 317 h 861"/>
              <a:gd name="T4" fmla="*/ 77 w 1074"/>
              <a:gd name="T5" fmla="*/ 129 h 861"/>
              <a:gd name="T6" fmla="*/ 124 w 1074"/>
              <a:gd name="T7" fmla="*/ 51 h 861"/>
              <a:gd name="T8" fmla="*/ 252 w 1074"/>
              <a:gd name="T9" fmla="*/ 0 h 861"/>
              <a:gd name="T10" fmla="*/ 342 w 1074"/>
              <a:gd name="T11" fmla="*/ 0 h 861"/>
              <a:gd name="T12" fmla="*/ 404 w 1074"/>
              <a:gd name="T13" fmla="*/ 82 h 861"/>
              <a:gd name="T14" fmla="*/ 443 w 1074"/>
              <a:gd name="T15" fmla="*/ 168 h 861"/>
              <a:gd name="T16" fmla="*/ 479 w 1074"/>
              <a:gd name="T17" fmla="*/ 272 h 861"/>
              <a:gd name="T18" fmla="*/ 479 w 1074"/>
              <a:gd name="T19" fmla="*/ 317 h 861"/>
              <a:gd name="T20" fmla="*/ 615 w 1074"/>
              <a:gd name="T21" fmla="*/ 317 h 861"/>
              <a:gd name="T22" fmla="*/ 755 w 1074"/>
              <a:gd name="T23" fmla="*/ 332 h 861"/>
              <a:gd name="T24" fmla="*/ 932 w 1074"/>
              <a:gd name="T25" fmla="*/ 408 h 861"/>
              <a:gd name="T26" fmla="*/ 1023 w 1074"/>
              <a:gd name="T27" fmla="*/ 453 h 861"/>
              <a:gd name="T28" fmla="*/ 1074 w 1074"/>
              <a:gd name="T29" fmla="*/ 588 h 861"/>
              <a:gd name="T30" fmla="*/ 1043 w 1074"/>
              <a:gd name="T31" fmla="*/ 674 h 861"/>
              <a:gd name="T32" fmla="*/ 932 w 1074"/>
              <a:gd name="T33" fmla="*/ 771 h 861"/>
              <a:gd name="T34" fmla="*/ 705 w 1074"/>
              <a:gd name="T35" fmla="*/ 861 h 861"/>
              <a:gd name="T36" fmla="*/ 479 w 1074"/>
              <a:gd name="T37" fmla="*/ 861 h 861"/>
              <a:gd name="T38" fmla="*/ 342 w 1074"/>
              <a:gd name="T39" fmla="*/ 861 h 861"/>
              <a:gd name="T40" fmla="*/ 161 w 1074"/>
              <a:gd name="T41" fmla="*/ 816 h 861"/>
              <a:gd name="T42" fmla="*/ 70 w 1074"/>
              <a:gd name="T43" fmla="*/ 725 h 861"/>
              <a:gd name="T44" fmla="*/ 0 w 1074"/>
              <a:gd name="T45" fmla="*/ 635 h 861"/>
              <a:gd name="T46" fmla="*/ 0 w 1074"/>
              <a:gd name="T47" fmla="*/ 526 h 861"/>
              <a:gd name="T48" fmla="*/ 31 w 1074"/>
              <a:gd name="T49" fmla="*/ 472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4" h="861">
                <a:moveTo>
                  <a:pt x="31" y="472"/>
                </a:moveTo>
                <a:lnTo>
                  <a:pt x="25" y="317"/>
                </a:lnTo>
                <a:lnTo>
                  <a:pt x="77" y="129"/>
                </a:lnTo>
                <a:lnTo>
                  <a:pt x="124" y="51"/>
                </a:lnTo>
                <a:lnTo>
                  <a:pt x="252" y="0"/>
                </a:lnTo>
                <a:lnTo>
                  <a:pt x="342" y="0"/>
                </a:lnTo>
                <a:lnTo>
                  <a:pt x="404" y="82"/>
                </a:lnTo>
                <a:lnTo>
                  <a:pt x="443" y="168"/>
                </a:lnTo>
                <a:lnTo>
                  <a:pt x="479" y="272"/>
                </a:lnTo>
                <a:lnTo>
                  <a:pt x="479" y="317"/>
                </a:lnTo>
                <a:lnTo>
                  <a:pt x="615" y="317"/>
                </a:lnTo>
                <a:lnTo>
                  <a:pt x="755" y="332"/>
                </a:lnTo>
                <a:lnTo>
                  <a:pt x="932" y="408"/>
                </a:lnTo>
                <a:lnTo>
                  <a:pt x="1023" y="453"/>
                </a:lnTo>
                <a:lnTo>
                  <a:pt x="1074" y="588"/>
                </a:lnTo>
                <a:lnTo>
                  <a:pt x="1043" y="674"/>
                </a:lnTo>
                <a:lnTo>
                  <a:pt x="932" y="771"/>
                </a:lnTo>
                <a:lnTo>
                  <a:pt x="705" y="861"/>
                </a:lnTo>
                <a:lnTo>
                  <a:pt x="479" y="861"/>
                </a:lnTo>
                <a:lnTo>
                  <a:pt x="342" y="861"/>
                </a:lnTo>
                <a:lnTo>
                  <a:pt x="161" y="816"/>
                </a:lnTo>
                <a:lnTo>
                  <a:pt x="70" y="725"/>
                </a:lnTo>
                <a:lnTo>
                  <a:pt x="0" y="635"/>
                </a:lnTo>
                <a:lnTo>
                  <a:pt x="0" y="526"/>
                </a:lnTo>
                <a:lnTo>
                  <a:pt x="31" y="472"/>
                </a:lnTo>
                <a:close/>
              </a:path>
            </a:pathLst>
          </a:custGeom>
          <a:solidFill>
            <a:schemeClr val="accent1">
              <a:alpha val="30000"/>
            </a:schemeClr>
          </a:solidFill>
          <a:ln w="50800" cap="flat">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79010" name="Text Box 162"/>
          <p:cNvSpPr txBox="1">
            <a:spLocks noChangeArrowheads="1"/>
          </p:cNvSpPr>
          <p:nvPr/>
        </p:nvSpPr>
        <p:spPr bwMode="auto">
          <a:xfrm>
            <a:off x="2847687" y="4002398"/>
            <a:ext cx="1876699"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dirty="0">
                <a:latin typeface="Arial" panose="020B0604020202020204" pitchFamily="34" charset="0"/>
              </a:rPr>
              <a:t>UNIÓN</a:t>
            </a:r>
          </a:p>
        </p:txBody>
      </p:sp>
      <p:sp>
        <p:nvSpPr>
          <p:cNvPr id="2" name="CuadroTexto 1"/>
          <p:cNvSpPr txBox="1"/>
          <p:nvPr/>
        </p:nvSpPr>
        <p:spPr>
          <a:xfrm>
            <a:off x="1748492" y="2132981"/>
            <a:ext cx="391535" cy="369332"/>
          </a:xfrm>
          <a:prstGeom prst="rect">
            <a:avLst/>
          </a:prstGeom>
          <a:noFill/>
        </p:spPr>
        <p:txBody>
          <a:bodyPr wrap="square" rtlCol="0">
            <a:spAutoFit/>
          </a:bodyPr>
          <a:lstStyle/>
          <a:p>
            <a:r>
              <a:rPr lang="es-CO" b="1" dirty="0">
                <a:solidFill>
                  <a:srgbClr val="C00000"/>
                </a:solidFill>
              </a:rPr>
              <a:t>1</a:t>
            </a:r>
          </a:p>
        </p:txBody>
      </p:sp>
      <p:sp>
        <p:nvSpPr>
          <p:cNvPr id="88" name="CuadroTexto 87"/>
          <p:cNvSpPr txBox="1"/>
          <p:nvPr/>
        </p:nvSpPr>
        <p:spPr>
          <a:xfrm>
            <a:off x="850604" y="2601256"/>
            <a:ext cx="391535" cy="369332"/>
          </a:xfrm>
          <a:prstGeom prst="rect">
            <a:avLst/>
          </a:prstGeom>
          <a:noFill/>
        </p:spPr>
        <p:txBody>
          <a:bodyPr wrap="square" rtlCol="0">
            <a:spAutoFit/>
          </a:bodyPr>
          <a:lstStyle/>
          <a:p>
            <a:r>
              <a:rPr lang="es-CO" b="1" dirty="0">
                <a:solidFill>
                  <a:srgbClr val="C00000"/>
                </a:solidFill>
              </a:rPr>
              <a:t>2</a:t>
            </a:r>
          </a:p>
        </p:txBody>
      </p:sp>
      <p:sp>
        <p:nvSpPr>
          <p:cNvPr id="89" name="CuadroTexto 88"/>
          <p:cNvSpPr txBox="1"/>
          <p:nvPr/>
        </p:nvSpPr>
        <p:spPr>
          <a:xfrm>
            <a:off x="2348831" y="1839723"/>
            <a:ext cx="391535" cy="369332"/>
          </a:xfrm>
          <a:prstGeom prst="rect">
            <a:avLst/>
          </a:prstGeom>
          <a:noFill/>
        </p:spPr>
        <p:txBody>
          <a:bodyPr wrap="square" rtlCol="0">
            <a:spAutoFit/>
          </a:bodyPr>
          <a:lstStyle/>
          <a:p>
            <a:r>
              <a:rPr lang="es-CO" b="1" dirty="0">
                <a:solidFill>
                  <a:srgbClr val="C00000"/>
                </a:solidFill>
              </a:rPr>
              <a:t>3</a:t>
            </a:r>
          </a:p>
        </p:txBody>
      </p:sp>
      <p:sp>
        <p:nvSpPr>
          <p:cNvPr id="90" name="CuadroTexto 89"/>
          <p:cNvSpPr txBox="1"/>
          <p:nvPr/>
        </p:nvSpPr>
        <p:spPr>
          <a:xfrm>
            <a:off x="1695127" y="1463609"/>
            <a:ext cx="391535" cy="369332"/>
          </a:xfrm>
          <a:prstGeom prst="rect">
            <a:avLst/>
          </a:prstGeom>
          <a:noFill/>
        </p:spPr>
        <p:txBody>
          <a:bodyPr wrap="square" rtlCol="0">
            <a:spAutoFit/>
          </a:bodyPr>
          <a:lstStyle/>
          <a:p>
            <a:r>
              <a:rPr lang="es-CO" b="1" dirty="0">
                <a:solidFill>
                  <a:srgbClr val="C00000"/>
                </a:solidFill>
              </a:rPr>
              <a:t>4</a:t>
            </a:r>
          </a:p>
        </p:txBody>
      </p:sp>
      <p:sp>
        <p:nvSpPr>
          <p:cNvPr id="91" name="CuadroTexto 90"/>
          <p:cNvSpPr txBox="1"/>
          <p:nvPr/>
        </p:nvSpPr>
        <p:spPr>
          <a:xfrm>
            <a:off x="601540" y="1641844"/>
            <a:ext cx="391535" cy="369332"/>
          </a:xfrm>
          <a:prstGeom prst="rect">
            <a:avLst/>
          </a:prstGeom>
          <a:noFill/>
        </p:spPr>
        <p:txBody>
          <a:bodyPr wrap="square" rtlCol="0">
            <a:spAutoFit/>
          </a:bodyPr>
          <a:lstStyle/>
          <a:p>
            <a:r>
              <a:rPr lang="es-CO" b="1" dirty="0">
                <a:solidFill>
                  <a:srgbClr val="C00000"/>
                </a:solidFill>
              </a:rPr>
              <a:t>5</a:t>
            </a:r>
          </a:p>
        </p:txBody>
      </p:sp>
      <p:sp>
        <p:nvSpPr>
          <p:cNvPr id="92" name="CuadroTexto 91"/>
          <p:cNvSpPr txBox="1"/>
          <p:nvPr/>
        </p:nvSpPr>
        <p:spPr>
          <a:xfrm>
            <a:off x="1581934" y="2527452"/>
            <a:ext cx="391535" cy="369332"/>
          </a:xfrm>
          <a:prstGeom prst="rect">
            <a:avLst/>
          </a:prstGeom>
          <a:noFill/>
        </p:spPr>
        <p:txBody>
          <a:bodyPr wrap="square" rtlCol="0">
            <a:spAutoFit/>
          </a:bodyPr>
          <a:lstStyle/>
          <a:p>
            <a:r>
              <a:rPr lang="es-CO" b="1" dirty="0">
                <a:solidFill>
                  <a:srgbClr val="C00000"/>
                </a:solidFill>
              </a:rPr>
              <a:t>6</a:t>
            </a:r>
          </a:p>
        </p:txBody>
      </p:sp>
      <p:sp>
        <p:nvSpPr>
          <p:cNvPr id="93" name="CuadroTexto 92"/>
          <p:cNvSpPr txBox="1"/>
          <p:nvPr/>
        </p:nvSpPr>
        <p:spPr>
          <a:xfrm>
            <a:off x="962740" y="2158120"/>
            <a:ext cx="307216" cy="369332"/>
          </a:xfrm>
          <a:prstGeom prst="rect">
            <a:avLst/>
          </a:prstGeom>
          <a:noFill/>
        </p:spPr>
        <p:txBody>
          <a:bodyPr wrap="square" rtlCol="0">
            <a:spAutoFit/>
          </a:bodyPr>
          <a:lstStyle/>
          <a:p>
            <a:r>
              <a:rPr lang="es-CO" b="1" dirty="0">
                <a:solidFill>
                  <a:srgbClr val="C00000"/>
                </a:solidFill>
              </a:rPr>
              <a:t>7</a:t>
            </a:r>
          </a:p>
        </p:txBody>
      </p:sp>
      <p:sp>
        <p:nvSpPr>
          <p:cNvPr id="94" name="CuadroTexto 93"/>
          <p:cNvSpPr txBox="1"/>
          <p:nvPr/>
        </p:nvSpPr>
        <p:spPr>
          <a:xfrm>
            <a:off x="2218541" y="2548008"/>
            <a:ext cx="391535" cy="369332"/>
          </a:xfrm>
          <a:prstGeom prst="rect">
            <a:avLst/>
          </a:prstGeom>
          <a:noFill/>
        </p:spPr>
        <p:txBody>
          <a:bodyPr wrap="square" rtlCol="0">
            <a:spAutoFit/>
          </a:bodyPr>
          <a:lstStyle/>
          <a:p>
            <a:r>
              <a:rPr lang="es-CO" b="1" dirty="0">
                <a:solidFill>
                  <a:srgbClr val="C00000"/>
                </a:solidFill>
              </a:rPr>
              <a:t>8</a:t>
            </a:r>
          </a:p>
        </p:txBody>
      </p:sp>
      <p:sp>
        <p:nvSpPr>
          <p:cNvPr id="95" name="CuadroTexto 94"/>
          <p:cNvSpPr txBox="1"/>
          <p:nvPr/>
        </p:nvSpPr>
        <p:spPr>
          <a:xfrm>
            <a:off x="6101337" y="1617332"/>
            <a:ext cx="391535" cy="369332"/>
          </a:xfrm>
          <a:prstGeom prst="rect">
            <a:avLst/>
          </a:prstGeom>
          <a:noFill/>
        </p:spPr>
        <p:txBody>
          <a:bodyPr wrap="square" rtlCol="0">
            <a:spAutoFit/>
          </a:bodyPr>
          <a:lstStyle/>
          <a:p>
            <a:r>
              <a:rPr lang="es-CO" b="1" dirty="0">
                <a:solidFill>
                  <a:srgbClr val="C00000"/>
                </a:solidFill>
              </a:rPr>
              <a:t>9</a:t>
            </a:r>
          </a:p>
        </p:txBody>
      </p:sp>
      <p:sp>
        <p:nvSpPr>
          <p:cNvPr id="96" name="CuadroTexto 95"/>
          <p:cNvSpPr txBox="1"/>
          <p:nvPr/>
        </p:nvSpPr>
        <p:spPr>
          <a:xfrm>
            <a:off x="5106812" y="2018213"/>
            <a:ext cx="391535" cy="369332"/>
          </a:xfrm>
          <a:prstGeom prst="rect">
            <a:avLst/>
          </a:prstGeom>
          <a:noFill/>
        </p:spPr>
        <p:txBody>
          <a:bodyPr wrap="square" rtlCol="0">
            <a:spAutoFit/>
          </a:bodyPr>
          <a:lstStyle/>
          <a:p>
            <a:r>
              <a:rPr lang="es-CO" b="1" dirty="0">
                <a:solidFill>
                  <a:srgbClr val="C00000"/>
                </a:solidFill>
              </a:rPr>
              <a:t>1</a:t>
            </a:r>
          </a:p>
        </p:txBody>
      </p:sp>
      <p:sp>
        <p:nvSpPr>
          <p:cNvPr id="97" name="CuadroTexto 96"/>
          <p:cNvSpPr txBox="1"/>
          <p:nvPr/>
        </p:nvSpPr>
        <p:spPr>
          <a:xfrm>
            <a:off x="4944103" y="2577875"/>
            <a:ext cx="391535" cy="369332"/>
          </a:xfrm>
          <a:prstGeom prst="rect">
            <a:avLst/>
          </a:prstGeom>
          <a:noFill/>
        </p:spPr>
        <p:txBody>
          <a:bodyPr wrap="square" rtlCol="0">
            <a:spAutoFit/>
          </a:bodyPr>
          <a:lstStyle/>
          <a:p>
            <a:r>
              <a:rPr lang="es-CO" b="1" dirty="0">
                <a:solidFill>
                  <a:srgbClr val="C00000"/>
                </a:solidFill>
              </a:rPr>
              <a:t>2</a:t>
            </a:r>
          </a:p>
        </p:txBody>
      </p:sp>
      <p:sp>
        <p:nvSpPr>
          <p:cNvPr id="98" name="CuadroTexto 97"/>
          <p:cNvSpPr txBox="1"/>
          <p:nvPr/>
        </p:nvSpPr>
        <p:spPr>
          <a:xfrm>
            <a:off x="5186266" y="3121650"/>
            <a:ext cx="391535" cy="369332"/>
          </a:xfrm>
          <a:prstGeom prst="rect">
            <a:avLst/>
          </a:prstGeom>
          <a:noFill/>
        </p:spPr>
        <p:txBody>
          <a:bodyPr wrap="square" rtlCol="0">
            <a:spAutoFit/>
          </a:bodyPr>
          <a:lstStyle/>
          <a:p>
            <a:r>
              <a:rPr lang="es-CO" b="1" dirty="0">
                <a:solidFill>
                  <a:srgbClr val="C00000"/>
                </a:solidFill>
              </a:rPr>
              <a:t>3</a:t>
            </a:r>
          </a:p>
        </p:txBody>
      </p:sp>
      <p:sp>
        <p:nvSpPr>
          <p:cNvPr id="99" name="CuadroTexto 98"/>
          <p:cNvSpPr txBox="1"/>
          <p:nvPr/>
        </p:nvSpPr>
        <p:spPr>
          <a:xfrm>
            <a:off x="6100048" y="2622040"/>
            <a:ext cx="391535" cy="369332"/>
          </a:xfrm>
          <a:prstGeom prst="rect">
            <a:avLst/>
          </a:prstGeom>
          <a:noFill/>
        </p:spPr>
        <p:txBody>
          <a:bodyPr wrap="square" rtlCol="0">
            <a:spAutoFit/>
          </a:bodyPr>
          <a:lstStyle/>
          <a:p>
            <a:r>
              <a:rPr lang="es-CO" b="1" dirty="0">
                <a:solidFill>
                  <a:srgbClr val="C00000"/>
                </a:solidFill>
              </a:rPr>
              <a:t>4</a:t>
            </a:r>
          </a:p>
        </p:txBody>
      </p:sp>
      <p:sp>
        <p:nvSpPr>
          <p:cNvPr id="100" name="CuadroTexto 99"/>
          <p:cNvSpPr txBox="1"/>
          <p:nvPr/>
        </p:nvSpPr>
        <p:spPr>
          <a:xfrm>
            <a:off x="5961947" y="3272402"/>
            <a:ext cx="391535" cy="369332"/>
          </a:xfrm>
          <a:prstGeom prst="rect">
            <a:avLst/>
          </a:prstGeom>
          <a:noFill/>
        </p:spPr>
        <p:txBody>
          <a:bodyPr wrap="square" rtlCol="0">
            <a:spAutoFit/>
          </a:bodyPr>
          <a:lstStyle/>
          <a:p>
            <a:r>
              <a:rPr lang="es-CO" b="1" dirty="0">
                <a:solidFill>
                  <a:srgbClr val="C00000"/>
                </a:solidFill>
              </a:rPr>
              <a:t>5</a:t>
            </a:r>
          </a:p>
        </p:txBody>
      </p:sp>
      <p:sp>
        <p:nvSpPr>
          <p:cNvPr id="101" name="CuadroTexto 100"/>
          <p:cNvSpPr txBox="1"/>
          <p:nvPr/>
        </p:nvSpPr>
        <p:spPr>
          <a:xfrm>
            <a:off x="6930635" y="3267974"/>
            <a:ext cx="391535" cy="369332"/>
          </a:xfrm>
          <a:prstGeom prst="rect">
            <a:avLst/>
          </a:prstGeom>
          <a:noFill/>
        </p:spPr>
        <p:txBody>
          <a:bodyPr wrap="square" rtlCol="0">
            <a:spAutoFit/>
          </a:bodyPr>
          <a:lstStyle/>
          <a:p>
            <a:r>
              <a:rPr lang="es-CO" b="1" dirty="0">
                <a:solidFill>
                  <a:srgbClr val="C00000"/>
                </a:solidFill>
              </a:rPr>
              <a:t>6</a:t>
            </a:r>
          </a:p>
        </p:txBody>
      </p:sp>
      <p:sp>
        <p:nvSpPr>
          <p:cNvPr id="102" name="CuadroTexto 101"/>
          <p:cNvSpPr txBox="1"/>
          <p:nvPr/>
        </p:nvSpPr>
        <p:spPr>
          <a:xfrm>
            <a:off x="7636849" y="3063943"/>
            <a:ext cx="391535" cy="369332"/>
          </a:xfrm>
          <a:prstGeom prst="rect">
            <a:avLst/>
          </a:prstGeom>
          <a:noFill/>
        </p:spPr>
        <p:txBody>
          <a:bodyPr wrap="square" rtlCol="0">
            <a:spAutoFit/>
          </a:bodyPr>
          <a:lstStyle/>
          <a:p>
            <a:r>
              <a:rPr lang="es-CO" b="1" dirty="0">
                <a:solidFill>
                  <a:srgbClr val="C00000"/>
                </a:solidFill>
              </a:rPr>
              <a:t>7</a:t>
            </a:r>
          </a:p>
        </p:txBody>
      </p:sp>
      <p:sp>
        <p:nvSpPr>
          <p:cNvPr id="103" name="CuadroTexto 102"/>
          <p:cNvSpPr txBox="1"/>
          <p:nvPr/>
        </p:nvSpPr>
        <p:spPr>
          <a:xfrm>
            <a:off x="6854071" y="2069695"/>
            <a:ext cx="391535" cy="369332"/>
          </a:xfrm>
          <a:prstGeom prst="rect">
            <a:avLst/>
          </a:prstGeom>
          <a:noFill/>
        </p:spPr>
        <p:txBody>
          <a:bodyPr wrap="square" rtlCol="0">
            <a:spAutoFit/>
          </a:bodyPr>
          <a:lstStyle/>
          <a:p>
            <a:r>
              <a:rPr lang="es-CO" b="1" dirty="0">
                <a:solidFill>
                  <a:srgbClr val="C00000"/>
                </a:solidFill>
              </a:rPr>
              <a:t>8</a:t>
            </a:r>
          </a:p>
        </p:txBody>
      </p:sp>
      <p:sp>
        <p:nvSpPr>
          <p:cNvPr id="104" name="CuadroTexto 103"/>
          <p:cNvSpPr txBox="1"/>
          <p:nvPr/>
        </p:nvSpPr>
        <p:spPr>
          <a:xfrm>
            <a:off x="2711229" y="2379756"/>
            <a:ext cx="391535" cy="369332"/>
          </a:xfrm>
          <a:prstGeom prst="rect">
            <a:avLst/>
          </a:prstGeom>
          <a:noFill/>
        </p:spPr>
        <p:txBody>
          <a:bodyPr wrap="square" rtlCol="0">
            <a:spAutoFit/>
          </a:bodyPr>
          <a:lstStyle/>
          <a:p>
            <a:r>
              <a:rPr lang="es-CO" b="1" dirty="0">
                <a:solidFill>
                  <a:srgbClr val="C00000"/>
                </a:solidFill>
              </a:rPr>
              <a:t>9</a:t>
            </a:r>
          </a:p>
        </p:txBody>
      </p:sp>
      <p:sp>
        <p:nvSpPr>
          <p:cNvPr id="105" name="CuadroTexto 104"/>
          <p:cNvSpPr txBox="1"/>
          <p:nvPr/>
        </p:nvSpPr>
        <p:spPr>
          <a:xfrm>
            <a:off x="971940" y="4754505"/>
            <a:ext cx="391535" cy="369332"/>
          </a:xfrm>
          <a:prstGeom prst="rect">
            <a:avLst/>
          </a:prstGeom>
          <a:noFill/>
        </p:spPr>
        <p:txBody>
          <a:bodyPr wrap="square" rtlCol="0">
            <a:spAutoFit/>
          </a:bodyPr>
          <a:lstStyle/>
          <a:p>
            <a:r>
              <a:rPr lang="es-CO" b="1" dirty="0">
                <a:solidFill>
                  <a:srgbClr val="C00000"/>
                </a:solidFill>
              </a:rPr>
              <a:t>1</a:t>
            </a:r>
          </a:p>
        </p:txBody>
      </p:sp>
      <p:sp>
        <p:nvSpPr>
          <p:cNvPr id="106" name="CuadroTexto 105"/>
          <p:cNvSpPr txBox="1"/>
          <p:nvPr/>
        </p:nvSpPr>
        <p:spPr>
          <a:xfrm>
            <a:off x="1236717" y="5385443"/>
            <a:ext cx="391535" cy="369332"/>
          </a:xfrm>
          <a:prstGeom prst="rect">
            <a:avLst/>
          </a:prstGeom>
          <a:noFill/>
        </p:spPr>
        <p:txBody>
          <a:bodyPr wrap="square" rtlCol="0">
            <a:spAutoFit/>
          </a:bodyPr>
          <a:lstStyle/>
          <a:p>
            <a:r>
              <a:rPr lang="es-CO" b="1" dirty="0">
                <a:solidFill>
                  <a:srgbClr val="C00000"/>
                </a:solidFill>
              </a:rPr>
              <a:t>2</a:t>
            </a:r>
          </a:p>
        </p:txBody>
      </p:sp>
      <p:sp>
        <p:nvSpPr>
          <p:cNvPr id="107" name="CuadroTexto 106"/>
          <p:cNvSpPr txBox="1"/>
          <p:nvPr/>
        </p:nvSpPr>
        <p:spPr>
          <a:xfrm>
            <a:off x="1393014" y="5833432"/>
            <a:ext cx="391535" cy="369332"/>
          </a:xfrm>
          <a:prstGeom prst="rect">
            <a:avLst/>
          </a:prstGeom>
          <a:noFill/>
        </p:spPr>
        <p:txBody>
          <a:bodyPr wrap="square" rtlCol="0">
            <a:spAutoFit/>
          </a:bodyPr>
          <a:lstStyle/>
          <a:p>
            <a:r>
              <a:rPr lang="es-CO" b="1" dirty="0">
                <a:solidFill>
                  <a:srgbClr val="C00000"/>
                </a:solidFill>
              </a:rPr>
              <a:t>3</a:t>
            </a:r>
          </a:p>
        </p:txBody>
      </p:sp>
      <p:sp>
        <p:nvSpPr>
          <p:cNvPr id="108" name="CuadroTexto 107"/>
          <p:cNvSpPr txBox="1"/>
          <p:nvPr/>
        </p:nvSpPr>
        <p:spPr>
          <a:xfrm>
            <a:off x="2453903" y="5374066"/>
            <a:ext cx="391535" cy="369332"/>
          </a:xfrm>
          <a:prstGeom prst="rect">
            <a:avLst/>
          </a:prstGeom>
          <a:noFill/>
        </p:spPr>
        <p:txBody>
          <a:bodyPr wrap="square" rtlCol="0">
            <a:spAutoFit/>
          </a:bodyPr>
          <a:lstStyle/>
          <a:p>
            <a:r>
              <a:rPr lang="es-CO" b="1" dirty="0">
                <a:solidFill>
                  <a:srgbClr val="C00000"/>
                </a:solidFill>
              </a:rPr>
              <a:t>4</a:t>
            </a:r>
          </a:p>
        </p:txBody>
      </p:sp>
      <p:sp>
        <p:nvSpPr>
          <p:cNvPr id="109" name="CuadroTexto 108"/>
          <p:cNvSpPr txBox="1"/>
          <p:nvPr/>
        </p:nvSpPr>
        <p:spPr>
          <a:xfrm>
            <a:off x="2197556" y="5913697"/>
            <a:ext cx="391535" cy="369332"/>
          </a:xfrm>
          <a:prstGeom prst="rect">
            <a:avLst/>
          </a:prstGeom>
          <a:noFill/>
        </p:spPr>
        <p:txBody>
          <a:bodyPr wrap="square" rtlCol="0">
            <a:spAutoFit/>
          </a:bodyPr>
          <a:lstStyle/>
          <a:p>
            <a:r>
              <a:rPr lang="es-CO" b="1" dirty="0">
                <a:solidFill>
                  <a:srgbClr val="C00000"/>
                </a:solidFill>
              </a:rPr>
              <a:t>5</a:t>
            </a:r>
          </a:p>
        </p:txBody>
      </p:sp>
      <p:sp>
        <p:nvSpPr>
          <p:cNvPr id="110" name="CuadroTexto 109"/>
          <p:cNvSpPr txBox="1"/>
          <p:nvPr/>
        </p:nvSpPr>
        <p:spPr>
          <a:xfrm>
            <a:off x="3078581" y="5937833"/>
            <a:ext cx="391535" cy="369332"/>
          </a:xfrm>
          <a:prstGeom prst="rect">
            <a:avLst/>
          </a:prstGeom>
          <a:noFill/>
        </p:spPr>
        <p:txBody>
          <a:bodyPr wrap="square" rtlCol="0">
            <a:spAutoFit/>
          </a:bodyPr>
          <a:lstStyle/>
          <a:p>
            <a:r>
              <a:rPr lang="es-CO" b="1" dirty="0">
                <a:solidFill>
                  <a:srgbClr val="C00000"/>
                </a:solidFill>
              </a:rPr>
              <a:t>6</a:t>
            </a:r>
          </a:p>
        </p:txBody>
      </p:sp>
      <p:sp>
        <p:nvSpPr>
          <p:cNvPr id="111" name="CuadroTexto 110"/>
          <p:cNvSpPr txBox="1"/>
          <p:nvPr/>
        </p:nvSpPr>
        <p:spPr>
          <a:xfrm>
            <a:off x="3927767" y="5952537"/>
            <a:ext cx="391535" cy="369332"/>
          </a:xfrm>
          <a:prstGeom prst="rect">
            <a:avLst/>
          </a:prstGeom>
          <a:noFill/>
        </p:spPr>
        <p:txBody>
          <a:bodyPr wrap="square" rtlCol="0">
            <a:spAutoFit/>
          </a:bodyPr>
          <a:lstStyle/>
          <a:p>
            <a:r>
              <a:rPr lang="es-CO" b="1" dirty="0">
                <a:solidFill>
                  <a:srgbClr val="C00000"/>
                </a:solidFill>
              </a:rPr>
              <a:t>7</a:t>
            </a:r>
          </a:p>
        </p:txBody>
      </p:sp>
      <p:sp>
        <p:nvSpPr>
          <p:cNvPr id="112" name="CuadroTexto 111"/>
          <p:cNvSpPr txBox="1"/>
          <p:nvPr/>
        </p:nvSpPr>
        <p:spPr>
          <a:xfrm>
            <a:off x="3208833" y="4781300"/>
            <a:ext cx="391535" cy="369332"/>
          </a:xfrm>
          <a:prstGeom prst="rect">
            <a:avLst/>
          </a:prstGeom>
          <a:noFill/>
        </p:spPr>
        <p:txBody>
          <a:bodyPr wrap="square" rtlCol="0">
            <a:spAutoFit/>
          </a:bodyPr>
          <a:lstStyle/>
          <a:p>
            <a:r>
              <a:rPr lang="es-CO" b="1" dirty="0">
                <a:solidFill>
                  <a:srgbClr val="C00000"/>
                </a:solidFill>
              </a:rPr>
              <a:t>8</a:t>
            </a:r>
          </a:p>
        </p:txBody>
      </p:sp>
      <p:sp>
        <p:nvSpPr>
          <p:cNvPr id="113" name="CuadroTexto 112"/>
          <p:cNvSpPr txBox="1"/>
          <p:nvPr/>
        </p:nvSpPr>
        <p:spPr>
          <a:xfrm>
            <a:off x="2393324" y="4386671"/>
            <a:ext cx="273350" cy="369332"/>
          </a:xfrm>
          <a:prstGeom prst="rect">
            <a:avLst/>
          </a:prstGeom>
          <a:noFill/>
        </p:spPr>
        <p:txBody>
          <a:bodyPr wrap="square" rtlCol="0">
            <a:spAutoFit/>
          </a:bodyPr>
          <a:lstStyle/>
          <a:p>
            <a:r>
              <a:rPr lang="es-CO" b="1" dirty="0">
                <a:solidFill>
                  <a:srgbClr val="C00000"/>
                </a:solidFill>
              </a:rPr>
              <a:t>9</a:t>
            </a:r>
          </a:p>
        </p:txBody>
      </p:sp>
      <p:sp>
        <p:nvSpPr>
          <p:cNvPr id="3" name="Rectángulo 2"/>
          <p:cNvSpPr/>
          <p:nvPr/>
        </p:nvSpPr>
        <p:spPr>
          <a:xfrm>
            <a:off x="2885404" y="4232078"/>
            <a:ext cx="1453018" cy="584775"/>
          </a:xfrm>
          <a:prstGeom prst="rect">
            <a:avLst/>
          </a:prstGeom>
        </p:spPr>
        <p:txBody>
          <a:bodyPr wrap="square">
            <a:spAutoFit/>
          </a:bodyPr>
          <a:lstStyle/>
          <a:p>
            <a:r>
              <a:rPr lang="es-ES" altLang="es-CO" sz="3200" b="1" dirty="0">
                <a:solidFill>
                  <a:srgbClr val="00B050"/>
                </a:solidFill>
              </a:rPr>
              <a:t>A</a:t>
            </a:r>
            <a:r>
              <a:rPr lang="es-ES" altLang="es-CO" sz="3200" b="1" dirty="0">
                <a:solidFill>
                  <a:srgbClr val="00B050"/>
                </a:solidFill>
                <a:sym typeface="Symbol" panose="05050102010706020507" pitchFamily="18" charset="2"/>
              </a:rPr>
              <a:t></a:t>
            </a:r>
            <a:r>
              <a:rPr lang="es-ES" altLang="es-CO" sz="3200" b="1" dirty="0">
                <a:solidFill>
                  <a:srgbClr val="00B050"/>
                </a:solidFill>
              </a:rPr>
              <a:t>B</a:t>
            </a:r>
            <a:endParaRPr lang="es-CO" sz="3200" b="1" dirty="0">
              <a:solidFill>
                <a:srgbClr val="00B050"/>
              </a:solidFill>
            </a:endParaRPr>
          </a:p>
        </p:txBody>
      </p:sp>
      <p:sp>
        <p:nvSpPr>
          <p:cNvPr id="4" name="Rectángulo 3"/>
          <p:cNvSpPr/>
          <p:nvPr/>
        </p:nvSpPr>
        <p:spPr>
          <a:xfrm>
            <a:off x="7330675" y="1185528"/>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116" name="Rectángulo 115"/>
          <p:cNvSpPr/>
          <p:nvPr/>
        </p:nvSpPr>
        <p:spPr>
          <a:xfrm>
            <a:off x="2508577" y="1109228"/>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117" name="Rectángulo 116"/>
          <p:cNvSpPr/>
          <p:nvPr/>
        </p:nvSpPr>
        <p:spPr>
          <a:xfrm>
            <a:off x="741017" y="3825936"/>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78" name="Oval 103"/>
          <p:cNvSpPr>
            <a:spLocks noChangeArrowheads="1"/>
          </p:cNvSpPr>
          <p:nvPr/>
        </p:nvSpPr>
        <p:spPr bwMode="auto">
          <a:xfrm>
            <a:off x="1647189" y="4090529"/>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 name="Oval 103"/>
          <p:cNvSpPr>
            <a:spLocks noChangeArrowheads="1"/>
          </p:cNvSpPr>
          <p:nvPr/>
        </p:nvSpPr>
        <p:spPr bwMode="auto">
          <a:xfrm>
            <a:off x="992522" y="1282868"/>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0" name="CuadroTexto 79"/>
          <p:cNvSpPr txBox="1"/>
          <p:nvPr/>
        </p:nvSpPr>
        <p:spPr>
          <a:xfrm>
            <a:off x="1784549" y="3931036"/>
            <a:ext cx="391535" cy="369332"/>
          </a:xfrm>
          <a:prstGeom prst="rect">
            <a:avLst/>
          </a:prstGeom>
          <a:noFill/>
        </p:spPr>
        <p:txBody>
          <a:bodyPr wrap="square" rtlCol="0">
            <a:spAutoFit/>
          </a:bodyPr>
          <a:lstStyle/>
          <a:p>
            <a:r>
              <a:rPr lang="es-CO" b="1" dirty="0">
                <a:solidFill>
                  <a:srgbClr val="C00000"/>
                </a:solidFill>
              </a:rPr>
              <a:t>0</a:t>
            </a:r>
          </a:p>
        </p:txBody>
      </p:sp>
      <p:sp>
        <p:nvSpPr>
          <p:cNvPr id="81" name="CuadroTexto 80"/>
          <p:cNvSpPr txBox="1"/>
          <p:nvPr/>
        </p:nvSpPr>
        <p:spPr>
          <a:xfrm>
            <a:off x="1116348" y="1136777"/>
            <a:ext cx="391535" cy="369332"/>
          </a:xfrm>
          <a:prstGeom prst="rect">
            <a:avLst/>
          </a:prstGeom>
          <a:noFill/>
        </p:spPr>
        <p:txBody>
          <a:bodyPr wrap="square" rtlCol="0">
            <a:spAutoFit/>
          </a:bodyPr>
          <a:lstStyle/>
          <a:p>
            <a:r>
              <a:rPr lang="es-CO" b="1" dirty="0">
                <a:solidFill>
                  <a:srgbClr val="C00000"/>
                </a:solidFill>
              </a:rPr>
              <a:t>0</a:t>
            </a:r>
          </a:p>
        </p:txBody>
      </p:sp>
      <p:sp>
        <p:nvSpPr>
          <p:cNvPr id="82" name="Oval 103"/>
          <p:cNvSpPr>
            <a:spLocks noChangeArrowheads="1"/>
          </p:cNvSpPr>
          <p:nvPr/>
        </p:nvSpPr>
        <p:spPr bwMode="auto">
          <a:xfrm>
            <a:off x="5158605" y="1325179"/>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3" name="CuadroTexto 82"/>
          <p:cNvSpPr txBox="1"/>
          <p:nvPr/>
        </p:nvSpPr>
        <p:spPr>
          <a:xfrm>
            <a:off x="5295965" y="1165686"/>
            <a:ext cx="391535" cy="369332"/>
          </a:xfrm>
          <a:prstGeom prst="rect">
            <a:avLst/>
          </a:prstGeom>
          <a:noFill/>
        </p:spPr>
        <p:txBody>
          <a:bodyPr wrap="square" rtlCol="0">
            <a:spAutoFit/>
          </a:bodyPr>
          <a:lstStyle/>
          <a:p>
            <a:r>
              <a:rPr lang="es-CO" b="1" dirty="0">
                <a:solidFill>
                  <a:srgbClr val="C00000"/>
                </a:solidFill>
              </a:rPr>
              <a:t>0</a:t>
            </a:r>
          </a:p>
        </p:txBody>
      </p:sp>
      <p:sp>
        <p:nvSpPr>
          <p:cNvPr id="84" name="Text Box 110"/>
          <p:cNvSpPr txBox="1">
            <a:spLocks noChangeArrowheads="1"/>
          </p:cNvSpPr>
          <p:nvPr/>
        </p:nvSpPr>
        <p:spPr bwMode="auto">
          <a:xfrm>
            <a:off x="4682117" y="4030083"/>
            <a:ext cx="17249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1600" dirty="0"/>
              <a:t>P(A)=</a:t>
            </a:r>
          </a:p>
        </p:txBody>
      </p:sp>
      <p:sp>
        <p:nvSpPr>
          <p:cNvPr id="85" name="Text Box 110"/>
          <p:cNvSpPr txBox="1">
            <a:spLocks noChangeArrowheads="1"/>
          </p:cNvSpPr>
          <p:nvPr/>
        </p:nvSpPr>
        <p:spPr bwMode="auto">
          <a:xfrm>
            <a:off x="4670922" y="4470810"/>
            <a:ext cx="26829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1600" dirty="0"/>
              <a:t>P(A’)=</a:t>
            </a:r>
          </a:p>
        </p:txBody>
      </p:sp>
      <p:sp>
        <p:nvSpPr>
          <p:cNvPr id="86" name="Text Box 110"/>
          <p:cNvSpPr txBox="1">
            <a:spLocks noChangeArrowheads="1"/>
          </p:cNvSpPr>
          <p:nvPr/>
        </p:nvSpPr>
        <p:spPr bwMode="auto">
          <a:xfrm>
            <a:off x="4689210" y="5110954"/>
            <a:ext cx="22705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16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dirty="0"/>
              <a:t>P(B)=</a:t>
            </a:r>
          </a:p>
        </p:txBody>
      </p:sp>
      <p:sp>
        <p:nvSpPr>
          <p:cNvPr id="87" name="Text Box 110"/>
          <p:cNvSpPr txBox="1">
            <a:spLocks noChangeArrowheads="1"/>
          </p:cNvSpPr>
          <p:nvPr/>
        </p:nvSpPr>
        <p:spPr bwMode="auto">
          <a:xfrm>
            <a:off x="4657748" y="5594831"/>
            <a:ext cx="40187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16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dirty="0"/>
              <a:t>P(B’)=</a:t>
            </a:r>
          </a:p>
        </p:txBody>
      </p:sp>
      <p:sp>
        <p:nvSpPr>
          <p:cNvPr id="114" name="Text Box 110"/>
          <p:cNvSpPr txBox="1">
            <a:spLocks noChangeArrowheads="1"/>
          </p:cNvSpPr>
          <p:nvPr/>
        </p:nvSpPr>
        <p:spPr bwMode="auto">
          <a:xfrm>
            <a:off x="4702172" y="6105230"/>
            <a:ext cx="20395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s-ES" altLang="es-CO" sz="1600" b="1" dirty="0">
                <a:solidFill>
                  <a:srgbClr val="00B050"/>
                </a:solidFill>
                <a:latin typeface="Verdana" panose="020B0604030504040204" pitchFamily="34" charset="0"/>
              </a:rPr>
              <a:t>P(</a:t>
            </a:r>
            <a:r>
              <a:rPr lang="es-ES" altLang="es-CO" sz="1600" b="1" dirty="0">
                <a:solidFill>
                  <a:srgbClr val="00B050"/>
                </a:solidFill>
              </a:rPr>
              <a:t>A</a:t>
            </a:r>
            <a:r>
              <a:rPr lang="es-ES" altLang="es-CO" sz="1600" b="1" dirty="0">
                <a:solidFill>
                  <a:srgbClr val="00B050"/>
                </a:solidFill>
                <a:sym typeface="Symbol" panose="05050102010706020507" pitchFamily="18" charset="2"/>
              </a:rPr>
              <a:t></a:t>
            </a:r>
            <a:r>
              <a:rPr lang="es-ES" altLang="es-CO" sz="1600" b="1" dirty="0">
                <a:solidFill>
                  <a:srgbClr val="00B050"/>
                </a:solidFill>
              </a:rPr>
              <a:t>B</a:t>
            </a:r>
            <a:r>
              <a:rPr lang="es-ES" altLang="es-CO" sz="1600" b="1" dirty="0">
                <a:solidFill>
                  <a:srgbClr val="00B050"/>
                </a:solidFill>
                <a:latin typeface="Verdana" panose="020B0604030504040204" pitchFamily="34" charset="0"/>
              </a:rPr>
              <a:t>)=</a:t>
            </a:r>
          </a:p>
        </p:txBody>
      </p:sp>
      <p:sp>
        <p:nvSpPr>
          <p:cNvPr id="115" name="Text Box 110"/>
          <p:cNvSpPr txBox="1">
            <a:spLocks noChangeArrowheads="1"/>
          </p:cNvSpPr>
          <p:nvPr/>
        </p:nvSpPr>
        <p:spPr bwMode="auto">
          <a:xfrm>
            <a:off x="6576339" y="3871947"/>
            <a:ext cx="20395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1600" dirty="0"/>
              <a:t>P((A</a:t>
            </a:r>
            <a:r>
              <a:rPr lang="es-ES" altLang="es-CO" sz="1600" dirty="0">
                <a:sym typeface="Symbol" panose="05050102010706020507" pitchFamily="18" charset="2"/>
              </a:rPr>
              <a:t></a:t>
            </a:r>
            <a:r>
              <a:rPr lang="es-ES" altLang="es-CO" sz="1600" dirty="0"/>
              <a:t>B)’)=</a:t>
            </a:r>
          </a:p>
        </p:txBody>
      </p:sp>
    </p:spTree>
    <p:extLst>
      <p:ext uri="{BB962C8B-B14F-4D97-AF65-F5344CB8AC3E}">
        <p14:creationId xmlns:p14="http://schemas.microsoft.com/office/powerpoint/2010/main" val="3749235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78944"/>
                                        </p:tgtEl>
                                        <p:attrNameLst>
                                          <p:attrName>style.visibility</p:attrName>
                                        </p:attrNameLst>
                                      </p:cBhvr>
                                      <p:to>
                                        <p:strVal val="visible"/>
                                      </p:to>
                                    </p:set>
                                    <p:animEffect transition="in" filter="dissolve">
                                      <p:cBhvr>
                                        <p:cTn id="7" dur="500"/>
                                        <p:tgtEl>
                                          <p:spTgt spid="78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8976"/>
                                        </p:tgtEl>
                                        <p:attrNameLst>
                                          <p:attrName>style.visibility</p:attrName>
                                        </p:attrNameLst>
                                      </p:cBhvr>
                                      <p:to>
                                        <p:strVal val="visible"/>
                                      </p:to>
                                    </p:set>
                                    <p:animEffect transition="in" filter="dissolve">
                                      <p:cBhvr>
                                        <p:cTn id="12" dur="500"/>
                                        <p:tgtEl>
                                          <p:spTgt spid="78976"/>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78992"/>
                                        </p:tgtEl>
                                        <p:attrNameLst>
                                          <p:attrName>style.visibility</p:attrName>
                                        </p:attrNameLst>
                                      </p:cBhvr>
                                      <p:to>
                                        <p:strVal val="visible"/>
                                      </p:to>
                                    </p:set>
                                    <p:animEffect transition="in" filter="dissolve">
                                      <p:cBhvr>
                                        <p:cTn id="16" dur="500"/>
                                        <p:tgtEl>
                                          <p:spTgt spid="78992"/>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79010"/>
                                        </p:tgtEl>
                                        <p:attrNameLst>
                                          <p:attrName>style.visibility</p:attrName>
                                        </p:attrNameLst>
                                      </p:cBhvr>
                                      <p:to>
                                        <p:strVal val="visible"/>
                                      </p:to>
                                    </p:set>
                                    <p:animEffect transition="in" filter="dissolve">
                                      <p:cBhvr>
                                        <p:cTn id="20" dur="500"/>
                                        <p:tgtEl>
                                          <p:spTgt spid="790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4"/>
                                        </p:tgtEl>
                                        <p:attrNameLst>
                                          <p:attrName>style.visibility</p:attrName>
                                        </p:attrNameLst>
                                      </p:cBhvr>
                                      <p:to>
                                        <p:strVal val="visible"/>
                                      </p:to>
                                    </p:set>
                                    <p:anim calcmode="lin" valueType="num">
                                      <p:cBhvr additive="base">
                                        <p:cTn id="25" dur="500" fill="hold"/>
                                        <p:tgtEl>
                                          <p:spTgt spid="84"/>
                                        </p:tgtEl>
                                        <p:attrNameLst>
                                          <p:attrName>ppt_x</p:attrName>
                                        </p:attrNameLst>
                                      </p:cBhvr>
                                      <p:tavLst>
                                        <p:tav tm="0">
                                          <p:val>
                                            <p:strVal val="#ppt_x"/>
                                          </p:val>
                                        </p:tav>
                                        <p:tav tm="100000">
                                          <p:val>
                                            <p:strVal val="#ppt_x"/>
                                          </p:val>
                                        </p:tav>
                                      </p:tavLst>
                                    </p:anim>
                                    <p:anim calcmode="lin" valueType="num">
                                      <p:cBhvr additive="base">
                                        <p:cTn id="2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additive="base">
                                        <p:cTn id="31" dur="500" fill="hold"/>
                                        <p:tgtEl>
                                          <p:spTgt spid="85"/>
                                        </p:tgtEl>
                                        <p:attrNameLst>
                                          <p:attrName>ppt_x</p:attrName>
                                        </p:attrNameLst>
                                      </p:cBhvr>
                                      <p:tavLst>
                                        <p:tav tm="0">
                                          <p:val>
                                            <p:strVal val="#ppt_x"/>
                                          </p:val>
                                        </p:tav>
                                        <p:tav tm="100000">
                                          <p:val>
                                            <p:strVal val="#ppt_x"/>
                                          </p:val>
                                        </p:tav>
                                      </p:tavLst>
                                    </p:anim>
                                    <p:anim calcmode="lin" valueType="num">
                                      <p:cBhvr additive="base">
                                        <p:cTn id="3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anim calcmode="lin" valueType="num">
                                      <p:cBhvr additive="base">
                                        <p:cTn id="37" dur="500" fill="hold"/>
                                        <p:tgtEl>
                                          <p:spTgt spid="86"/>
                                        </p:tgtEl>
                                        <p:attrNameLst>
                                          <p:attrName>ppt_x</p:attrName>
                                        </p:attrNameLst>
                                      </p:cBhvr>
                                      <p:tavLst>
                                        <p:tav tm="0">
                                          <p:val>
                                            <p:strVal val="#ppt_x"/>
                                          </p:val>
                                        </p:tav>
                                        <p:tav tm="100000">
                                          <p:val>
                                            <p:strVal val="#ppt_x"/>
                                          </p:val>
                                        </p:tav>
                                      </p:tavLst>
                                    </p:anim>
                                    <p:anim calcmode="lin" valueType="num">
                                      <p:cBhvr additive="base">
                                        <p:cTn id="3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7"/>
                                        </p:tgtEl>
                                        <p:attrNameLst>
                                          <p:attrName>style.visibility</p:attrName>
                                        </p:attrNameLst>
                                      </p:cBhvr>
                                      <p:to>
                                        <p:strVal val="visible"/>
                                      </p:to>
                                    </p:set>
                                    <p:anim calcmode="lin" valueType="num">
                                      <p:cBhvr additive="base">
                                        <p:cTn id="43" dur="500" fill="hold"/>
                                        <p:tgtEl>
                                          <p:spTgt spid="87"/>
                                        </p:tgtEl>
                                        <p:attrNameLst>
                                          <p:attrName>ppt_x</p:attrName>
                                        </p:attrNameLst>
                                      </p:cBhvr>
                                      <p:tavLst>
                                        <p:tav tm="0">
                                          <p:val>
                                            <p:strVal val="#ppt_x"/>
                                          </p:val>
                                        </p:tav>
                                        <p:tav tm="100000">
                                          <p:val>
                                            <p:strVal val="#ppt_x"/>
                                          </p:val>
                                        </p:tav>
                                      </p:tavLst>
                                    </p:anim>
                                    <p:anim calcmode="lin" valueType="num">
                                      <p:cBhvr additive="base">
                                        <p:cTn id="4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 calcmode="lin" valueType="num">
                                      <p:cBhvr additive="base">
                                        <p:cTn id="49" dur="500" fill="hold"/>
                                        <p:tgtEl>
                                          <p:spTgt spid="114"/>
                                        </p:tgtEl>
                                        <p:attrNameLst>
                                          <p:attrName>ppt_x</p:attrName>
                                        </p:attrNameLst>
                                      </p:cBhvr>
                                      <p:tavLst>
                                        <p:tav tm="0">
                                          <p:val>
                                            <p:strVal val="#ppt_x"/>
                                          </p:val>
                                        </p:tav>
                                        <p:tav tm="100000">
                                          <p:val>
                                            <p:strVal val="#ppt_x"/>
                                          </p:val>
                                        </p:tav>
                                      </p:tavLst>
                                    </p:anim>
                                    <p:anim calcmode="lin" valueType="num">
                                      <p:cBhvr additive="base">
                                        <p:cTn id="5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5"/>
                                        </p:tgtEl>
                                        <p:attrNameLst>
                                          <p:attrName>style.visibility</p:attrName>
                                        </p:attrNameLst>
                                      </p:cBhvr>
                                      <p:to>
                                        <p:strVal val="visible"/>
                                      </p:to>
                                    </p:set>
                                    <p:anim calcmode="lin" valueType="num">
                                      <p:cBhvr additive="base">
                                        <p:cTn id="55" dur="500" fill="hold"/>
                                        <p:tgtEl>
                                          <p:spTgt spid="115"/>
                                        </p:tgtEl>
                                        <p:attrNameLst>
                                          <p:attrName>ppt_x</p:attrName>
                                        </p:attrNameLst>
                                      </p:cBhvr>
                                      <p:tavLst>
                                        <p:tav tm="0">
                                          <p:val>
                                            <p:strVal val="#ppt_x"/>
                                          </p:val>
                                        </p:tav>
                                        <p:tav tm="100000">
                                          <p:val>
                                            <p:strVal val="#ppt_x"/>
                                          </p:val>
                                        </p:tav>
                                      </p:tavLst>
                                    </p:anim>
                                    <p:anim calcmode="lin" valueType="num">
                                      <p:cBhvr additive="base">
                                        <p:cTn id="56"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10" grpId="0"/>
      <p:bldP spid="84" grpId="0"/>
      <p:bldP spid="85" grpId="0"/>
      <p:bldP spid="86" grpId="0"/>
      <p:bldP spid="87" grpId="0"/>
      <p:bldP spid="114" grpId="0"/>
      <p:bldP spid="1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85736" y="-87858"/>
            <a:ext cx="8018405" cy="1356360"/>
          </a:xfrm>
        </p:spPr>
        <p:txBody>
          <a:bodyPr/>
          <a:lstStyle/>
          <a:p>
            <a:pPr algn="ctr"/>
            <a:r>
              <a:rPr lang="es-ES_tradnl" altLang="es-CO" b="1" dirty="0">
                <a:solidFill>
                  <a:srgbClr val="00B050"/>
                </a:solidFill>
              </a:rPr>
              <a:t>Probabilidad</a:t>
            </a:r>
            <a:endParaRPr lang="es-ES_tradnl" altLang="es-CO" dirty="0"/>
          </a:p>
        </p:txBody>
      </p:sp>
      <p:sp>
        <p:nvSpPr>
          <p:cNvPr id="78851"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grpSp>
        <p:nvGrpSpPr>
          <p:cNvPr id="78932" name="Group 84"/>
          <p:cNvGrpSpPr>
            <a:grpSpLocks/>
          </p:cNvGrpSpPr>
          <p:nvPr/>
        </p:nvGrpSpPr>
        <p:grpSpPr bwMode="auto">
          <a:xfrm>
            <a:off x="432202" y="1147550"/>
            <a:ext cx="2678611" cy="1912279"/>
            <a:chOff x="4798" y="255"/>
            <a:chExt cx="1316" cy="1134"/>
          </a:xfrm>
        </p:grpSpPr>
        <p:sp>
          <p:nvSpPr>
            <p:cNvPr id="78933" name="Rectangle 85"/>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5" name="Oval 87"/>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6" name="Oval 88"/>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7" name="Oval 89"/>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8" name="Oval 90"/>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9" name="Oval 91"/>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0" name="Oval 92"/>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1" name="Oval 93"/>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2" name="Oval 94"/>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3" name="Oval 95"/>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grpSp>
        <p:nvGrpSpPr>
          <p:cNvPr id="78944" name="Group 96"/>
          <p:cNvGrpSpPr>
            <a:grpSpLocks/>
          </p:cNvGrpSpPr>
          <p:nvPr/>
        </p:nvGrpSpPr>
        <p:grpSpPr bwMode="auto">
          <a:xfrm>
            <a:off x="4211639" y="1147550"/>
            <a:ext cx="3816745" cy="2569482"/>
            <a:chOff x="4798" y="1434"/>
            <a:chExt cx="1316" cy="1134"/>
          </a:xfrm>
        </p:grpSpPr>
        <p:grpSp>
          <p:nvGrpSpPr>
            <p:cNvPr id="78945" name="Group 97"/>
            <p:cNvGrpSpPr>
              <a:grpSpLocks/>
            </p:cNvGrpSpPr>
            <p:nvPr/>
          </p:nvGrpSpPr>
          <p:grpSpPr bwMode="auto">
            <a:xfrm>
              <a:off x="4798" y="1434"/>
              <a:ext cx="1316" cy="1134"/>
              <a:chOff x="4798" y="255"/>
              <a:chExt cx="1316" cy="1134"/>
            </a:xfrm>
          </p:grpSpPr>
          <p:sp>
            <p:nvSpPr>
              <p:cNvPr id="78946" name="Rectangle 98"/>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8" name="Oval 100"/>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9" name="Oval 101"/>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0" name="Oval 102"/>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1" name="Oval 103"/>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2" name="Oval 104"/>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3" name="Oval 105"/>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4" name="Oval 106"/>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5" name="Oval 107"/>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6" name="Oval 108"/>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78957" name="Oval 109"/>
            <p:cNvSpPr>
              <a:spLocks noChangeArrowheads="1"/>
            </p:cNvSpPr>
            <p:nvPr/>
          </p:nvSpPr>
          <p:spPr bwMode="auto">
            <a:xfrm>
              <a:off x="4889" y="1706"/>
              <a:ext cx="454" cy="817"/>
            </a:xfrm>
            <a:prstGeom prst="ellipse">
              <a:avLst/>
            </a:prstGeom>
            <a:solidFill>
              <a:srgbClr val="FFCC99">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a:latin typeface="Arial" panose="020B0604020202020204" pitchFamily="34" charset="0"/>
              </a:endParaRPr>
            </a:p>
          </p:txBody>
        </p:sp>
        <p:sp>
          <p:nvSpPr>
            <p:cNvPr id="78958" name="Text Box 110"/>
            <p:cNvSpPr txBox="1">
              <a:spLocks noChangeArrowheads="1"/>
            </p:cNvSpPr>
            <p:nvPr/>
          </p:nvSpPr>
          <p:spPr bwMode="auto">
            <a:xfrm>
              <a:off x="4844" y="1534"/>
              <a:ext cx="17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s-ES" altLang="es-CO" sz="3200" b="1" dirty="0">
                  <a:solidFill>
                    <a:srgbClr val="00B050"/>
                  </a:solidFill>
                  <a:latin typeface="Verdana" panose="020B0604030504040204" pitchFamily="34" charset="0"/>
                </a:rPr>
                <a:t>A</a:t>
              </a:r>
            </a:p>
          </p:txBody>
        </p:sp>
        <p:sp>
          <p:nvSpPr>
            <p:cNvPr id="78959" name="Text Box 111"/>
            <p:cNvSpPr txBox="1">
              <a:spLocks noChangeArrowheads="1"/>
            </p:cNvSpPr>
            <p:nvPr/>
          </p:nvSpPr>
          <p:spPr bwMode="auto">
            <a:xfrm>
              <a:off x="5602" y="2028"/>
              <a:ext cx="22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s-ES" altLang="es-CO" sz="3200" b="1" dirty="0">
                  <a:solidFill>
                    <a:srgbClr val="00B050"/>
                  </a:solidFill>
                  <a:latin typeface="Verdana" panose="020B0604030504040204" pitchFamily="34" charset="0"/>
                </a:rPr>
                <a:t>A’</a:t>
              </a:r>
            </a:p>
          </p:txBody>
        </p:sp>
      </p:grpSp>
      <p:grpSp>
        <p:nvGrpSpPr>
          <p:cNvPr id="78976" name="Group 128"/>
          <p:cNvGrpSpPr>
            <a:grpSpLocks/>
          </p:cNvGrpSpPr>
          <p:nvPr/>
        </p:nvGrpSpPr>
        <p:grpSpPr bwMode="auto">
          <a:xfrm>
            <a:off x="432202" y="3913834"/>
            <a:ext cx="4075470" cy="2630910"/>
            <a:chOff x="4798" y="2659"/>
            <a:chExt cx="1316" cy="1134"/>
          </a:xfrm>
        </p:grpSpPr>
        <p:grpSp>
          <p:nvGrpSpPr>
            <p:cNvPr id="78977" name="Group 129"/>
            <p:cNvGrpSpPr>
              <a:grpSpLocks/>
            </p:cNvGrpSpPr>
            <p:nvPr/>
          </p:nvGrpSpPr>
          <p:grpSpPr bwMode="auto">
            <a:xfrm>
              <a:off x="4798" y="2659"/>
              <a:ext cx="1316" cy="1134"/>
              <a:chOff x="4798" y="255"/>
              <a:chExt cx="1316" cy="1134"/>
            </a:xfrm>
          </p:grpSpPr>
          <p:sp>
            <p:nvSpPr>
              <p:cNvPr id="78978" name="Rectangle 130"/>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0" name="Oval 132"/>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1" name="Oval 133"/>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2" name="Oval 134"/>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3" name="Oval 135"/>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4" name="Oval 136"/>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5" name="Oval 137"/>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6" name="Oval 138"/>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7" name="Oval 139"/>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8" name="Oval 140"/>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78989" name="Oval 141"/>
            <p:cNvSpPr>
              <a:spLocks noChangeArrowheads="1"/>
            </p:cNvSpPr>
            <p:nvPr/>
          </p:nvSpPr>
          <p:spPr bwMode="auto">
            <a:xfrm>
              <a:off x="4889" y="2931"/>
              <a:ext cx="454" cy="817"/>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CC99">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a:latin typeface="Arial" panose="020B0604020202020204" pitchFamily="34" charset="0"/>
              </a:endParaRPr>
            </a:p>
          </p:txBody>
        </p:sp>
        <p:sp>
          <p:nvSpPr>
            <p:cNvPr id="78990" name="Text Box 142"/>
            <p:cNvSpPr txBox="1">
              <a:spLocks noChangeArrowheads="1"/>
            </p:cNvSpPr>
            <p:nvPr/>
          </p:nvSpPr>
          <p:spPr bwMode="auto">
            <a:xfrm>
              <a:off x="5058" y="3027"/>
              <a:ext cx="21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a:latin typeface="Arial" panose="020B0604020202020204" pitchFamily="34" charset="0"/>
                </a:rPr>
                <a:t>A</a:t>
              </a:r>
            </a:p>
          </p:txBody>
        </p:sp>
        <p:sp>
          <p:nvSpPr>
            <p:cNvPr id="78991" name="Oval 143"/>
            <p:cNvSpPr>
              <a:spLocks noChangeArrowheads="1"/>
            </p:cNvSpPr>
            <p:nvPr/>
          </p:nvSpPr>
          <p:spPr bwMode="auto">
            <a:xfrm>
              <a:off x="4844" y="3249"/>
              <a:ext cx="1088" cy="54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00">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r>
                <a:rPr kumimoji="0" lang="es-ES" altLang="es-CO" sz="1900">
                  <a:latin typeface="Arial" panose="020B0604020202020204" pitchFamily="34" charset="0"/>
                </a:rPr>
                <a:t>B</a:t>
              </a:r>
            </a:p>
          </p:txBody>
        </p:sp>
      </p:grpSp>
      <p:sp>
        <p:nvSpPr>
          <p:cNvPr id="78992" name="Freeform 144"/>
          <p:cNvSpPr>
            <a:spLocks/>
          </p:cNvSpPr>
          <p:nvPr/>
        </p:nvSpPr>
        <p:spPr bwMode="auto">
          <a:xfrm>
            <a:off x="519516" y="4547202"/>
            <a:ext cx="3424528" cy="1997542"/>
          </a:xfrm>
          <a:custGeom>
            <a:avLst/>
            <a:gdLst>
              <a:gd name="T0" fmla="*/ 31 w 1074"/>
              <a:gd name="T1" fmla="*/ 472 h 861"/>
              <a:gd name="T2" fmla="*/ 25 w 1074"/>
              <a:gd name="T3" fmla="*/ 317 h 861"/>
              <a:gd name="T4" fmla="*/ 77 w 1074"/>
              <a:gd name="T5" fmla="*/ 129 h 861"/>
              <a:gd name="T6" fmla="*/ 124 w 1074"/>
              <a:gd name="T7" fmla="*/ 51 h 861"/>
              <a:gd name="T8" fmla="*/ 252 w 1074"/>
              <a:gd name="T9" fmla="*/ 0 h 861"/>
              <a:gd name="T10" fmla="*/ 342 w 1074"/>
              <a:gd name="T11" fmla="*/ 0 h 861"/>
              <a:gd name="T12" fmla="*/ 404 w 1074"/>
              <a:gd name="T13" fmla="*/ 82 h 861"/>
              <a:gd name="T14" fmla="*/ 443 w 1074"/>
              <a:gd name="T15" fmla="*/ 168 h 861"/>
              <a:gd name="T16" fmla="*/ 479 w 1074"/>
              <a:gd name="T17" fmla="*/ 272 h 861"/>
              <a:gd name="T18" fmla="*/ 479 w 1074"/>
              <a:gd name="T19" fmla="*/ 317 h 861"/>
              <a:gd name="T20" fmla="*/ 615 w 1074"/>
              <a:gd name="T21" fmla="*/ 317 h 861"/>
              <a:gd name="T22" fmla="*/ 755 w 1074"/>
              <a:gd name="T23" fmla="*/ 332 h 861"/>
              <a:gd name="T24" fmla="*/ 932 w 1074"/>
              <a:gd name="T25" fmla="*/ 408 h 861"/>
              <a:gd name="T26" fmla="*/ 1023 w 1074"/>
              <a:gd name="T27" fmla="*/ 453 h 861"/>
              <a:gd name="T28" fmla="*/ 1074 w 1074"/>
              <a:gd name="T29" fmla="*/ 588 h 861"/>
              <a:gd name="T30" fmla="*/ 1043 w 1074"/>
              <a:gd name="T31" fmla="*/ 674 h 861"/>
              <a:gd name="T32" fmla="*/ 932 w 1074"/>
              <a:gd name="T33" fmla="*/ 771 h 861"/>
              <a:gd name="T34" fmla="*/ 705 w 1074"/>
              <a:gd name="T35" fmla="*/ 861 h 861"/>
              <a:gd name="T36" fmla="*/ 479 w 1074"/>
              <a:gd name="T37" fmla="*/ 861 h 861"/>
              <a:gd name="T38" fmla="*/ 342 w 1074"/>
              <a:gd name="T39" fmla="*/ 861 h 861"/>
              <a:gd name="T40" fmla="*/ 161 w 1074"/>
              <a:gd name="T41" fmla="*/ 816 h 861"/>
              <a:gd name="T42" fmla="*/ 70 w 1074"/>
              <a:gd name="T43" fmla="*/ 725 h 861"/>
              <a:gd name="T44" fmla="*/ 0 w 1074"/>
              <a:gd name="T45" fmla="*/ 635 h 861"/>
              <a:gd name="T46" fmla="*/ 0 w 1074"/>
              <a:gd name="T47" fmla="*/ 526 h 861"/>
              <a:gd name="T48" fmla="*/ 31 w 1074"/>
              <a:gd name="T49" fmla="*/ 472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4" h="861">
                <a:moveTo>
                  <a:pt x="31" y="472"/>
                </a:moveTo>
                <a:lnTo>
                  <a:pt x="25" y="317"/>
                </a:lnTo>
                <a:lnTo>
                  <a:pt x="77" y="129"/>
                </a:lnTo>
                <a:lnTo>
                  <a:pt x="124" y="51"/>
                </a:lnTo>
                <a:lnTo>
                  <a:pt x="252" y="0"/>
                </a:lnTo>
                <a:lnTo>
                  <a:pt x="342" y="0"/>
                </a:lnTo>
                <a:lnTo>
                  <a:pt x="404" y="82"/>
                </a:lnTo>
                <a:lnTo>
                  <a:pt x="443" y="168"/>
                </a:lnTo>
                <a:lnTo>
                  <a:pt x="479" y="272"/>
                </a:lnTo>
                <a:lnTo>
                  <a:pt x="479" y="317"/>
                </a:lnTo>
                <a:lnTo>
                  <a:pt x="615" y="317"/>
                </a:lnTo>
                <a:lnTo>
                  <a:pt x="755" y="332"/>
                </a:lnTo>
                <a:lnTo>
                  <a:pt x="932" y="408"/>
                </a:lnTo>
                <a:lnTo>
                  <a:pt x="1023" y="453"/>
                </a:lnTo>
                <a:lnTo>
                  <a:pt x="1074" y="588"/>
                </a:lnTo>
                <a:lnTo>
                  <a:pt x="1043" y="674"/>
                </a:lnTo>
                <a:lnTo>
                  <a:pt x="932" y="771"/>
                </a:lnTo>
                <a:lnTo>
                  <a:pt x="705" y="861"/>
                </a:lnTo>
                <a:lnTo>
                  <a:pt x="479" y="861"/>
                </a:lnTo>
                <a:lnTo>
                  <a:pt x="342" y="861"/>
                </a:lnTo>
                <a:lnTo>
                  <a:pt x="161" y="816"/>
                </a:lnTo>
                <a:lnTo>
                  <a:pt x="70" y="725"/>
                </a:lnTo>
                <a:lnTo>
                  <a:pt x="0" y="635"/>
                </a:lnTo>
                <a:lnTo>
                  <a:pt x="0" y="526"/>
                </a:lnTo>
                <a:lnTo>
                  <a:pt x="31" y="472"/>
                </a:lnTo>
                <a:close/>
              </a:path>
            </a:pathLst>
          </a:custGeom>
          <a:solidFill>
            <a:schemeClr val="accent1">
              <a:alpha val="30000"/>
            </a:schemeClr>
          </a:solidFill>
          <a:ln w="50800" cap="flat">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79010" name="Text Box 162"/>
          <p:cNvSpPr txBox="1">
            <a:spLocks noChangeArrowheads="1"/>
          </p:cNvSpPr>
          <p:nvPr/>
        </p:nvSpPr>
        <p:spPr bwMode="auto">
          <a:xfrm>
            <a:off x="2847687" y="4002398"/>
            <a:ext cx="1876699"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dirty="0">
                <a:latin typeface="Arial" panose="020B0604020202020204" pitchFamily="34" charset="0"/>
              </a:rPr>
              <a:t>UNIÓN</a:t>
            </a:r>
          </a:p>
        </p:txBody>
      </p:sp>
      <p:sp>
        <p:nvSpPr>
          <p:cNvPr id="2" name="CuadroTexto 1"/>
          <p:cNvSpPr txBox="1"/>
          <p:nvPr/>
        </p:nvSpPr>
        <p:spPr>
          <a:xfrm>
            <a:off x="1748492" y="2132981"/>
            <a:ext cx="391535" cy="369332"/>
          </a:xfrm>
          <a:prstGeom prst="rect">
            <a:avLst/>
          </a:prstGeom>
          <a:noFill/>
        </p:spPr>
        <p:txBody>
          <a:bodyPr wrap="square" rtlCol="0">
            <a:spAutoFit/>
          </a:bodyPr>
          <a:lstStyle/>
          <a:p>
            <a:r>
              <a:rPr lang="es-CO" b="1" dirty="0">
                <a:solidFill>
                  <a:srgbClr val="C00000"/>
                </a:solidFill>
              </a:rPr>
              <a:t>1</a:t>
            </a:r>
          </a:p>
        </p:txBody>
      </p:sp>
      <p:sp>
        <p:nvSpPr>
          <p:cNvPr id="88" name="CuadroTexto 87"/>
          <p:cNvSpPr txBox="1"/>
          <p:nvPr/>
        </p:nvSpPr>
        <p:spPr>
          <a:xfrm>
            <a:off x="850604" y="2601256"/>
            <a:ext cx="391535" cy="369332"/>
          </a:xfrm>
          <a:prstGeom prst="rect">
            <a:avLst/>
          </a:prstGeom>
          <a:noFill/>
        </p:spPr>
        <p:txBody>
          <a:bodyPr wrap="square" rtlCol="0">
            <a:spAutoFit/>
          </a:bodyPr>
          <a:lstStyle/>
          <a:p>
            <a:r>
              <a:rPr lang="es-CO" b="1" dirty="0">
                <a:solidFill>
                  <a:srgbClr val="C00000"/>
                </a:solidFill>
              </a:rPr>
              <a:t>2</a:t>
            </a:r>
          </a:p>
        </p:txBody>
      </p:sp>
      <p:sp>
        <p:nvSpPr>
          <p:cNvPr id="89" name="CuadroTexto 88"/>
          <p:cNvSpPr txBox="1"/>
          <p:nvPr/>
        </p:nvSpPr>
        <p:spPr>
          <a:xfrm>
            <a:off x="2348831" y="1839723"/>
            <a:ext cx="391535" cy="369332"/>
          </a:xfrm>
          <a:prstGeom prst="rect">
            <a:avLst/>
          </a:prstGeom>
          <a:noFill/>
        </p:spPr>
        <p:txBody>
          <a:bodyPr wrap="square" rtlCol="0">
            <a:spAutoFit/>
          </a:bodyPr>
          <a:lstStyle/>
          <a:p>
            <a:r>
              <a:rPr lang="es-CO" b="1" dirty="0">
                <a:solidFill>
                  <a:srgbClr val="C00000"/>
                </a:solidFill>
              </a:rPr>
              <a:t>3</a:t>
            </a:r>
          </a:p>
        </p:txBody>
      </p:sp>
      <p:sp>
        <p:nvSpPr>
          <p:cNvPr id="90" name="CuadroTexto 89"/>
          <p:cNvSpPr txBox="1"/>
          <p:nvPr/>
        </p:nvSpPr>
        <p:spPr>
          <a:xfrm>
            <a:off x="1695127" y="1463609"/>
            <a:ext cx="391535" cy="369332"/>
          </a:xfrm>
          <a:prstGeom prst="rect">
            <a:avLst/>
          </a:prstGeom>
          <a:noFill/>
        </p:spPr>
        <p:txBody>
          <a:bodyPr wrap="square" rtlCol="0">
            <a:spAutoFit/>
          </a:bodyPr>
          <a:lstStyle/>
          <a:p>
            <a:r>
              <a:rPr lang="es-CO" b="1" dirty="0">
                <a:solidFill>
                  <a:srgbClr val="C00000"/>
                </a:solidFill>
              </a:rPr>
              <a:t>4</a:t>
            </a:r>
          </a:p>
        </p:txBody>
      </p:sp>
      <p:sp>
        <p:nvSpPr>
          <p:cNvPr id="91" name="CuadroTexto 90"/>
          <p:cNvSpPr txBox="1"/>
          <p:nvPr/>
        </p:nvSpPr>
        <p:spPr>
          <a:xfrm>
            <a:off x="601540" y="1641844"/>
            <a:ext cx="391535" cy="369332"/>
          </a:xfrm>
          <a:prstGeom prst="rect">
            <a:avLst/>
          </a:prstGeom>
          <a:noFill/>
        </p:spPr>
        <p:txBody>
          <a:bodyPr wrap="square" rtlCol="0">
            <a:spAutoFit/>
          </a:bodyPr>
          <a:lstStyle/>
          <a:p>
            <a:r>
              <a:rPr lang="es-CO" b="1" dirty="0">
                <a:solidFill>
                  <a:srgbClr val="C00000"/>
                </a:solidFill>
              </a:rPr>
              <a:t>5</a:t>
            </a:r>
          </a:p>
        </p:txBody>
      </p:sp>
      <p:sp>
        <p:nvSpPr>
          <p:cNvPr id="92" name="CuadroTexto 91"/>
          <p:cNvSpPr txBox="1"/>
          <p:nvPr/>
        </p:nvSpPr>
        <p:spPr>
          <a:xfrm>
            <a:off x="1581934" y="2527452"/>
            <a:ext cx="391535" cy="369332"/>
          </a:xfrm>
          <a:prstGeom prst="rect">
            <a:avLst/>
          </a:prstGeom>
          <a:noFill/>
        </p:spPr>
        <p:txBody>
          <a:bodyPr wrap="square" rtlCol="0">
            <a:spAutoFit/>
          </a:bodyPr>
          <a:lstStyle/>
          <a:p>
            <a:r>
              <a:rPr lang="es-CO" b="1" dirty="0">
                <a:solidFill>
                  <a:srgbClr val="C00000"/>
                </a:solidFill>
              </a:rPr>
              <a:t>6</a:t>
            </a:r>
          </a:p>
        </p:txBody>
      </p:sp>
      <p:sp>
        <p:nvSpPr>
          <p:cNvPr id="93" name="CuadroTexto 92"/>
          <p:cNvSpPr txBox="1"/>
          <p:nvPr/>
        </p:nvSpPr>
        <p:spPr>
          <a:xfrm>
            <a:off x="962740" y="2158120"/>
            <a:ext cx="307216" cy="369332"/>
          </a:xfrm>
          <a:prstGeom prst="rect">
            <a:avLst/>
          </a:prstGeom>
          <a:noFill/>
        </p:spPr>
        <p:txBody>
          <a:bodyPr wrap="square" rtlCol="0">
            <a:spAutoFit/>
          </a:bodyPr>
          <a:lstStyle/>
          <a:p>
            <a:r>
              <a:rPr lang="es-CO" b="1" dirty="0">
                <a:solidFill>
                  <a:srgbClr val="C00000"/>
                </a:solidFill>
              </a:rPr>
              <a:t>7</a:t>
            </a:r>
          </a:p>
        </p:txBody>
      </p:sp>
      <p:sp>
        <p:nvSpPr>
          <p:cNvPr id="94" name="CuadroTexto 93"/>
          <p:cNvSpPr txBox="1"/>
          <p:nvPr/>
        </p:nvSpPr>
        <p:spPr>
          <a:xfrm>
            <a:off x="2218541" y="2548008"/>
            <a:ext cx="391535" cy="369332"/>
          </a:xfrm>
          <a:prstGeom prst="rect">
            <a:avLst/>
          </a:prstGeom>
          <a:noFill/>
        </p:spPr>
        <p:txBody>
          <a:bodyPr wrap="square" rtlCol="0">
            <a:spAutoFit/>
          </a:bodyPr>
          <a:lstStyle/>
          <a:p>
            <a:r>
              <a:rPr lang="es-CO" b="1" dirty="0">
                <a:solidFill>
                  <a:srgbClr val="C00000"/>
                </a:solidFill>
              </a:rPr>
              <a:t>8</a:t>
            </a:r>
          </a:p>
        </p:txBody>
      </p:sp>
      <p:sp>
        <p:nvSpPr>
          <p:cNvPr id="95" name="CuadroTexto 94"/>
          <p:cNvSpPr txBox="1"/>
          <p:nvPr/>
        </p:nvSpPr>
        <p:spPr>
          <a:xfrm>
            <a:off x="6101337" y="1617332"/>
            <a:ext cx="391535" cy="369332"/>
          </a:xfrm>
          <a:prstGeom prst="rect">
            <a:avLst/>
          </a:prstGeom>
          <a:noFill/>
        </p:spPr>
        <p:txBody>
          <a:bodyPr wrap="square" rtlCol="0">
            <a:spAutoFit/>
          </a:bodyPr>
          <a:lstStyle/>
          <a:p>
            <a:r>
              <a:rPr lang="es-CO" b="1" dirty="0">
                <a:solidFill>
                  <a:srgbClr val="C00000"/>
                </a:solidFill>
              </a:rPr>
              <a:t>9</a:t>
            </a:r>
          </a:p>
        </p:txBody>
      </p:sp>
      <p:sp>
        <p:nvSpPr>
          <p:cNvPr id="96" name="CuadroTexto 95"/>
          <p:cNvSpPr txBox="1"/>
          <p:nvPr/>
        </p:nvSpPr>
        <p:spPr>
          <a:xfrm>
            <a:off x="5106812" y="2018213"/>
            <a:ext cx="391535" cy="369332"/>
          </a:xfrm>
          <a:prstGeom prst="rect">
            <a:avLst/>
          </a:prstGeom>
          <a:noFill/>
        </p:spPr>
        <p:txBody>
          <a:bodyPr wrap="square" rtlCol="0">
            <a:spAutoFit/>
          </a:bodyPr>
          <a:lstStyle/>
          <a:p>
            <a:r>
              <a:rPr lang="es-CO" b="1" dirty="0">
                <a:solidFill>
                  <a:srgbClr val="C00000"/>
                </a:solidFill>
              </a:rPr>
              <a:t>1</a:t>
            </a:r>
          </a:p>
        </p:txBody>
      </p:sp>
      <p:sp>
        <p:nvSpPr>
          <p:cNvPr id="97" name="CuadroTexto 96"/>
          <p:cNvSpPr txBox="1"/>
          <p:nvPr/>
        </p:nvSpPr>
        <p:spPr>
          <a:xfrm>
            <a:off x="4944103" y="2577875"/>
            <a:ext cx="391535" cy="369332"/>
          </a:xfrm>
          <a:prstGeom prst="rect">
            <a:avLst/>
          </a:prstGeom>
          <a:noFill/>
        </p:spPr>
        <p:txBody>
          <a:bodyPr wrap="square" rtlCol="0">
            <a:spAutoFit/>
          </a:bodyPr>
          <a:lstStyle/>
          <a:p>
            <a:r>
              <a:rPr lang="es-CO" b="1" dirty="0">
                <a:solidFill>
                  <a:srgbClr val="C00000"/>
                </a:solidFill>
              </a:rPr>
              <a:t>2</a:t>
            </a:r>
          </a:p>
        </p:txBody>
      </p:sp>
      <p:sp>
        <p:nvSpPr>
          <p:cNvPr id="98" name="CuadroTexto 97"/>
          <p:cNvSpPr txBox="1"/>
          <p:nvPr/>
        </p:nvSpPr>
        <p:spPr>
          <a:xfrm>
            <a:off x="5186266" y="3121650"/>
            <a:ext cx="391535" cy="369332"/>
          </a:xfrm>
          <a:prstGeom prst="rect">
            <a:avLst/>
          </a:prstGeom>
          <a:noFill/>
        </p:spPr>
        <p:txBody>
          <a:bodyPr wrap="square" rtlCol="0">
            <a:spAutoFit/>
          </a:bodyPr>
          <a:lstStyle/>
          <a:p>
            <a:r>
              <a:rPr lang="es-CO" b="1" dirty="0">
                <a:solidFill>
                  <a:srgbClr val="C00000"/>
                </a:solidFill>
              </a:rPr>
              <a:t>3</a:t>
            </a:r>
          </a:p>
        </p:txBody>
      </p:sp>
      <p:sp>
        <p:nvSpPr>
          <p:cNvPr id="99" name="CuadroTexto 98"/>
          <p:cNvSpPr txBox="1"/>
          <p:nvPr/>
        </p:nvSpPr>
        <p:spPr>
          <a:xfrm>
            <a:off x="6100048" y="2622040"/>
            <a:ext cx="391535" cy="369332"/>
          </a:xfrm>
          <a:prstGeom prst="rect">
            <a:avLst/>
          </a:prstGeom>
          <a:noFill/>
        </p:spPr>
        <p:txBody>
          <a:bodyPr wrap="square" rtlCol="0">
            <a:spAutoFit/>
          </a:bodyPr>
          <a:lstStyle/>
          <a:p>
            <a:r>
              <a:rPr lang="es-CO" b="1" dirty="0">
                <a:solidFill>
                  <a:srgbClr val="C00000"/>
                </a:solidFill>
              </a:rPr>
              <a:t>4</a:t>
            </a:r>
          </a:p>
        </p:txBody>
      </p:sp>
      <p:sp>
        <p:nvSpPr>
          <p:cNvPr id="100" name="CuadroTexto 99"/>
          <p:cNvSpPr txBox="1"/>
          <p:nvPr/>
        </p:nvSpPr>
        <p:spPr>
          <a:xfrm>
            <a:off x="5961947" y="3272402"/>
            <a:ext cx="391535" cy="369332"/>
          </a:xfrm>
          <a:prstGeom prst="rect">
            <a:avLst/>
          </a:prstGeom>
          <a:noFill/>
        </p:spPr>
        <p:txBody>
          <a:bodyPr wrap="square" rtlCol="0">
            <a:spAutoFit/>
          </a:bodyPr>
          <a:lstStyle/>
          <a:p>
            <a:r>
              <a:rPr lang="es-CO" b="1" dirty="0">
                <a:solidFill>
                  <a:srgbClr val="C00000"/>
                </a:solidFill>
              </a:rPr>
              <a:t>5</a:t>
            </a:r>
          </a:p>
        </p:txBody>
      </p:sp>
      <p:sp>
        <p:nvSpPr>
          <p:cNvPr id="101" name="CuadroTexto 100"/>
          <p:cNvSpPr txBox="1"/>
          <p:nvPr/>
        </p:nvSpPr>
        <p:spPr>
          <a:xfrm>
            <a:off x="6930635" y="3267974"/>
            <a:ext cx="391535" cy="369332"/>
          </a:xfrm>
          <a:prstGeom prst="rect">
            <a:avLst/>
          </a:prstGeom>
          <a:noFill/>
        </p:spPr>
        <p:txBody>
          <a:bodyPr wrap="square" rtlCol="0">
            <a:spAutoFit/>
          </a:bodyPr>
          <a:lstStyle/>
          <a:p>
            <a:r>
              <a:rPr lang="es-CO" b="1" dirty="0">
                <a:solidFill>
                  <a:srgbClr val="C00000"/>
                </a:solidFill>
              </a:rPr>
              <a:t>6</a:t>
            </a:r>
          </a:p>
        </p:txBody>
      </p:sp>
      <p:sp>
        <p:nvSpPr>
          <p:cNvPr id="102" name="CuadroTexto 101"/>
          <p:cNvSpPr txBox="1"/>
          <p:nvPr/>
        </p:nvSpPr>
        <p:spPr>
          <a:xfrm>
            <a:off x="7636849" y="3063943"/>
            <a:ext cx="391535" cy="369332"/>
          </a:xfrm>
          <a:prstGeom prst="rect">
            <a:avLst/>
          </a:prstGeom>
          <a:noFill/>
        </p:spPr>
        <p:txBody>
          <a:bodyPr wrap="square" rtlCol="0">
            <a:spAutoFit/>
          </a:bodyPr>
          <a:lstStyle/>
          <a:p>
            <a:r>
              <a:rPr lang="es-CO" b="1" dirty="0">
                <a:solidFill>
                  <a:srgbClr val="C00000"/>
                </a:solidFill>
              </a:rPr>
              <a:t>7</a:t>
            </a:r>
          </a:p>
        </p:txBody>
      </p:sp>
      <p:sp>
        <p:nvSpPr>
          <p:cNvPr id="103" name="CuadroTexto 102"/>
          <p:cNvSpPr txBox="1"/>
          <p:nvPr/>
        </p:nvSpPr>
        <p:spPr>
          <a:xfrm>
            <a:off x="6854071" y="2069695"/>
            <a:ext cx="391535" cy="369332"/>
          </a:xfrm>
          <a:prstGeom prst="rect">
            <a:avLst/>
          </a:prstGeom>
          <a:noFill/>
        </p:spPr>
        <p:txBody>
          <a:bodyPr wrap="square" rtlCol="0">
            <a:spAutoFit/>
          </a:bodyPr>
          <a:lstStyle/>
          <a:p>
            <a:r>
              <a:rPr lang="es-CO" b="1" dirty="0">
                <a:solidFill>
                  <a:srgbClr val="C00000"/>
                </a:solidFill>
              </a:rPr>
              <a:t>8</a:t>
            </a:r>
          </a:p>
        </p:txBody>
      </p:sp>
      <p:sp>
        <p:nvSpPr>
          <p:cNvPr id="104" name="CuadroTexto 103"/>
          <p:cNvSpPr txBox="1"/>
          <p:nvPr/>
        </p:nvSpPr>
        <p:spPr>
          <a:xfrm>
            <a:off x="2711229" y="2379756"/>
            <a:ext cx="391535" cy="369332"/>
          </a:xfrm>
          <a:prstGeom prst="rect">
            <a:avLst/>
          </a:prstGeom>
          <a:noFill/>
        </p:spPr>
        <p:txBody>
          <a:bodyPr wrap="square" rtlCol="0">
            <a:spAutoFit/>
          </a:bodyPr>
          <a:lstStyle/>
          <a:p>
            <a:r>
              <a:rPr lang="es-CO" b="1" dirty="0">
                <a:solidFill>
                  <a:srgbClr val="C00000"/>
                </a:solidFill>
              </a:rPr>
              <a:t>9</a:t>
            </a:r>
          </a:p>
        </p:txBody>
      </p:sp>
      <p:sp>
        <p:nvSpPr>
          <p:cNvPr id="105" name="CuadroTexto 104"/>
          <p:cNvSpPr txBox="1"/>
          <p:nvPr/>
        </p:nvSpPr>
        <p:spPr>
          <a:xfrm>
            <a:off x="971940" y="4754505"/>
            <a:ext cx="391535" cy="369332"/>
          </a:xfrm>
          <a:prstGeom prst="rect">
            <a:avLst/>
          </a:prstGeom>
          <a:noFill/>
        </p:spPr>
        <p:txBody>
          <a:bodyPr wrap="square" rtlCol="0">
            <a:spAutoFit/>
          </a:bodyPr>
          <a:lstStyle/>
          <a:p>
            <a:r>
              <a:rPr lang="es-CO" b="1" dirty="0">
                <a:solidFill>
                  <a:srgbClr val="C00000"/>
                </a:solidFill>
              </a:rPr>
              <a:t>1</a:t>
            </a:r>
          </a:p>
        </p:txBody>
      </p:sp>
      <p:sp>
        <p:nvSpPr>
          <p:cNvPr id="106" name="CuadroTexto 105"/>
          <p:cNvSpPr txBox="1"/>
          <p:nvPr/>
        </p:nvSpPr>
        <p:spPr>
          <a:xfrm>
            <a:off x="1236717" y="5385443"/>
            <a:ext cx="391535" cy="369332"/>
          </a:xfrm>
          <a:prstGeom prst="rect">
            <a:avLst/>
          </a:prstGeom>
          <a:noFill/>
        </p:spPr>
        <p:txBody>
          <a:bodyPr wrap="square" rtlCol="0">
            <a:spAutoFit/>
          </a:bodyPr>
          <a:lstStyle/>
          <a:p>
            <a:r>
              <a:rPr lang="es-CO" b="1" dirty="0">
                <a:solidFill>
                  <a:srgbClr val="C00000"/>
                </a:solidFill>
              </a:rPr>
              <a:t>2</a:t>
            </a:r>
          </a:p>
        </p:txBody>
      </p:sp>
      <p:sp>
        <p:nvSpPr>
          <p:cNvPr id="107" name="CuadroTexto 106"/>
          <p:cNvSpPr txBox="1"/>
          <p:nvPr/>
        </p:nvSpPr>
        <p:spPr>
          <a:xfrm>
            <a:off x="1393014" y="5833432"/>
            <a:ext cx="391535" cy="369332"/>
          </a:xfrm>
          <a:prstGeom prst="rect">
            <a:avLst/>
          </a:prstGeom>
          <a:noFill/>
        </p:spPr>
        <p:txBody>
          <a:bodyPr wrap="square" rtlCol="0">
            <a:spAutoFit/>
          </a:bodyPr>
          <a:lstStyle/>
          <a:p>
            <a:r>
              <a:rPr lang="es-CO" b="1" dirty="0">
                <a:solidFill>
                  <a:srgbClr val="C00000"/>
                </a:solidFill>
              </a:rPr>
              <a:t>3</a:t>
            </a:r>
          </a:p>
        </p:txBody>
      </p:sp>
      <p:sp>
        <p:nvSpPr>
          <p:cNvPr id="108" name="CuadroTexto 107"/>
          <p:cNvSpPr txBox="1"/>
          <p:nvPr/>
        </p:nvSpPr>
        <p:spPr>
          <a:xfrm>
            <a:off x="2453903" y="5374066"/>
            <a:ext cx="391535" cy="369332"/>
          </a:xfrm>
          <a:prstGeom prst="rect">
            <a:avLst/>
          </a:prstGeom>
          <a:noFill/>
        </p:spPr>
        <p:txBody>
          <a:bodyPr wrap="square" rtlCol="0">
            <a:spAutoFit/>
          </a:bodyPr>
          <a:lstStyle/>
          <a:p>
            <a:r>
              <a:rPr lang="es-CO" b="1" dirty="0">
                <a:solidFill>
                  <a:srgbClr val="C00000"/>
                </a:solidFill>
              </a:rPr>
              <a:t>4</a:t>
            </a:r>
          </a:p>
        </p:txBody>
      </p:sp>
      <p:sp>
        <p:nvSpPr>
          <p:cNvPr id="109" name="CuadroTexto 108"/>
          <p:cNvSpPr txBox="1"/>
          <p:nvPr/>
        </p:nvSpPr>
        <p:spPr>
          <a:xfrm>
            <a:off x="2197556" y="5913697"/>
            <a:ext cx="391535" cy="369332"/>
          </a:xfrm>
          <a:prstGeom prst="rect">
            <a:avLst/>
          </a:prstGeom>
          <a:noFill/>
        </p:spPr>
        <p:txBody>
          <a:bodyPr wrap="square" rtlCol="0">
            <a:spAutoFit/>
          </a:bodyPr>
          <a:lstStyle/>
          <a:p>
            <a:r>
              <a:rPr lang="es-CO" b="1" dirty="0">
                <a:solidFill>
                  <a:srgbClr val="C00000"/>
                </a:solidFill>
              </a:rPr>
              <a:t>5</a:t>
            </a:r>
          </a:p>
        </p:txBody>
      </p:sp>
      <p:sp>
        <p:nvSpPr>
          <p:cNvPr id="110" name="CuadroTexto 109"/>
          <p:cNvSpPr txBox="1"/>
          <p:nvPr/>
        </p:nvSpPr>
        <p:spPr>
          <a:xfrm>
            <a:off x="3078581" y="5937833"/>
            <a:ext cx="391535" cy="369332"/>
          </a:xfrm>
          <a:prstGeom prst="rect">
            <a:avLst/>
          </a:prstGeom>
          <a:noFill/>
        </p:spPr>
        <p:txBody>
          <a:bodyPr wrap="square" rtlCol="0">
            <a:spAutoFit/>
          </a:bodyPr>
          <a:lstStyle/>
          <a:p>
            <a:r>
              <a:rPr lang="es-CO" b="1" dirty="0">
                <a:solidFill>
                  <a:srgbClr val="C00000"/>
                </a:solidFill>
              </a:rPr>
              <a:t>6</a:t>
            </a:r>
          </a:p>
        </p:txBody>
      </p:sp>
      <p:sp>
        <p:nvSpPr>
          <p:cNvPr id="111" name="CuadroTexto 110"/>
          <p:cNvSpPr txBox="1"/>
          <p:nvPr/>
        </p:nvSpPr>
        <p:spPr>
          <a:xfrm>
            <a:off x="3927767" y="5952537"/>
            <a:ext cx="391535" cy="369332"/>
          </a:xfrm>
          <a:prstGeom prst="rect">
            <a:avLst/>
          </a:prstGeom>
          <a:noFill/>
        </p:spPr>
        <p:txBody>
          <a:bodyPr wrap="square" rtlCol="0">
            <a:spAutoFit/>
          </a:bodyPr>
          <a:lstStyle/>
          <a:p>
            <a:r>
              <a:rPr lang="es-CO" b="1" dirty="0">
                <a:solidFill>
                  <a:srgbClr val="C00000"/>
                </a:solidFill>
              </a:rPr>
              <a:t>7</a:t>
            </a:r>
          </a:p>
        </p:txBody>
      </p:sp>
      <p:sp>
        <p:nvSpPr>
          <p:cNvPr id="112" name="CuadroTexto 111"/>
          <p:cNvSpPr txBox="1"/>
          <p:nvPr/>
        </p:nvSpPr>
        <p:spPr>
          <a:xfrm>
            <a:off x="3208833" y="4781300"/>
            <a:ext cx="391535" cy="369332"/>
          </a:xfrm>
          <a:prstGeom prst="rect">
            <a:avLst/>
          </a:prstGeom>
          <a:noFill/>
        </p:spPr>
        <p:txBody>
          <a:bodyPr wrap="square" rtlCol="0">
            <a:spAutoFit/>
          </a:bodyPr>
          <a:lstStyle/>
          <a:p>
            <a:r>
              <a:rPr lang="es-CO" b="1" dirty="0">
                <a:solidFill>
                  <a:srgbClr val="C00000"/>
                </a:solidFill>
              </a:rPr>
              <a:t>8</a:t>
            </a:r>
          </a:p>
        </p:txBody>
      </p:sp>
      <p:sp>
        <p:nvSpPr>
          <p:cNvPr id="113" name="CuadroTexto 112"/>
          <p:cNvSpPr txBox="1"/>
          <p:nvPr/>
        </p:nvSpPr>
        <p:spPr>
          <a:xfrm>
            <a:off x="2393324" y="4386671"/>
            <a:ext cx="273350" cy="369332"/>
          </a:xfrm>
          <a:prstGeom prst="rect">
            <a:avLst/>
          </a:prstGeom>
          <a:noFill/>
        </p:spPr>
        <p:txBody>
          <a:bodyPr wrap="square" rtlCol="0">
            <a:spAutoFit/>
          </a:bodyPr>
          <a:lstStyle/>
          <a:p>
            <a:r>
              <a:rPr lang="es-CO" b="1" dirty="0">
                <a:solidFill>
                  <a:srgbClr val="C00000"/>
                </a:solidFill>
              </a:rPr>
              <a:t>9</a:t>
            </a:r>
          </a:p>
        </p:txBody>
      </p:sp>
      <p:sp>
        <p:nvSpPr>
          <p:cNvPr id="3" name="Rectángulo 2"/>
          <p:cNvSpPr/>
          <p:nvPr/>
        </p:nvSpPr>
        <p:spPr>
          <a:xfrm>
            <a:off x="2885404" y="4232078"/>
            <a:ext cx="1453018" cy="584775"/>
          </a:xfrm>
          <a:prstGeom prst="rect">
            <a:avLst/>
          </a:prstGeom>
        </p:spPr>
        <p:txBody>
          <a:bodyPr wrap="square">
            <a:spAutoFit/>
          </a:bodyPr>
          <a:lstStyle/>
          <a:p>
            <a:r>
              <a:rPr lang="es-ES" altLang="es-CO" sz="3200" b="1" dirty="0">
                <a:solidFill>
                  <a:srgbClr val="00B050"/>
                </a:solidFill>
              </a:rPr>
              <a:t>A</a:t>
            </a:r>
            <a:r>
              <a:rPr lang="es-ES" altLang="es-CO" sz="3200" b="1" dirty="0">
                <a:solidFill>
                  <a:srgbClr val="00B050"/>
                </a:solidFill>
                <a:sym typeface="Symbol" panose="05050102010706020507" pitchFamily="18" charset="2"/>
              </a:rPr>
              <a:t></a:t>
            </a:r>
            <a:r>
              <a:rPr lang="es-ES" altLang="es-CO" sz="3200" b="1" dirty="0">
                <a:solidFill>
                  <a:srgbClr val="00B050"/>
                </a:solidFill>
              </a:rPr>
              <a:t>B</a:t>
            </a:r>
            <a:endParaRPr lang="es-CO" sz="3200" b="1" dirty="0">
              <a:solidFill>
                <a:srgbClr val="00B050"/>
              </a:solidFill>
            </a:endParaRPr>
          </a:p>
        </p:txBody>
      </p:sp>
      <p:sp>
        <p:nvSpPr>
          <p:cNvPr id="4" name="Rectángulo 3"/>
          <p:cNvSpPr/>
          <p:nvPr/>
        </p:nvSpPr>
        <p:spPr>
          <a:xfrm>
            <a:off x="7330675" y="1185528"/>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116" name="Rectángulo 115"/>
          <p:cNvSpPr/>
          <p:nvPr/>
        </p:nvSpPr>
        <p:spPr>
          <a:xfrm>
            <a:off x="2508577" y="1109228"/>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117" name="Rectángulo 116"/>
          <p:cNvSpPr/>
          <p:nvPr/>
        </p:nvSpPr>
        <p:spPr>
          <a:xfrm>
            <a:off x="741017" y="3825936"/>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78" name="Text Box 110"/>
          <p:cNvSpPr txBox="1">
            <a:spLocks noChangeArrowheads="1"/>
          </p:cNvSpPr>
          <p:nvPr/>
        </p:nvSpPr>
        <p:spPr bwMode="auto">
          <a:xfrm>
            <a:off x="4630902" y="3908445"/>
            <a:ext cx="17249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1600" dirty="0"/>
              <a:t>P(A)=3/10</a:t>
            </a:r>
          </a:p>
        </p:txBody>
      </p:sp>
      <p:sp>
        <p:nvSpPr>
          <p:cNvPr id="79" name="Text Box 110"/>
          <p:cNvSpPr txBox="1">
            <a:spLocks noChangeArrowheads="1"/>
          </p:cNvSpPr>
          <p:nvPr/>
        </p:nvSpPr>
        <p:spPr bwMode="auto">
          <a:xfrm>
            <a:off x="4594986" y="4454263"/>
            <a:ext cx="268292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1600" dirty="0"/>
              <a:t>P(A’)=7/10=0,7=70%</a:t>
            </a:r>
          </a:p>
        </p:txBody>
      </p:sp>
      <p:sp>
        <p:nvSpPr>
          <p:cNvPr id="80" name="Text Box 110"/>
          <p:cNvSpPr txBox="1">
            <a:spLocks noChangeArrowheads="1"/>
          </p:cNvSpPr>
          <p:nvPr/>
        </p:nvSpPr>
        <p:spPr bwMode="auto">
          <a:xfrm>
            <a:off x="4653288" y="5019886"/>
            <a:ext cx="22705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16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dirty="0"/>
              <a:t>P(B)=5/10=0,5</a:t>
            </a:r>
          </a:p>
        </p:txBody>
      </p:sp>
      <p:sp>
        <p:nvSpPr>
          <p:cNvPr id="81" name="Text Box 110"/>
          <p:cNvSpPr txBox="1">
            <a:spLocks noChangeArrowheads="1"/>
          </p:cNvSpPr>
          <p:nvPr/>
        </p:nvSpPr>
        <p:spPr bwMode="auto">
          <a:xfrm>
            <a:off x="4590137" y="5592672"/>
            <a:ext cx="40187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16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dirty="0"/>
              <a:t>P(B’)=1-P(B)=1-0.5 =0.5</a:t>
            </a:r>
          </a:p>
        </p:txBody>
      </p:sp>
      <p:sp>
        <p:nvSpPr>
          <p:cNvPr id="82" name="Text Box 110"/>
          <p:cNvSpPr txBox="1">
            <a:spLocks noChangeArrowheads="1"/>
          </p:cNvSpPr>
          <p:nvPr/>
        </p:nvSpPr>
        <p:spPr bwMode="auto">
          <a:xfrm>
            <a:off x="6852895" y="3885137"/>
            <a:ext cx="203958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s-ES" altLang="es-CO" sz="1600" b="1" dirty="0">
                <a:solidFill>
                  <a:srgbClr val="00B050"/>
                </a:solidFill>
                <a:latin typeface="Verdana" panose="020B0604030504040204" pitchFamily="34" charset="0"/>
              </a:rPr>
              <a:t>P(</a:t>
            </a:r>
            <a:r>
              <a:rPr lang="es-ES" altLang="es-CO" sz="1600" b="1" dirty="0">
                <a:solidFill>
                  <a:srgbClr val="00B050"/>
                </a:solidFill>
              </a:rPr>
              <a:t>A</a:t>
            </a:r>
            <a:r>
              <a:rPr lang="es-ES" altLang="es-CO" sz="1600" b="1" dirty="0">
                <a:solidFill>
                  <a:srgbClr val="00B050"/>
                </a:solidFill>
                <a:sym typeface="Symbol" panose="05050102010706020507" pitchFamily="18" charset="2"/>
              </a:rPr>
              <a:t></a:t>
            </a:r>
            <a:r>
              <a:rPr lang="es-ES" altLang="es-CO" sz="1600" b="1" dirty="0">
                <a:solidFill>
                  <a:srgbClr val="00B050"/>
                </a:solidFill>
              </a:rPr>
              <a:t>B</a:t>
            </a:r>
            <a:r>
              <a:rPr lang="es-ES" altLang="es-CO" sz="1600" b="1" dirty="0">
                <a:solidFill>
                  <a:srgbClr val="00B050"/>
                </a:solidFill>
                <a:latin typeface="Verdana" panose="020B0604030504040204" pitchFamily="34" charset="0"/>
              </a:rPr>
              <a:t>)=6/10</a:t>
            </a:r>
          </a:p>
        </p:txBody>
      </p:sp>
      <p:sp>
        <p:nvSpPr>
          <p:cNvPr id="83" name="Text Box 110"/>
          <p:cNvSpPr txBox="1">
            <a:spLocks noChangeArrowheads="1"/>
          </p:cNvSpPr>
          <p:nvPr/>
        </p:nvSpPr>
        <p:spPr bwMode="auto">
          <a:xfrm>
            <a:off x="6879901" y="4754505"/>
            <a:ext cx="20979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1600" dirty="0"/>
              <a:t>P((A</a:t>
            </a:r>
            <a:r>
              <a:rPr lang="es-ES" altLang="es-CO" sz="1600" dirty="0">
                <a:sym typeface="Symbol" panose="05050102010706020507" pitchFamily="18" charset="2"/>
              </a:rPr>
              <a:t></a:t>
            </a:r>
            <a:r>
              <a:rPr lang="es-ES" altLang="es-CO" sz="1600" dirty="0"/>
              <a:t>B)’)=4/10</a:t>
            </a:r>
          </a:p>
        </p:txBody>
      </p:sp>
      <p:sp>
        <p:nvSpPr>
          <p:cNvPr id="84" name="Oval 103"/>
          <p:cNvSpPr>
            <a:spLocks noChangeArrowheads="1"/>
          </p:cNvSpPr>
          <p:nvPr/>
        </p:nvSpPr>
        <p:spPr bwMode="auto">
          <a:xfrm>
            <a:off x="1647189" y="4090529"/>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5" name="Oval 103"/>
          <p:cNvSpPr>
            <a:spLocks noChangeArrowheads="1"/>
          </p:cNvSpPr>
          <p:nvPr/>
        </p:nvSpPr>
        <p:spPr bwMode="auto">
          <a:xfrm>
            <a:off x="992522" y="1282868"/>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6" name="CuadroTexto 85"/>
          <p:cNvSpPr txBox="1"/>
          <p:nvPr/>
        </p:nvSpPr>
        <p:spPr>
          <a:xfrm>
            <a:off x="1784549" y="3931036"/>
            <a:ext cx="391535" cy="369332"/>
          </a:xfrm>
          <a:prstGeom prst="rect">
            <a:avLst/>
          </a:prstGeom>
          <a:noFill/>
        </p:spPr>
        <p:txBody>
          <a:bodyPr wrap="square" rtlCol="0">
            <a:spAutoFit/>
          </a:bodyPr>
          <a:lstStyle/>
          <a:p>
            <a:r>
              <a:rPr lang="es-CO" b="1" dirty="0">
                <a:solidFill>
                  <a:srgbClr val="C00000"/>
                </a:solidFill>
              </a:rPr>
              <a:t>0</a:t>
            </a:r>
          </a:p>
        </p:txBody>
      </p:sp>
      <p:sp>
        <p:nvSpPr>
          <p:cNvPr id="87" name="CuadroTexto 86"/>
          <p:cNvSpPr txBox="1"/>
          <p:nvPr/>
        </p:nvSpPr>
        <p:spPr>
          <a:xfrm>
            <a:off x="1116348" y="1136777"/>
            <a:ext cx="391535" cy="369332"/>
          </a:xfrm>
          <a:prstGeom prst="rect">
            <a:avLst/>
          </a:prstGeom>
          <a:noFill/>
        </p:spPr>
        <p:txBody>
          <a:bodyPr wrap="square" rtlCol="0">
            <a:spAutoFit/>
          </a:bodyPr>
          <a:lstStyle/>
          <a:p>
            <a:r>
              <a:rPr lang="es-CO" b="1" dirty="0">
                <a:solidFill>
                  <a:srgbClr val="C00000"/>
                </a:solidFill>
              </a:rPr>
              <a:t>0</a:t>
            </a:r>
          </a:p>
        </p:txBody>
      </p:sp>
      <p:sp>
        <p:nvSpPr>
          <p:cNvPr id="114" name="Oval 103"/>
          <p:cNvSpPr>
            <a:spLocks noChangeArrowheads="1"/>
          </p:cNvSpPr>
          <p:nvPr/>
        </p:nvSpPr>
        <p:spPr bwMode="auto">
          <a:xfrm>
            <a:off x="5158605" y="1325179"/>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5" name="CuadroTexto 114"/>
          <p:cNvSpPr txBox="1"/>
          <p:nvPr/>
        </p:nvSpPr>
        <p:spPr>
          <a:xfrm>
            <a:off x="5295965" y="1165686"/>
            <a:ext cx="391535" cy="369332"/>
          </a:xfrm>
          <a:prstGeom prst="rect">
            <a:avLst/>
          </a:prstGeom>
          <a:noFill/>
        </p:spPr>
        <p:txBody>
          <a:bodyPr wrap="square" rtlCol="0">
            <a:spAutoFit/>
          </a:bodyPr>
          <a:lstStyle/>
          <a:p>
            <a:r>
              <a:rPr lang="es-CO" b="1" dirty="0">
                <a:solidFill>
                  <a:srgbClr val="C00000"/>
                </a:solidFill>
              </a:rPr>
              <a:t>0</a:t>
            </a:r>
          </a:p>
        </p:txBody>
      </p:sp>
    </p:spTree>
    <p:extLst>
      <p:ext uri="{BB962C8B-B14F-4D97-AF65-F5344CB8AC3E}">
        <p14:creationId xmlns:p14="http://schemas.microsoft.com/office/powerpoint/2010/main" val="3749020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78944"/>
                                        </p:tgtEl>
                                        <p:attrNameLst>
                                          <p:attrName>style.visibility</p:attrName>
                                        </p:attrNameLst>
                                      </p:cBhvr>
                                      <p:to>
                                        <p:strVal val="visible"/>
                                      </p:to>
                                    </p:set>
                                    <p:animEffect transition="in" filter="dissolve">
                                      <p:cBhvr>
                                        <p:cTn id="7" dur="500"/>
                                        <p:tgtEl>
                                          <p:spTgt spid="78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8976"/>
                                        </p:tgtEl>
                                        <p:attrNameLst>
                                          <p:attrName>style.visibility</p:attrName>
                                        </p:attrNameLst>
                                      </p:cBhvr>
                                      <p:to>
                                        <p:strVal val="visible"/>
                                      </p:to>
                                    </p:set>
                                    <p:animEffect transition="in" filter="dissolve">
                                      <p:cBhvr>
                                        <p:cTn id="12" dur="500"/>
                                        <p:tgtEl>
                                          <p:spTgt spid="78976"/>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78992"/>
                                        </p:tgtEl>
                                        <p:attrNameLst>
                                          <p:attrName>style.visibility</p:attrName>
                                        </p:attrNameLst>
                                      </p:cBhvr>
                                      <p:to>
                                        <p:strVal val="visible"/>
                                      </p:to>
                                    </p:set>
                                    <p:animEffect transition="in" filter="dissolve">
                                      <p:cBhvr>
                                        <p:cTn id="16" dur="500"/>
                                        <p:tgtEl>
                                          <p:spTgt spid="78992"/>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79010"/>
                                        </p:tgtEl>
                                        <p:attrNameLst>
                                          <p:attrName>style.visibility</p:attrName>
                                        </p:attrNameLst>
                                      </p:cBhvr>
                                      <p:to>
                                        <p:strVal val="visible"/>
                                      </p:to>
                                    </p:set>
                                    <p:animEffect transition="in" filter="dissolve">
                                      <p:cBhvr>
                                        <p:cTn id="20" dur="500"/>
                                        <p:tgtEl>
                                          <p:spTgt spid="790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
                                        </p:tgtEl>
                                        <p:attrNameLst>
                                          <p:attrName>style.visibility</p:attrName>
                                        </p:attrNameLst>
                                      </p:cBhvr>
                                      <p:to>
                                        <p:strVal val="visible"/>
                                      </p:to>
                                    </p:set>
                                    <p:anim calcmode="lin" valueType="num">
                                      <p:cBhvr additive="base">
                                        <p:cTn id="25" dur="500" fill="hold"/>
                                        <p:tgtEl>
                                          <p:spTgt spid="78"/>
                                        </p:tgtEl>
                                        <p:attrNameLst>
                                          <p:attrName>ppt_x</p:attrName>
                                        </p:attrNameLst>
                                      </p:cBhvr>
                                      <p:tavLst>
                                        <p:tav tm="0">
                                          <p:val>
                                            <p:strVal val="#ppt_x"/>
                                          </p:val>
                                        </p:tav>
                                        <p:tav tm="100000">
                                          <p:val>
                                            <p:strVal val="#ppt_x"/>
                                          </p:val>
                                        </p:tav>
                                      </p:tavLst>
                                    </p:anim>
                                    <p:anim calcmode="lin" valueType="num">
                                      <p:cBhvr additive="base">
                                        <p:cTn id="2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ppt_x"/>
                                          </p:val>
                                        </p:tav>
                                        <p:tav tm="100000">
                                          <p:val>
                                            <p:strVal val="#ppt_x"/>
                                          </p:val>
                                        </p:tav>
                                      </p:tavLst>
                                    </p:anim>
                                    <p:anim calcmode="lin" valueType="num">
                                      <p:cBhvr additive="base">
                                        <p:cTn id="3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anim calcmode="lin" valueType="num">
                                      <p:cBhvr additive="base">
                                        <p:cTn id="37" dur="500" fill="hold"/>
                                        <p:tgtEl>
                                          <p:spTgt spid="80"/>
                                        </p:tgtEl>
                                        <p:attrNameLst>
                                          <p:attrName>ppt_x</p:attrName>
                                        </p:attrNameLst>
                                      </p:cBhvr>
                                      <p:tavLst>
                                        <p:tav tm="0">
                                          <p:val>
                                            <p:strVal val="#ppt_x"/>
                                          </p:val>
                                        </p:tav>
                                        <p:tav tm="100000">
                                          <p:val>
                                            <p:strVal val="#ppt_x"/>
                                          </p:val>
                                        </p:tav>
                                      </p:tavLst>
                                    </p:anim>
                                    <p:anim calcmode="lin" valueType="num">
                                      <p:cBhvr additive="base">
                                        <p:cTn id="3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1"/>
                                        </p:tgtEl>
                                        <p:attrNameLst>
                                          <p:attrName>style.visibility</p:attrName>
                                        </p:attrNameLst>
                                      </p:cBhvr>
                                      <p:to>
                                        <p:strVal val="visible"/>
                                      </p:to>
                                    </p:set>
                                    <p:anim calcmode="lin" valueType="num">
                                      <p:cBhvr additive="base">
                                        <p:cTn id="43" dur="500" fill="hold"/>
                                        <p:tgtEl>
                                          <p:spTgt spid="81"/>
                                        </p:tgtEl>
                                        <p:attrNameLst>
                                          <p:attrName>ppt_x</p:attrName>
                                        </p:attrNameLst>
                                      </p:cBhvr>
                                      <p:tavLst>
                                        <p:tav tm="0">
                                          <p:val>
                                            <p:strVal val="#ppt_x"/>
                                          </p:val>
                                        </p:tav>
                                        <p:tav tm="100000">
                                          <p:val>
                                            <p:strVal val="#ppt_x"/>
                                          </p:val>
                                        </p:tav>
                                      </p:tavLst>
                                    </p:anim>
                                    <p:anim calcmode="lin" valueType="num">
                                      <p:cBhvr additive="base">
                                        <p:cTn id="4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2"/>
                                        </p:tgtEl>
                                        <p:attrNameLst>
                                          <p:attrName>style.visibility</p:attrName>
                                        </p:attrNameLst>
                                      </p:cBhvr>
                                      <p:to>
                                        <p:strVal val="visible"/>
                                      </p:to>
                                    </p:set>
                                    <p:anim calcmode="lin" valueType="num">
                                      <p:cBhvr additive="base">
                                        <p:cTn id="49" dur="500" fill="hold"/>
                                        <p:tgtEl>
                                          <p:spTgt spid="82"/>
                                        </p:tgtEl>
                                        <p:attrNameLst>
                                          <p:attrName>ppt_x</p:attrName>
                                        </p:attrNameLst>
                                      </p:cBhvr>
                                      <p:tavLst>
                                        <p:tav tm="0">
                                          <p:val>
                                            <p:strVal val="#ppt_x"/>
                                          </p:val>
                                        </p:tav>
                                        <p:tav tm="100000">
                                          <p:val>
                                            <p:strVal val="#ppt_x"/>
                                          </p:val>
                                        </p:tav>
                                      </p:tavLst>
                                    </p:anim>
                                    <p:anim calcmode="lin" valueType="num">
                                      <p:cBhvr additive="base">
                                        <p:cTn id="50"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additive="base">
                                        <p:cTn id="55" dur="500" fill="hold"/>
                                        <p:tgtEl>
                                          <p:spTgt spid="83"/>
                                        </p:tgtEl>
                                        <p:attrNameLst>
                                          <p:attrName>ppt_x</p:attrName>
                                        </p:attrNameLst>
                                      </p:cBhvr>
                                      <p:tavLst>
                                        <p:tav tm="0">
                                          <p:val>
                                            <p:strVal val="#ppt_x"/>
                                          </p:val>
                                        </p:tav>
                                        <p:tav tm="100000">
                                          <p:val>
                                            <p:strVal val="#ppt_x"/>
                                          </p:val>
                                        </p:tav>
                                      </p:tavLst>
                                    </p:anim>
                                    <p:anim calcmode="lin" valueType="num">
                                      <p:cBhvr additive="base">
                                        <p:cTn id="56"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10" grpId="0"/>
      <p:bldP spid="78" grpId="0"/>
      <p:bldP spid="79" grpId="0"/>
      <p:bldP spid="80" grpId="0"/>
      <p:bldP spid="81" grpId="0"/>
      <p:bldP spid="82" grpId="0"/>
      <p:bldP spid="8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93132" y="-34837"/>
            <a:ext cx="8018405" cy="1177267"/>
          </a:xfrm>
        </p:spPr>
        <p:txBody>
          <a:bodyPr/>
          <a:lstStyle/>
          <a:p>
            <a:pPr algn="ctr"/>
            <a:r>
              <a:rPr lang="es-ES_tradnl" altLang="es-CO" b="1" dirty="0">
                <a:solidFill>
                  <a:srgbClr val="00B050"/>
                </a:solidFill>
              </a:rPr>
              <a:t>Operaciones con Evento o Suceso</a:t>
            </a:r>
            <a:endParaRPr lang="es-ES_tradnl" altLang="es-CO" dirty="0"/>
          </a:p>
        </p:txBody>
      </p:sp>
      <p:grpSp>
        <p:nvGrpSpPr>
          <p:cNvPr id="78993" name="Group 145"/>
          <p:cNvGrpSpPr>
            <a:grpSpLocks/>
          </p:cNvGrpSpPr>
          <p:nvPr/>
        </p:nvGrpSpPr>
        <p:grpSpPr bwMode="auto">
          <a:xfrm>
            <a:off x="4067944" y="2921413"/>
            <a:ext cx="3844756" cy="2991688"/>
            <a:chOff x="4798" y="2659"/>
            <a:chExt cx="1316" cy="1134"/>
          </a:xfrm>
        </p:grpSpPr>
        <p:grpSp>
          <p:nvGrpSpPr>
            <p:cNvPr id="78994" name="Group 146"/>
            <p:cNvGrpSpPr>
              <a:grpSpLocks/>
            </p:cNvGrpSpPr>
            <p:nvPr/>
          </p:nvGrpSpPr>
          <p:grpSpPr bwMode="auto">
            <a:xfrm>
              <a:off x="4798" y="2659"/>
              <a:ext cx="1316" cy="1134"/>
              <a:chOff x="4798" y="255"/>
              <a:chExt cx="1316" cy="1134"/>
            </a:xfrm>
          </p:grpSpPr>
          <p:sp>
            <p:nvSpPr>
              <p:cNvPr id="78995" name="Rectangle 147"/>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97" name="Oval 149"/>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98" name="Oval 150"/>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99" name="Oval 151"/>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0" name="Oval 152"/>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1" name="Oval 153"/>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2" name="Oval 154"/>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3" name="Oval 155"/>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4" name="Oval 156"/>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5" name="Oval 157"/>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79006" name="Oval 158"/>
            <p:cNvSpPr>
              <a:spLocks noChangeArrowheads="1"/>
            </p:cNvSpPr>
            <p:nvPr/>
          </p:nvSpPr>
          <p:spPr bwMode="auto">
            <a:xfrm>
              <a:off x="4889" y="2931"/>
              <a:ext cx="454" cy="817"/>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CC99">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a:latin typeface="Arial" panose="020B0604020202020204" pitchFamily="34" charset="0"/>
              </a:endParaRPr>
            </a:p>
          </p:txBody>
        </p:sp>
        <p:sp>
          <p:nvSpPr>
            <p:cNvPr id="79007" name="Text Box 159"/>
            <p:cNvSpPr txBox="1">
              <a:spLocks noChangeArrowheads="1"/>
            </p:cNvSpPr>
            <p:nvPr/>
          </p:nvSpPr>
          <p:spPr bwMode="auto">
            <a:xfrm>
              <a:off x="5058" y="3027"/>
              <a:ext cx="63"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endParaRPr kumimoji="0" lang="es-ES" altLang="es-CO" sz="1900" dirty="0">
                <a:latin typeface="Arial" panose="020B0604020202020204" pitchFamily="34" charset="0"/>
              </a:endParaRPr>
            </a:p>
          </p:txBody>
        </p:sp>
        <p:sp>
          <p:nvSpPr>
            <p:cNvPr id="79008" name="Oval 160"/>
            <p:cNvSpPr>
              <a:spLocks noChangeArrowheads="1"/>
            </p:cNvSpPr>
            <p:nvPr/>
          </p:nvSpPr>
          <p:spPr bwMode="auto">
            <a:xfrm>
              <a:off x="4844" y="3249"/>
              <a:ext cx="1088" cy="54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00">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dirty="0">
                <a:latin typeface="Arial" panose="020B0604020202020204" pitchFamily="34" charset="0"/>
              </a:endParaRPr>
            </a:p>
          </p:txBody>
        </p:sp>
      </p:grpSp>
      <p:sp>
        <p:nvSpPr>
          <p:cNvPr id="79009" name="Freeform 161"/>
          <p:cNvSpPr>
            <a:spLocks/>
          </p:cNvSpPr>
          <p:nvPr/>
        </p:nvSpPr>
        <p:spPr bwMode="auto">
          <a:xfrm>
            <a:off x="4395170" y="4491126"/>
            <a:ext cx="1326382" cy="1316448"/>
          </a:xfrm>
          <a:custGeom>
            <a:avLst/>
            <a:gdLst>
              <a:gd name="T0" fmla="*/ 0 w 454"/>
              <a:gd name="T1" fmla="*/ 136 h 499"/>
              <a:gd name="T2" fmla="*/ 62 w 454"/>
              <a:gd name="T3" fmla="*/ 92 h 499"/>
              <a:gd name="T4" fmla="*/ 182 w 454"/>
              <a:gd name="T5" fmla="*/ 46 h 499"/>
              <a:gd name="T6" fmla="*/ 295 w 454"/>
              <a:gd name="T7" fmla="*/ 7 h 499"/>
              <a:gd name="T8" fmla="*/ 409 w 454"/>
              <a:gd name="T9" fmla="*/ 0 h 499"/>
              <a:gd name="T10" fmla="*/ 454 w 454"/>
              <a:gd name="T11" fmla="*/ 0 h 499"/>
              <a:gd name="T12" fmla="*/ 454 w 454"/>
              <a:gd name="T13" fmla="*/ 91 h 499"/>
              <a:gd name="T14" fmla="*/ 454 w 454"/>
              <a:gd name="T15" fmla="*/ 136 h 499"/>
              <a:gd name="T16" fmla="*/ 427 w 454"/>
              <a:gd name="T17" fmla="*/ 279 h 499"/>
              <a:gd name="T18" fmla="*/ 363 w 454"/>
              <a:gd name="T19" fmla="*/ 408 h 499"/>
              <a:gd name="T20" fmla="*/ 273 w 454"/>
              <a:gd name="T21" fmla="*/ 499 h 499"/>
              <a:gd name="T22" fmla="*/ 227 w 454"/>
              <a:gd name="T23" fmla="*/ 499 h 499"/>
              <a:gd name="T24" fmla="*/ 182 w 454"/>
              <a:gd name="T25" fmla="*/ 499 h 499"/>
              <a:gd name="T26" fmla="*/ 93 w 454"/>
              <a:gd name="T27" fmla="*/ 419 h 499"/>
              <a:gd name="T28" fmla="*/ 46 w 454"/>
              <a:gd name="T29" fmla="*/ 363 h 499"/>
              <a:gd name="T30" fmla="*/ 0 w 454"/>
              <a:gd name="T31" fmla="*/ 227 h 499"/>
              <a:gd name="T32" fmla="*/ 0 w 454"/>
              <a:gd name="T33" fmla="*/ 182 h 499"/>
              <a:gd name="T34" fmla="*/ 0 w 454"/>
              <a:gd name="T35" fmla="*/ 13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4" h="499">
                <a:moveTo>
                  <a:pt x="0" y="136"/>
                </a:moveTo>
                <a:lnTo>
                  <a:pt x="62" y="92"/>
                </a:lnTo>
                <a:lnTo>
                  <a:pt x="182" y="46"/>
                </a:lnTo>
                <a:lnTo>
                  <a:pt x="295" y="7"/>
                </a:lnTo>
                <a:lnTo>
                  <a:pt x="409" y="0"/>
                </a:lnTo>
                <a:lnTo>
                  <a:pt x="454" y="0"/>
                </a:lnTo>
                <a:lnTo>
                  <a:pt x="454" y="91"/>
                </a:lnTo>
                <a:lnTo>
                  <a:pt x="454" y="136"/>
                </a:lnTo>
                <a:lnTo>
                  <a:pt x="427" y="279"/>
                </a:lnTo>
                <a:lnTo>
                  <a:pt x="363" y="408"/>
                </a:lnTo>
                <a:lnTo>
                  <a:pt x="273" y="499"/>
                </a:lnTo>
                <a:lnTo>
                  <a:pt x="227" y="499"/>
                </a:lnTo>
                <a:lnTo>
                  <a:pt x="182" y="499"/>
                </a:lnTo>
                <a:lnTo>
                  <a:pt x="93" y="419"/>
                </a:lnTo>
                <a:lnTo>
                  <a:pt x="46" y="363"/>
                </a:lnTo>
                <a:lnTo>
                  <a:pt x="0" y="227"/>
                </a:lnTo>
                <a:lnTo>
                  <a:pt x="0" y="182"/>
                </a:lnTo>
                <a:lnTo>
                  <a:pt x="0" y="136"/>
                </a:lnTo>
                <a:close/>
              </a:path>
            </a:pathLst>
          </a:custGeom>
          <a:solidFill>
            <a:schemeClr val="accent1">
              <a:alpha val="20000"/>
            </a:schemeClr>
          </a:solidFill>
          <a:ln w="50800" cap="flat">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79011" name="Text Box 163"/>
          <p:cNvSpPr txBox="1">
            <a:spLocks noChangeArrowheads="1"/>
          </p:cNvSpPr>
          <p:nvPr/>
        </p:nvSpPr>
        <p:spPr bwMode="auto">
          <a:xfrm>
            <a:off x="4933132" y="3281775"/>
            <a:ext cx="225251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dirty="0">
                <a:latin typeface="Arial" panose="020B0604020202020204" pitchFamily="34" charset="0"/>
              </a:rPr>
              <a:t>INTERS.</a:t>
            </a:r>
          </a:p>
        </p:txBody>
      </p:sp>
      <p:sp>
        <p:nvSpPr>
          <p:cNvPr id="92" name="CuadroTexto 91"/>
          <p:cNvSpPr txBox="1"/>
          <p:nvPr/>
        </p:nvSpPr>
        <p:spPr>
          <a:xfrm>
            <a:off x="6699381" y="4232591"/>
            <a:ext cx="391535" cy="369332"/>
          </a:xfrm>
          <a:prstGeom prst="rect">
            <a:avLst/>
          </a:prstGeom>
          <a:noFill/>
        </p:spPr>
        <p:txBody>
          <a:bodyPr wrap="square" rtlCol="0">
            <a:spAutoFit/>
          </a:bodyPr>
          <a:lstStyle/>
          <a:p>
            <a:r>
              <a:rPr lang="es-CO" b="1" dirty="0">
                <a:solidFill>
                  <a:srgbClr val="C00000"/>
                </a:solidFill>
              </a:rPr>
              <a:t>8</a:t>
            </a:r>
          </a:p>
        </p:txBody>
      </p:sp>
      <p:sp>
        <p:nvSpPr>
          <p:cNvPr id="93" name="CuadroTexto 92"/>
          <p:cNvSpPr txBox="1"/>
          <p:nvPr/>
        </p:nvSpPr>
        <p:spPr>
          <a:xfrm>
            <a:off x="5984016" y="3486451"/>
            <a:ext cx="391535" cy="369332"/>
          </a:xfrm>
          <a:prstGeom prst="rect">
            <a:avLst/>
          </a:prstGeom>
          <a:noFill/>
        </p:spPr>
        <p:txBody>
          <a:bodyPr wrap="square" rtlCol="0">
            <a:spAutoFit/>
          </a:bodyPr>
          <a:lstStyle/>
          <a:p>
            <a:r>
              <a:rPr lang="es-CO" b="1" dirty="0">
                <a:solidFill>
                  <a:srgbClr val="C00000"/>
                </a:solidFill>
              </a:rPr>
              <a:t>9</a:t>
            </a:r>
          </a:p>
        </p:txBody>
      </p:sp>
      <p:sp>
        <p:nvSpPr>
          <p:cNvPr id="94" name="CuadroTexto 93"/>
          <p:cNvSpPr txBox="1"/>
          <p:nvPr/>
        </p:nvSpPr>
        <p:spPr>
          <a:xfrm>
            <a:off x="4510659" y="3885233"/>
            <a:ext cx="391535" cy="369332"/>
          </a:xfrm>
          <a:prstGeom prst="rect">
            <a:avLst/>
          </a:prstGeom>
          <a:noFill/>
        </p:spPr>
        <p:txBody>
          <a:bodyPr wrap="square" rtlCol="0">
            <a:spAutoFit/>
          </a:bodyPr>
          <a:lstStyle/>
          <a:p>
            <a:r>
              <a:rPr lang="es-CO" b="1" dirty="0">
                <a:solidFill>
                  <a:srgbClr val="C00000"/>
                </a:solidFill>
              </a:rPr>
              <a:t>1</a:t>
            </a:r>
          </a:p>
        </p:txBody>
      </p:sp>
      <p:sp>
        <p:nvSpPr>
          <p:cNvPr id="95" name="CuadroTexto 94"/>
          <p:cNvSpPr txBox="1"/>
          <p:nvPr/>
        </p:nvSpPr>
        <p:spPr>
          <a:xfrm>
            <a:off x="4824192" y="4570564"/>
            <a:ext cx="391535" cy="369332"/>
          </a:xfrm>
          <a:prstGeom prst="rect">
            <a:avLst/>
          </a:prstGeom>
          <a:noFill/>
        </p:spPr>
        <p:txBody>
          <a:bodyPr wrap="square" rtlCol="0">
            <a:spAutoFit/>
          </a:bodyPr>
          <a:lstStyle/>
          <a:p>
            <a:r>
              <a:rPr lang="es-CO" b="1" dirty="0">
                <a:solidFill>
                  <a:srgbClr val="C00000"/>
                </a:solidFill>
              </a:rPr>
              <a:t>2</a:t>
            </a:r>
          </a:p>
        </p:txBody>
      </p:sp>
      <p:sp>
        <p:nvSpPr>
          <p:cNvPr id="96" name="CuadroTexto 95"/>
          <p:cNvSpPr txBox="1"/>
          <p:nvPr/>
        </p:nvSpPr>
        <p:spPr>
          <a:xfrm>
            <a:off x="4779345" y="5111096"/>
            <a:ext cx="391535" cy="369332"/>
          </a:xfrm>
          <a:prstGeom prst="rect">
            <a:avLst/>
          </a:prstGeom>
          <a:noFill/>
        </p:spPr>
        <p:txBody>
          <a:bodyPr wrap="square" rtlCol="0">
            <a:spAutoFit/>
          </a:bodyPr>
          <a:lstStyle/>
          <a:p>
            <a:r>
              <a:rPr lang="es-CO" b="1" dirty="0">
                <a:solidFill>
                  <a:srgbClr val="C00000"/>
                </a:solidFill>
              </a:rPr>
              <a:t>3</a:t>
            </a:r>
          </a:p>
        </p:txBody>
      </p:sp>
      <p:sp>
        <p:nvSpPr>
          <p:cNvPr id="97" name="CuadroTexto 96"/>
          <p:cNvSpPr txBox="1"/>
          <p:nvPr/>
        </p:nvSpPr>
        <p:spPr>
          <a:xfrm>
            <a:off x="6016811" y="4665005"/>
            <a:ext cx="391535" cy="369332"/>
          </a:xfrm>
          <a:prstGeom prst="rect">
            <a:avLst/>
          </a:prstGeom>
          <a:noFill/>
        </p:spPr>
        <p:txBody>
          <a:bodyPr wrap="square" rtlCol="0">
            <a:spAutoFit/>
          </a:bodyPr>
          <a:lstStyle/>
          <a:p>
            <a:r>
              <a:rPr lang="es-CO" b="1" dirty="0">
                <a:solidFill>
                  <a:srgbClr val="C00000"/>
                </a:solidFill>
              </a:rPr>
              <a:t>4</a:t>
            </a:r>
          </a:p>
        </p:txBody>
      </p:sp>
      <p:sp>
        <p:nvSpPr>
          <p:cNvPr id="98" name="CuadroTexto 97"/>
          <p:cNvSpPr txBox="1"/>
          <p:nvPr/>
        </p:nvSpPr>
        <p:spPr>
          <a:xfrm>
            <a:off x="6513491" y="5259241"/>
            <a:ext cx="391535" cy="369332"/>
          </a:xfrm>
          <a:prstGeom prst="rect">
            <a:avLst/>
          </a:prstGeom>
          <a:noFill/>
        </p:spPr>
        <p:txBody>
          <a:bodyPr wrap="square" rtlCol="0">
            <a:spAutoFit/>
          </a:bodyPr>
          <a:lstStyle/>
          <a:p>
            <a:r>
              <a:rPr lang="es-CO" b="1" dirty="0">
                <a:solidFill>
                  <a:srgbClr val="C00000"/>
                </a:solidFill>
              </a:rPr>
              <a:t>5</a:t>
            </a:r>
          </a:p>
        </p:txBody>
      </p:sp>
      <p:sp>
        <p:nvSpPr>
          <p:cNvPr id="99" name="CuadroTexto 98"/>
          <p:cNvSpPr txBox="1"/>
          <p:nvPr/>
        </p:nvSpPr>
        <p:spPr>
          <a:xfrm flipH="1">
            <a:off x="5555055" y="5435166"/>
            <a:ext cx="497960" cy="369332"/>
          </a:xfrm>
          <a:prstGeom prst="rect">
            <a:avLst/>
          </a:prstGeom>
          <a:noFill/>
        </p:spPr>
        <p:txBody>
          <a:bodyPr wrap="square" rtlCol="0">
            <a:spAutoFit/>
          </a:bodyPr>
          <a:lstStyle/>
          <a:p>
            <a:r>
              <a:rPr lang="es-CO" b="1" dirty="0">
                <a:solidFill>
                  <a:srgbClr val="C00000"/>
                </a:solidFill>
              </a:rPr>
              <a:t>6</a:t>
            </a:r>
          </a:p>
        </p:txBody>
      </p:sp>
      <p:sp>
        <p:nvSpPr>
          <p:cNvPr id="100" name="CuadroTexto 99"/>
          <p:cNvSpPr txBox="1"/>
          <p:nvPr/>
        </p:nvSpPr>
        <p:spPr>
          <a:xfrm>
            <a:off x="7423186" y="5353782"/>
            <a:ext cx="391535" cy="369332"/>
          </a:xfrm>
          <a:prstGeom prst="rect">
            <a:avLst/>
          </a:prstGeom>
          <a:noFill/>
        </p:spPr>
        <p:txBody>
          <a:bodyPr wrap="square" rtlCol="0">
            <a:spAutoFit/>
          </a:bodyPr>
          <a:lstStyle/>
          <a:p>
            <a:r>
              <a:rPr lang="es-CO" b="1" dirty="0">
                <a:solidFill>
                  <a:srgbClr val="C00000"/>
                </a:solidFill>
              </a:rPr>
              <a:t>7</a:t>
            </a:r>
          </a:p>
        </p:txBody>
      </p:sp>
      <p:sp>
        <p:nvSpPr>
          <p:cNvPr id="112"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grpSp>
        <p:nvGrpSpPr>
          <p:cNvPr id="113" name="Group 84"/>
          <p:cNvGrpSpPr>
            <a:grpSpLocks/>
          </p:cNvGrpSpPr>
          <p:nvPr/>
        </p:nvGrpSpPr>
        <p:grpSpPr bwMode="auto">
          <a:xfrm>
            <a:off x="432202" y="1147550"/>
            <a:ext cx="2678611" cy="1912279"/>
            <a:chOff x="4798" y="255"/>
            <a:chExt cx="1316" cy="1134"/>
          </a:xfrm>
        </p:grpSpPr>
        <p:sp>
          <p:nvSpPr>
            <p:cNvPr id="114" name="Rectangle 85"/>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6" name="Oval 87"/>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7" name="Oval 88"/>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8" name="Oval 89"/>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9" name="Oval 90"/>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0" name="Oval 91"/>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1" name="Oval 92"/>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2" name="Oval 93"/>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3" name="Oval 94"/>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4" name="Oval 95"/>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125" name="CuadroTexto 124"/>
          <p:cNvSpPr txBox="1"/>
          <p:nvPr/>
        </p:nvSpPr>
        <p:spPr>
          <a:xfrm>
            <a:off x="1748492" y="2132981"/>
            <a:ext cx="391535" cy="369332"/>
          </a:xfrm>
          <a:prstGeom prst="rect">
            <a:avLst/>
          </a:prstGeom>
          <a:noFill/>
        </p:spPr>
        <p:txBody>
          <a:bodyPr wrap="square" rtlCol="0">
            <a:spAutoFit/>
          </a:bodyPr>
          <a:lstStyle/>
          <a:p>
            <a:r>
              <a:rPr lang="es-CO" b="1" dirty="0">
                <a:solidFill>
                  <a:srgbClr val="C00000"/>
                </a:solidFill>
              </a:rPr>
              <a:t>1</a:t>
            </a:r>
          </a:p>
        </p:txBody>
      </p:sp>
      <p:sp>
        <p:nvSpPr>
          <p:cNvPr id="126" name="CuadroTexto 125"/>
          <p:cNvSpPr txBox="1"/>
          <p:nvPr/>
        </p:nvSpPr>
        <p:spPr>
          <a:xfrm>
            <a:off x="850604" y="2601256"/>
            <a:ext cx="391535" cy="369332"/>
          </a:xfrm>
          <a:prstGeom prst="rect">
            <a:avLst/>
          </a:prstGeom>
          <a:noFill/>
        </p:spPr>
        <p:txBody>
          <a:bodyPr wrap="square" rtlCol="0">
            <a:spAutoFit/>
          </a:bodyPr>
          <a:lstStyle/>
          <a:p>
            <a:r>
              <a:rPr lang="es-CO" b="1" dirty="0">
                <a:solidFill>
                  <a:srgbClr val="C00000"/>
                </a:solidFill>
              </a:rPr>
              <a:t>2</a:t>
            </a:r>
          </a:p>
        </p:txBody>
      </p:sp>
      <p:sp>
        <p:nvSpPr>
          <p:cNvPr id="127" name="CuadroTexto 126"/>
          <p:cNvSpPr txBox="1"/>
          <p:nvPr/>
        </p:nvSpPr>
        <p:spPr>
          <a:xfrm>
            <a:off x="2348831" y="1839723"/>
            <a:ext cx="391535" cy="369332"/>
          </a:xfrm>
          <a:prstGeom prst="rect">
            <a:avLst/>
          </a:prstGeom>
          <a:noFill/>
        </p:spPr>
        <p:txBody>
          <a:bodyPr wrap="square" rtlCol="0">
            <a:spAutoFit/>
          </a:bodyPr>
          <a:lstStyle/>
          <a:p>
            <a:r>
              <a:rPr lang="es-CO" b="1" dirty="0">
                <a:solidFill>
                  <a:srgbClr val="C00000"/>
                </a:solidFill>
              </a:rPr>
              <a:t>3</a:t>
            </a:r>
          </a:p>
        </p:txBody>
      </p:sp>
      <p:sp>
        <p:nvSpPr>
          <p:cNvPr id="128" name="CuadroTexto 127"/>
          <p:cNvSpPr txBox="1"/>
          <p:nvPr/>
        </p:nvSpPr>
        <p:spPr>
          <a:xfrm>
            <a:off x="1695127" y="1463609"/>
            <a:ext cx="391535" cy="369332"/>
          </a:xfrm>
          <a:prstGeom prst="rect">
            <a:avLst/>
          </a:prstGeom>
          <a:noFill/>
        </p:spPr>
        <p:txBody>
          <a:bodyPr wrap="square" rtlCol="0">
            <a:spAutoFit/>
          </a:bodyPr>
          <a:lstStyle/>
          <a:p>
            <a:r>
              <a:rPr lang="es-CO" b="1" dirty="0">
                <a:solidFill>
                  <a:srgbClr val="C00000"/>
                </a:solidFill>
              </a:rPr>
              <a:t>4</a:t>
            </a:r>
          </a:p>
        </p:txBody>
      </p:sp>
      <p:sp>
        <p:nvSpPr>
          <p:cNvPr id="129" name="CuadroTexto 128"/>
          <p:cNvSpPr txBox="1"/>
          <p:nvPr/>
        </p:nvSpPr>
        <p:spPr>
          <a:xfrm>
            <a:off x="601540" y="1641844"/>
            <a:ext cx="391535" cy="369332"/>
          </a:xfrm>
          <a:prstGeom prst="rect">
            <a:avLst/>
          </a:prstGeom>
          <a:noFill/>
        </p:spPr>
        <p:txBody>
          <a:bodyPr wrap="square" rtlCol="0">
            <a:spAutoFit/>
          </a:bodyPr>
          <a:lstStyle/>
          <a:p>
            <a:r>
              <a:rPr lang="es-CO" b="1" dirty="0">
                <a:solidFill>
                  <a:srgbClr val="C00000"/>
                </a:solidFill>
              </a:rPr>
              <a:t>5</a:t>
            </a:r>
          </a:p>
        </p:txBody>
      </p:sp>
      <p:sp>
        <p:nvSpPr>
          <p:cNvPr id="130" name="CuadroTexto 129"/>
          <p:cNvSpPr txBox="1"/>
          <p:nvPr/>
        </p:nvSpPr>
        <p:spPr>
          <a:xfrm>
            <a:off x="1581934" y="2527452"/>
            <a:ext cx="391535" cy="369332"/>
          </a:xfrm>
          <a:prstGeom prst="rect">
            <a:avLst/>
          </a:prstGeom>
          <a:noFill/>
        </p:spPr>
        <p:txBody>
          <a:bodyPr wrap="square" rtlCol="0">
            <a:spAutoFit/>
          </a:bodyPr>
          <a:lstStyle/>
          <a:p>
            <a:r>
              <a:rPr lang="es-CO" b="1" dirty="0">
                <a:solidFill>
                  <a:srgbClr val="C00000"/>
                </a:solidFill>
              </a:rPr>
              <a:t>6</a:t>
            </a:r>
          </a:p>
        </p:txBody>
      </p:sp>
      <p:sp>
        <p:nvSpPr>
          <p:cNvPr id="131" name="CuadroTexto 130"/>
          <p:cNvSpPr txBox="1"/>
          <p:nvPr/>
        </p:nvSpPr>
        <p:spPr>
          <a:xfrm>
            <a:off x="962740" y="2158120"/>
            <a:ext cx="307216" cy="369332"/>
          </a:xfrm>
          <a:prstGeom prst="rect">
            <a:avLst/>
          </a:prstGeom>
          <a:noFill/>
        </p:spPr>
        <p:txBody>
          <a:bodyPr wrap="square" rtlCol="0">
            <a:spAutoFit/>
          </a:bodyPr>
          <a:lstStyle/>
          <a:p>
            <a:r>
              <a:rPr lang="es-CO" b="1" dirty="0">
                <a:solidFill>
                  <a:srgbClr val="C00000"/>
                </a:solidFill>
              </a:rPr>
              <a:t>7</a:t>
            </a:r>
          </a:p>
        </p:txBody>
      </p:sp>
      <p:sp>
        <p:nvSpPr>
          <p:cNvPr id="132" name="CuadroTexto 131"/>
          <p:cNvSpPr txBox="1"/>
          <p:nvPr/>
        </p:nvSpPr>
        <p:spPr>
          <a:xfrm>
            <a:off x="2218541" y="2548008"/>
            <a:ext cx="391535" cy="369332"/>
          </a:xfrm>
          <a:prstGeom prst="rect">
            <a:avLst/>
          </a:prstGeom>
          <a:noFill/>
        </p:spPr>
        <p:txBody>
          <a:bodyPr wrap="square" rtlCol="0">
            <a:spAutoFit/>
          </a:bodyPr>
          <a:lstStyle/>
          <a:p>
            <a:r>
              <a:rPr lang="es-CO" b="1" dirty="0">
                <a:solidFill>
                  <a:srgbClr val="C00000"/>
                </a:solidFill>
              </a:rPr>
              <a:t>8</a:t>
            </a:r>
          </a:p>
        </p:txBody>
      </p:sp>
      <p:sp>
        <p:nvSpPr>
          <p:cNvPr id="133" name="CuadroTexto 132"/>
          <p:cNvSpPr txBox="1"/>
          <p:nvPr/>
        </p:nvSpPr>
        <p:spPr>
          <a:xfrm>
            <a:off x="2711229" y="2379756"/>
            <a:ext cx="391535" cy="369332"/>
          </a:xfrm>
          <a:prstGeom prst="rect">
            <a:avLst/>
          </a:prstGeom>
          <a:noFill/>
        </p:spPr>
        <p:txBody>
          <a:bodyPr wrap="square" rtlCol="0">
            <a:spAutoFit/>
          </a:bodyPr>
          <a:lstStyle/>
          <a:p>
            <a:r>
              <a:rPr lang="es-CO" b="1" dirty="0">
                <a:solidFill>
                  <a:srgbClr val="C00000"/>
                </a:solidFill>
              </a:rPr>
              <a:t>9</a:t>
            </a:r>
          </a:p>
        </p:txBody>
      </p:sp>
      <p:sp>
        <p:nvSpPr>
          <p:cNvPr id="134" name="Rectángulo 133"/>
          <p:cNvSpPr/>
          <p:nvPr/>
        </p:nvSpPr>
        <p:spPr>
          <a:xfrm>
            <a:off x="2458743" y="1037811"/>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135" name="Rectángulo 134"/>
          <p:cNvSpPr/>
          <p:nvPr/>
        </p:nvSpPr>
        <p:spPr>
          <a:xfrm>
            <a:off x="7101727" y="2956158"/>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2" name="Rectángulo 1"/>
          <p:cNvSpPr/>
          <p:nvPr/>
        </p:nvSpPr>
        <p:spPr>
          <a:xfrm>
            <a:off x="7121416" y="4441939"/>
            <a:ext cx="497252" cy="584775"/>
          </a:xfrm>
          <a:prstGeom prst="rect">
            <a:avLst/>
          </a:prstGeom>
        </p:spPr>
        <p:txBody>
          <a:bodyPr wrap="none">
            <a:spAutoFit/>
          </a:bodyPr>
          <a:lstStyle/>
          <a:p>
            <a:pPr eaLnBrk="1" hangingPunct="1"/>
            <a:r>
              <a:rPr lang="es-ES" altLang="es-CO" sz="3200" b="1" dirty="0">
                <a:solidFill>
                  <a:srgbClr val="00B050"/>
                </a:solidFill>
              </a:rPr>
              <a:t>B</a:t>
            </a:r>
          </a:p>
        </p:txBody>
      </p:sp>
      <p:sp>
        <p:nvSpPr>
          <p:cNvPr id="137" name="Rectángulo 136"/>
          <p:cNvSpPr/>
          <p:nvPr/>
        </p:nvSpPr>
        <p:spPr>
          <a:xfrm>
            <a:off x="4100119" y="3520278"/>
            <a:ext cx="503664" cy="584775"/>
          </a:xfrm>
          <a:prstGeom prst="rect">
            <a:avLst/>
          </a:prstGeom>
        </p:spPr>
        <p:txBody>
          <a:bodyPr wrap="none">
            <a:spAutoFit/>
          </a:bodyPr>
          <a:lstStyle/>
          <a:p>
            <a:pPr eaLnBrk="1" hangingPunct="1"/>
            <a:r>
              <a:rPr lang="es-ES" altLang="es-CO" sz="3200" b="1" dirty="0">
                <a:solidFill>
                  <a:srgbClr val="00B050"/>
                </a:solidFill>
              </a:rPr>
              <a:t>A</a:t>
            </a:r>
          </a:p>
        </p:txBody>
      </p:sp>
      <p:sp>
        <p:nvSpPr>
          <p:cNvPr id="138" name="Rectángulo 137"/>
          <p:cNvSpPr/>
          <p:nvPr/>
        </p:nvSpPr>
        <p:spPr>
          <a:xfrm>
            <a:off x="4862605" y="5912939"/>
            <a:ext cx="1453018" cy="584775"/>
          </a:xfrm>
          <a:prstGeom prst="rect">
            <a:avLst/>
          </a:prstGeom>
        </p:spPr>
        <p:txBody>
          <a:bodyPr wrap="square">
            <a:spAutoFit/>
          </a:bodyPr>
          <a:lstStyle/>
          <a:p>
            <a:r>
              <a:rPr lang="es-ES" altLang="es-CO" sz="3200" b="1" dirty="0">
                <a:solidFill>
                  <a:srgbClr val="00B050"/>
                </a:solidFill>
              </a:rPr>
              <a:t>A</a:t>
            </a:r>
            <a:r>
              <a:rPr lang="es-ES" altLang="es-CO" sz="3200" b="1" dirty="0">
                <a:solidFill>
                  <a:srgbClr val="00B050"/>
                </a:solidFill>
                <a:sym typeface="Symbol" panose="05050102010706020507" pitchFamily="18" charset="2"/>
              </a:rPr>
              <a:t></a:t>
            </a:r>
            <a:r>
              <a:rPr lang="es-ES" altLang="es-CO" sz="3200" b="1" dirty="0">
                <a:solidFill>
                  <a:srgbClr val="00B050"/>
                </a:solidFill>
              </a:rPr>
              <a:t>B</a:t>
            </a:r>
            <a:endParaRPr lang="es-CO" sz="3200" b="1" dirty="0">
              <a:solidFill>
                <a:srgbClr val="00B050"/>
              </a:solidFill>
            </a:endParaRPr>
          </a:p>
        </p:txBody>
      </p:sp>
      <p:sp>
        <p:nvSpPr>
          <p:cNvPr id="55" name="Text Box 110"/>
          <p:cNvSpPr txBox="1">
            <a:spLocks noChangeArrowheads="1"/>
          </p:cNvSpPr>
          <p:nvPr/>
        </p:nvSpPr>
        <p:spPr bwMode="auto">
          <a:xfrm>
            <a:off x="413605" y="3241297"/>
            <a:ext cx="32395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2400" dirty="0"/>
              <a:t>P((A</a:t>
            </a:r>
            <a:r>
              <a:rPr lang="es-ES" altLang="es-CO" sz="2400" dirty="0">
                <a:sym typeface="Symbol" panose="05050102010706020507" pitchFamily="18" charset="2"/>
              </a:rPr>
              <a:t></a:t>
            </a:r>
            <a:r>
              <a:rPr lang="es-ES" altLang="es-CO" sz="2400" dirty="0"/>
              <a:t>B)’)= 4/10</a:t>
            </a:r>
          </a:p>
        </p:txBody>
      </p:sp>
      <p:sp>
        <p:nvSpPr>
          <p:cNvPr id="56" name="Text Box 110"/>
          <p:cNvSpPr txBox="1">
            <a:spLocks noChangeArrowheads="1"/>
          </p:cNvSpPr>
          <p:nvPr/>
        </p:nvSpPr>
        <p:spPr bwMode="auto">
          <a:xfrm>
            <a:off x="478221" y="3892261"/>
            <a:ext cx="31589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2400" dirty="0"/>
              <a:t>P((A</a:t>
            </a:r>
            <a:r>
              <a:rPr lang="es-ES" altLang="es-CO" sz="2400" dirty="0">
                <a:sym typeface="Symbol" panose="05050102010706020507" pitchFamily="18" charset="2"/>
              </a:rPr>
              <a:t>  </a:t>
            </a:r>
            <a:r>
              <a:rPr lang="es-ES" altLang="es-CO" sz="2400" dirty="0"/>
              <a:t>B))=2/10</a:t>
            </a:r>
          </a:p>
        </p:txBody>
      </p:sp>
      <p:sp>
        <p:nvSpPr>
          <p:cNvPr id="57" name="Text Box 110"/>
          <p:cNvSpPr txBox="1">
            <a:spLocks noChangeArrowheads="1"/>
          </p:cNvSpPr>
          <p:nvPr/>
        </p:nvSpPr>
        <p:spPr bwMode="auto">
          <a:xfrm>
            <a:off x="485735" y="4574973"/>
            <a:ext cx="3250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2400" dirty="0"/>
              <a:t>P((A</a:t>
            </a:r>
            <a:r>
              <a:rPr lang="es-ES" altLang="es-CO" sz="2400" dirty="0">
                <a:sym typeface="Symbol" panose="05050102010706020507" pitchFamily="18" charset="2"/>
              </a:rPr>
              <a:t>  </a:t>
            </a:r>
            <a:r>
              <a:rPr lang="es-ES" altLang="es-CO" sz="2400" dirty="0"/>
              <a:t>B)’)=8/10</a:t>
            </a:r>
          </a:p>
        </p:txBody>
      </p:sp>
      <p:sp>
        <p:nvSpPr>
          <p:cNvPr id="58" name="Oval 103"/>
          <p:cNvSpPr>
            <a:spLocks noChangeArrowheads="1"/>
          </p:cNvSpPr>
          <p:nvPr/>
        </p:nvSpPr>
        <p:spPr bwMode="auto">
          <a:xfrm>
            <a:off x="4333710" y="3257757"/>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59" name="Oval 103"/>
          <p:cNvSpPr>
            <a:spLocks noChangeArrowheads="1"/>
          </p:cNvSpPr>
          <p:nvPr/>
        </p:nvSpPr>
        <p:spPr bwMode="auto">
          <a:xfrm>
            <a:off x="992522" y="1282868"/>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60" name="CuadroTexto 59"/>
          <p:cNvSpPr txBox="1"/>
          <p:nvPr/>
        </p:nvSpPr>
        <p:spPr>
          <a:xfrm>
            <a:off x="4471070" y="3098264"/>
            <a:ext cx="391535" cy="369332"/>
          </a:xfrm>
          <a:prstGeom prst="rect">
            <a:avLst/>
          </a:prstGeom>
          <a:noFill/>
        </p:spPr>
        <p:txBody>
          <a:bodyPr wrap="square" rtlCol="0">
            <a:spAutoFit/>
          </a:bodyPr>
          <a:lstStyle/>
          <a:p>
            <a:r>
              <a:rPr lang="es-CO" b="1" dirty="0">
                <a:solidFill>
                  <a:srgbClr val="C00000"/>
                </a:solidFill>
              </a:rPr>
              <a:t>0</a:t>
            </a:r>
          </a:p>
        </p:txBody>
      </p:sp>
      <p:sp>
        <p:nvSpPr>
          <p:cNvPr id="61" name="CuadroTexto 60"/>
          <p:cNvSpPr txBox="1"/>
          <p:nvPr/>
        </p:nvSpPr>
        <p:spPr>
          <a:xfrm>
            <a:off x="1116348" y="1136777"/>
            <a:ext cx="391535" cy="369332"/>
          </a:xfrm>
          <a:prstGeom prst="rect">
            <a:avLst/>
          </a:prstGeom>
          <a:noFill/>
        </p:spPr>
        <p:txBody>
          <a:bodyPr wrap="square" rtlCol="0">
            <a:spAutoFit/>
          </a:bodyPr>
          <a:lstStyle/>
          <a:p>
            <a:r>
              <a:rPr lang="es-CO" b="1" dirty="0">
                <a:solidFill>
                  <a:srgbClr val="C00000"/>
                </a:solidFill>
              </a:rPr>
              <a:t>0</a:t>
            </a:r>
          </a:p>
        </p:txBody>
      </p:sp>
      <p:sp>
        <p:nvSpPr>
          <p:cNvPr id="3" name="Text Box 110">
            <a:extLst>
              <a:ext uri="{FF2B5EF4-FFF2-40B4-BE49-F238E27FC236}">
                <a16:creationId xmlns:a16="http://schemas.microsoft.com/office/drawing/2014/main" id="{AD1FCA17-1D14-E49F-767F-5040A2E324DA}"/>
              </a:ext>
            </a:extLst>
          </p:cNvPr>
          <p:cNvSpPr txBox="1">
            <a:spLocks noChangeArrowheads="1"/>
          </p:cNvSpPr>
          <p:nvPr/>
        </p:nvSpPr>
        <p:spPr bwMode="auto">
          <a:xfrm>
            <a:off x="413605" y="5158696"/>
            <a:ext cx="32395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2400" dirty="0"/>
              <a:t>P(A’</a:t>
            </a:r>
            <a:r>
              <a:rPr lang="es-ES" altLang="es-CO" sz="2400" dirty="0">
                <a:sym typeface="Symbol" panose="05050102010706020507" pitchFamily="18" charset="2"/>
              </a:rPr>
              <a:t></a:t>
            </a:r>
            <a:r>
              <a:rPr lang="es-ES" altLang="es-CO" sz="2400" dirty="0"/>
              <a:t>B’)= /10</a:t>
            </a:r>
          </a:p>
        </p:txBody>
      </p:sp>
      <p:sp>
        <p:nvSpPr>
          <p:cNvPr id="4" name="Text Box 110">
            <a:extLst>
              <a:ext uri="{FF2B5EF4-FFF2-40B4-BE49-F238E27FC236}">
                <a16:creationId xmlns:a16="http://schemas.microsoft.com/office/drawing/2014/main" id="{B9F2A702-9282-B58E-1C85-76FEC55C54D9}"/>
              </a:ext>
            </a:extLst>
          </p:cNvPr>
          <p:cNvSpPr txBox="1">
            <a:spLocks noChangeArrowheads="1"/>
          </p:cNvSpPr>
          <p:nvPr/>
        </p:nvSpPr>
        <p:spPr bwMode="auto">
          <a:xfrm>
            <a:off x="413605" y="5867662"/>
            <a:ext cx="32395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2400" dirty="0"/>
              <a:t>P(A’</a:t>
            </a:r>
            <a:r>
              <a:rPr lang="es-ES" altLang="es-CO" sz="2400" dirty="0">
                <a:sym typeface="Symbol" panose="05050102010706020507" pitchFamily="18" charset="2"/>
              </a:rPr>
              <a:t></a:t>
            </a:r>
            <a:r>
              <a:rPr lang="es-ES" altLang="es-CO" sz="2400" dirty="0"/>
              <a:t>B)= /10</a:t>
            </a:r>
          </a:p>
        </p:txBody>
      </p:sp>
      <p:sp>
        <p:nvSpPr>
          <p:cNvPr id="6" name="Text Box 110">
            <a:extLst>
              <a:ext uri="{FF2B5EF4-FFF2-40B4-BE49-F238E27FC236}">
                <a16:creationId xmlns:a16="http://schemas.microsoft.com/office/drawing/2014/main" id="{918B9419-FE1E-8F33-E3D9-499386AF5E5E}"/>
              </a:ext>
            </a:extLst>
          </p:cNvPr>
          <p:cNvSpPr txBox="1">
            <a:spLocks noChangeArrowheads="1"/>
          </p:cNvSpPr>
          <p:nvPr/>
        </p:nvSpPr>
        <p:spPr bwMode="auto">
          <a:xfrm>
            <a:off x="4393125" y="943355"/>
            <a:ext cx="32395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2400" dirty="0"/>
              <a:t>P(A</a:t>
            </a:r>
            <a:r>
              <a:rPr lang="es-ES" altLang="es-CO" sz="2400" dirty="0">
                <a:sym typeface="Symbol" panose="05050102010706020507" pitchFamily="18" charset="2"/>
              </a:rPr>
              <a:t></a:t>
            </a:r>
            <a:r>
              <a:rPr lang="es-ES" altLang="es-CO" sz="2400" dirty="0"/>
              <a:t>B’)= /10</a:t>
            </a:r>
          </a:p>
        </p:txBody>
      </p:sp>
      <p:sp>
        <p:nvSpPr>
          <p:cNvPr id="7" name="Text Box 110">
            <a:extLst>
              <a:ext uri="{FF2B5EF4-FFF2-40B4-BE49-F238E27FC236}">
                <a16:creationId xmlns:a16="http://schemas.microsoft.com/office/drawing/2014/main" id="{9EA85763-321C-66C5-F52A-F38F9A5E4A17}"/>
              </a:ext>
            </a:extLst>
          </p:cNvPr>
          <p:cNvSpPr txBox="1">
            <a:spLocks noChangeArrowheads="1"/>
          </p:cNvSpPr>
          <p:nvPr/>
        </p:nvSpPr>
        <p:spPr bwMode="auto">
          <a:xfrm>
            <a:off x="4325940" y="1579907"/>
            <a:ext cx="3250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2400" dirty="0"/>
              <a:t>P(A</a:t>
            </a:r>
            <a:r>
              <a:rPr lang="es-ES" altLang="es-CO" sz="2400" dirty="0">
                <a:sym typeface="Symbol" panose="05050102010706020507" pitchFamily="18" charset="2"/>
              </a:rPr>
              <a:t>  </a:t>
            </a:r>
            <a:r>
              <a:rPr lang="es-ES" altLang="es-CO" sz="2400" dirty="0"/>
              <a:t>B’)=/10</a:t>
            </a:r>
          </a:p>
        </p:txBody>
      </p:sp>
      <p:sp>
        <p:nvSpPr>
          <p:cNvPr id="8" name="Text Box 110">
            <a:extLst>
              <a:ext uri="{FF2B5EF4-FFF2-40B4-BE49-F238E27FC236}">
                <a16:creationId xmlns:a16="http://schemas.microsoft.com/office/drawing/2014/main" id="{645E5D77-9207-19E0-EA4A-F927ACFD8396}"/>
              </a:ext>
            </a:extLst>
          </p:cNvPr>
          <p:cNvSpPr txBox="1">
            <a:spLocks noChangeArrowheads="1"/>
          </p:cNvSpPr>
          <p:nvPr/>
        </p:nvSpPr>
        <p:spPr bwMode="auto">
          <a:xfrm>
            <a:off x="4361094" y="2210918"/>
            <a:ext cx="3250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defTabSz="987425" eaLnBrk="1" hangingPunct="1">
              <a:defRPr kumimoji="1" sz="2800" b="1">
                <a:solidFill>
                  <a:srgbClr val="00B050"/>
                </a:solidFill>
              </a:defRPr>
            </a:lvl1pPr>
            <a:lvl2pPr defTabSz="987425" eaLnBrk="0" hangingPunct="0">
              <a:defRPr kumimoji="1" sz="2400">
                <a:latin typeface="Times New Roman" panose="02020603050405020304" pitchFamily="18" charset="0"/>
              </a:defRPr>
            </a:lvl2pPr>
            <a:lvl3pPr defTabSz="987425" eaLnBrk="0" hangingPunct="0">
              <a:defRPr kumimoji="1" sz="2400">
                <a:latin typeface="Times New Roman" panose="02020603050405020304" pitchFamily="18" charset="0"/>
              </a:defRPr>
            </a:lvl3pPr>
            <a:lvl4pPr defTabSz="987425" eaLnBrk="0" hangingPunct="0">
              <a:defRPr kumimoji="1" sz="2400">
                <a:latin typeface="Times New Roman" panose="02020603050405020304" pitchFamily="18" charset="0"/>
              </a:defRPr>
            </a:lvl4pPr>
            <a:lvl5pPr defTabSz="987425" eaLnBrk="0" hangingPunct="0">
              <a:defRPr kumimoji="1" sz="2400">
                <a:latin typeface="Times New Roman" panose="02020603050405020304" pitchFamily="18" charset="0"/>
              </a:defRPr>
            </a:lvl5pPr>
            <a:lvl6pPr defTabSz="987425" eaLnBrk="0" fontAlgn="base" hangingPunct="0">
              <a:spcBef>
                <a:spcPct val="0"/>
              </a:spcBef>
              <a:spcAft>
                <a:spcPct val="0"/>
              </a:spcAft>
              <a:defRPr kumimoji="1" sz="2400">
                <a:latin typeface="Times New Roman" panose="02020603050405020304" pitchFamily="18" charset="0"/>
              </a:defRPr>
            </a:lvl6pPr>
            <a:lvl7pPr defTabSz="987425" eaLnBrk="0" fontAlgn="base" hangingPunct="0">
              <a:spcBef>
                <a:spcPct val="0"/>
              </a:spcBef>
              <a:spcAft>
                <a:spcPct val="0"/>
              </a:spcAft>
              <a:defRPr kumimoji="1" sz="2400">
                <a:latin typeface="Times New Roman" panose="02020603050405020304" pitchFamily="18" charset="0"/>
              </a:defRPr>
            </a:lvl7pPr>
            <a:lvl8pPr defTabSz="987425" eaLnBrk="0" fontAlgn="base" hangingPunct="0">
              <a:spcBef>
                <a:spcPct val="0"/>
              </a:spcBef>
              <a:spcAft>
                <a:spcPct val="0"/>
              </a:spcAft>
              <a:defRPr kumimoji="1" sz="2400">
                <a:latin typeface="Times New Roman" panose="02020603050405020304" pitchFamily="18" charset="0"/>
              </a:defRPr>
            </a:lvl8pPr>
            <a:lvl9pPr defTabSz="987425" eaLnBrk="0" fontAlgn="base" hangingPunct="0">
              <a:spcBef>
                <a:spcPct val="0"/>
              </a:spcBef>
              <a:spcAft>
                <a:spcPct val="0"/>
              </a:spcAft>
              <a:defRPr kumimoji="1" sz="2400">
                <a:latin typeface="Times New Roman" panose="02020603050405020304" pitchFamily="18" charset="0"/>
              </a:defRPr>
            </a:lvl9pPr>
          </a:lstStyle>
          <a:p>
            <a:r>
              <a:rPr lang="es-ES" altLang="es-CO" sz="2400" dirty="0"/>
              <a:t>P(A’</a:t>
            </a:r>
            <a:r>
              <a:rPr lang="es-ES" altLang="es-CO" sz="2400" dirty="0">
                <a:sym typeface="Symbol" panose="05050102010706020507" pitchFamily="18" charset="2"/>
              </a:rPr>
              <a:t>  </a:t>
            </a:r>
            <a:r>
              <a:rPr lang="es-ES" altLang="es-CO" sz="2400" dirty="0"/>
              <a:t>B)=/10</a:t>
            </a:r>
          </a:p>
        </p:txBody>
      </p:sp>
    </p:spTree>
    <p:extLst>
      <p:ext uri="{BB962C8B-B14F-4D97-AF65-F5344CB8AC3E}">
        <p14:creationId xmlns:p14="http://schemas.microsoft.com/office/powerpoint/2010/main" val="2175171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78993"/>
                                        </p:tgtEl>
                                        <p:attrNameLst>
                                          <p:attrName>style.visibility</p:attrName>
                                        </p:attrNameLst>
                                      </p:cBhvr>
                                      <p:to>
                                        <p:strVal val="visible"/>
                                      </p:to>
                                    </p:set>
                                    <p:animEffect transition="in" filter="dissolve">
                                      <p:cBhvr>
                                        <p:cTn id="7" dur="500"/>
                                        <p:tgtEl>
                                          <p:spTgt spid="7899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9011"/>
                                        </p:tgtEl>
                                        <p:attrNameLst>
                                          <p:attrName>style.visibility</p:attrName>
                                        </p:attrNameLst>
                                      </p:cBhvr>
                                      <p:to>
                                        <p:strVal val="visible"/>
                                      </p:to>
                                    </p:set>
                                    <p:animEffect transition="in" filter="dissolve">
                                      <p:cBhvr>
                                        <p:cTn id="11" dur="500"/>
                                        <p:tgtEl>
                                          <p:spTgt spid="79011"/>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79009"/>
                                        </p:tgtEl>
                                        <p:attrNameLst>
                                          <p:attrName>style.visibility</p:attrName>
                                        </p:attrNameLst>
                                      </p:cBhvr>
                                      <p:to>
                                        <p:strVal val="visible"/>
                                      </p:to>
                                    </p:set>
                                    <p:animEffect transition="in" filter="dissolve">
                                      <p:cBhvr>
                                        <p:cTn id="15" dur="500"/>
                                        <p:tgtEl>
                                          <p:spTgt spid="7900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additive="base">
                                        <p:cTn id="20" dur="500" fill="hold"/>
                                        <p:tgtEl>
                                          <p:spTgt spid="55"/>
                                        </p:tgtEl>
                                        <p:attrNameLst>
                                          <p:attrName>ppt_x</p:attrName>
                                        </p:attrNameLst>
                                      </p:cBhvr>
                                      <p:tavLst>
                                        <p:tav tm="0">
                                          <p:val>
                                            <p:strVal val="#ppt_x"/>
                                          </p:val>
                                        </p:tav>
                                        <p:tav tm="100000">
                                          <p:val>
                                            <p:strVal val="#ppt_x"/>
                                          </p:val>
                                        </p:tav>
                                      </p:tavLst>
                                    </p:anim>
                                    <p:anim calcmode="lin" valueType="num">
                                      <p:cBhvr additive="base">
                                        <p:cTn id="21"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ppt_x"/>
                                          </p:val>
                                        </p:tav>
                                        <p:tav tm="100000">
                                          <p:val>
                                            <p:strVal val="#ppt_x"/>
                                          </p:val>
                                        </p:tav>
                                      </p:tavLst>
                                    </p:anim>
                                    <p:anim calcmode="lin" valueType="num">
                                      <p:cBhvr additive="base">
                                        <p:cTn id="27"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 calcmode="lin" valueType="num">
                                      <p:cBhvr additive="base">
                                        <p:cTn id="32" dur="500" fill="hold"/>
                                        <p:tgtEl>
                                          <p:spTgt spid="57"/>
                                        </p:tgtEl>
                                        <p:attrNameLst>
                                          <p:attrName>ppt_x</p:attrName>
                                        </p:attrNameLst>
                                      </p:cBhvr>
                                      <p:tavLst>
                                        <p:tav tm="0">
                                          <p:val>
                                            <p:strVal val="#ppt_x"/>
                                          </p:val>
                                        </p:tav>
                                        <p:tav tm="100000">
                                          <p:val>
                                            <p:strVal val="#ppt_x"/>
                                          </p:val>
                                        </p:tav>
                                      </p:tavLst>
                                    </p:anim>
                                    <p:anim calcmode="lin" valueType="num">
                                      <p:cBhvr additive="base">
                                        <p:cTn id="33"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ppt_x"/>
                                          </p:val>
                                        </p:tav>
                                        <p:tav tm="100000">
                                          <p:val>
                                            <p:strVal val="#ppt_x"/>
                                          </p:val>
                                        </p:tav>
                                      </p:tavLst>
                                    </p:anim>
                                    <p:anim calcmode="lin" valueType="num">
                                      <p:cBhvr additive="base">
                                        <p:cTn id="4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 calcmode="lin" valueType="num">
                                      <p:cBhvr additive="base">
                                        <p:cTn id="62" dur="500" fill="hold"/>
                                        <p:tgtEl>
                                          <p:spTgt spid="8"/>
                                        </p:tgtEl>
                                        <p:attrNameLst>
                                          <p:attrName>ppt_x</p:attrName>
                                        </p:attrNameLst>
                                      </p:cBhvr>
                                      <p:tavLst>
                                        <p:tav tm="0">
                                          <p:val>
                                            <p:strVal val="#ppt_x"/>
                                          </p:val>
                                        </p:tav>
                                        <p:tav tm="100000">
                                          <p:val>
                                            <p:strVal val="#ppt_x"/>
                                          </p:val>
                                        </p:tav>
                                      </p:tavLst>
                                    </p:anim>
                                    <p:anim calcmode="lin" valueType="num">
                                      <p:cBhvr additive="base">
                                        <p:cTn id="6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11" grpId="0"/>
      <p:bldP spid="55" grpId="0"/>
      <p:bldP spid="56" grpId="0"/>
      <p:bldP spid="57" grpId="0"/>
      <p:bldP spid="3" grpId="0"/>
      <p:bldP spid="4"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5536" y="98107"/>
            <a:ext cx="8748464" cy="1356360"/>
          </a:xfrm>
        </p:spPr>
        <p:txBody>
          <a:bodyPr>
            <a:normAutofit/>
          </a:bodyPr>
          <a:lstStyle/>
          <a:p>
            <a:pPr algn="ctr"/>
            <a:r>
              <a:rPr lang="es-ES_tradnl" altLang="es-CO" b="1" dirty="0">
                <a:solidFill>
                  <a:srgbClr val="00B050"/>
                </a:solidFill>
              </a:rPr>
              <a:t>Definición axiomática de Probabilidad</a:t>
            </a:r>
          </a:p>
        </p:txBody>
      </p:sp>
      <p:sp>
        <p:nvSpPr>
          <p:cNvPr id="43011"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3014"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43019" name="Text Box 11"/>
          <p:cNvSpPr txBox="1">
            <a:spLocks noChangeArrowheads="1"/>
          </p:cNvSpPr>
          <p:nvPr/>
        </p:nvSpPr>
        <p:spPr bwMode="auto">
          <a:xfrm>
            <a:off x="611188" y="1628775"/>
            <a:ext cx="81375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algn="just" eaLnBrk="0" hangingPunct="0">
              <a:spcBef>
                <a:spcPct val="50000"/>
              </a:spcBef>
              <a:buFont typeface="Wingdings" panose="05000000000000000000" pitchFamily="2" charset="2"/>
              <a:buChar char="q"/>
            </a:pP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Sea </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un espacio muestral asociado a un experimento aleatorio y Sea A un evento, denotamos por P(</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A</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a la probabilidad de ocurrencia del evento A que cumpla los axiomas siguientes: </a:t>
            </a:r>
          </a:p>
          <a:p>
            <a:pPr marL="342900" indent="-342900" algn="just" eaLnBrk="0" hangingPunct="0">
              <a:spcBef>
                <a:spcPct val="50000"/>
              </a:spcBef>
              <a:buFont typeface="Wingdings" panose="05000000000000000000" pitchFamily="2" charset="2"/>
              <a:buChar char="q"/>
            </a:pPr>
            <a:r>
              <a:rPr kumimoji="1" lang="es-ES" altLang="es-CO" sz="2400" b="1" dirty="0">
                <a:solidFill>
                  <a:srgbClr val="0066FF"/>
                </a:solidFill>
                <a:latin typeface="Times New Roman" panose="02020603050405020304" pitchFamily="18" charset="0"/>
                <a:ea typeface="Times New Roman" panose="02020603050405020304" pitchFamily="18" charset="0"/>
                <a:cs typeface="Verdana" panose="020B0604030504040204" pitchFamily="34" charset="0"/>
              </a:rPr>
              <a:t>i)</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P(A) </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0 </a:t>
            </a:r>
            <a:endParaRPr kumimoji="1" lang="en-GB" altLang="es-CO" sz="2400" b="1" dirty="0">
              <a:latin typeface="Times New Roman" panose="02020603050405020304" pitchFamily="18" charset="0"/>
              <a:ea typeface="Times New Roman" panose="02020603050405020304" pitchFamily="18" charset="0"/>
              <a:cs typeface="Verdana" panose="020B0604030504040204" pitchFamily="34" charset="0"/>
            </a:endParaRPr>
          </a:p>
          <a:p>
            <a:pPr marL="342900" indent="-342900" algn="just" eaLnBrk="0" hangingPunct="0">
              <a:spcBef>
                <a:spcPct val="50000"/>
              </a:spcBef>
              <a:buFont typeface="Wingdings" panose="05000000000000000000" pitchFamily="2" charset="2"/>
              <a:buChar char="q"/>
            </a:pPr>
            <a:r>
              <a:rPr kumimoji="1" lang="en-GB" altLang="es-CO" sz="2400" b="1" dirty="0">
                <a:solidFill>
                  <a:srgbClr val="0066FF"/>
                </a:solidFill>
                <a:latin typeface="Times New Roman" panose="02020603050405020304" pitchFamily="18" charset="0"/>
                <a:ea typeface="Times New Roman" panose="02020603050405020304" pitchFamily="18" charset="0"/>
                <a:cs typeface="Verdana" panose="020B0604030504040204" pitchFamily="34" charset="0"/>
              </a:rPr>
              <a:t>ii)</a:t>
            </a:r>
            <a:r>
              <a:rPr kumimoji="1" lang="en-GB" altLang="es-CO" sz="2400" b="1" dirty="0">
                <a:latin typeface="Times New Roman" panose="02020603050405020304" pitchFamily="18" charset="0"/>
                <a:ea typeface="Times New Roman" panose="02020603050405020304" pitchFamily="18" charset="0"/>
                <a:cs typeface="Verdana" panose="020B0604030504040204" pitchFamily="34" charset="0"/>
              </a:rPr>
              <a:t> P(A</a:t>
            </a:r>
            <a:r>
              <a:rPr kumimoji="1" lang="en-GB" altLang="es-CO" sz="2400" b="1" baseline="-30000" dirty="0">
                <a:latin typeface="Times New Roman" panose="02020603050405020304" pitchFamily="18" charset="0"/>
                <a:ea typeface="Times New Roman" panose="02020603050405020304" pitchFamily="18" charset="0"/>
                <a:cs typeface="Verdana" panose="020B0604030504040204" pitchFamily="34" charset="0"/>
              </a:rPr>
              <a:t>1</a:t>
            </a:r>
            <a:r>
              <a:rPr kumimoji="1" lang="en-GB" altLang="es-CO" sz="2400" b="1" dirty="0">
                <a:latin typeface="Times New Roman" panose="02020603050405020304" pitchFamily="18" charset="0"/>
                <a:ea typeface="Times New Roman" panose="02020603050405020304" pitchFamily="18" charset="0"/>
                <a:cs typeface="Verdana" panose="020B0604030504040204" pitchFamily="34" charset="0"/>
              </a:rPr>
              <a:t> </a:t>
            </a:r>
            <a:r>
              <a:rPr kumimoji="1" lang="en-GB"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 </a:t>
            </a:r>
            <a:r>
              <a:rPr kumimoji="1" lang="en-GB" altLang="es-CO" sz="2400" b="1" dirty="0">
                <a:latin typeface="Times New Roman" panose="02020603050405020304" pitchFamily="18" charset="0"/>
                <a:ea typeface="Times New Roman" panose="02020603050405020304" pitchFamily="18" charset="0"/>
                <a:cs typeface="Verdana" panose="020B0604030504040204" pitchFamily="34" charset="0"/>
              </a:rPr>
              <a:t>A</a:t>
            </a:r>
            <a:r>
              <a:rPr kumimoji="1" lang="en-GB" altLang="es-CO" sz="2400" b="1" baseline="-30000" dirty="0">
                <a:latin typeface="Times New Roman" panose="02020603050405020304" pitchFamily="18" charset="0"/>
                <a:ea typeface="Times New Roman" panose="02020603050405020304" pitchFamily="18" charset="0"/>
                <a:cs typeface="Verdana" panose="020B0604030504040204" pitchFamily="34" charset="0"/>
              </a:rPr>
              <a:t>2 </a:t>
            </a:r>
            <a:r>
              <a:rPr kumimoji="1" lang="en-GB"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a:t>
            </a:r>
            <a:r>
              <a:rPr kumimoji="1" lang="en-GB" altLang="es-CO" sz="2400" b="1" dirty="0">
                <a:latin typeface="Times New Roman" panose="02020603050405020304" pitchFamily="18" charset="0"/>
                <a:ea typeface="Times New Roman" panose="02020603050405020304" pitchFamily="18" charset="0"/>
                <a:cs typeface="Verdana" panose="020B0604030504040204" pitchFamily="34" charset="0"/>
              </a:rPr>
              <a:t> A</a:t>
            </a:r>
            <a:r>
              <a:rPr kumimoji="1" lang="en-GB" altLang="es-CO" sz="2400" b="1" baseline="-30000" dirty="0">
                <a:latin typeface="Times New Roman" panose="02020603050405020304" pitchFamily="18" charset="0"/>
                <a:ea typeface="Times New Roman" panose="02020603050405020304" pitchFamily="18" charset="0"/>
                <a:cs typeface="Verdana" panose="020B0604030504040204" pitchFamily="34" charset="0"/>
              </a:rPr>
              <a:t>3</a:t>
            </a:r>
            <a:r>
              <a:rPr kumimoji="1" lang="en-GB" altLang="es-CO" sz="2400" b="1" dirty="0">
                <a:latin typeface="Times New Roman" panose="02020603050405020304" pitchFamily="18" charset="0"/>
                <a:ea typeface="Times New Roman" panose="02020603050405020304" pitchFamily="18" charset="0"/>
                <a:cs typeface="Verdana" panose="020B0604030504040204" pitchFamily="34" charset="0"/>
              </a:rPr>
              <a:t>  ...) </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p(A</a:t>
            </a:r>
            <a:r>
              <a:rPr kumimoji="1" lang="es-ES" altLang="es-CO" sz="2400" b="1" baseline="-30000" dirty="0">
                <a:latin typeface="Times New Roman" panose="02020603050405020304" pitchFamily="18" charset="0"/>
                <a:ea typeface="Times New Roman" panose="02020603050405020304" pitchFamily="18" charset="0"/>
                <a:cs typeface="Verdana" panose="020B0604030504040204" pitchFamily="34" charset="0"/>
              </a:rPr>
              <a:t>1</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 p(A</a:t>
            </a:r>
            <a:r>
              <a:rPr kumimoji="1" lang="es-ES" altLang="es-CO" sz="2400" b="1" baseline="-30000" dirty="0">
                <a:latin typeface="Times New Roman" panose="02020603050405020304" pitchFamily="18" charset="0"/>
                <a:ea typeface="Times New Roman" panose="02020603050405020304" pitchFamily="18" charset="0"/>
                <a:cs typeface="Verdana" panose="020B0604030504040204" pitchFamily="34" charset="0"/>
              </a:rPr>
              <a:t>2</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 p(A</a:t>
            </a:r>
            <a:r>
              <a:rPr kumimoji="1" lang="es-ES" altLang="es-CO" sz="2400" b="1" baseline="-30000" dirty="0">
                <a:latin typeface="Times New Roman" panose="02020603050405020304" pitchFamily="18" charset="0"/>
                <a:ea typeface="Times New Roman" panose="02020603050405020304" pitchFamily="18" charset="0"/>
                <a:cs typeface="Verdana" panose="020B0604030504040204" pitchFamily="34" charset="0"/>
              </a:rPr>
              <a:t>3</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 ...   si </a:t>
            </a:r>
            <a:r>
              <a:rPr kumimoji="1" lang="es-ES" altLang="es-CO" sz="2400" b="1" dirty="0" err="1">
                <a:latin typeface="Times New Roman" panose="02020603050405020304" pitchFamily="18" charset="0"/>
                <a:ea typeface="Times New Roman" panose="02020603050405020304" pitchFamily="18" charset="0"/>
                <a:cs typeface="Verdana" panose="020B0604030504040204" pitchFamily="34" charset="0"/>
              </a:rPr>
              <a:t>A</a:t>
            </a:r>
            <a:r>
              <a:rPr kumimoji="1" lang="es-ES" altLang="es-CO" sz="2400" b="1" baseline="-30000" dirty="0" err="1">
                <a:latin typeface="Times New Roman" panose="02020603050405020304" pitchFamily="18" charset="0"/>
                <a:ea typeface="Times New Roman" panose="02020603050405020304" pitchFamily="18" charset="0"/>
                <a:cs typeface="Verdana" panose="020B0604030504040204" pitchFamily="34" charset="0"/>
              </a:rPr>
              <a:t>i</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A</a:t>
            </a:r>
            <a:r>
              <a:rPr kumimoji="1" lang="es-ES" altLang="es-CO" sz="2400" b="1" baseline="-30000" dirty="0">
                <a:latin typeface="Times New Roman" panose="02020603050405020304" pitchFamily="18" charset="0"/>
                <a:ea typeface="Times New Roman" panose="02020603050405020304" pitchFamily="18" charset="0"/>
                <a:cs typeface="Verdana" panose="020B0604030504040204" pitchFamily="34" charset="0"/>
              </a:rPr>
              <a:t>j</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i </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j 	(sucesos mutuamente excluyentes) </a:t>
            </a:r>
          </a:p>
          <a:p>
            <a:pPr marL="342900" indent="-342900" algn="just" eaLnBrk="0" hangingPunct="0">
              <a:spcBef>
                <a:spcPct val="50000"/>
              </a:spcBef>
              <a:buFont typeface="Wingdings" panose="05000000000000000000" pitchFamily="2" charset="2"/>
              <a:buChar char="q"/>
            </a:pPr>
            <a:r>
              <a:rPr kumimoji="1" lang="es-ES" altLang="es-CO" sz="2400" b="1" dirty="0">
                <a:solidFill>
                  <a:srgbClr val="0066FF"/>
                </a:solidFill>
                <a:latin typeface="Times New Roman" panose="02020603050405020304" pitchFamily="18" charset="0"/>
                <a:ea typeface="Times New Roman" panose="02020603050405020304" pitchFamily="18" charset="0"/>
                <a:cs typeface="Verdana" panose="020B0604030504040204" pitchFamily="34" charset="0"/>
              </a:rPr>
              <a:t>iii)</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P(</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 1 </a:t>
            </a:r>
          </a:p>
          <a:p>
            <a:pPr marL="342900" indent="-342900" algn="just" eaLnBrk="0" hangingPunct="0">
              <a:spcBef>
                <a:spcPct val="50000"/>
              </a:spcBef>
              <a:buFont typeface="Wingdings" panose="05000000000000000000" pitchFamily="2" charset="2"/>
              <a:buChar char="q"/>
            </a:pP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El par (</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sym typeface="Symbol" panose="05050102010706020507" pitchFamily="18" charset="2"/>
              </a:rPr>
              <a:t></a:t>
            </a:r>
            <a:r>
              <a:rPr kumimoji="1" lang="es-ES" altLang="es-CO" sz="2400" b="1" dirty="0">
                <a:latin typeface="Times New Roman" panose="02020603050405020304" pitchFamily="18" charset="0"/>
                <a:ea typeface="Times New Roman" panose="02020603050405020304" pitchFamily="18" charset="0"/>
                <a:cs typeface="Verdana" panose="020B0604030504040204" pitchFamily="34" charset="0"/>
              </a:rPr>
              <a:t>, P) se le denomina </a:t>
            </a:r>
            <a:r>
              <a:rPr kumimoji="1" lang="es-ES" altLang="es-CO" sz="2400" b="1" i="1" dirty="0">
                <a:solidFill>
                  <a:srgbClr val="FF0000"/>
                </a:solidFill>
                <a:latin typeface="Times New Roman" panose="02020603050405020304" pitchFamily="18" charset="0"/>
                <a:ea typeface="Times New Roman" panose="02020603050405020304" pitchFamily="18" charset="0"/>
                <a:cs typeface="Verdana" panose="020B0604030504040204" pitchFamily="34" charset="0"/>
              </a:rPr>
              <a:t>espacio de probabilidad</a:t>
            </a:r>
            <a:r>
              <a:rPr kumimoji="1" lang="es-ES" altLang="es-CO" b="1" dirty="0">
                <a:latin typeface="Times New Roman" panose="02020603050405020304" pitchFamily="18" charset="0"/>
                <a:ea typeface="Times New Roman" panose="02020603050405020304" pitchFamily="18" charset="0"/>
                <a:cs typeface="Verdana" panose="020B060403050404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51412" y="331216"/>
            <a:ext cx="7406640" cy="1356360"/>
          </a:xfrm>
        </p:spPr>
        <p:txBody>
          <a:bodyPr>
            <a:normAutofit/>
          </a:bodyPr>
          <a:lstStyle/>
          <a:p>
            <a:pPr algn="ctr"/>
            <a:r>
              <a:rPr lang="es-ES_tradnl" altLang="es-CO" b="1" dirty="0">
                <a:solidFill>
                  <a:srgbClr val="00B050"/>
                </a:solidFill>
              </a:rPr>
              <a:t>Propiedades de Probabilidad</a:t>
            </a:r>
          </a:p>
        </p:txBody>
      </p:sp>
      <p:sp>
        <p:nvSpPr>
          <p:cNvPr id="44035"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4036"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pic>
        <p:nvPicPr>
          <p:cNvPr id="4" name="Imagen 3"/>
          <p:cNvPicPr>
            <a:picLocks noChangeAspect="1"/>
          </p:cNvPicPr>
          <p:nvPr/>
        </p:nvPicPr>
        <p:blipFill>
          <a:blip r:embed="rId2"/>
          <a:stretch>
            <a:fillRect/>
          </a:stretch>
        </p:blipFill>
        <p:spPr>
          <a:xfrm>
            <a:off x="348099" y="1724936"/>
            <a:ext cx="5543550" cy="523875"/>
          </a:xfrm>
          <a:prstGeom prst="rect">
            <a:avLst/>
          </a:prstGeom>
        </p:spPr>
      </p:pic>
      <p:pic>
        <p:nvPicPr>
          <p:cNvPr id="5" name="Imagen 4"/>
          <p:cNvPicPr>
            <a:picLocks noChangeAspect="1"/>
          </p:cNvPicPr>
          <p:nvPr/>
        </p:nvPicPr>
        <p:blipFill>
          <a:blip r:embed="rId3"/>
          <a:stretch>
            <a:fillRect/>
          </a:stretch>
        </p:blipFill>
        <p:spPr>
          <a:xfrm>
            <a:off x="331658" y="2615353"/>
            <a:ext cx="4476750" cy="561975"/>
          </a:xfrm>
          <a:prstGeom prst="rect">
            <a:avLst/>
          </a:prstGeom>
        </p:spPr>
      </p:pic>
      <p:pic>
        <p:nvPicPr>
          <p:cNvPr id="6" name="Imagen 5"/>
          <p:cNvPicPr>
            <a:picLocks noChangeAspect="1"/>
          </p:cNvPicPr>
          <p:nvPr/>
        </p:nvPicPr>
        <p:blipFill>
          <a:blip r:embed="rId4"/>
          <a:stretch>
            <a:fillRect/>
          </a:stretch>
        </p:blipFill>
        <p:spPr>
          <a:xfrm>
            <a:off x="331658" y="3695445"/>
            <a:ext cx="8334375" cy="561975"/>
          </a:xfrm>
          <a:prstGeom prst="rect">
            <a:avLst/>
          </a:prstGeom>
        </p:spPr>
      </p:pic>
      <p:pic>
        <p:nvPicPr>
          <p:cNvPr id="7" name="Imagen 6"/>
          <p:cNvPicPr>
            <a:picLocks noChangeAspect="1"/>
          </p:cNvPicPr>
          <p:nvPr/>
        </p:nvPicPr>
        <p:blipFill>
          <a:blip r:embed="rId5"/>
          <a:stretch>
            <a:fillRect/>
          </a:stretch>
        </p:blipFill>
        <p:spPr>
          <a:xfrm>
            <a:off x="304800" y="4652737"/>
            <a:ext cx="7153275" cy="600075"/>
          </a:xfrm>
          <a:prstGeom prst="rect">
            <a:avLst/>
          </a:prstGeom>
        </p:spPr>
      </p:pic>
      <p:pic>
        <p:nvPicPr>
          <p:cNvPr id="10" name="Imagen 9"/>
          <p:cNvPicPr>
            <a:picLocks noChangeAspect="1"/>
          </p:cNvPicPr>
          <p:nvPr/>
        </p:nvPicPr>
        <p:blipFill>
          <a:blip r:embed="rId6"/>
          <a:stretch>
            <a:fillRect/>
          </a:stretch>
        </p:blipFill>
        <p:spPr>
          <a:xfrm>
            <a:off x="304800" y="5805264"/>
            <a:ext cx="8534400" cy="628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57250" y="609600"/>
            <a:ext cx="7406640" cy="714375"/>
          </a:xfrm>
        </p:spPr>
        <p:txBody>
          <a:bodyPr/>
          <a:lstStyle/>
          <a:p>
            <a:pPr algn="ctr"/>
            <a:r>
              <a:rPr lang="es-ES_tradnl" altLang="es-CO" b="1" dirty="0">
                <a:solidFill>
                  <a:srgbClr val="00B050"/>
                </a:solidFill>
              </a:rPr>
              <a:t>Ejemplos</a:t>
            </a:r>
          </a:p>
        </p:txBody>
      </p:sp>
      <p:sp>
        <p:nvSpPr>
          <p:cNvPr id="5427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5428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pic>
        <p:nvPicPr>
          <p:cNvPr id="542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18" y="2389980"/>
            <a:ext cx="7040563"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84" name="Rectangle 12"/>
          <p:cNvSpPr>
            <a:spLocks noChangeArrowheads="1"/>
          </p:cNvSpPr>
          <p:nvPr/>
        </p:nvSpPr>
        <p:spPr bwMode="auto">
          <a:xfrm>
            <a:off x="6789738" y="3819057"/>
            <a:ext cx="863600" cy="288925"/>
          </a:xfrm>
          <a:prstGeom prst="rect">
            <a:avLst/>
          </a:prstGeom>
          <a:solidFill>
            <a:schemeClr val="accent1">
              <a:alpha val="28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54285" name="Rectangle 13"/>
          <p:cNvSpPr>
            <a:spLocks noChangeArrowheads="1"/>
          </p:cNvSpPr>
          <p:nvPr/>
        </p:nvSpPr>
        <p:spPr bwMode="auto">
          <a:xfrm>
            <a:off x="6789738" y="4107982"/>
            <a:ext cx="863600" cy="287337"/>
          </a:xfrm>
          <a:prstGeom prst="rect">
            <a:avLst/>
          </a:prstGeom>
          <a:solidFill>
            <a:srgbClr val="FF0000">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54286" name="Text Box 14"/>
          <p:cNvSpPr txBox="1">
            <a:spLocks noChangeArrowheads="1"/>
          </p:cNvSpPr>
          <p:nvPr/>
        </p:nvSpPr>
        <p:spPr bwMode="auto">
          <a:xfrm>
            <a:off x="539552" y="1148656"/>
            <a:ext cx="80692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spcBef>
                <a:spcPct val="50000"/>
              </a:spcBef>
              <a:buFont typeface="Wingdings" panose="05000000000000000000" pitchFamily="2" charset="2"/>
              <a:buChar char="q"/>
            </a:pPr>
            <a:r>
              <a:rPr lang="es-ES" altLang="es-CO" sz="2800" b="1" dirty="0">
                <a:latin typeface="Times New Roman" panose="02020603050405020304" pitchFamily="18" charset="0"/>
              </a:rPr>
              <a:t>Se ha repetido en </a:t>
            </a:r>
            <a:r>
              <a:rPr lang="es-ES" altLang="es-CO" sz="2800" b="1" dirty="0">
                <a:solidFill>
                  <a:srgbClr val="339933"/>
                </a:solidFill>
                <a:latin typeface="Times New Roman" panose="02020603050405020304" pitchFamily="18" charset="0"/>
              </a:rPr>
              <a:t>1000</a:t>
            </a:r>
            <a:r>
              <a:rPr lang="es-ES" altLang="es-CO" sz="2800" b="1" dirty="0">
                <a:latin typeface="Times New Roman" panose="02020603050405020304" pitchFamily="18" charset="0"/>
              </a:rPr>
              <a:t> ocasiones el experimento de elegir a una mujer de una población muy grande. El resultado está en la tabla.</a:t>
            </a:r>
          </a:p>
        </p:txBody>
      </p:sp>
      <p:sp>
        <p:nvSpPr>
          <p:cNvPr id="54292" name="Rectangle 20"/>
          <p:cNvSpPr>
            <a:spLocks noChangeArrowheads="1"/>
          </p:cNvSpPr>
          <p:nvPr/>
        </p:nvSpPr>
        <p:spPr bwMode="auto">
          <a:xfrm>
            <a:off x="251520" y="4834496"/>
            <a:ext cx="8207375" cy="168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736" tIns="49368" rIns="98736" bIns="49368"/>
          <a:lstStyle>
            <a:lvl1pPr marL="342900" indent="-342900">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9pPr>
          </a:lstStyle>
          <a:p>
            <a:pPr lvl="1"/>
            <a:r>
              <a:rPr lang="es-ES" altLang="es-CO" sz="2400" b="1" dirty="0">
                <a:solidFill>
                  <a:srgbClr val="339933"/>
                </a:solidFill>
                <a:latin typeface="Times New Roman" panose="02020603050405020304" pitchFamily="18" charset="0"/>
              </a:rPr>
              <a:t>¿Cuál es la probabilidad de que una mujer tenga  osteoporosis?</a:t>
            </a:r>
          </a:p>
          <a:p>
            <a:pPr lvl="2"/>
            <a:r>
              <a:rPr lang="es-ES" altLang="es-CO" sz="2400" b="1" dirty="0">
                <a:latin typeface="Times New Roman" panose="02020603050405020304" pitchFamily="18" charset="0"/>
              </a:rPr>
              <a:t>P(Osteoporosis)=</a:t>
            </a:r>
            <a:r>
              <a:rPr lang="es-ES" altLang="es-CO" sz="2400" b="1" dirty="0">
                <a:solidFill>
                  <a:srgbClr val="0066FF"/>
                </a:solidFill>
                <a:latin typeface="Times New Roman" panose="02020603050405020304" pitchFamily="18" charset="0"/>
              </a:rPr>
              <a:t>64</a:t>
            </a:r>
            <a:r>
              <a:rPr lang="es-ES" altLang="es-CO" sz="2400" b="1" dirty="0">
                <a:latin typeface="Times New Roman" panose="02020603050405020304" pitchFamily="18" charset="0"/>
              </a:rPr>
              <a:t>/</a:t>
            </a:r>
            <a:r>
              <a:rPr lang="es-ES" altLang="es-CO" sz="2400" b="1" dirty="0">
                <a:solidFill>
                  <a:srgbClr val="FF0000"/>
                </a:solidFill>
                <a:latin typeface="Times New Roman" panose="02020603050405020304" pitchFamily="18" charset="0"/>
              </a:rPr>
              <a:t>1000</a:t>
            </a:r>
            <a:r>
              <a:rPr lang="es-ES" altLang="es-CO" sz="2400" b="1" dirty="0">
                <a:latin typeface="Times New Roman" panose="02020603050405020304" pitchFamily="18" charset="0"/>
              </a:rPr>
              <a:t>=0,064=6,4%</a:t>
            </a:r>
          </a:p>
          <a:p>
            <a:pPr lvl="3"/>
            <a:r>
              <a:rPr lang="es-ES" altLang="es-CO" sz="2400" b="1" dirty="0">
                <a:latin typeface="Times New Roman" panose="02020603050405020304" pitchFamily="18" charset="0"/>
              </a:rPr>
              <a:t>Noción </a:t>
            </a:r>
            <a:r>
              <a:rPr lang="es-ES" altLang="es-CO" sz="2400" b="1" dirty="0" err="1">
                <a:latin typeface="Times New Roman" panose="02020603050405020304" pitchFamily="18" charset="0"/>
              </a:rPr>
              <a:t>frecuentista</a:t>
            </a:r>
            <a:r>
              <a:rPr lang="es-ES" altLang="es-CO" sz="2400" b="1" dirty="0">
                <a:latin typeface="Times New Roman" panose="02020603050405020304" pitchFamily="18" charset="0"/>
              </a:rPr>
              <a:t> de probabilidad</a:t>
            </a:r>
          </a:p>
          <a:p>
            <a:endParaRPr lang="es-ES" altLang="es-CO" sz="1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284"/>
                                        </p:tgtEl>
                                        <p:attrNameLst>
                                          <p:attrName>style.visibility</p:attrName>
                                        </p:attrNameLst>
                                      </p:cBhvr>
                                      <p:to>
                                        <p:strVal val="visible"/>
                                      </p:to>
                                    </p:set>
                                    <p:animEffect transition="in" filter="dissolve">
                                      <p:cBhvr>
                                        <p:cTn id="7" dur="500"/>
                                        <p:tgtEl>
                                          <p:spTgt spid="54284"/>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4285"/>
                                        </p:tgtEl>
                                        <p:attrNameLst>
                                          <p:attrName>style.visibility</p:attrName>
                                        </p:attrNameLst>
                                      </p:cBhvr>
                                      <p:to>
                                        <p:strVal val="visible"/>
                                      </p:to>
                                    </p:set>
                                    <p:animEffect transition="in" filter="dissolve">
                                      <p:cBhvr>
                                        <p:cTn id="11" dur="500"/>
                                        <p:tgtEl>
                                          <p:spTgt spid="542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54292">
                                            <p:txEl>
                                              <p:pRg st="1" end="1"/>
                                            </p:txEl>
                                          </p:spTgt>
                                        </p:tgtEl>
                                        <p:attrNameLst>
                                          <p:attrName>style.visibility</p:attrName>
                                        </p:attrNameLst>
                                      </p:cBhvr>
                                      <p:to>
                                        <p:strVal val="visible"/>
                                      </p:to>
                                    </p:set>
                                    <p:animEffect transition="in" filter="dissolve">
                                      <p:cBhvr>
                                        <p:cTn id="16" dur="500"/>
                                        <p:tgtEl>
                                          <p:spTgt spid="54292">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4292">
                                            <p:txEl>
                                              <p:pRg st="2" end="2"/>
                                            </p:txEl>
                                          </p:spTgt>
                                        </p:tgtEl>
                                        <p:attrNameLst>
                                          <p:attrName>style.visibility</p:attrName>
                                        </p:attrNameLst>
                                      </p:cBhvr>
                                      <p:to>
                                        <p:strVal val="visible"/>
                                      </p:to>
                                    </p:set>
                                    <p:animEffect transition="in" filter="dissolve">
                                      <p:cBhvr>
                                        <p:cTn id="19" dur="500"/>
                                        <p:tgtEl>
                                          <p:spTgt spid="542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29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pic>
        <p:nvPicPr>
          <p:cNvPr id="829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60648"/>
            <a:ext cx="7040563"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7" name="Rectangle 13"/>
          <p:cNvSpPr>
            <a:spLocks noChangeArrowheads="1"/>
          </p:cNvSpPr>
          <p:nvPr/>
        </p:nvSpPr>
        <p:spPr bwMode="auto">
          <a:xfrm>
            <a:off x="395536" y="2510136"/>
            <a:ext cx="8490272" cy="314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736" tIns="49368" rIns="98736" bIns="49368"/>
          <a:lstStyle>
            <a:lvl1pPr marL="342900" indent="-342900">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9pPr>
          </a:lstStyle>
          <a:p>
            <a:pPr>
              <a:lnSpc>
                <a:spcPct val="90000"/>
              </a:lnSpc>
            </a:pPr>
            <a:r>
              <a:rPr lang="es-ES" altLang="es-CO" sz="2400" b="1" dirty="0">
                <a:solidFill>
                  <a:srgbClr val="339933"/>
                </a:solidFill>
                <a:latin typeface="Times New Roman" panose="02020603050405020304" pitchFamily="18" charset="0"/>
              </a:rPr>
              <a:t>¿Probabilidad de tener osteopenia u osteoporosis?</a:t>
            </a:r>
          </a:p>
          <a:p>
            <a:pPr lvl="1">
              <a:lnSpc>
                <a:spcPct val="90000"/>
              </a:lnSpc>
            </a:pPr>
            <a:r>
              <a:rPr lang="es-ES" altLang="es-CO" sz="2400" b="1" dirty="0">
                <a:latin typeface="Times New Roman" panose="02020603050405020304" pitchFamily="18" charset="0"/>
              </a:rPr>
              <a:t>P{Osteopenia </a:t>
            </a:r>
            <a:r>
              <a:rPr lang="es-ES" altLang="es-CO" sz="2400" b="1" dirty="0">
                <a:solidFill>
                  <a:srgbClr val="0066FF"/>
                </a:solidFill>
                <a:latin typeface="Times New Roman" panose="02020603050405020304" pitchFamily="18" charset="0"/>
              </a:rPr>
              <a:t>U </a:t>
            </a:r>
            <a:r>
              <a:rPr lang="es-ES" altLang="es-CO" sz="2400" b="1" dirty="0">
                <a:latin typeface="Times New Roman" panose="02020603050405020304" pitchFamily="18" charset="0"/>
              </a:rPr>
              <a:t>Osteoporosis}</a:t>
            </a:r>
          </a:p>
          <a:p>
            <a:pPr lvl="1">
              <a:lnSpc>
                <a:spcPct val="90000"/>
              </a:lnSpc>
            </a:pPr>
            <a:r>
              <a:rPr lang="es-ES" altLang="es-CO" sz="2400" b="1" dirty="0">
                <a:latin typeface="Times New Roman" panose="02020603050405020304" pitchFamily="18" charset="0"/>
              </a:rPr>
              <a:t>= </a:t>
            </a:r>
            <a:r>
              <a:rPr lang="es-ES" altLang="es-CO" sz="2400" b="1" dirty="0">
                <a:solidFill>
                  <a:srgbClr val="0066FF"/>
                </a:solidFill>
                <a:latin typeface="Times New Roman" panose="02020603050405020304" pitchFamily="18" charset="0"/>
              </a:rPr>
              <a:t>467</a:t>
            </a:r>
            <a:r>
              <a:rPr lang="es-ES" altLang="es-CO" sz="2400" b="1" dirty="0">
                <a:latin typeface="Times New Roman" panose="02020603050405020304" pitchFamily="18" charset="0"/>
              </a:rPr>
              <a:t>/</a:t>
            </a:r>
            <a:r>
              <a:rPr lang="es-ES" altLang="es-CO" sz="2400" b="1" dirty="0">
                <a:solidFill>
                  <a:srgbClr val="FF0000"/>
                </a:solidFill>
                <a:latin typeface="Times New Roman" panose="02020603050405020304" pitchFamily="18" charset="0"/>
              </a:rPr>
              <a:t>1000</a:t>
            </a:r>
            <a:r>
              <a:rPr lang="es-ES" altLang="es-CO" sz="2400" b="1" dirty="0">
                <a:latin typeface="Times New Roman" panose="02020603050405020304" pitchFamily="18" charset="0"/>
              </a:rPr>
              <a:t>+</a:t>
            </a:r>
            <a:r>
              <a:rPr lang="es-ES" altLang="es-CO" sz="2400" b="1" dirty="0">
                <a:solidFill>
                  <a:srgbClr val="0066FF"/>
                </a:solidFill>
                <a:latin typeface="Times New Roman" panose="02020603050405020304" pitchFamily="18" charset="0"/>
              </a:rPr>
              <a:t>64</a:t>
            </a:r>
            <a:r>
              <a:rPr lang="es-ES" altLang="es-CO" sz="2400" b="1" dirty="0">
                <a:latin typeface="Times New Roman" panose="02020603050405020304" pitchFamily="18" charset="0"/>
              </a:rPr>
              <a:t>/</a:t>
            </a:r>
            <a:r>
              <a:rPr lang="es-ES" altLang="es-CO" sz="2400" b="1" dirty="0">
                <a:solidFill>
                  <a:srgbClr val="FF0000"/>
                </a:solidFill>
                <a:latin typeface="Times New Roman" panose="02020603050405020304" pitchFamily="18" charset="0"/>
              </a:rPr>
              <a:t>1000 </a:t>
            </a:r>
            <a:r>
              <a:rPr lang="es-ES" altLang="es-CO" sz="2400" b="1" dirty="0">
                <a:latin typeface="Times New Roman" panose="02020603050405020304" pitchFamily="18" charset="0"/>
              </a:rPr>
              <a:t>= 0,531</a:t>
            </a:r>
          </a:p>
          <a:p>
            <a:pPr lvl="1">
              <a:lnSpc>
                <a:spcPct val="90000"/>
              </a:lnSpc>
            </a:pPr>
            <a:endParaRPr lang="es-ES" altLang="es-CO" sz="2400" b="1" dirty="0">
              <a:latin typeface="Times New Roman" panose="02020603050405020304" pitchFamily="18" charset="0"/>
            </a:endParaRPr>
          </a:p>
          <a:p>
            <a:pPr lvl="2">
              <a:lnSpc>
                <a:spcPct val="90000"/>
              </a:lnSpc>
            </a:pPr>
            <a:r>
              <a:rPr lang="es-ES" altLang="es-CO" sz="2400" b="1" dirty="0">
                <a:latin typeface="Times New Roman" panose="02020603050405020304" pitchFamily="18" charset="0"/>
              </a:rPr>
              <a:t>¿Son sucesos disjuntos?</a:t>
            </a:r>
          </a:p>
          <a:p>
            <a:pPr lvl="2">
              <a:lnSpc>
                <a:spcPct val="90000"/>
              </a:lnSpc>
            </a:pPr>
            <a:r>
              <a:rPr lang="es-ES" altLang="es-CO" sz="2400" b="1" dirty="0">
                <a:latin typeface="Times New Roman" panose="02020603050405020304" pitchFamily="18" charset="0"/>
              </a:rPr>
              <a:t>P{Osteopenia  </a:t>
            </a:r>
            <a:r>
              <a:rPr lang="es-ES" altLang="es-CO" sz="2400" b="1" dirty="0">
                <a:solidFill>
                  <a:srgbClr val="0066FF"/>
                </a:solidFill>
                <a:latin typeface="Times New Roman" panose="02020603050405020304" pitchFamily="18" charset="0"/>
              </a:rPr>
              <a:t>∩  </a:t>
            </a:r>
            <a:r>
              <a:rPr lang="es-ES" altLang="es-CO" sz="2400" b="1" dirty="0">
                <a:latin typeface="Times New Roman" panose="02020603050405020304" pitchFamily="18" charset="0"/>
              </a:rPr>
              <a:t>Osteoporosis}=P{Ø}=0</a:t>
            </a:r>
          </a:p>
          <a:p>
            <a:pPr lvl="2">
              <a:lnSpc>
                <a:spcPct val="90000"/>
              </a:lnSpc>
            </a:pPr>
            <a:r>
              <a:rPr lang="es-ES" altLang="es-CO" sz="2800" b="1" dirty="0">
                <a:latin typeface="Times New Roman" panose="02020603050405020304" pitchFamily="18" charset="0"/>
              </a:rPr>
              <a:t>son sucesos disjuntos</a:t>
            </a:r>
          </a:p>
        </p:txBody>
      </p:sp>
      <p:sp>
        <p:nvSpPr>
          <p:cNvPr id="82958" name="Rectangle 14"/>
          <p:cNvSpPr>
            <a:spLocks noChangeArrowheads="1"/>
          </p:cNvSpPr>
          <p:nvPr/>
        </p:nvSpPr>
        <p:spPr bwMode="auto">
          <a:xfrm>
            <a:off x="6573317" y="1484611"/>
            <a:ext cx="863600" cy="504825"/>
          </a:xfrm>
          <a:prstGeom prst="rect">
            <a:avLst/>
          </a:prstGeom>
          <a:solidFill>
            <a:schemeClr val="accent1">
              <a:alpha val="28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59" name="Rectangle 15"/>
          <p:cNvSpPr>
            <a:spLocks noChangeArrowheads="1"/>
          </p:cNvSpPr>
          <p:nvPr/>
        </p:nvSpPr>
        <p:spPr bwMode="auto">
          <a:xfrm>
            <a:off x="6573317" y="1989436"/>
            <a:ext cx="863600" cy="287337"/>
          </a:xfrm>
          <a:prstGeom prst="rect">
            <a:avLst/>
          </a:prstGeom>
          <a:solidFill>
            <a:srgbClr val="FF0000">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0" name="Oval 16"/>
          <p:cNvSpPr>
            <a:spLocks noChangeArrowheads="1"/>
          </p:cNvSpPr>
          <p:nvPr/>
        </p:nvSpPr>
        <p:spPr bwMode="auto">
          <a:xfrm>
            <a:off x="6932092" y="1124248"/>
            <a:ext cx="504825" cy="360363"/>
          </a:xfrm>
          <a:prstGeom prst="ellipse">
            <a:avLst/>
          </a:prstGeom>
          <a:solidFill>
            <a:schemeClr val="accent1">
              <a:alpha val="28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1" name="Oval 17"/>
          <p:cNvSpPr>
            <a:spLocks noChangeArrowheads="1"/>
          </p:cNvSpPr>
          <p:nvPr/>
        </p:nvSpPr>
        <p:spPr bwMode="auto">
          <a:xfrm>
            <a:off x="7005117" y="1700511"/>
            <a:ext cx="431800"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2" name="Oval 18"/>
          <p:cNvSpPr>
            <a:spLocks noChangeArrowheads="1"/>
          </p:cNvSpPr>
          <p:nvPr/>
        </p:nvSpPr>
        <p:spPr bwMode="auto">
          <a:xfrm>
            <a:off x="5925617" y="1989436"/>
            <a:ext cx="431800"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3" name="Oval 19"/>
          <p:cNvSpPr>
            <a:spLocks noChangeArrowheads="1"/>
          </p:cNvSpPr>
          <p:nvPr/>
        </p:nvSpPr>
        <p:spPr bwMode="auto">
          <a:xfrm>
            <a:off x="5925617" y="1700511"/>
            <a:ext cx="431800"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pic>
        <p:nvPicPr>
          <p:cNvPr id="16" name="Imagen 15"/>
          <p:cNvPicPr>
            <a:picLocks noChangeAspect="1"/>
          </p:cNvPicPr>
          <p:nvPr/>
        </p:nvPicPr>
        <p:blipFill>
          <a:blip r:embed="rId3"/>
          <a:stretch>
            <a:fillRect/>
          </a:stretch>
        </p:blipFill>
        <p:spPr>
          <a:xfrm>
            <a:off x="152673" y="6172497"/>
            <a:ext cx="8534400" cy="471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2958"/>
                                        </p:tgtEl>
                                        <p:attrNameLst>
                                          <p:attrName>style.visibility</p:attrName>
                                        </p:attrNameLst>
                                      </p:cBhvr>
                                      <p:to>
                                        <p:strVal val="visible"/>
                                      </p:to>
                                    </p:set>
                                    <p:animEffect transition="in" filter="dissolve">
                                      <p:cBhvr>
                                        <p:cTn id="7" dur="500"/>
                                        <p:tgtEl>
                                          <p:spTgt spid="8295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2959"/>
                                        </p:tgtEl>
                                        <p:attrNameLst>
                                          <p:attrName>style.visibility</p:attrName>
                                        </p:attrNameLst>
                                      </p:cBhvr>
                                      <p:to>
                                        <p:strVal val="visible"/>
                                      </p:to>
                                    </p:set>
                                    <p:animEffect transition="in" filter="dissolve">
                                      <p:cBhvr>
                                        <p:cTn id="11" dur="500"/>
                                        <p:tgtEl>
                                          <p:spTgt spid="829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82957">
                                            <p:txEl>
                                              <p:pRg st="1" end="1"/>
                                            </p:txEl>
                                          </p:spTgt>
                                        </p:tgtEl>
                                        <p:attrNameLst>
                                          <p:attrName>style.visibility</p:attrName>
                                        </p:attrNameLst>
                                      </p:cBhvr>
                                      <p:to>
                                        <p:strVal val="visible"/>
                                      </p:to>
                                    </p:set>
                                    <p:animEffect transition="in" filter="dissolve">
                                      <p:cBhvr>
                                        <p:cTn id="16" dur="500"/>
                                        <p:tgtEl>
                                          <p:spTgt spid="8295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82957">
                                            <p:txEl>
                                              <p:pRg st="2" end="2"/>
                                            </p:txEl>
                                          </p:spTgt>
                                        </p:tgtEl>
                                        <p:attrNameLst>
                                          <p:attrName>style.visibility</p:attrName>
                                        </p:attrNameLst>
                                      </p:cBhvr>
                                      <p:to>
                                        <p:strVal val="visible"/>
                                      </p:to>
                                    </p:set>
                                    <p:animEffect transition="in" filter="dissolve">
                                      <p:cBhvr>
                                        <p:cTn id="21" dur="500"/>
                                        <p:tgtEl>
                                          <p:spTgt spid="82957">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2957">
                                            <p:txEl>
                                              <p:pRg st="4" end="4"/>
                                            </p:txEl>
                                          </p:spTgt>
                                        </p:tgtEl>
                                        <p:attrNameLst>
                                          <p:attrName>style.visibility</p:attrName>
                                        </p:attrNameLst>
                                      </p:cBhvr>
                                      <p:to>
                                        <p:strVal val="visible"/>
                                      </p:to>
                                    </p:set>
                                    <p:animEffect transition="in" filter="dissolve">
                                      <p:cBhvr>
                                        <p:cTn id="24" dur="500"/>
                                        <p:tgtEl>
                                          <p:spTgt spid="82957">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82957">
                                            <p:txEl>
                                              <p:pRg st="5" end="5"/>
                                            </p:txEl>
                                          </p:spTgt>
                                        </p:tgtEl>
                                        <p:attrNameLst>
                                          <p:attrName>style.visibility</p:attrName>
                                        </p:attrNameLst>
                                      </p:cBhvr>
                                      <p:to>
                                        <p:strVal val="visible"/>
                                      </p:to>
                                    </p:set>
                                    <p:animEffect transition="in" filter="dissolve">
                                      <p:cBhvr>
                                        <p:cTn id="27" dur="500"/>
                                        <p:tgtEl>
                                          <p:spTgt spid="8295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nodeType="clickEffect">
                                  <p:stCondLst>
                                    <p:cond delay="0"/>
                                  </p:stCondLst>
                                  <p:childTnLst>
                                    <p:animEffect transition="out" filter="blinds(horizontal)">
                                      <p:cBhvr>
                                        <p:cTn id="31" dur="500"/>
                                        <p:tgtEl>
                                          <p:spTgt spid="82958"/>
                                        </p:tgtEl>
                                      </p:cBhvr>
                                    </p:animEffect>
                                    <p:set>
                                      <p:cBhvr>
                                        <p:cTn id="32" dur="1" fill="hold">
                                          <p:stCondLst>
                                            <p:cond delay="499"/>
                                          </p:stCondLst>
                                        </p:cTn>
                                        <p:tgtEl>
                                          <p:spTgt spid="8295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2961"/>
                                        </p:tgtEl>
                                        <p:attrNameLst>
                                          <p:attrName>style.visibility</p:attrName>
                                        </p:attrNameLst>
                                      </p:cBhvr>
                                      <p:to>
                                        <p:strVal val="visible"/>
                                      </p:to>
                                    </p:set>
                                    <p:animEffect transition="in" filter="dissolve">
                                      <p:cBhvr>
                                        <p:cTn id="37" dur="500"/>
                                        <p:tgtEl>
                                          <p:spTgt spid="82961"/>
                                        </p:tgtEl>
                                      </p:cBhvr>
                                    </p:animEffect>
                                  </p:childTnLst>
                                </p:cTn>
                              </p:par>
                            </p:childTnLst>
                          </p:cTn>
                        </p:par>
                        <p:par>
                          <p:cTn id="38" fill="hold" nodeType="afterGroup">
                            <p:stCondLst>
                              <p:cond delay="500"/>
                            </p:stCondLst>
                            <p:childTnLst>
                              <p:par>
                                <p:cTn id="39" presetID="9" presetClass="entr" presetSubtype="0" fill="hold" nodeType="afterEffect">
                                  <p:stCondLst>
                                    <p:cond delay="0"/>
                                  </p:stCondLst>
                                  <p:childTnLst>
                                    <p:set>
                                      <p:cBhvr>
                                        <p:cTn id="40" dur="1" fill="hold">
                                          <p:stCondLst>
                                            <p:cond delay="0"/>
                                          </p:stCondLst>
                                        </p:cTn>
                                        <p:tgtEl>
                                          <p:spTgt spid="82962"/>
                                        </p:tgtEl>
                                        <p:attrNameLst>
                                          <p:attrName>style.visibility</p:attrName>
                                        </p:attrNameLst>
                                      </p:cBhvr>
                                      <p:to>
                                        <p:strVal val="visible"/>
                                      </p:to>
                                    </p:set>
                                    <p:animEffect transition="in" filter="dissolve">
                                      <p:cBhvr>
                                        <p:cTn id="41" dur="500"/>
                                        <p:tgtEl>
                                          <p:spTgt spid="82962"/>
                                        </p:tgtEl>
                                      </p:cBhvr>
                                    </p:animEffect>
                                  </p:childTnLst>
                                </p:cTn>
                              </p:par>
                            </p:childTnLst>
                          </p:cTn>
                        </p:par>
                        <p:par>
                          <p:cTn id="42" fill="hold" nodeType="afterGroup">
                            <p:stCondLst>
                              <p:cond delay="1000"/>
                            </p:stCondLst>
                            <p:childTnLst>
                              <p:par>
                                <p:cTn id="43" presetID="9" presetClass="entr" presetSubtype="0" fill="hold" nodeType="afterEffect">
                                  <p:stCondLst>
                                    <p:cond delay="0"/>
                                  </p:stCondLst>
                                  <p:childTnLst>
                                    <p:set>
                                      <p:cBhvr>
                                        <p:cTn id="44" dur="1" fill="hold">
                                          <p:stCondLst>
                                            <p:cond delay="0"/>
                                          </p:stCondLst>
                                        </p:cTn>
                                        <p:tgtEl>
                                          <p:spTgt spid="82963"/>
                                        </p:tgtEl>
                                        <p:attrNameLst>
                                          <p:attrName>style.visibility</p:attrName>
                                        </p:attrNameLst>
                                      </p:cBhvr>
                                      <p:to>
                                        <p:strVal val="visible"/>
                                      </p:to>
                                    </p:set>
                                    <p:animEffect transition="in" filter="dissolve">
                                      <p:cBhvr>
                                        <p:cTn id="45" dur="500"/>
                                        <p:tgtEl>
                                          <p:spTgt spid="82963"/>
                                        </p:tgtEl>
                                      </p:cBhvr>
                                    </p:animEffect>
                                  </p:childTnLst>
                                </p:cTn>
                              </p:par>
                            </p:childTnLst>
                          </p:cTn>
                        </p:par>
                        <p:par>
                          <p:cTn id="46" fill="hold" nodeType="afterGroup">
                            <p:stCondLst>
                              <p:cond delay="1500"/>
                            </p:stCondLst>
                            <p:childTnLst>
                              <p:par>
                                <p:cTn id="47" presetID="9" presetClass="entr" presetSubtype="0" fill="hold" nodeType="afterEffect">
                                  <p:stCondLst>
                                    <p:cond delay="0"/>
                                  </p:stCondLst>
                                  <p:childTnLst>
                                    <p:set>
                                      <p:cBhvr>
                                        <p:cTn id="48" dur="1" fill="hold">
                                          <p:stCondLst>
                                            <p:cond delay="0"/>
                                          </p:stCondLst>
                                        </p:cTn>
                                        <p:tgtEl>
                                          <p:spTgt spid="82957">
                                            <p:txEl>
                                              <p:pRg st="6" end="6"/>
                                            </p:txEl>
                                          </p:spTgt>
                                        </p:tgtEl>
                                        <p:attrNameLst>
                                          <p:attrName>style.visibility</p:attrName>
                                        </p:attrNameLst>
                                      </p:cBhvr>
                                      <p:to>
                                        <p:strVal val="visible"/>
                                      </p:to>
                                    </p:set>
                                    <p:animEffect transition="in" filter="dissolve">
                                      <p:cBhvr>
                                        <p:cTn id="49" dur="500"/>
                                        <p:tgtEl>
                                          <p:spTgt spid="82957">
                                            <p:txEl>
                                              <p:pRg st="6" end="6"/>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xit" presetSubtype="10" fill="hold" nodeType="clickEffect">
                                  <p:stCondLst>
                                    <p:cond delay="0"/>
                                  </p:stCondLst>
                                  <p:childTnLst>
                                    <p:animEffect transition="out" filter="blinds(horizontal)">
                                      <p:cBhvr>
                                        <p:cTn id="53" dur="500"/>
                                        <p:tgtEl>
                                          <p:spTgt spid="82961"/>
                                        </p:tgtEl>
                                      </p:cBhvr>
                                    </p:animEffect>
                                    <p:set>
                                      <p:cBhvr>
                                        <p:cTn id="54" dur="1" fill="hold">
                                          <p:stCondLst>
                                            <p:cond delay="499"/>
                                          </p:stCondLst>
                                        </p:cTn>
                                        <p:tgtEl>
                                          <p:spTgt spid="82961"/>
                                        </p:tgtEl>
                                        <p:attrNameLst>
                                          <p:attrName>style.visibility</p:attrName>
                                        </p:attrNameLst>
                                      </p:cBhvr>
                                      <p:to>
                                        <p:strVal val="hidden"/>
                                      </p:to>
                                    </p:set>
                                  </p:childTnLst>
                                </p:cTn>
                              </p:par>
                              <p:par>
                                <p:cTn id="55" presetID="3" presetClass="exit" presetSubtype="10" fill="hold" nodeType="withEffect">
                                  <p:stCondLst>
                                    <p:cond delay="0"/>
                                  </p:stCondLst>
                                  <p:childTnLst>
                                    <p:animEffect transition="out" filter="blinds(horizontal)">
                                      <p:cBhvr>
                                        <p:cTn id="56" dur="500"/>
                                        <p:tgtEl>
                                          <p:spTgt spid="82963"/>
                                        </p:tgtEl>
                                      </p:cBhvr>
                                    </p:animEffect>
                                    <p:set>
                                      <p:cBhvr>
                                        <p:cTn id="57" dur="1" fill="hold">
                                          <p:stCondLst>
                                            <p:cond delay="499"/>
                                          </p:stCondLst>
                                        </p:cTn>
                                        <p:tgtEl>
                                          <p:spTgt spid="82963"/>
                                        </p:tgtEl>
                                        <p:attrNameLst>
                                          <p:attrName>style.visibility</p:attrName>
                                        </p:attrNameLst>
                                      </p:cBhvr>
                                      <p:to>
                                        <p:strVal val="hidden"/>
                                      </p:to>
                                    </p:set>
                                  </p:childTnLst>
                                </p:cTn>
                              </p:par>
                              <p:par>
                                <p:cTn id="58" presetID="3" presetClass="exit" presetSubtype="10" fill="hold" nodeType="withEffect">
                                  <p:stCondLst>
                                    <p:cond delay="0"/>
                                  </p:stCondLst>
                                  <p:childTnLst>
                                    <p:animEffect transition="out" filter="blinds(horizontal)">
                                      <p:cBhvr>
                                        <p:cTn id="59" dur="500"/>
                                        <p:tgtEl>
                                          <p:spTgt spid="82962"/>
                                        </p:tgtEl>
                                      </p:cBhvr>
                                    </p:animEffect>
                                    <p:set>
                                      <p:cBhvr>
                                        <p:cTn id="60" dur="1" fill="hold">
                                          <p:stCondLst>
                                            <p:cond delay="499"/>
                                          </p:stCondLst>
                                        </p:cTn>
                                        <p:tgtEl>
                                          <p:spTgt spid="82962"/>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82960"/>
                                        </p:tgtEl>
                                        <p:attrNameLst>
                                          <p:attrName>style.visibility</p:attrName>
                                        </p:attrNameLst>
                                      </p:cBhvr>
                                      <p:to>
                                        <p:strVal val="visible"/>
                                      </p:to>
                                    </p:set>
                                    <p:animEffect transition="in" filter="dissolve">
                                      <p:cBhvr>
                                        <p:cTn id="65" dur="500"/>
                                        <p:tgtEl>
                                          <p:spTgt spid="82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29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pic>
        <p:nvPicPr>
          <p:cNvPr id="829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60648"/>
            <a:ext cx="7040563"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7" name="Rectangle 13"/>
          <p:cNvSpPr>
            <a:spLocks noChangeArrowheads="1"/>
          </p:cNvSpPr>
          <p:nvPr/>
        </p:nvSpPr>
        <p:spPr bwMode="auto">
          <a:xfrm>
            <a:off x="395536" y="2510136"/>
            <a:ext cx="8490272" cy="314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736" tIns="49368" rIns="98736" bIns="49368"/>
          <a:lstStyle>
            <a:lvl1pPr marL="342900" indent="-342900">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9pPr>
          </a:lstStyle>
          <a:p>
            <a:pPr>
              <a:lnSpc>
                <a:spcPct val="90000"/>
              </a:lnSpc>
            </a:pPr>
            <a:r>
              <a:rPr lang="es-ES" altLang="es-CO" sz="2400" b="1" dirty="0">
                <a:solidFill>
                  <a:srgbClr val="339933"/>
                </a:solidFill>
                <a:latin typeface="Times New Roman" panose="02020603050405020304" pitchFamily="18" charset="0"/>
              </a:rPr>
              <a:t>¿Probabilidad de tener osteoporosis o menopausia?</a:t>
            </a:r>
          </a:p>
          <a:p>
            <a:pPr lvl="1">
              <a:lnSpc>
                <a:spcPct val="90000"/>
              </a:lnSpc>
            </a:pPr>
            <a:endParaRPr lang="es-ES" altLang="es-CO" sz="2400" b="1" dirty="0">
              <a:latin typeface="Times New Roman" panose="02020603050405020304" pitchFamily="18" charset="0"/>
            </a:endParaRPr>
          </a:p>
          <a:p>
            <a:pPr lvl="1">
              <a:lnSpc>
                <a:spcPct val="90000"/>
              </a:lnSpc>
            </a:pPr>
            <a:r>
              <a:rPr lang="es-ES" altLang="es-CO" sz="2400" b="1" dirty="0">
                <a:latin typeface="Times New Roman" panose="02020603050405020304" pitchFamily="18" charset="0"/>
              </a:rPr>
              <a:t>P{Osteoporosis </a:t>
            </a:r>
            <a:r>
              <a:rPr lang="es-ES" altLang="es-CO" sz="2400" b="1" dirty="0">
                <a:solidFill>
                  <a:srgbClr val="0066FF"/>
                </a:solidFill>
                <a:latin typeface="Times New Roman" panose="02020603050405020304" pitchFamily="18" charset="0"/>
              </a:rPr>
              <a:t>U </a:t>
            </a:r>
            <a:r>
              <a:rPr lang="es-ES" altLang="es-CO" sz="2400" b="1" dirty="0">
                <a:latin typeface="Times New Roman" panose="02020603050405020304" pitchFamily="18" charset="0"/>
              </a:rPr>
              <a:t>Menopausia} </a:t>
            </a:r>
          </a:p>
          <a:p>
            <a:pPr lvl="1">
              <a:lnSpc>
                <a:spcPct val="90000"/>
              </a:lnSpc>
            </a:pPr>
            <a:endParaRPr lang="es-ES" altLang="es-CO" sz="2400" b="1" dirty="0">
              <a:latin typeface="Times New Roman" panose="02020603050405020304" pitchFamily="18" charset="0"/>
            </a:endParaRPr>
          </a:p>
          <a:p>
            <a:pPr lvl="1">
              <a:lnSpc>
                <a:spcPct val="90000"/>
              </a:lnSpc>
            </a:pPr>
            <a:r>
              <a:rPr lang="es-ES" altLang="es-CO" sz="2400" b="1" dirty="0">
                <a:latin typeface="Times New Roman" panose="02020603050405020304" pitchFamily="18" charset="0"/>
              </a:rPr>
              <a:t>= 64/1000+697/1000</a:t>
            </a:r>
            <a:r>
              <a:rPr lang="es-ES" altLang="es-CO" sz="2400" b="1" dirty="0">
                <a:solidFill>
                  <a:srgbClr val="FF0000"/>
                </a:solidFill>
                <a:latin typeface="Times New Roman" panose="02020603050405020304" pitchFamily="18" charset="0"/>
              </a:rPr>
              <a:t>-58/1000 </a:t>
            </a:r>
            <a:r>
              <a:rPr lang="es-ES" altLang="es-CO" sz="2400" b="1" dirty="0">
                <a:latin typeface="Times New Roman" panose="02020603050405020304" pitchFamily="18" charset="0"/>
              </a:rPr>
              <a:t>= 0,703</a:t>
            </a:r>
          </a:p>
          <a:p>
            <a:pPr lvl="2">
              <a:lnSpc>
                <a:spcPct val="90000"/>
              </a:lnSpc>
            </a:pPr>
            <a:r>
              <a:rPr lang="es-ES" altLang="es-CO" sz="2800" b="1" dirty="0">
                <a:latin typeface="Times New Roman" panose="02020603050405020304" pitchFamily="18" charset="0"/>
              </a:rPr>
              <a:t>No son sucesos disjuntos</a:t>
            </a:r>
          </a:p>
        </p:txBody>
      </p:sp>
      <p:sp>
        <p:nvSpPr>
          <p:cNvPr id="82958" name="Rectangle 14"/>
          <p:cNvSpPr>
            <a:spLocks noChangeArrowheads="1"/>
          </p:cNvSpPr>
          <p:nvPr/>
        </p:nvSpPr>
        <p:spPr bwMode="auto">
          <a:xfrm>
            <a:off x="6573317" y="1484611"/>
            <a:ext cx="863600" cy="504825"/>
          </a:xfrm>
          <a:prstGeom prst="rect">
            <a:avLst/>
          </a:prstGeom>
          <a:solidFill>
            <a:schemeClr val="accent1">
              <a:alpha val="28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59" name="Rectangle 15"/>
          <p:cNvSpPr>
            <a:spLocks noChangeArrowheads="1"/>
          </p:cNvSpPr>
          <p:nvPr/>
        </p:nvSpPr>
        <p:spPr bwMode="auto">
          <a:xfrm>
            <a:off x="6573317" y="1989436"/>
            <a:ext cx="863600" cy="287337"/>
          </a:xfrm>
          <a:prstGeom prst="rect">
            <a:avLst/>
          </a:prstGeom>
          <a:solidFill>
            <a:srgbClr val="FF0000">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0" name="Oval 16"/>
          <p:cNvSpPr>
            <a:spLocks noChangeArrowheads="1"/>
          </p:cNvSpPr>
          <p:nvPr/>
        </p:nvSpPr>
        <p:spPr bwMode="auto">
          <a:xfrm>
            <a:off x="6932092" y="1124248"/>
            <a:ext cx="504825" cy="360363"/>
          </a:xfrm>
          <a:prstGeom prst="ellipse">
            <a:avLst/>
          </a:prstGeom>
          <a:solidFill>
            <a:schemeClr val="accent1">
              <a:alpha val="28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1" name="Oval 17"/>
          <p:cNvSpPr>
            <a:spLocks noChangeArrowheads="1"/>
          </p:cNvSpPr>
          <p:nvPr/>
        </p:nvSpPr>
        <p:spPr bwMode="auto">
          <a:xfrm>
            <a:off x="7005117" y="1700511"/>
            <a:ext cx="431800"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2" name="Oval 18"/>
          <p:cNvSpPr>
            <a:spLocks noChangeArrowheads="1"/>
          </p:cNvSpPr>
          <p:nvPr/>
        </p:nvSpPr>
        <p:spPr bwMode="auto">
          <a:xfrm>
            <a:off x="5925617" y="1989436"/>
            <a:ext cx="431800"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3" name="Oval 19"/>
          <p:cNvSpPr>
            <a:spLocks noChangeArrowheads="1"/>
          </p:cNvSpPr>
          <p:nvPr/>
        </p:nvSpPr>
        <p:spPr bwMode="auto">
          <a:xfrm>
            <a:off x="5925617" y="1700511"/>
            <a:ext cx="431800"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pic>
        <p:nvPicPr>
          <p:cNvPr id="16" name="Imagen 15"/>
          <p:cNvPicPr>
            <a:picLocks noChangeAspect="1"/>
          </p:cNvPicPr>
          <p:nvPr/>
        </p:nvPicPr>
        <p:blipFill>
          <a:blip r:embed="rId3"/>
          <a:stretch>
            <a:fillRect/>
          </a:stretch>
        </p:blipFill>
        <p:spPr>
          <a:xfrm>
            <a:off x="152673" y="6172497"/>
            <a:ext cx="8534400" cy="471035"/>
          </a:xfrm>
          <a:prstGeom prst="rect">
            <a:avLst/>
          </a:prstGeom>
        </p:spPr>
      </p:pic>
    </p:spTree>
    <p:extLst>
      <p:ext uri="{BB962C8B-B14F-4D97-AF65-F5344CB8AC3E}">
        <p14:creationId xmlns:p14="http://schemas.microsoft.com/office/powerpoint/2010/main" val="2334625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2958"/>
                                        </p:tgtEl>
                                        <p:attrNameLst>
                                          <p:attrName>style.visibility</p:attrName>
                                        </p:attrNameLst>
                                      </p:cBhvr>
                                      <p:to>
                                        <p:strVal val="visible"/>
                                      </p:to>
                                    </p:set>
                                    <p:animEffect transition="in" filter="dissolve">
                                      <p:cBhvr>
                                        <p:cTn id="7" dur="500"/>
                                        <p:tgtEl>
                                          <p:spTgt spid="8295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2959"/>
                                        </p:tgtEl>
                                        <p:attrNameLst>
                                          <p:attrName>style.visibility</p:attrName>
                                        </p:attrNameLst>
                                      </p:cBhvr>
                                      <p:to>
                                        <p:strVal val="visible"/>
                                      </p:to>
                                    </p:set>
                                    <p:animEffect transition="in" filter="dissolve">
                                      <p:cBhvr>
                                        <p:cTn id="11" dur="500"/>
                                        <p:tgtEl>
                                          <p:spTgt spid="829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xit" presetSubtype="10" fill="hold" nodeType="clickEffect">
                                  <p:stCondLst>
                                    <p:cond delay="0"/>
                                  </p:stCondLst>
                                  <p:childTnLst>
                                    <p:animEffect transition="out" filter="blinds(horizontal)">
                                      <p:cBhvr>
                                        <p:cTn id="15" dur="500"/>
                                        <p:tgtEl>
                                          <p:spTgt spid="82958"/>
                                        </p:tgtEl>
                                      </p:cBhvr>
                                    </p:animEffect>
                                    <p:set>
                                      <p:cBhvr>
                                        <p:cTn id="16" dur="1" fill="hold">
                                          <p:stCondLst>
                                            <p:cond delay="499"/>
                                          </p:stCondLst>
                                        </p:cTn>
                                        <p:tgtEl>
                                          <p:spTgt spid="82958"/>
                                        </p:tgtEl>
                                        <p:attrNameLst>
                                          <p:attrName>style.visibility</p:attrName>
                                        </p:attrNameLst>
                                      </p:cBhvr>
                                      <p:to>
                                        <p:strVal val="hidden"/>
                                      </p:to>
                                    </p:se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82957">
                                            <p:txEl>
                                              <p:pRg st="0" end="0"/>
                                            </p:txEl>
                                          </p:spTgt>
                                        </p:tgtEl>
                                        <p:attrNameLst>
                                          <p:attrName>style.visibility</p:attrName>
                                        </p:attrNameLst>
                                      </p:cBhvr>
                                      <p:to>
                                        <p:strVal val="visible"/>
                                      </p:to>
                                    </p:set>
                                    <p:animEffect transition="in" filter="dissolve">
                                      <p:cBhvr>
                                        <p:cTn id="20" dur="500"/>
                                        <p:tgtEl>
                                          <p:spTgt spid="8295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82961"/>
                                        </p:tgtEl>
                                        <p:attrNameLst>
                                          <p:attrName>style.visibility</p:attrName>
                                        </p:attrNameLst>
                                      </p:cBhvr>
                                      <p:to>
                                        <p:strVal val="visible"/>
                                      </p:to>
                                    </p:set>
                                    <p:animEffect transition="in" filter="dissolve">
                                      <p:cBhvr>
                                        <p:cTn id="25" dur="500"/>
                                        <p:tgtEl>
                                          <p:spTgt spid="82961"/>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82962"/>
                                        </p:tgtEl>
                                        <p:attrNameLst>
                                          <p:attrName>style.visibility</p:attrName>
                                        </p:attrNameLst>
                                      </p:cBhvr>
                                      <p:to>
                                        <p:strVal val="visible"/>
                                      </p:to>
                                    </p:set>
                                    <p:animEffect transition="in" filter="dissolve">
                                      <p:cBhvr>
                                        <p:cTn id="29" dur="500"/>
                                        <p:tgtEl>
                                          <p:spTgt spid="82962"/>
                                        </p:tgtEl>
                                      </p:cBhvr>
                                    </p:animEffect>
                                  </p:childTnLst>
                                </p:cTn>
                              </p:par>
                            </p:childTnLst>
                          </p:cTn>
                        </p:par>
                        <p:par>
                          <p:cTn id="30" fill="hold" nodeType="afterGroup">
                            <p:stCondLst>
                              <p:cond delay="1000"/>
                            </p:stCondLst>
                            <p:childTnLst>
                              <p:par>
                                <p:cTn id="31" presetID="9" presetClass="entr" presetSubtype="0" fill="hold" nodeType="afterEffect">
                                  <p:stCondLst>
                                    <p:cond delay="0"/>
                                  </p:stCondLst>
                                  <p:childTnLst>
                                    <p:set>
                                      <p:cBhvr>
                                        <p:cTn id="32" dur="1" fill="hold">
                                          <p:stCondLst>
                                            <p:cond delay="0"/>
                                          </p:stCondLst>
                                        </p:cTn>
                                        <p:tgtEl>
                                          <p:spTgt spid="82963"/>
                                        </p:tgtEl>
                                        <p:attrNameLst>
                                          <p:attrName>style.visibility</p:attrName>
                                        </p:attrNameLst>
                                      </p:cBhvr>
                                      <p:to>
                                        <p:strVal val="visible"/>
                                      </p:to>
                                    </p:set>
                                    <p:animEffect transition="in" filter="dissolve">
                                      <p:cBhvr>
                                        <p:cTn id="33" dur="500"/>
                                        <p:tgtEl>
                                          <p:spTgt spid="8296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82957">
                                            <p:txEl>
                                              <p:pRg st="2" end="2"/>
                                            </p:txEl>
                                          </p:spTgt>
                                        </p:tgtEl>
                                        <p:attrNameLst>
                                          <p:attrName>style.visibility</p:attrName>
                                        </p:attrNameLst>
                                      </p:cBhvr>
                                      <p:to>
                                        <p:strVal val="visible"/>
                                      </p:to>
                                    </p:set>
                                    <p:animEffect transition="in" filter="dissolve">
                                      <p:cBhvr>
                                        <p:cTn id="38" dur="500"/>
                                        <p:tgtEl>
                                          <p:spTgt spid="8295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2957">
                                            <p:txEl>
                                              <p:pRg st="4" end="4"/>
                                            </p:txEl>
                                          </p:spTgt>
                                        </p:tgtEl>
                                        <p:attrNameLst>
                                          <p:attrName>style.visibility</p:attrName>
                                        </p:attrNameLst>
                                      </p:cBhvr>
                                      <p:to>
                                        <p:strVal val="visible"/>
                                      </p:to>
                                    </p:set>
                                    <p:animEffect transition="in" filter="dissolve">
                                      <p:cBhvr>
                                        <p:cTn id="43" dur="500"/>
                                        <p:tgtEl>
                                          <p:spTgt spid="82957">
                                            <p:txEl>
                                              <p:pRg st="4" end="4"/>
                                            </p:txEl>
                                          </p:spTgt>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82957">
                                            <p:txEl>
                                              <p:pRg st="5" end="5"/>
                                            </p:txEl>
                                          </p:spTgt>
                                        </p:tgtEl>
                                        <p:attrNameLst>
                                          <p:attrName>style.visibility</p:attrName>
                                        </p:attrNameLst>
                                      </p:cBhvr>
                                      <p:to>
                                        <p:strVal val="visible"/>
                                      </p:to>
                                    </p:set>
                                    <p:animEffect transition="in" filter="dissolve">
                                      <p:cBhvr>
                                        <p:cTn id="47" dur="500"/>
                                        <p:tgtEl>
                                          <p:spTgt spid="82957">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nodeType="clickEffect">
                                  <p:stCondLst>
                                    <p:cond delay="0"/>
                                  </p:stCondLst>
                                  <p:childTnLst>
                                    <p:animEffect transition="out" filter="blinds(horizontal)">
                                      <p:cBhvr>
                                        <p:cTn id="51" dur="500"/>
                                        <p:tgtEl>
                                          <p:spTgt spid="82961"/>
                                        </p:tgtEl>
                                      </p:cBhvr>
                                    </p:animEffect>
                                    <p:set>
                                      <p:cBhvr>
                                        <p:cTn id="52" dur="1" fill="hold">
                                          <p:stCondLst>
                                            <p:cond delay="499"/>
                                          </p:stCondLst>
                                        </p:cTn>
                                        <p:tgtEl>
                                          <p:spTgt spid="82961"/>
                                        </p:tgtEl>
                                        <p:attrNameLst>
                                          <p:attrName>style.visibility</p:attrName>
                                        </p:attrNameLst>
                                      </p:cBhvr>
                                      <p:to>
                                        <p:strVal val="hidden"/>
                                      </p:to>
                                    </p:set>
                                  </p:childTnLst>
                                </p:cTn>
                              </p:par>
                              <p:par>
                                <p:cTn id="53" presetID="3" presetClass="exit" presetSubtype="10" fill="hold" nodeType="withEffect">
                                  <p:stCondLst>
                                    <p:cond delay="0"/>
                                  </p:stCondLst>
                                  <p:childTnLst>
                                    <p:animEffect transition="out" filter="blinds(horizontal)">
                                      <p:cBhvr>
                                        <p:cTn id="54" dur="500"/>
                                        <p:tgtEl>
                                          <p:spTgt spid="82963"/>
                                        </p:tgtEl>
                                      </p:cBhvr>
                                    </p:animEffect>
                                    <p:set>
                                      <p:cBhvr>
                                        <p:cTn id="55" dur="1" fill="hold">
                                          <p:stCondLst>
                                            <p:cond delay="499"/>
                                          </p:stCondLst>
                                        </p:cTn>
                                        <p:tgtEl>
                                          <p:spTgt spid="82963"/>
                                        </p:tgtEl>
                                        <p:attrNameLst>
                                          <p:attrName>style.visibility</p:attrName>
                                        </p:attrNameLst>
                                      </p:cBhvr>
                                      <p:to>
                                        <p:strVal val="hidden"/>
                                      </p:to>
                                    </p:set>
                                  </p:childTnLst>
                                </p:cTn>
                              </p:par>
                              <p:par>
                                <p:cTn id="56" presetID="3" presetClass="exit" presetSubtype="10" fill="hold" nodeType="withEffect">
                                  <p:stCondLst>
                                    <p:cond delay="0"/>
                                  </p:stCondLst>
                                  <p:childTnLst>
                                    <p:animEffect transition="out" filter="blinds(horizontal)">
                                      <p:cBhvr>
                                        <p:cTn id="57" dur="500"/>
                                        <p:tgtEl>
                                          <p:spTgt spid="82962"/>
                                        </p:tgtEl>
                                      </p:cBhvr>
                                    </p:animEffect>
                                    <p:set>
                                      <p:cBhvr>
                                        <p:cTn id="58" dur="1" fill="hold">
                                          <p:stCondLst>
                                            <p:cond delay="499"/>
                                          </p:stCondLst>
                                        </p:cTn>
                                        <p:tgtEl>
                                          <p:spTgt spid="82962"/>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82960"/>
                                        </p:tgtEl>
                                        <p:attrNameLst>
                                          <p:attrName>style.visibility</p:attrName>
                                        </p:attrNameLst>
                                      </p:cBhvr>
                                      <p:to>
                                        <p:strVal val="visible"/>
                                      </p:to>
                                    </p:set>
                                    <p:animEffect transition="in" filter="dissolve">
                                      <p:cBhvr>
                                        <p:cTn id="63" dur="500"/>
                                        <p:tgtEl>
                                          <p:spTgt spid="82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294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pic>
        <p:nvPicPr>
          <p:cNvPr id="829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60648"/>
            <a:ext cx="7040563" cy="224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57" name="Rectangle 13"/>
          <p:cNvSpPr>
            <a:spLocks noChangeArrowheads="1"/>
          </p:cNvSpPr>
          <p:nvPr/>
        </p:nvSpPr>
        <p:spPr bwMode="auto">
          <a:xfrm>
            <a:off x="395536" y="2510136"/>
            <a:ext cx="8490272" cy="314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736" tIns="49368" rIns="98736" bIns="49368"/>
          <a:lstStyle>
            <a:lvl1pPr marL="342900" indent="-342900">
              <a:spcBef>
                <a:spcPct val="20000"/>
              </a:spcBef>
              <a:buClr>
                <a:schemeClr val="tx2"/>
              </a:buClr>
              <a:buSzPct val="70000"/>
              <a:buFont typeface="Wingdings" panose="05000000000000000000" pitchFamily="2" charset="2"/>
              <a:buChar char="¡"/>
              <a:defRPr sz="25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1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0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7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700">
                <a:solidFill>
                  <a:schemeClr val="tx1"/>
                </a:solidFill>
                <a:latin typeface="Verdana" panose="020B0604030504040204" pitchFamily="34" charset="0"/>
              </a:defRPr>
            </a:lvl5pPr>
            <a:lvl6pPr marL="25146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6pPr>
            <a:lvl7pPr marL="29718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7pPr>
            <a:lvl8pPr marL="34290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8pPr>
            <a:lvl9pPr marL="3886200" indent="-228600" fontAlgn="base">
              <a:spcBef>
                <a:spcPct val="20000"/>
              </a:spcBef>
              <a:spcAft>
                <a:spcPct val="0"/>
              </a:spcAft>
              <a:buClr>
                <a:schemeClr val="tx2"/>
              </a:buClr>
              <a:buSzPct val="60000"/>
              <a:buFont typeface="Wingdings" panose="05000000000000000000" pitchFamily="2" charset="2"/>
              <a:buChar char="¡"/>
              <a:defRPr sz="1700">
                <a:solidFill>
                  <a:schemeClr val="tx1"/>
                </a:solidFill>
                <a:latin typeface="Verdana" panose="020B0604030504040204" pitchFamily="34" charset="0"/>
              </a:defRPr>
            </a:lvl9pPr>
          </a:lstStyle>
          <a:p>
            <a:pPr>
              <a:lnSpc>
                <a:spcPct val="90000"/>
              </a:lnSpc>
            </a:pPr>
            <a:r>
              <a:rPr lang="es-ES" altLang="es-CO" sz="2400" b="1" dirty="0">
                <a:solidFill>
                  <a:srgbClr val="339933"/>
                </a:solidFill>
                <a:latin typeface="Times New Roman" panose="02020603050405020304" pitchFamily="18" charset="0"/>
              </a:rPr>
              <a:t>¿Probabilidad de una mujer normal? (entiéndase…)</a:t>
            </a:r>
          </a:p>
          <a:p>
            <a:pPr lvl="1">
              <a:lnSpc>
                <a:spcPct val="90000"/>
              </a:lnSpc>
            </a:pPr>
            <a:endParaRPr lang="es-ES" altLang="es-CO" sz="2400" b="1" dirty="0">
              <a:latin typeface="Times New Roman" panose="02020603050405020304" pitchFamily="18" charset="0"/>
            </a:endParaRPr>
          </a:p>
          <a:p>
            <a:pPr lvl="1">
              <a:lnSpc>
                <a:spcPct val="90000"/>
              </a:lnSpc>
            </a:pPr>
            <a:r>
              <a:rPr lang="es-ES" altLang="es-CO" sz="2400" b="1" dirty="0">
                <a:latin typeface="Times New Roman" panose="02020603050405020304" pitchFamily="18" charset="0"/>
              </a:rPr>
              <a:t>P(Normal) = </a:t>
            </a:r>
            <a:r>
              <a:rPr lang="es-ES" altLang="es-CO" sz="2400" b="1" dirty="0">
                <a:solidFill>
                  <a:srgbClr val="0066FF"/>
                </a:solidFill>
                <a:latin typeface="Times New Roman" panose="02020603050405020304" pitchFamily="18" charset="0"/>
              </a:rPr>
              <a:t>469</a:t>
            </a:r>
            <a:r>
              <a:rPr lang="es-ES" altLang="es-CO" sz="2400" b="1" dirty="0">
                <a:latin typeface="Times New Roman" panose="02020603050405020304" pitchFamily="18" charset="0"/>
              </a:rPr>
              <a:t>/</a:t>
            </a:r>
            <a:r>
              <a:rPr lang="es-ES" altLang="es-CO" sz="2400" b="1" dirty="0">
                <a:solidFill>
                  <a:srgbClr val="FF0000"/>
                </a:solidFill>
                <a:latin typeface="Times New Roman" panose="02020603050405020304" pitchFamily="18" charset="0"/>
              </a:rPr>
              <a:t>1000 </a:t>
            </a:r>
            <a:r>
              <a:rPr lang="es-ES" altLang="es-CO" sz="2400" b="1" dirty="0">
                <a:latin typeface="Times New Roman" panose="02020603050405020304" pitchFamily="18" charset="0"/>
              </a:rPr>
              <a:t>= 0,469</a:t>
            </a:r>
          </a:p>
          <a:p>
            <a:pPr lvl="1">
              <a:lnSpc>
                <a:spcPct val="90000"/>
              </a:lnSpc>
            </a:pPr>
            <a:r>
              <a:rPr lang="es-ES" altLang="es-CO" sz="2400" b="1" dirty="0">
                <a:latin typeface="Times New Roman" panose="02020603050405020304" pitchFamily="18" charset="0"/>
              </a:rPr>
              <a:t>P(Normal) = 1-P(Normal’)</a:t>
            </a:r>
          </a:p>
          <a:p>
            <a:pPr lvl="1">
              <a:lnSpc>
                <a:spcPct val="90000"/>
              </a:lnSpc>
            </a:pPr>
            <a:r>
              <a:rPr lang="es-ES" altLang="es-CO" sz="2400" b="1" dirty="0">
                <a:latin typeface="Times New Roman" panose="02020603050405020304" pitchFamily="18" charset="0"/>
              </a:rPr>
              <a:t>= 1-P(Osteopenia </a:t>
            </a:r>
            <a:r>
              <a:rPr lang="es-ES" altLang="es-CO" sz="2400" b="1" dirty="0">
                <a:solidFill>
                  <a:srgbClr val="0066FF"/>
                </a:solidFill>
                <a:latin typeface="Times New Roman" panose="02020603050405020304" pitchFamily="18" charset="0"/>
              </a:rPr>
              <a:t>U </a:t>
            </a:r>
            <a:r>
              <a:rPr lang="es-ES" altLang="es-CO" sz="2400" b="1" dirty="0">
                <a:latin typeface="Times New Roman" panose="02020603050405020304" pitchFamily="18" charset="0"/>
              </a:rPr>
              <a:t>Osteoporosis) </a:t>
            </a:r>
          </a:p>
          <a:p>
            <a:pPr lvl="1">
              <a:lnSpc>
                <a:spcPct val="90000"/>
              </a:lnSpc>
            </a:pPr>
            <a:r>
              <a:rPr lang="es-ES" altLang="es-CO" sz="2400" b="1" dirty="0">
                <a:latin typeface="Times New Roman" panose="02020603050405020304" pitchFamily="18" charset="0"/>
              </a:rPr>
              <a:t>= 1-0,531 = 0,469</a:t>
            </a:r>
          </a:p>
        </p:txBody>
      </p:sp>
      <p:sp>
        <p:nvSpPr>
          <p:cNvPr id="82958" name="Rectangle 14"/>
          <p:cNvSpPr>
            <a:spLocks noChangeArrowheads="1"/>
          </p:cNvSpPr>
          <p:nvPr/>
        </p:nvSpPr>
        <p:spPr bwMode="auto">
          <a:xfrm>
            <a:off x="6573317" y="1484611"/>
            <a:ext cx="863600" cy="504825"/>
          </a:xfrm>
          <a:prstGeom prst="rect">
            <a:avLst/>
          </a:prstGeom>
          <a:solidFill>
            <a:schemeClr val="accent1">
              <a:alpha val="28999"/>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59" name="Rectangle 15"/>
          <p:cNvSpPr>
            <a:spLocks noChangeArrowheads="1"/>
          </p:cNvSpPr>
          <p:nvPr/>
        </p:nvSpPr>
        <p:spPr bwMode="auto">
          <a:xfrm>
            <a:off x="6573317" y="1989436"/>
            <a:ext cx="863600" cy="287337"/>
          </a:xfrm>
          <a:prstGeom prst="rect">
            <a:avLst/>
          </a:prstGeom>
          <a:solidFill>
            <a:srgbClr val="FF0000">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0" name="Oval 16"/>
          <p:cNvSpPr>
            <a:spLocks noChangeArrowheads="1"/>
          </p:cNvSpPr>
          <p:nvPr/>
        </p:nvSpPr>
        <p:spPr bwMode="auto">
          <a:xfrm>
            <a:off x="6932092" y="1124248"/>
            <a:ext cx="504825" cy="360363"/>
          </a:xfrm>
          <a:prstGeom prst="ellipse">
            <a:avLst/>
          </a:prstGeom>
          <a:solidFill>
            <a:schemeClr val="accent1">
              <a:alpha val="28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1" name="Oval 17"/>
          <p:cNvSpPr>
            <a:spLocks noChangeArrowheads="1"/>
          </p:cNvSpPr>
          <p:nvPr/>
        </p:nvSpPr>
        <p:spPr bwMode="auto">
          <a:xfrm>
            <a:off x="7005117" y="1700511"/>
            <a:ext cx="431800"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2" name="Oval 18"/>
          <p:cNvSpPr>
            <a:spLocks noChangeArrowheads="1"/>
          </p:cNvSpPr>
          <p:nvPr/>
        </p:nvSpPr>
        <p:spPr bwMode="auto">
          <a:xfrm>
            <a:off x="5925617" y="1989436"/>
            <a:ext cx="431800"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2963" name="Oval 19"/>
          <p:cNvSpPr>
            <a:spLocks noChangeArrowheads="1"/>
          </p:cNvSpPr>
          <p:nvPr/>
        </p:nvSpPr>
        <p:spPr bwMode="auto">
          <a:xfrm>
            <a:off x="5925617" y="1700511"/>
            <a:ext cx="431800" cy="3603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pic>
        <p:nvPicPr>
          <p:cNvPr id="16" name="Imagen 15"/>
          <p:cNvPicPr>
            <a:picLocks noChangeAspect="1"/>
          </p:cNvPicPr>
          <p:nvPr/>
        </p:nvPicPr>
        <p:blipFill>
          <a:blip r:embed="rId3"/>
          <a:stretch>
            <a:fillRect/>
          </a:stretch>
        </p:blipFill>
        <p:spPr>
          <a:xfrm>
            <a:off x="152673" y="6172497"/>
            <a:ext cx="8534400" cy="471035"/>
          </a:xfrm>
          <a:prstGeom prst="rect">
            <a:avLst/>
          </a:prstGeom>
        </p:spPr>
      </p:pic>
    </p:spTree>
    <p:extLst>
      <p:ext uri="{BB962C8B-B14F-4D97-AF65-F5344CB8AC3E}">
        <p14:creationId xmlns:p14="http://schemas.microsoft.com/office/powerpoint/2010/main" val="98626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2958"/>
                                        </p:tgtEl>
                                        <p:attrNameLst>
                                          <p:attrName>style.visibility</p:attrName>
                                        </p:attrNameLst>
                                      </p:cBhvr>
                                      <p:to>
                                        <p:strVal val="visible"/>
                                      </p:to>
                                    </p:set>
                                    <p:animEffect transition="in" filter="dissolve">
                                      <p:cBhvr>
                                        <p:cTn id="7" dur="500"/>
                                        <p:tgtEl>
                                          <p:spTgt spid="8295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82959"/>
                                        </p:tgtEl>
                                        <p:attrNameLst>
                                          <p:attrName>style.visibility</p:attrName>
                                        </p:attrNameLst>
                                      </p:cBhvr>
                                      <p:to>
                                        <p:strVal val="visible"/>
                                      </p:to>
                                    </p:set>
                                    <p:animEffect transition="in" filter="dissolve">
                                      <p:cBhvr>
                                        <p:cTn id="11" dur="500"/>
                                        <p:tgtEl>
                                          <p:spTgt spid="829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xit" presetSubtype="10" fill="hold" nodeType="clickEffect">
                                  <p:stCondLst>
                                    <p:cond delay="0"/>
                                  </p:stCondLst>
                                  <p:childTnLst>
                                    <p:animEffect transition="out" filter="blinds(horizontal)">
                                      <p:cBhvr>
                                        <p:cTn id="15" dur="500"/>
                                        <p:tgtEl>
                                          <p:spTgt spid="82958"/>
                                        </p:tgtEl>
                                      </p:cBhvr>
                                    </p:animEffect>
                                    <p:set>
                                      <p:cBhvr>
                                        <p:cTn id="16" dur="1" fill="hold">
                                          <p:stCondLst>
                                            <p:cond delay="499"/>
                                          </p:stCondLst>
                                        </p:cTn>
                                        <p:tgtEl>
                                          <p:spTgt spid="82958"/>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82961"/>
                                        </p:tgtEl>
                                        <p:attrNameLst>
                                          <p:attrName>style.visibility</p:attrName>
                                        </p:attrNameLst>
                                      </p:cBhvr>
                                      <p:to>
                                        <p:strVal val="visible"/>
                                      </p:to>
                                    </p:set>
                                    <p:animEffect transition="in" filter="dissolve">
                                      <p:cBhvr>
                                        <p:cTn id="21" dur="500"/>
                                        <p:tgtEl>
                                          <p:spTgt spid="82961"/>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82962"/>
                                        </p:tgtEl>
                                        <p:attrNameLst>
                                          <p:attrName>style.visibility</p:attrName>
                                        </p:attrNameLst>
                                      </p:cBhvr>
                                      <p:to>
                                        <p:strVal val="visible"/>
                                      </p:to>
                                    </p:set>
                                    <p:animEffect transition="in" filter="dissolve">
                                      <p:cBhvr>
                                        <p:cTn id="25" dur="500"/>
                                        <p:tgtEl>
                                          <p:spTgt spid="82962"/>
                                        </p:tgtEl>
                                      </p:cBhvr>
                                    </p:animEffect>
                                  </p:childTnLst>
                                </p:cTn>
                              </p:par>
                            </p:childTnLst>
                          </p:cTn>
                        </p:par>
                        <p:par>
                          <p:cTn id="26" fill="hold" nodeType="afterGroup">
                            <p:stCondLst>
                              <p:cond delay="1000"/>
                            </p:stCondLst>
                            <p:childTnLst>
                              <p:par>
                                <p:cTn id="27" presetID="9" presetClass="entr" presetSubtype="0" fill="hold" nodeType="afterEffect">
                                  <p:stCondLst>
                                    <p:cond delay="0"/>
                                  </p:stCondLst>
                                  <p:childTnLst>
                                    <p:set>
                                      <p:cBhvr>
                                        <p:cTn id="28" dur="1" fill="hold">
                                          <p:stCondLst>
                                            <p:cond delay="0"/>
                                          </p:stCondLst>
                                        </p:cTn>
                                        <p:tgtEl>
                                          <p:spTgt spid="82963"/>
                                        </p:tgtEl>
                                        <p:attrNameLst>
                                          <p:attrName>style.visibility</p:attrName>
                                        </p:attrNameLst>
                                      </p:cBhvr>
                                      <p:to>
                                        <p:strVal val="visible"/>
                                      </p:to>
                                    </p:set>
                                    <p:animEffect transition="in" filter="dissolve">
                                      <p:cBhvr>
                                        <p:cTn id="29" dur="500"/>
                                        <p:tgtEl>
                                          <p:spTgt spid="8296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xit" presetSubtype="10" fill="hold" nodeType="clickEffect">
                                  <p:stCondLst>
                                    <p:cond delay="0"/>
                                  </p:stCondLst>
                                  <p:childTnLst>
                                    <p:animEffect transition="out" filter="blinds(horizontal)">
                                      <p:cBhvr>
                                        <p:cTn id="33" dur="500"/>
                                        <p:tgtEl>
                                          <p:spTgt spid="82961"/>
                                        </p:tgtEl>
                                      </p:cBhvr>
                                    </p:animEffect>
                                    <p:set>
                                      <p:cBhvr>
                                        <p:cTn id="34" dur="1" fill="hold">
                                          <p:stCondLst>
                                            <p:cond delay="499"/>
                                          </p:stCondLst>
                                        </p:cTn>
                                        <p:tgtEl>
                                          <p:spTgt spid="82961"/>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82963"/>
                                        </p:tgtEl>
                                      </p:cBhvr>
                                    </p:animEffect>
                                    <p:set>
                                      <p:cBhvr>
                                        <p:cTn id="37" dur="1" fill="hold">
                                          <p:stCondLst>
                                            <p:cond delay="499"/>
                                          </p:stCondLst>
                                        </p:cTn>
                                        <p:tgtEl>
                                          <p:spTgt spid="82963"/>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82962"/>
                                        </p:tgtEl>
                                      </p:cBhvr>
                                    </p:animEffect>
                                    <p:set>
                                      <p:cBhvr>
                                        <p:cTn id="40" dur="1" fill="hold">
                                          <p:stCondLst>
                                            <p:cond delay="499"/>
                                          </p:stCondLst>
                                        </p:cTn>
                                        <p:tgtEl>
                                          <p:spTgt spid="82962"/>
                                        </p:tgtEl>
                                        <p:attrNameLst>
                                          <p:attrName>style.visibility</p:attrName>
                                        </p:attrNameLst>
                                      </p:cBhvr>
                                      <p:to>
                                        <p:strVal val="hidden"/>
                                      </p:to>
                                    </p:se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82957">
                                            <p:txEl>
                                              <p:pRg st="0" end="0"/>
                                            </p:txEl>
                                          </p:spTgt>
                                        </p:tgtEl>
                                        <p:attrNameLst>
                                          <p:attrName>style.visibility</p:attrName>
                                        </p:attrNameLst>
                                      </p:cBhvr>
                                      <p:to>
                                        <p:strVal val="visible"/>
                                      </p:to>
                                    </p:set>
                                    <p:animEffect transition="in" filter="dissolve">
                                      <p:cBhvr>
                                        <p:cTn id="44" dur="500"/>
                                        <p:tgtEl>
                                          <p:spTgt spid="82957">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82960"/>
                                        </p:tgtEl>
                                        <p:attrNameLst>
                                          <p:attrName>style.visibility</p:attrName>
                                        </p:attrNameLst>
                                      </p:cBhvr>
                                      <p:to>
                                        <p:strVal val="visible"/>
                                      </p:to>
                                    </p:set>
                                    <p:animEffect transition="in" filter="dissolve">
                                      <p:cBhvr>
                                        <p:cTn id="49" dur="500"/>
                                        <p:tgtEl>
                                          <p:spTgt spid="8296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82957">
                                            <p:txEl>
                                              <p:pRg st="2" end="2"/>
                                            </p:txEl>
                                          </p:spTgt>
                                        </p:tgtEl>
                                        <p:attrNameLst>
                                          <p:attrName>style.visibility</p:attrName>
                                        </p:attrNameLst>
                                      </p:cBhvr>
                                      <p:to>
                                        <p:strVal val="visible"/>
                                      </p:to>
                                    </p:set>
                                    <p:animEffect transition="in" filter="dissolve">
                                      <p:cBhvr>
                                        <p:cTn id="54" dur="500"/>
                                        <p:tgtEl>
                                          <p:spTgt spid="82957">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82957">
                                            <p:txEl>
                                              <p:pRg st="3" end="3"/>
                                            </p:txEl>
                                          </p:spTgt>
                                        </p:tgtEl>
                                        <p:attrNameLst>
                                          <p:attrName>style.visibility</p:attrName>
                                        </p:attrNameLst>
                                      </p:cBhvr>
                                      <p:to>
                                        <p:strVal val="visible"/>
                                      </p:to>
                                    </p:set>
                                    <p:animEffect transition="in" filter="dissolve">
                                      <p:cBhvr>
                                        <p:cTn id="59" dur="500"/>
                                        <p:tgtEl>
                                          <p:spTgt spid="82957">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82957">
                                            <p:txEl>
                                              <p:pRg st="4" end="4"/>
                                            </p:txEl>
                                          </p:spTgt>
                                        </p:tgtEl>
                                        <p:attrNameLst>
                                          <p:attrName>style.visibility</p:attrName>
                                        </p:attrNameLst>
                                      </p:cBhvr>
                                      <p:to>
                                        <p:strVal val="visible"/>
                                      </p:to>
                                    </p:set>
                                    <p:animEffect transition="in" filter="dissolve">
                                      <p:cBhvr>
                                        <p:cTn id="64" dur="500"/>
                                        <p:tgtEl>
                                          <p:spTgt spid="82957">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82957">
                                            <p:txEl>
                                              <p:pRg st="5" end="5"/>
                                            </p:txEl>
                                          </p:spTgt>
                                        </p:tgtEl>
                                        <p:attrNameLst>
                                          <p:attrName>style.visibility</p:attrName>
                                        </p:attrNameLst>
                                      </p:cBhvr>
                                      <p:to>
                                        <p:strVal val="visible"/>
                                      </p:to>
                                    </p:set>
                                    <p:animEffect transition="in" filter="dissolve">
                                      <p:cBhvr>
                                        <p:cTn id="69" dur="500"/>
                                        <p:tgtEl>
                                          <p:spTgt spid="829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ítulo 1"/>
          <p:cNvSpPr>
            <a:spLocks noGrp="1"/>
          </p:cNvSpPr>
          <p:nvPr>
            <p:ph type="ctrTitle"/>
          </p:nvPr>
        </p:nvSpPr>
        <p:spPr>
          <a:xfrm>
            <a:off x="517282" y="4613031"/>
            <a:ext cx="3988777" cy="694592"/>
          </a:xfrm>
        </p:spPr>
        <p:txBody>
          <a:bodyPr>
            <a:normAutofit/>
          </a:bodyPr>
          <a:lstStyle/>
          <a:p>
            <a:pPr>
              <a:defRPr/>
            </a:pPr>
            <a:r>
              <a:rPr lang="es-CO" altLang="es-CO" sz="3323">
                <a:solidFill>
                  <a:srgbClr val="00B050"/>
                </a:solidFill>
                <a:effectLst>
                  <a:outerShdw blurRad="38100" dist="38100" dir="2700000" algn="tl">
                    <a:srgbClr val="C0C0C0"/>
                  </a:outerShdw>
                </a:effectLst>
                <a:latin typeface="Playbill" panose="040506030A0602020202" pitchFamily="82" charset="0"/>
                <a:ea typeface="+mn-ea"/>
                <a:cs typeface="+mn-cs"/>
              </a:rPr>
              <a:t>Estadistica y probabilidad</a:t>
            </a:r>
            <a:endParaRPr lang="es-CO" altLang="es-CO" sz="3323" dirty="0">
              <a:solidFill>
                <a:srgbClr val="00B050"/>
              </a:solidFill>
              <a:effectLst>
                <a:outerShdw blurRad="38100" dist="38100" dir="2700000" algn="tl">
                  <a:srgbClr val="C0C0C0"/>
                </a:outerShdw>
              </a:effectLst>
              <a:latin typeface="Playbill" panose="040506030A0602020202" pitchFamily="82" charset="0"/>
              <a:ea typeface="+mn-ea"/>
              <a:cs typeface="+mn-cs"/>
            </a:endParaRPr>
          </a:p>
        </p:txBody>
      </p:sp>
      <p:sp>
        <p:nvSpPr>
          <p:cNvPr id="9219" name="Rectangle 16"/>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1492">
              <a:defRPr sz="1754">
                <a:solidFill>
                  <a:schemeClr val="tx1"/>
                </a:solidFill>
                <a:latin typeface="Arial" panose="020B0604020202020204" pitchFamily="34" charset="0"/>
              </a:defRPr>
            </a:lvl1pPr>
            <a:lvl2pPr marL="685817" indent="-263776" defTabSz="911492">
              <a:defRPr sz="1754">
                <a:solidFill>
                  <a:schemeClr val="tx1"/>
                </a:solidFill>
                <a:latin typeface="Arial" panose="020B0604020202020204" pitchFamily="34" charset="0"/>
              </a:defRPr>
            </a:lvl2pPr>
            <a:lvl3pPr marL="1055103" indent="-211021" defTabSz="911492">
              <a:defRPr sz="1754">
                <a:solidFill>
                  <a:schemeClr val="tx1"/>
                </a:solidFill>
                <a:latin typeface="Arial" panose="020B0604020202020204" pitchFamily="34" charset="0"/>
              </a:defRPr>
            </a:lvl3pPr>
            <a:lvl4pPr marL="1477145" indent="-211021" defTabSz="911492">
              <a:defRPr sz="1754">
                <a:solidFill>
                  <a:schemeClr val="tx1"/>
                </a:solidFill>
                <a:latin typeface="Arial" panose="020B0604020202020204" pitchFamily="34" charset="0"/>
              </a:defRPr>
            </a:lvl4pPr>
            <a:lvl5pPr marL="1899186" indent="-211021" defTabSz="911492">
              <a:defRPr sz="1754">
                <a:solidFill>
                  <a:schemeClr val="tx1"/>
                </a:solidFill>
                <a:latin typeface="Arial" panose="020B0604020202020204" pitchFamily="34" charset="0"/>
              </a:defRPr>
            </a:lvl5pPr>
            <a:lvl6pPr marL="2321227" indent="-211021" defTabSz="911492" eaLnBrk="0" fontAlgn="base" hangingPunct="0">
              <a:spcBef>
                <a:spcPct val="0"/>
              </a:spcBef>
              <a:spcAft>
                <a:spcPct val="0"/>
              </a:spcAft>
              <a:defRPr sz="1754">
                <a:solidFill>
                  <a:schemeClr val="tx1"/>
                </a:solidFill>
                <a:latin typeface="Arial" panose="020B0604020202020204" pitchFamily="34" charset="0"/>
              </a:defRPr>
            </a:lvl6pPr>
            <a:lvl7pPr marL="2743269" indent="-211021" defTabSz="911492" eaLnBrk="0" fontAlgn="base" hangingPunct="0">
              <a:spcBef>
                <a:spcPct val="0"/>
              </a:spcBef>
              <a:spcAft>
                <a:spcPct val="0"/>
              </a:spcAft>
              <a:defRPr sz="1754">
                <a:solidFill>
                  <a:schemeClr val="tx1"/>
                </a:solidFill>
                <a:latin typeface="Arial" panose="020B0604020202020204" pitchFamily="34" charset="0"/>
              </a:defRPr>
            </a:lvl7pPr>
            <a:lvl8pPr marL="3165310" indent="-211021" defTabSz="911492" eaLnBrk="0" fontAlgn="base" hangingPunct="0">
              <a:spcBef>
                <a:spcPct val="0"/>
              </a:spcBef>
              <a:spcAft>
                <a:spcPct val="0"/>
              </a:spcAft>
              <a:defRPr sz="1754">
                <a:solidFill>
                  <a:schemeClr val="tx1"/>
                </a:solidFill>
                <a:latin typeface="Arial" panose="020B0604020202020204" pitchFamily="34" charset="0"/>
              </a:defRPr>
            </a:lvl8pPr>
            <a:lvl9pPr marL="3587351" indent="-211021" defTabSz="911492" eaLnBrk="0" fontAlgn="base" hangingPunct="0">
              <a:spcBef>
                <a:spcPct val="0"/>
              </a:spcBef>
              <a:spcAft>
                <a:spcPct val="0"/>
              </a:spcAft>
              <a:defRPr sz="1754">
                <a:solidFill>
                  <a:schemeClr val="tx1"/>
                </a:solidFill>
                <a:latin typeface="Arial" panose="020B0604020202020204" pitchFamily="34" charset="0"/>
              </a:defRPr>
            </a:lvl9pPr>
          </a:lstStyle>
          <a:p>
            <a:fld id="{6F337589-D441-4C10-9669-76DF57880A03}" type="datetime1">
              <a:rPr lang="es-CO" altLang="es-CO" sz="1200" smtClean="0"/>
              <a:pPr/>
              <a:t>22/04/2025</a:t>
            </a:fld>
            <a:endParaRPr lang="es-ES" altLang="es-CO" sz="1200"/>
          </a:p>
        </p:txBody>
      </p:sp>
      <p:sp>
        <p:nvSpPr>
          <p:cNvPr id="4099" name="Rectangle 17"/>
          <p:cNvSpPr>
            <a:spLocks noGrp="1" noChangeArrowheads="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492">
              <a:defRPr sz="1754">
                <a:solidFill>
                  <a:schemeClr val="tx1"/>
                </a:solidFill>
                <a:latin typeface="Arial" panose="020B0604020202020204" pitchFamily="34" charset="0"/>
              </a:defRPr>
            </a:lvl1pPr>
            <a:lvl2pPr marL="685817" indent="-263776" defTabSz="911492">
              <a:defRPr sz="1754">
                <a:solidFill>
                  <a:schemeClr val="tx1"/>
                </a:solidFill>
                <a:latin typeface="Arial" panose="020B0604020202020204" pitchFamily="34" charset="0"/>
              </a:defRPr>
            </a:lvl2pPr>
            <a:lvl3pPr marL="1055103" indent="-211021" defTabSz="911492">
              <a:defRPr sz="1754">
                <a:solidFill>
                  <a:schemeClr val="tx1"/>
                </a:solidFill>
                <a:latin typeface="Arial" panose="020B0604020202020204" pitchFamily="34" charset="0"/>
              </a:defRPr>
            </a:lvl3pPr>
            <a:lvl4pPr marL="1477145" indent="-211021" defTabSz="911492">
              <a:defRPr sz="1754">
                <a:solidFill>
                  <a:schemeClr val="tx1"/>
                </a:solidFill>
                <a:latin typeface="Arial" panose="020B0604020202020204" pitchFamily="34" charset="0"/>
              </a:defRPr>
            </a:lvl4pPr>
            <a:lvl5pPr marL="1899186" indent="-211021" defTabSz="911492">
              <a:defRPr sz="1754">
                <a:solidFill>
                  <a:schemeClr val="tx1"/>
                </a:solidFill>
                <a:latin typeface="Arial" panose="020B0604020202020204" pitchFamily="34" charset="0"/>
              </a:defRPr>
            </a:lvl5pPr>
            <a:lvl6pPr marL="2321227" indent="-211021" defTabSz="911492" eaLnBrk="0" fontAlgn="base" hangingPunct="0">
              <a:spcBef>
                <a:spcPct val="0"/>
              </a:spcBef>
              <a:spcAft>
                <a:spcPct val="0"/>
              </a:spcAft>
              <a:defRPr sz="1754">
                <a:solidFill>
                  <a:schemeClr val="tx1"/>
                </a:solidFill>
                <a:latin typeface="Arial" panose="020B0604020202020204" pitchFamily="34" charset="0"/>
              </a:defRPr>
            </a:lvl6pPr>
            <a:lvl7pPr marL="2743269" indent="-211021" defTabSz="911492" eaLnBrk="0" fontAlgn="base" hangingPunct="0">
              <a:spcBef>
                <a:spcPct val="0"/>
              </a:spcBef>
              <a:spcAft>
                <a:spcPct val="0"/>
              </a:spcAft>
              <a:defRPr sz="1754">
                <a:solidFill>
                  <a:schemeClr val="tx1"/>
                </a:solidFill>
                <a:latin typeface="Arial" panose="020B0604020202020204" pitchFamily="34" charset="0"/>
              </a:defRPr>
            </a:lvl7pPr>
            <a:lvl8pPr marL="3165310" indent="-211021" defTabSz="911492" eaLnBrk="0" fontAlgn="base" hangingPunct="0">
              <a:spcBef>
                <a:spcPct val="0"/>
              </a:spcBef>
              <a:spcAft>
                <a:spcPct val="0"/>
              </a:spcAft>
              <a:defRPr sz="1754">
                <a:solidFill>
                  <a:schemeClr val="tx1"/>
                </a:solidFill>
                <a:latin typeface="Arial" panose="020B0604020202020204" pitchFamily="34" charset="0"/>
              </a:defRPr>
            </a:lvl8pPr>
            <a:lvl9pPr marL="3587351" indent="-211021" defTabSz="911492" eaLnBrk="0" fontAlgn="base" hangingPunct="0">
              <a:spcBef>
                <a:spcPct val="0"/>
              </a:spcBef>
              <a:spcAft>
                <a:spcPct val="0"/>
              </a:spcAft>
              <a:defRPr sz="1754">
                <a:solidFill>
                  <a:schemeClr val="tx1"/>
                </a:solidFill>
                <a:latin typeface="Arial" panose="020B0604020202020204" pitchFamily="34" charset="0"/>
              </a:defRPr>
            </a:lvl9pPr>
          </a:lstStyle>
          <a:p>
            <a:pPr>
              <a:defRPr/>
            </a:pPr>
            <a:r>
              <a:rPr lang="es-CO" altLang="es-CO" sz="1200"/>
              <a:t>Estadistica y Probabilidad</a:t>
            </a:r>
            <a:endParaRPr lang="es-ES" altLang="es-CO" sz="1200" dirty="0"/>
          </a:p>
        </p:txBody>
      </p:sp>
      <p:sp>
        <p:nvSpPr>
          <p:cNvPr id="9221" name="Rectangle 1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1492">
              <a:defRPr sz="1754">
                <a:solidFill>
                  <a:schemeClr val="tx1"/>
                </a:solidFill>
                <a:latin typeface="Arial" panose="020B0604020202020204" pitchFamily="34" charset="0"/>
              </a:defRPr>
            </a:lvl1pPr>
            <a:lvl2pPr marL="685817" indent="-263776" defTabSz="911492">
              <a:defRPr sz="1754">
                <a:solidFill>
                  <a:schemeClr val="tx1"/>
                </a:solidFill>
                <a:latin typeface="Arial" panose="020B0604020202020204" pitchFamily="34" charset="0"/>
              </a:defRPr>
            </a:lvl2pPr>
            <a:lvl3pPr marL="1055103" indent="-211021" defTabSz="911492">
              <a:defRPr sz="1754">
                <a:solidFill>
                  <a:schemeClr val="tx1"/>
                </a:solidFill>
                <a:latin typeface="Arial" panose="020B0604020202020204" pitchFamily="34" charset="0"/>
              </a:defRPr>
            </a:lvl3pPr>
            <a:lvl4pPr marL="1477145" indent="-211021" defTabSz="911492">
              <a:defRPr sz="1754">
                <a:solidFill>
                  <a:schemeClr val="tx1"/>
                </a:solidFill>
                <a:latin typeface="Arial" panose="020B0604020202020204" pitchFamily="34" charset="0"/>
              </a:defRPr>
            </a:lvl4pPr>
            <a:lvl5pPr marL="1899186" indent="-211021" defTabSz="911492">
              <a:defRPr sz="1754">
                <a:solidFill>
                  <a:schemeClr val="tx1"/>
                </a:solidFill>
                <a:latin typeface="Arial" panose="020B0604020202020204" pitchFamily="34" charset="0"/>
              </a:defRPr>
            </a:lvl5pPr>
            <a:lvl6pPr marL="2321227" indent="-211021" defTabSz="911492" eaLnBrk="0" fontAlgn="base" hangingPunct="0">
              <a:spcBef>
                <a:spcPct val="0"/>
              </a:spcBef>
              <a:spcAft>
                <a:spcPct val="0"/>
              </a:spcAft>
              <a:defRPr sz="1754">
                <a:solidFill>
                  <a:schemeClr val="tx1"/>
                </a:solidFill>
                <a:latin typeface="Arial" panose="020B0604020202020204" pitchFamily="34" charset="0"/>
              </a:defRPr>
            </a:lvl6pPr>
            <a:lvl7pPr marL="2743269" indent="-211021" defTabSz="911492" eaLnBrk="0" fontAlgn="base" hangingPunct="0">
              <a:spcBef>
                <a:spcPct val="0"/>
              </a:spcBef>
              <a:spcAft>
                <a:spcPct val="0"/>
              </a:spcAft>
              <a:defRPr sz="1754">
                <a:solidFill>
                  <a:schemeClr val="tx1"/>
                </a:solidFill>
                <a:latin typeface="Arial" panose="020B0604020202020204" pitchFamily="34" charset="0"/>
              </a:defRPr>
            </a:lvl7pPr>
            <a:lvl8pPr marL="3165310" indent="-211021" defTabSz="911492" eaLnBrk="0" fontAlgn="base" hangingPunct="0">
              <a:spcBef>
                <a:spcPct val="0"/>
              </a:spcBef>
              <a:spcAft>
                <a:spcPct val="0"/>
              </a:spcAft>
              <a:defRPr sz="1754">
                <a:solidFill>
                  <a:schemeClr val="tx1"/>
                </a:solidFill>
                <a:latin typeface="Arial" panose="020B0604020202020204" pitchFamily="34" charset="0"/>
              </a:defRPr>
            </a:lvl8pPr>
            <a:lvl9pPr marL="3587351" indent="-211021" defTabSz="911492" eaLnBrk="0" fontAlgn="base" hangingPunct="0">
              <a:spcBef>
                <a:spcPct val="0"/>
              </a:spcBef>
              <a:spcAft>
                <a:spcPct val="0"/>
              </a:spcAft>
              <a:defRPr sz="1754">
                <a:solidFill>
                  <a:schemeClr val="tx1"/>
                </a:solidFill>
                <a:latin typeface="Arial" panose="020B0604020202020204" pitchFamily="34" charset="0"/>
              </a:defRPr>
            </a:lvl9pPr>
          </a:lstStyle>
          <a:p>
            <a:fld id="{96383B4F-5E11-480F-9EDD-BDF6653C82B4}" type="slidenum">
              <a:rPr lang="es-ES" altLang="es-CO" sz="1200" smtClean="0">
                <a:latin typeface="Arial Black" panose="020B0A04020102020204" pitchFamily="34" charset="0"/>
              </a:rPr>
              <a:pPr/>
              <a:t>2</a:t>
            </a:fld>
            <a:endParaRPr lang="es-ES" altLang="es-CO" sz="1200">
              <a:latin typeface="Arial Black" panose="020B0A04020102020204" pitchFamily="34" charset="0"/>
            </a:endParaRPr>
          </a:p>
        </p:txBody>
      </p:sp>
      <p:sp>
        <p:nvSpPr>
          <p:cNvPr id="9" name="Rectangle 13"/>
          <p:cNvSpPr>
            <a:spLocks noChangeArrowheads="1"/>
          </p:cNvSpPr>
          <p:nvPr/>
        </p:nvSpPr>
        <p:spPr bwMode="auto">
          <a:xfrm>
            <a:off x="317989" y="5482005"/>
            <a:ext cx="4319954" cy="546945"/>
          </a:xfrm>
          <a:prstGeom prst="rect">
            <a:avLst/>
          </a:prstGeom>
          <a:solidFill>
            <a:srgbClr val="FFFFFF"/>
          </a:solidFill>
          <a:ln w="38100">
            <a:solidFill>
              <a:srgbClr val="FF99CC"/>
            </a:solidFill>
            <a:miter lim="800000"/>
            <a:headEnd/>
            <a:tailEnd/>
          </a:ln>
          <a:effectLst/>
        </p:spPr>
        <p:txBody>
          <a:bodyPr>
            <a:spAutoFit/>
          </a:bodyPr>
          <a:lstStyle/>
          <a:p>
            <a:pPr>
              <a:defRPr/>
            </a:pPr>
            <a:r>
              <a:rPr lang="es-ES" sz="2954" b="1">
                <a:solidFill>
                  <a:srgbClr val="C00000"/>
                </a:solidFill>
                <a:effectLst>
                  <a:outerShdw blurRad="38100" dist="38100" dir="2700000" algn="tl">
                    <a:srgbClr val="C0C0C0"/>
                  </a:outerShdw>
                </a:effectLst>
                <a:latin typeface="Playbill" panose="040506030A0602020202" pitchFamily="82" charset="0"/>
              </a:rPr>
              <a:t>Capítulo 1. Probabilidad elemental – Parte I</a:t>
            </a:r>
            <a:endParaRPr lang="es-ES" sz="2954" b="1" dirty="0">
              <a:solidFill>
                <a:srgbClr val="C00000"/>
              </a:solidFill>
              <a:effectLst>
                <a:outerShdw blurRad="38100" dist="38100" dir="2700000" algn="tl">
                  <a:srgbClr val="C0C0C0"/>
                </a:outerShdw>
              </a:effectLst>
              <a:latin typeface="Playbill" panose="040506030A0602020202" pitchFamily="82" charset="0"/>
            </a:endParaRPr>
          </a:p>
        </p:txBody>
      </p:sp>
      <p:pic>
        <p:nvPicPr>
          <p:cNvPr id="13314" name="Picture 2" descr="Probabilidad fotos de stock, imágenes de Probabilidad sin ...">
            <a:extLst>
              <a:ext uri="{FF2B5EF4-FFF2-40B4-BE49-F238E27FC236}">
                <a16:creationId xmlns:a16="http://schemas.microsoft.com/office/drawing/2014/main" id="{06A2B6B9-A685-FA48-A363-E6F881ED1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844992"/>
            <a:ext cx="1990725" cy="14097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Dados bosquejo teoría de juegos — Foto de Stock">
            <a:extLst>
              <a:ext uri="{FF2B5EF4-FFF2-40B4-BE49-F238E27FC236}">
                <a16:creationId xmlns:a16="http://schemas.microsoft.com/office/drawing/2014/main" id="{08058385-2D98-505F-93D1-3990930AC2E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a:extLst>
              <a:ext uri="{FF2B5EF4-FFF2-40B4-BE49-F238E27FC236}">
                <a16:creationId xmlns:a16="http://schemas.microsoft.com/office/drawing/2014/main" id="{9C9AACAB-3175-A114-C2E7-43C334D9F92C}"/>
              </a:ext>
            </a:extLst>
          </p:cNvPr>
          <p:cNvPicPr>
            <a:picLocks noChangeAspect="1"/>
          </p:cNvPicPr>
          <p:nvPr/>
        </p:nvPicPr>
        <p:blipFill>
          <a:blip r:embed="rId4"/>
          <a:stretch>
            <a:fillRect/>
          </a:stretch>
        </p:blipFill>
        <p:spPr>
          <a:xfrm>
            <a:off x="5125965" y="522635"/>
            <a:ext cx="3619500" cy="2409825"/>
          </a:xfrm>
          <a:prstGeom prst="rect">
            <a:avLst/>
          </a:prstGeom>
        </p:spPr>
      </p:pic>
      <p:pic>
        <p:nvPicPr>
          <p:cNvPr id="14" name="Imagen 13">
            <a:extLst>
              <a:ext uri="{FF2B5EF4-FFF2-40B4-BE49-F238E27FC236}">
                <a16:creationId xmlns:a16="http://schemas.microsoft.com/office/drawing/2014/main" id="{CCDE5809-75AB-B185-8D2C-BB40C5296799}"/>
              </a:ext>
            </a:extLst>
          </p:cNvPr>
          <p:cNvPicPr>
            <a:picLocks noChangeAspect="1"/>
          </p:cNvPicPr>
          <p:nvPr/>
        </p:nvPicPr>
        <p:blipFill>
          <a:blip r:embed="rId5"/>
          <a:stretch>
            <a:fillRect/>
          </a:stretch>
        </p:blipFill>
        <p:spPr>
          <a:xfrm>
            <a:off x="430158" y="1996427"/>
            <a:ext cx="2141319" cy="2865145"/>
          </a:xfrm>
          <a:prstGeom prst="rect">
            <a:avLst/>
          </a:prstGeom>
        </p:spPr>
      </p:pic>
      <p:pic>
        <p:nvPicPr>
          <p:cNvPr id="16" name="Imagen 15">
            <a:extLst>
              <a:ext uri="{FF2B5EF4-FFF2-40B4-BE49-F238E27FC236}">
                <a16:creationId xmlns:a16="http://schemas.microsoft.com/office/drawing/2014/main" id="{C20A6BFA-2D05-49C5-6F14-09613D224D76}"/>
              </a:ext>
            </a:extLst>
          </p:cNvPr>
          <p:cNvPicPr>
            <a:picLocks noChangeAspect="1"/>
          </p:cNvPicPr>
          <p:nvPr/>
        </p:nvPicPr>
        <p:blipFill>
          <a:blip r:embed="rId6"/>
          <a:stretch>
            <a:fillRect/>
          </a:stretch>
        </p:blipFill>
        <p:spPr>
          <a:xfrm>
            <a:off x="5757448" y="4926935"/>
            <a:ext cx="1647825" cy="476250"/>
          </a:xfrm>
          <a:prstGeom prst="rect">
            <a:avLst/>
          </a:prstGeom>
        </p:spPr>
      </p:pic>
    </p:spTree>
    <p:extLst>
      <p:ext uri="{BB962C8B-B14F-4D97-AF65-F5344CB8AC3E}">
        <p14:creationId xmlns:p14="http://schemas.microsoft.com/office/powerpoint/2010/main" val="26660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algn="ctr"/>
            <a:r>
              <a:rPr lang="es-ES" altLang="es-CO" b="1" dirty="0">
                <a:solidFill>
                  <a:srgbClr val="00B050"/>
                </a:solidFill>
              </a:rPr>
              <a:t>Ejercicios</a:t>
            </a:r>
          </a:p>
        </p:txBody>
      </p:sp>
      <p:sp>
        <p:nvSpPr>
          <p:cNvPr id="17411" name="Text Box 3"/>
          <p:cNvSpPr txBox="1">
            <a:spLocks noChangeArrowheads="1"/>
          </p:cNvSpPr>
          <p:nvPr/>
        </p:nvSpPr>
        <p:spPr bwMode="auto">
          <a:xfrm>
            <a:off x="624599" y="1196752"/>
            <a:ext cx="80645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kumimoji="1" lang="es-ES_tradnl" altLang="es-CO" b="1" u="sng" dirty="0">
                <a:solidFill>
                  <a:srgbClr val="FF0000"/>
                </a:solidFill>
                <a:latin typeface="Times New Roman" panose="02020603050405020304" pitchFamily="18" charset="0"/>
              </a:rPr>
              <a:t>Ejercicio 1</a:t>
            </a:r>
            <a:endParaRPr kumimoji="1" lang="es-ES_tradnl" altLang="es-CO" b="1" dirty="0">
              <a:solidFill>
                <a:srgbClr val="FF0000"/>
              </a:solidFill>
              <a:latin typeface="Times New Roman" panose="02020603050405020304" pitchFamily="18" charset="0"/>
            </a:endParaRPr>
          </a:p>
          <a:p>
            <a:pPr algn="just" eaLnBrk="0" hangingPunct="0"/>
            <a:r>
              <a:rPr kumimoji="1" lang="es-ES" altLang="es-CO" b="1" dirty="0">
                <a:latin typeface="Times New Roman" panose="02020603050405020304" pitchFamily="18" charset="0"/>
              </a:rPr>
              <a:t>¿Cuál es la probabilidad de que la primera señorita que se encuentre en la calle le interese a Ernesto, sabiendo que ha de tener la nariz griega, ha de ser rubia platino, esbelta, de ojos verdes y conocer los fundamentos de la Estadística?. Se supone que las probabilidades de cada uno de estos sucesos son: 0.01; 0.01; 0.01; 0.01; 0.0001 y todos los sucesos son independientes.</a:t>
            </a:r>
            <a:endParaRPr kumimoji="1" lang="es-ES_tradnl" altLang="es-CO" b="1" dirty="0">
              <a:latin typeface="Times New Roman" panose="02020603050405020304" pitchFamily="18" charset="0"/>
            </a:endParaRPr>
          </a:p>
        </p:txBody>
      </p:sp>
      <p:sp>
        <p:nvSpPr>
          <p:cNvPr id="17413" name="Text Box 5"/>
          <p:cNvSpPr txBox="1">
            <a:spLocks noChangeArrowheads="1"/>
          </p:cNvSpPr>
          <p:nvPr/>
        </p:nvSpPr>
        <p:spPr bwMode="auto">
          <a:xfrm>
            <a:off x="632366" y="2936652"/>
            <a:ext cx="80645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kumimoji="1" lang="es-ES_tradnl" altLang="es-CO" b="1" u="sng" dirty="0">
                <a:solidFill>
                  <a:srgbClr val="FF0000"/>
                </a:solidFill>
                <a:latin typeface="Times New Roman" panose="02020603050405020304" pitchFamily="18" charset="0"/>
              </a:rPr>
              <a:t>Ejercicio 2</a:t>
            </a:r>
          </a:p>
          <a:p>
            <a:pPr algn="just" eaLnBrk="0" hangingPunct="0"/>
            <a:r>
              <a:rPr kumimoji="1" lang="es-ES" altLang="es-CO" b="1" dirty="0">
                <a:latin typeface="Times New Roman" panose="02020603050405020304" pitchFamily="18" charset="0"/>
              </a:rPr>
              <a:t>Se introducen tres ratas, independientemente unas de otras, en un laberinto que tiene dos salidas </a:t>
            </a:r>
            <a:r>
              <a:rPr kumimoji="1" lang="es-ES" altLang="es-CO" b="1" dirty="0" err="1">
                <a:latin typeface="Times New Roman" panose="02020603050405020304" pitchFamily="18" charset="0"/>
              </a:rPr>
              <a:t>equiprobables</a:t>
            </a:r>
            <a:r>
              <a:rPr kumimoji="1" lang="es-ES" altLang="es-CO" b="1" dirty="0">
                <a:latin typeface="Times New Roman" panose="02020603050405020304" pitchFamily="18" charset="0"/>
              </a:rPr>
              <a:t> (A y B). ¿Cuál es la probabilidad de que las tres ratas salgan por el mismo lugar?</a:t>
            </a:r>
            <a:endParaRPr kumimoji="1" lang="es-ES_tradnl" altLang="es-CO" b="1" dirty="0">
              <a:latin typeface="Times New Roman" panose="02020603050405020304" pitchFamily="18" charset="0"/>
            </a:endParaRPr>
          </a:p>
        </p:txBody>
      </p:sp>
      <p:sp>
        <p:nvSpPr>
          <p:cNvPr id="17421" name="Text Box 13"/>
          <p:cNvSpPr txBox="1">
            <a:spLocks noChangeArrowheads="1"/>
          </p:cNvSpPr>
          <p:nvPr/>
        </p:nvSpPr>
        <p:spPr bwMode="auto">
          <a:xfrm>
            <a:off x="619125" y="4411784"/>
            <a:ext cx="80645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kumimoji="1" lang="es-ES_tradnl" altLang="es-CO" b="1" u="sng" dirty="0">
                <a:solidFill>
                  <a:srgbClr val="FF0000"/>
                </a:solidFill>
                <a:latin typeface="Times New Roman" panose="02020603050405020304" pitchFamily="18" charset="0"/>
              </a:rPr>
              <a:t>Ejercicio 3</a:t>
            </a:r>
          </a:p>
          <a:p>
            <a:pPr algn="just" eaLnBrk="0" hangingPunct="0"/>
            <a:r>
              <a:rPr kumimoji="1" lang="es-ES" altLang="es-CO" b="1" dirty="0">
                <a:latin typeface="Times New Roman" panose="02020603050405020304" pitchFamily="18" charset="0"/>
              </a:rPr>
              <a:t>Un estudio clínico de una universidad en una población ha encontrado que la probabilidad de que se den trastornos en el sueño (A) es 0,70, la probabilidad de que se den trastornos de tipo depresivos (B) es 0,20 y la probabilidad de que se den ambos 0,10. Si extraemos un sujeto de dicha población al azar, ¿cuál es la probabilidad de que se tenga solamente uno de los trastornos?</a:t>
            </a:r>
            <a:endParaRPr kumimoji="1" lang="es-ES_tradnl" altLang="es-CO" b="1"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a:r>
              <a:rPr lang="es-ES" altLang="es-CO" b="1" dirty="0">
                <a:solidFill>
                  <a:srgbClr val="00B050"/>
                </a:solidFill>
              </a:rPr>
              <a:t>Ejercicios</a:t>
            </a:r>
            <a:endParaRPr lang="es-ES" altLang="es-CO" dirty="0"/>
          </a:p>
        </p:txBody>
      </p:sp>
      <p:sp>
        <p:nvSpPr>
          <p:cNvPr id="46083" name="Text Box 3"/>
          <p:cNvSpPr txBox="1">
            <a:spLocks noChangeArrowheads="1"/>
          </p:cNvSpPr>
          <p:nvPr/>
        </p:nvSpPr>
        <p:spPr bwMode="auto">
          <a:xfrm>
            <a:off x="611188" y="1700213"/>
            <a:ext cx="806450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defRPr>
            </a:lvl1pPr>
            <a:lvl2pPr marL="914400" indent="-457200" eaLnBrk="0" hangingPunct="0">
              <a:defRPr kumimoji="1" sz="2400">
                <a:solidFill>
                  <a:schemeClr val="tx1"/>
                </a:solidFill>
                <a:latin typeface="Times New Roman" panose="02020603050405020304" pitchFamily="18" charset="0"/>
              </a:defRPr>
            </a:lvl2pPr>
            <a:lvl3pPr marL="1371600" indent="-457200" eaLnBrk="0" hangingPunct="0">
              <a:defRPr kumimoji="1" sz="2400">
                <a:solidFill>
                  <a:schemeClr val="tx1"/>
                </a:solidFill>
                <a:latin typeface="Times New Roman" panose="02020603050405020304" pitchFamily="18" charset="0"/>
              </a:defRPr>
            </a:lvl3pPr>
            <a:lvl4pPr marL="1828800" indent="-457200" eaLnBrk="0" hangingPunct="0">
              <a:defRPr kumimoji="1" sz="2400">
                <a:solidFill>
                  <a:schemeClr val="tx1"/>
                </a:solidFill>
                <a:latin typeface="Times New Roman" panose="02020603050405020304" pitchFamily="18" charset="0"/>
              </a:defRPr>
            </a:lvl4pPr>
            <a:lvl5pPr marL="2286000" indent="-457200" eaLnBrk="0" hangingPunct="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just"/>
            <a:r>
              <a:rPr lang="es-ES_tradnl" altLang="es-CO" sz="1800" b="1" u="sng" dirty="0">
                <a:solidFill>
                  <a:srgbClr val="FF0000"/>
                </a:solidFill>
              </a:rPr>
              <a:t>Ejercicio 4</a:t>
            </a:r>
          </a:p>
          <a:p>
            <a:pPr algn="just"/>
            <a:r>
              <a:rPr lang="es-ES" altLang="es-CO" sz="1800" b="1" dirty="0"/>
              <a:t>Con el fin de estudiar la eficacia de tres tratamientos de afrontamiento al estrés, un psicólogo clínico divide a sus pacientes en tres grupos. A cada grupo le aplicará uno de los tres tratamientos, por procedimientos aleatorios. Para ello, lanza al aire una moneda y un dado:</a:t>
            </a:r>
          </a:p>
          <a:p>
            <a:pPr lvl="1" algn="just">
              <a:buClr>
                <a:srgbClr val="0066FF"/>
              </a:buClr>
              <a:buFontTx/>
              <a:buAutoNum type="alphaLcParenR"/>
            </a:pPr>
            <a:r>
              <a:rPr lang="es-ES" altLang="es-CO" sz="1800" b="1" dirty="0"/>
              <a:t>Si sale cara y un número de dado impar, asigna el tratamiento A;</a:t>
            </a:r>
          </a:p>
          <a:p>
            <a:pPr lvl="1" algn="just">
              <a:buClr>
                <a:srgbClr val="0066FF"/>
              </a:buClr>
              <a:buFontTx/>
              <a:buAutoNum type="alphaLcParenR"/>
            </a:pPr>
            <a:r>
              <a:rPr lang="es-ES" altLang="es-CO" sz="1800" b="1" dirty="0"/>
              <a:t>Si sale cruz y un número de dado par, asigna el tratamiento B;</a:t>
            </a:r>
          </a:p>
          <a:p>
            <a:pPr lvl="1" algn="just">
              <a:buClr>
                <a:srgbClr val="0066FF"/>
              </a:buClr>
              <a:buFontTx/>
              <a:buAutoNum type="alphaLcParenR"/>
            </a:pPr>
            <a:r>
              <a:rPr lang="es-ES" altLang="es-CO" sz="1800" b="1" dirty="0"/>
              <a:t>En cualquier otro caso asigna el tratamiento C.</a:t>
            </a:r>
          </a:p>
          <a:p>
            <a:pPr lvl="1" algn="just"/>
            <a:endParaRPr lang="es-ES" altLang="es-CO" sz="1800" b="1" dirty="0"/>
          </a:p>
          <a:p>
            <a:pPr algn="just"/>
            <a:r>
              <a:rPr lang="es-ES" altLang="es-CO" sz="1800" b="1" dirty="0"/>
              <a:t>Siguiendo este procedimiento, ¿Cuáles son las probabilidades de asignación de cada tratamiento?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es-ES" altLang="es-CO" b="1" dirty="0">
                <a:solidFill>
                  <a:srgbClr val="00B050"/>
                </a:solidFill>
              </a:rPr>
              <a:t>Ejercicios</a:t>
            </a:r>
            <a:endParaRPr lang="es-ES" altLang="es-CO" dirty="0"/>
          </a:p>
        </p:txBody>
      </p:sp>
      <p:sp>
        <p:nvSpPr>
          <p:cNvPr id="47108" name="Text Box 4"/>
          <p:cNvSpPr txBox="1">
            <a:spLocks noChangeArrowheads="1"/>
          </p:cNvSpPr>
          <p:nvPr/>
        </p:nvSpPr>
        <p:spPr bwMode="auto">
          <a:xfrm>
            <a:off x="611188" y="1700213"/>
            <a:ext cx="8064500"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kumimoji="1" lang="es-ES_tradnl" altLang="es-CO" b="1" u="sng" dirty="0">
                <a:solidFill>
                  <a:srgbClr val="FF0000"/>
                </a:solidFill>
                <a:latin typeface="Times New Roman" panose="02020603050405020304" pitchFamily="18" charset="0"/>
              </a:rPr>
              <a:t>Ejercicio 5</a:t>
            </a:r>
          </a:p>
          <a:p>
            <a:pPr algn="just" eaLnBrk="0" hangingPunct="0"/>
            <a:r>
              <a:rPr kumimoji="1" lang="es-ES" altLang="es-CO" b="1" dirty="0">
                <a:latin typeface="Times New Roman" panose="02020603050405020304" pitchFamily="18" charset="0"/>
              </a:rPr>
              <a:t>Una empresa consultora ha realizado una encuesta en una provincia española encontrando que el 60% de los encuestados oyen la radio, el 50% lee el periódico y el 10% ve la televisión. Teniendo en cuenta que el 3% lee el periódico, ve la televisión y escucha la radio y que el 80% de los que ven la televisión lee el periódico, si extraemos un sujeto al azar:</a:t>
            </a:r>
          </a:p>
          <a:p>
            <a:pPr algn="just" eaLnBrk="0" hangingPunct="0"/>
            <a:r>
              <a:rPr kumimoji="1" lang="es-ES" altLang="es-CO" b="1" dirty="0">
                <a:latin typeface="Times New Roman" panose="02020603050405020304" pitchFamily="18" charset="0"/>
              </a:rPr>
              <a:t>	</a:t>
            </a:r>
            <a:r>
              <a:rPr kumimoji="1" lang="es-ES" altLang="es-CO" b="1" dirty="0">
                <a:solidFill>
                  <a:srgbClr val="0066FF"/>
                </a:solidFill>
                <a:latin typeface="Times New Roman" panose="02020603050405020304" pitchFamily="18" charset="0"/>
              </a:rPr>
              <a:t>a)</a:t>
            </a:r>
            <a:r>
              <a:rPr kumimoji="1" lang="es-ES" altLang="es-CO" b="1" dirty="0">
                <a:latin typeface="Times New Roman" panose="02020603050405020304" pitchFamily="18" charset="0"/>
              </a:rPr>
              <a:t> ¿Cuál es la probabilidad de que lea el periódico, vea la televisión y 	     escuche la radio?</a:t>
            </a:r>
          </a:p>
          <a:p>
            <a:pPr algn="just" eaLnBrk="0" hangingPunct="0"/>
            <a:r>
              <a:rPr kumimoji="1" lang="es-ES" altLang="es-CO" b="1" dirty="0">
                <a:latin typeface="Times New Roman" panose="02020603050405020304" pitchFamily="18" charset="0"/>
              </a:rPr>
              <a:t>	</a:t>
            </a:r>
            <a:r>
              <a:rPr kumimoji="1" lang="es-ES" altLang="es-CO" b="1" dirty="0">
                <a:solidFill>
                  <a:srgbClr val="0066FF"/>
                </a:solidFill>
                <a:latin typeface="Times New Roman" panose="02020603050405020304" pitchFamily="18" charset="0"/>
              </a:rPr>
              <a:t>b)</a:t>
            </a:r>
            <a:r>
              <a:rPr kumimoji="1" lang="es-ES" altLang="es-CO" b="1" dirty="0">
                <a:latin typeface="Times New Roman" panose="02020603050405020304" pitchFamily="18" charset="0"/>
              </a:rPr>
              <a:t> ¿Cuál es la probabilidad de que si lee el periódico, vea la televisión?</a:t>
            </a:r>
          </a:p>
        </p:txBody>
      </p:sp>
      <p:sp>
        <p:nvSpPr>
          <p:cNvPr id="47109" name="Text Box 5"/>
          <p:cNvSpPr txBox="1">
            <a:spLocks noChangeArrowheads="1"/>
          </p:cNvSpPr>
          <p:nvPr/>
        </p:nvSpPr>
        <p:spPr bwMode="auto">
          <a:xfrm>
            <a:off x="539750" y="4294188"/>
            <a:ext cx="8064500"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kumimoji="1" lang="es-ES_tradnl" altLang="es-CO" b="1" u="sng" dirty="0">
                <a:solidFill>
                  <a:srgbClr val="FF0000"/>
                </a:solidFill>
                <a:latin typeface="Times New Roman" panose="02020603050405020304" pitchFamily="18" charset="0"/>
              </a:rPr>
              <a:t>Ejercicio 6</a:t>
            </a:r>
          </a:p>
          <a:p>
            <a:pPr algn="just" eaLnBrk="0" hangingPunct="0"/>
            <a:r>
              <a:rPr kumimoji="1" lang="es-ES" altLang="es-CO" b="1" dirty="0">
                <a:latin typeface="Times New Roman" panose="02020603050405020304" pitchFamily="18" charset="0"/>
              </a:rPr>
              <a:t>Consideremos una población de 800 alumnos de 1er curso de psicología en una facultad española, de los cuales 500 son varones. Si seleccionamos dos fichas de la asignatura Análisis de Datos I al azar:</a:t>
            </a:r>
          </a:p>
          <a:p>
            <a:pPr algn="just" eaLnBrk="0" hangingPunct="0"/>
            <a:r>
              <a:rPr kumimoji="1" lang="es-ES" altLang="es-CO" b="1" dirty="0">
                <a:latin typeface="Times New Roman" panose="02020603050405020304" pitchFamily="18" charset="0"/>
              </a:rPr>
              <a:t>	</a:t>
            </a:r>
            <a:r>
              <a:rPr kumimoji="1" lang="es-ES" altLang="es-CO" b="1" dirty="0">
                <a:solidFill>
                  <a:srgbClr val="0066FF"/>
                </a:solidFill>
                <a:latin typeface="Times New Roman" panose="02020603050405020304" pitchFamily="18" charset="0"/>
              </a:rPr>
              <a:t>a)</a:t>
            </a:r>
            <a:r>
              <a:rPr kumimoji="1" lang="es-ES" altLang="es-CO" b="1" dirty="0">
                <a:latin typeface="Times New Roman" panose="02020603050405020304" pitchFamily="18" charset="0"/>
              </a:rPr>
              <a:t> ¿Cuál es la probabilidad de que corresponda a los varones?</a:t>
            </a:r>
          </a:p>
          <a:p>
            <a:pPr algn="just" eaLnBrk="0" hangingPunct="0"/>
            <a:r>
              <a:rPr kumimoji="1" lang="es-ES" altLang="es-CO" b="1" dirty="0">
                <a:latin typeface="Times New Roman" panose="02020603050405020304" pitchFamily="18" charset="0"/>
              </a:rPr>
              <a:t>	</a:t>
            </a:r>
            <a:r>
              <a:rPr kumimoji="1" lang="es-ES" altLang="es-CO" b="1" dirty="0">
                <a:solidFill>
                  <a:srgbClr val="0066FF"/>
                </a:solidFill>
                <a:latin typeface="Times New Roman" panose="02020603050405020304" pitchFamily="18" charset="0"/>
              </a:rPr>
              <a:t>b)</a:t>
            </a:r>
            <a:r>
              <a:rPr kumimoji="1" lang="es-ES" altLang="es-CO" b="1" dirty="0">
                <a:latin typeface="Times New Roman" panose="02020603050405020304" pitchFamily="18" charset="0"/>
              </a:rPr>
              <a:t> ¿Cuál es la probabilidad de que corresponda a las mujeres?</a:t>
            </a:r>
          </a:p>
          <a:p>
            <a:pPr algn="just" eaLnBrk="0" hangingPunct="0"/>
            <a:r>
              <a:rPr kumimoji="1" lang="es-ES" altLang="es-CO" b="1" dirty="0">
                <a:latin typeface="Times New Roman" panose="02020603050405020304" pitchFamily="18" charset="0"/>
              </a:rPr>
              <a:t>	</a:t>
            </a:r>
            <a:r>
              <a:rPr kumimoji="1" lang="es-ES" altLang="es-CO" b="1" dirty="0">
                <a:solidFill>
                  <a:srgbClr val="0066FF"/>
                </a:solidFill>
                <a:latin typeface="Times New Roman" panose="02020603050405020304" pitchFamily="18" charset="0"/>
              </a:rPr>
              <a:t>c)</a:t>
            </a:r>
            <a:r>
              <a:rPr kumimoji="1" lang="es-ES" altLang="es-CO" b="1" dirty="0">
                <a:latin typeface="Times New Roman" panose="02020603050405020304" pitchFamily="18" charset="0"/>
              </a:rPr>
              <a:t> ¿Cuál es la </a:t>
            </a:r>
            <a:r>
              <a:rPr kumimoji="1" lang="es-ES" altLang="es-CO" b="1" dirty="0" err="1">
                <a:latin typeface="Times New Roman" panose="02020603050405020304" pitchFamily="18" charset="0"/>
              </a:rPr>
              <a:t>prob</a:t>
            </a:r>
            <a:r>
              <a:rPr kumimoji="1" lang="es-ES" altLang="es-CO" b="1" dirty="0">
                <a:latin typeface="Times New Roman" panose="02020603050405020304" pitchFamily="18" charset="0"/>
              </a:rPr>
              <a:t>. de que corresponda a alumnos de ambos sexos?</a:t>
            </a:r>
          </a:p>
          <a:p>
            <a:pPr algn="just" eaLnBrk="0" hangingPunct="0"/>
            <a:r>
              <a:rPr kumimoji="1" lang="es-ES" altLang="es-CO" b="1" dirty="0">
                <a:latin typeface="Times New Roman" panose="02020603050405020304" pitchFamily="18" charset="0"/>
              </a:rPr>
              <a:t>	</a:t>
            </a:r>
            <a:r>
              <a:rPr kumimoji="1" lang="es-ES" altLang="es-CO" b="1" dirty="0">
                <a:solidFill>
                  <a:srgbClr val="0066FF"/>
                </a:solidFill>
                <a:latin typeface="Times New Roman" panose="02020603050405020304" pitchFamily="18" charset="0"/>
              </a:rPr>
              <a:t>d)</a:t>
            </a:r>
            <a:r>
              <a:rPr kumimoji="1" lang="es-ES" altLang="es-CO" b="1" dirty="0">
                <a:latin typeface="Times New Roman" panose="02020603050405020304" pitchFamily="18" charset="0"/>
              </a:rPr>
              <a:t> ¿Cuál es la </a:t>
            </a:r>
            <a:r>
              <a:rPr kumimoji="1" lang="es-ES" altLang="es-CO" b="1" dirty="0" err="1">
                <a:latin typeface="Times New Roman" panose="02020603050405020304" pitchFamily="18" charset="0"/>
              </a:rPr>
              <a:t>prob</a:t>
            </a:r>
            <a:r>
              <a:rPr kumimoji="1" lang="es-ES" altLang="es-CO" b="1" dirty="0">
                <a:latin typeface="Times New Roman" panose="02020603050405020304" pitchFamily="18" charset="0"/>
              </a:rPr>
              <a:t>. de que al menos una corresponda a un varón?</a:t>
            </a:r>
          </a:p>
          <a:p>
            <a:pPr algn="just" eaLnBrk="0" hangingPunct="0"/>
            <a:endParaRPr kumimoji="1" lang="es-ES" altLang="es-CO" b="1"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57250" y="609600"/>
            <a:ext cx="7406640" cy="731168"/>
          </a:xfrm>
        </p:spPr>
        <p:txBody>
          <a:bodyPr/>
          <a:lstStyle/>
          <a:p>
            <a:pPr algn="ctr"/>
            <a:r>
              <a:rPr lang="es-ES" altLang="es-CO" b="1" dirty="0">
                <a:solidFill>
                  <a:srgbClr val="00B050"/>
                </a:solidFill>
              </a:rPr>
              <a:t>Ejercicios</a:t>
            </a:r>
            <a:endParaRPr lang="es-ES" altLang="es-CO" dirty="0"/>
          </a:p>
        </p:txBody>
      </p:sp>
      <p:pic>
        <p:nvPicPr>
          <p:cNvPr id="4813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35200" y="3595687"/>
            <a:ext cx="4648200" cy="962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 Box 3"/>
          <p:cNvSpPr txBox="1">
            <a:spLocks noChangeArrowheads="1"/>
          </p:cNvSpPr>
          <p:nvPr/>
        </p:nvSpPr>
        <p:spPr bwMode="auto">
          <a:xfrm>
            <a:off x="683568" y="1628800"/>
            <a:ext cx="80645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kumimoji="1" lang="es-ES_tradnl" altLang="es-CO" b="1" u="sng" dirty="0">
                <a:solidFill>
                  <a:srgbClr val="FF0000"/>
                </a:solidFill>
                <a:latin typeface="Times New Roman" panose="02020603050405020304" pitchFamily="18" charset="0"/>
              </a:rPr>
              <a:t>Ejercicio 7</a:t>
            </a:r>
          </a:p>
          <a:p>
            <a:pPr algn="just" eaLnBrk="0" hangingPunct="0"/>
            <a:r>
              <a:rPr kumimoji="1" lang="es-ES" altLang="es-CO" b="1" dirty="0">
                <a:latin typeface="Times New Roman" panose="02020603050405020304" pitchFamily="18" charset="0"/>
              </a:rPr>
              <a:t>A un grupo de mil sujetos se les pasó un test de inteligencia y se midió su rendimiento académico (RA). Los resultados se resumen en la siguiente tabla:</a:t>
            </a:r>
          </a:p>
          <a:p>
            <a:pPr algn="just" eaLnBrk="0" hangingPunct="0"/>
            <a:r>
              <a:rPr kumimoji="1" lang="es-ES" altLang="es-CO" b="1" dirty="0">
                <a:latin typeface="Times New Roman" panose="02020603050405020304" pitchFamily="18" charset="0"/>
              </a:rPr>
              <a:t> </a:t>
            </a:r>
          </a:p>
          <a:p>
            <a:pPr algn="just" eaLnBrk="0" hangingPunct="0"/>
            <a:endParaRPr kumimoji="1" lang="es-ES" altLang="es-CO" b="1" dirty="0">
              <a:latin typeface="Times New Roman" panose="02020603050405020304" pitchFamily="18" charset="0"/>
            </a:endParaRPr>
          </a:p>
          <a:p>
            <a:pPr algn="just" eaLnBrk="0" hangingPunct="0"/>
            <a:endParaRPr kumimoji="1" lang="es-ES" altLang="es-CO" b="1" dirty="0">
              <a:latin typeface="Times New Roman" panose="02020603050405020304" pitchFamily="18" charset="0"/>
            </a:endParaRPr>
          </a:p>
          <a:p>
            <a:pPr algn="just" eaLnBrk="0" hangingPunct="0"/>
            <a:endParaRPr kumimoji="1" lang="es-ES" altLang="es-CO" b="1" dirty="0">
              <a:latin typeface="Times New Roman" panose="02020603050405020304" pitchFamily="18" charset="0"/>
            </a:endParaRPr>
          </a:p>
          <a:p>
            <a:pPr algn="just" eaLnBrk="0" hangingPunct="0"/>
            <a:endParaRPr kumimoji="1" lang="es-ES" altLang="es-CO" b="1" dirty="0">
              <a:latin typeface="Times New Roman" panose="02020603050405020304" pitchFamily="18" charset="0"/>
            </a:endParaRPr>
          </a:p>
          <a:p>
            <a:pPr algn="just" eaLnBrk="0" hangingPunct="0"/>
            <a:endParaRPr kumimoji="1" lang="es-ES" altLang="es-CO" b="1" dirty="0">
              <a:latin typeface="Times New Roman" panose="02020603050405020304" pitchFamily="18" charset="0"/>
            </a:endParaRPr>
          </a:p>
          <a:p>
            <a:pPr algn="just" eaLnBrk="0" hangingPunct="0"/>
            <a:endParaRPr kumimoji="1" lang="es-ES" altLang="es-CO" b="1" dirty="0">
              <a:latin typeface="Times New Roman" panose="02020603050405020304" pitchFamily="18" charset="0"/>
            </a:endParaRPr>
          </a:p>
          <a:p>
            <a:pPr algn="just" eaLnBrk="0" hangingPunct="0"/>
            <a:r>
              <a:rPr kumimoji="1" lang="es-ES" altLang="es-CO" b="1" dirty="0">
                <a:latin typeface="Times New Roman" panose="02020603050405020304" pitchFamily="18" charset="0"/>
              </a:rPr>
              <a:t>Se definen los sucesos: </a:t>
            </a:r>
          </a:p>
          <a:p>
            <a:pPr algn="just" eaLnBrk="0" hangingPunct="0"/>
            <a:r>
              <a:rPr kumimoji="1" lang="es-ES" altLang="es-CO" b="1" dirty="0">
                <a:solidFill>
                  <a:srgbClr val="33CC33"/>
                </a:solidFill>
                <a:latin typeface="Times New Roman" panose="02020603050405020304" pitchFamily="18" charset="0"/>
              </a:rPr>
              <a:t>A:</a:t>
            </a:r>
            <a:r>
              <a:rPr kumimoji="1" lang="es-ES" altLang="es-CO" b="1" dirty="0">
                <a:latin typeface="Times New Roman" panose="02020603050405020304" pitchFamily="18" charset="0"/>
              </a:rPr>
              <a:t> Ser superior en inteligencia;</a:t>
            </a:r>
          </a:p>
          <a:p>
            <a:pPr algn="just" eaLnBrk="0" hangingPunct="0"/>
            <a:r>
              <a:rPr kumimoji="1" lang="es-ES" altLang="es-CO" b="1" dirty="0">
                <a:solidFill>
                  <a:srgbClr val="CC99FF"/>
                </a:solidFill>
                <a:latin typeface="Times New Roman" panose="02020603050405020304" pitchFamily="18" charset="0"/>
              </a:rPr>
              <a:t>B:</a:t>
            </a:r>
            <a:r>
              <a:rPr kumimoji="1" lang="es-ES" altLang="es-CO" b="1" dirty="0">
                <a:latin typeface="Times New Roman" panose="02020603050405020304" pitchFamily="18" charset="0"/>
              </a:rPr>
              <a:t> Ser apto en rendimiento.</a:t>
            </a:r>
          </a:p>
          <a:p>
            <a:pPr algn="just" eaLnBrk="0" hangingPunct="0"/>
            <a:r>
              <a:rPr kumimoji="1" lang="es-ES" altLang="es-CO" b="1" dirty="0">
                <a:latin typeface="Times New Roman" panose="02020603050405020304" pitchFamily="18" charset="0"/>
              </a:rPr>
              <a:t>	</a:t>
            </a:r>
            <a:r>
              <a:rPr kumimoji="1" lang="es-ES" altLang="es-CO" b="1" dirty="0">
                <a:solidFill>
                  <a:srgbClr val="0066FF"/>
                </a:solidFill>
                <a:latin typeface="Times New Roman" panose="02020603050405020304" pitchFamily="18" charset="0"/>
              </a:rPr>
              <a:t>a)</a:t>
            </a:r>
            <a:r>
              <a:rPr kumimoji="1" lang="es-ES" altLang="es-CO" b="1" dirty="0">
                <a:latin typeface="Times New Roman" panose="02020603050405020304" pitchFamily="18" charset="0"/>
              </a:rPr>
              <a:t> ¿Son </a:t>
            </a:r>
            <a:r>
              <a:rPr kumimoji="1" lang="es-ES" altLang="es-CO" b="1" dirty="0">
                <a:solidFill>
                  <a:srgbClr val="33CC33"/>
                </a:solidFill>
                <a:latin typeface="Times New Roman" panose="02020603050405020304" pitchFamily="18" charset="0"/>
              </a:rPr>
              <a:t>A</a:t>
            </a:r>
            <a:r>
              <a:rPr kumimoji="1" lang="es-ES" altLang="es-CO" b="1" dirty="0">
                <a:latin typeface="Times New Roman" panose="02020603050405020304" pitchFamily="18" charset="0"/>
              </a:rPr>
              <a:t> y </a:t>
            </a:r>
            <a:r>
              <a:rPr kumimoji="1" lang="es-ES" altLang="es-CO" b="1" dirty="0">
                <a:solidFill>
                  <a:srgbClr val="CC99FF"/>
                </a:solidFill>
                <a:latin typeface="Times New Roman" panose="02020603050405020304" pitchFamily="18" charset="0"/>
              </a:rPr>
              <a:t>B</a:t>
            </a:r>
            <a:r>
              <a:rPr kumimoji="1" lang="es-ES" altLang="es-CO" b="1" dirty="0">
                <a:latin typeface="Times New Roman" panose="02020603050405020304" pitchFamily="18" charset="0"/>
              </a:rPr>
              <a:t> son independientes?</a:t>
            </a:r>
          </a:p>
          <a:p>
            <a:pPr algn="just" eaLnBrk="0" hangingPunct="0"/>
            <a:r>
              <a:rPr kumimoji="1" lang="es-ES" altLang="es-CO" b="1" dirty="0">
                <a:latin typeface="Times New Roman" panose="02020603050405020304" pitchFamily="18" charset="0"/>
              </a:rPr>
              <a:t>	</a:t>
            </a:r>
            <a:r>
              <a:rPr kumimoji="1" lang="es-ES" altLang="es-CO" b="1" dirty="0">
                <a:solidFill>
                  <a:srgbClr val="0066FF"/>
                </a:solidFill>
                <a:latin typeface="Times New Roman" panose="02020603050405020304" pitchFamily="18" charset="0"/>
              </a:rPr>
              <a:t>b)</a:t>
            </a:r>
            <a:r>
              <a:rPr kumimoji="1" lang="es-ES" altLang="es-CO" b="1" dirty="0">
                <a:latin typeface="Times New Roman" panose="02020603050405020304" pitchFamily="18" charset="0"/>
              </a:rPr>
              <a:t> Si seleccionamos al azar un sujeto que resulta ser superior en 	inteligencia, ¿Cuál es la probabilidad de que sea apto?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27584" y="272415"/>
            <a:ext cx="7406640" cy="1356360"/>
          </a:xfrm>
        </p:spPr>
        <p:txBody>
          <a:bodyPr/>
          <a:lstStyle/>
          <a:p>
            <a:pPr algn="ctr"/>
            <a:r>
              <a:rPr lang="es-ES_tradnl" altLang="es-CO" b="1" dirty="0">
                <a:solidFill>
                  <a:srgbClr val="00B050"/>
                </a:solidFill>
              </a:rPr>
              <a:t>Tipos de Experimentos</a:t>
            </a:r>
          </a:p>
        </p:txBody>
      </p:sp>
      <p:sp>
        <p:nvSpPr>
          <p:cNvPr id="11267"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11281" name="Text Box 17"/>
          <p:cNvSpPr txBox="1">
            <a:spLocks noChangeArrowheads="1"/>
          </p:cNvSpPr>
          <p:nvPr/>
        </p:nvSpPr>
        <p:spPr bwMode="auto">
          <a:xfrm>
            <a:off x="539552" y="1192448"/>
            <a:ext cx="813593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defRPr>
            </a:lvl1pPr>
            <a:lvl2pPr marL="914400" indent="-457200" eaLnBrk="0" hangingPunct="0">
              <a:defRPr kumimoji="1" sz="2400">
                <a:solidFill>
                  <a:schemeClr val="tx1"/>
                </a:solidFill>
                <a:latin typeface="Times New Roman" panose="02020603050405020304" pitchFamily="18" charset="0"/>
              </a:defRPr>
            </a:lvl2pPr>
            <a:lvl3pPr marL="1371600" indent="-457200" eaLnBrk="0" hangingPunct="0">
              <a:defRPr kumimoji="1" sz="2400">
                <a:solidFill>
                  <a:schemeClr val="tx1"/>
                </a:solidFill>
                <a:latin typeface="Times New Roman" panose="02020603050405020304" pitchFamily="18" charset="0"/>
              </a:defRPr>
            </a:lvl3pPr>
            <a:lvl4pPr marL="1828800" indent="-457200" eaLnBrk="0" hangingPunct="0">
              <a:defRPr kumimoji="1" sz="2400">
                <a:solidFill>
                  <a:schemeClr val="tx1"/>
                </a:solidFill>
                <a:latin typeface="Times New Roman" panose="02020603050405020304" pitchFamily="18" charset="0"/>
              </a:defRPr>
            </a:lvl4pPr>
            <a:lvl5pPr marL="2286000" indent="-457200" eaLnBrk="0" hangingPunct="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just">
              <a:buFont typeface="Wingdings" panose="05000000000000000000" pitchFamily="2" charset="2"/>
              <a:buChar char="q"/>
            </a:pPr>
            <a:r>
              <a:rPr lang="es-ES" altLang="es-CO" b="1" dirty="0">
                <a:solidFill>
                  <a:srgbClr val="FF0000"/>
                </a:solidFill>
              </a:rPr>
              <a:t>Experimento:</a:t>
            </a:r>
            <a:r>
              <a:rPr lang="es-ES" altLang="es-CO" b="1" dirty="0"/>
              <a:t> cualquier proceso que genere un conjunto de datos.</a:t>
            </a:r>
          </a:p>
          <a:p>
            <a:pPr algn="just">
              <a:buFont typeface="Wingdings" panose="05000000000000000000" pitchFamily="2" charset="2"/>
              <a:buChar char="q"/>
            </a:pPr>
            <a:endParaRPr lang="es-ES" altLang="es-CO" b="1" dirty="0"/>
          </a:p>
          <a:p>
            <a:pPr algn="just">
              <a:buFont typeface="Wingdings" panose="05000000000000000000" pitchFamily="2" charset="2"/>
              <a:buChar char="q"/>
            </a:pPr>
            <a:r>
              <a:rPr lang="es-ES" altLang="es-CO" b="1" i="1" u="sng" dirty="0">
                <a:solidFill>
                  <a:srgbClr val="0070C0"/>
                </a:solidFill>
              </a:rPr>
              <a:t>Deterministas:</a:t>
            </a:r>
            <a:r>
              <a:rPr lang="es-ES" altLang="es-CO" b="1" dirty="0"/>
              <a:t> Experimentos cuyos resultados son siempre previsibles salvo, quizás, errores de medida.</a:t>
            </a:r>
          </a:p>
          <a:p>
            <a:pPr algn="just">
              <a:buFont typeface="Wingdings" panose="05000000000000000000" pitchFamily="2" charset="2"/>
              <a:buChar char="q"/>
            </a:pPr>
            <a:endParaRPr lang="es-ES" altLang="es-CO" b="1" dirty="0"/>
          </a:p>
          <a:p>
            <a:pPr>
              <a:buFont typeface="Wingdings" panose="05000000000000000000" pitchFamily="2" charset="2"/>
              <a:buChar char="q"/>
            </a:pPr>
            <a:r>
              <a:rPr lang="es-ES" altLang="es-CO" b="1" dirty="0">
                <a:solidFill>
                  <a:srgbClr val="3366FF"/>
                </a:solidFill>
              </a:rPr>
              <a:t>Ejemplo:</a:t>
            </a:r>
            <a:r>
              <a:rPr lang="es-ES" altLang="es-CO" b="1" dirty="0"/>
              <a:t> Disparo de un proyectil. </a:t>
            </a:r>
          </a:p>
          <a:p>
            <a:pPr algn="just"/>
            <a:endParaRPr lang="es-ES" altLang="es-CO" sz="1800" b="1" dirty="0"/>
          </a:p>
        </p:txBody>
      </p:sp>
      <p:pic>
        <p:nvPicPr>
          <p:cNvPr id="3" name="Imagen 2"/>
          <p:cNvPicPr>
            <a:picLocks noChangeAspect="1"/>
          </p:cNvPicPr>
          <p:nvPr/>
        </p:nvPicPr>
        <p:blipFill>
          <a:blip r:embed="rId2"/>
          <a:stretch>
            <a:fillRect/>
          </a:stretch>
        </p:blipFill>
        <p:spPr>
          <a:xfrm>
            <a:off x="5805353" y="3429000"/>
            <a:ext cx="2870136" cy="28701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81">
                                            <p:txEl>
                                              <p:pRg st="0" end="0"/>
                                            </p:txEl>
                                          </p:spTgt>
                                        </p:tgtEl>
                                        <p:attrNameLst>
                                          <p:attrName>style.visibility</p:attrName>
                                        </p:attrNameLst>
                                      </p:cBhvr>
                                      <p:to>
                                        <p:strVal val="visible"/>
                                      </p:to>
                                    </p:set>
                                    <p:anim calcmode="lin" valueType="num">
                                      <p:cBhvr additive="base">
                                        <p:cTn id="7" dur="500" fill="hold"/>
                                        <p:tgtEl>
                                          <p:spTgt spid="112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81">
                                            <p:txEl>
                                              <p:pRg st="2" end="2"/>
                                            </p:txEl>
                                          </p:spTgt>
                                        </p:tgtEl>
                                        <p:attrNameLst>
                                          <p:attrName>style.visibility</p:attrName>
                                        </p:attrNameLst>
                                      </p:cBhvr>
                                      <p:to>
                                        <p:strVal val="visible"/>
                                      </p:to>
                                    </p:set>
                                    <p:anim calcmode="lin" valueType="num">
                                      <p:cBhvr additive="base">
                                        <p:cTn id="13" dur="500" fill="hold"/>
                                        <p:tgtEl>
                                          <p:spTgt spid="1128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81">
                                            <p:txEl>
                                              <p:pRg st="4" end="4"/>
                                            </p:txEl>
                                          </p:spTgt>
                                        </p:tgtEl>
                                        <p:attrNameLst>
                                          <p:attrName>style.visibility</p:attrName>
                                        </p:attrNameLst>
                                      </p:cBhvr>
                                      <p:to>
                                        <p:strVal val="visible"/>
                                      </p:to>
                                    </p:set>
                                    <p:anim calcmode="lin" valueType="num">
                                      <p:cBhvr additive="base">
                                        <p:cTn id="19" dur="500" fill="hold"/>
                                        <p:tgtEl>
                                          <p:spTgt spid="1128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98340" y="256319"/>
            <a:ext cx="7406640" cy="1356360"/>
          </a:xfrm>
        </p:spPr>
        <p:txBody>
          <a:bodyPr>
            <a:normAutofit/>
          </a:bodyPr>
          <a:lstStyle/>
          <a:p>
            <a:pPr algn="ctr"/>
            <a:r>
              <a:rPr lang="es-ES_tradnl" altLang="es-CO" b="1" dirty="0">
                <a:solidFill>
                  <a:srgbClr val="00B050"/>
                </a:solidFill>
              </a:rPr>
              <a:t>Tipos de Experimentos</a:t>
            </a:r>
          </a:p>
        </p:txBody>
      </p:sp>
      <p:sp>
        <p:nvSpPr>
          <p:cNvPr id="11267"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11281" name="Text Box 17"/>
          <p:cNvSpPr txBox="1">
            <a:spLocks noChangeArrowheads="1"/>
          </p:cNvSpPr>
          <p:nvPr/>
        </p:nvSpPr>
        <p:spPr bwMode="auto">
          <a:xfrm>
            <a:off x="533691" y="1177366"/>
            <a:ext cx="813593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defRPr>
            </a:lvl1pPr>
            <a:lvl2pPr marL="914400" indent="-457200" eaLnBrk="0" hangingPunct="0">
              <a:defRPr kumimoji="1" sz="2400">
                <a:solidFill>
                  <a:schemeClr val="tx1"/>
                </a:solidFill>
                <a:latin typeface="Times New Roman" panose="02020603050405020304" pitchFamily="18" charset="0"/>
              </a:defRPr>
            </a:lvl2pPr>
            <a:lvl3pPr marL="1371600" indent="-457200" eaLnBrk="0" hangingPunct="0">
              <a:defRPr kumimoji="1" sz="2400">
                <a:solidFill>
                  <a:schemeClr val="tx1"/>
                </a:solidFill>
                <a:latin typeface="Times New Roman" panose="02020603050405020304" pitchFamily="18" charset="0"/>
              </a:defRPr>
            </a:lvl3pPr>
            <a:lvl4pPr marL="1828800" indent="-457200" eaLnBrk="0" hangingPunct="0">
              <a:defRPr kumimoji="1" sz="2400">
                <a:solidFill>
                  <a:schemeClr val="tx1"/>
                </a:solidFill>
                <a:latin typeface="Times New Roman" panose="02020603050405020304" pitchFamily="18" charset="0"/>
              </a:defRPr>
            </a:lvl4pPr>
            <a:lvl5pPr marL="2286000" indent="-457200" eaLnBrk="0" hangingPunct="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just">
              <a:buFont typeface="Wingdings" panose="05000000000000000000" pitchFamily="2" charset="2"/>
              <a:buChar char="q"/>
            </a:pPr>
            <a:r>
              <a:rPr lang="es-ES" altLang="es-CO" b="1" dirty="0">
                <a:solidFill>
                  <a:srgbClr val="FF0000"/>
                </a:solidFill>
              </a:rPr>
              <a:t>Experimento:</a:t>
            </a:r>
            <a:r>
              <a:rPr lang="es-ES" altLang="es-CO" b="1" dirty="0"/>
              <a:t> cualquier proceso que genere un conjunto de datos.</a:t>
            </a:r>
          </a:p>
          <a:p>
            <a:pPr algn="just">
              <a:buFont typeface="Wingdings" panose="05000000000000000000" pitchFamily="2" charset="2"/>
              <a:buChar char="q"/>
            </a:pPr>
            <a:endParaRPr lang="es-ES" altLang="es-CO" b="1" dirty="0"/>
          </a:p>
          <a:p>
            <a:pPr algn="just">
              <a:buFont typeface="Wingdings" panose="05000000000000000000" pitchFamily="2" charset="2"/>
              <a:buChar char="q"/>
            </a:pPr>
            <a:r>
              <a:rPr lang="es-ES" altLang="es-CO" b="1" i="1" u="sng" dirty="0">
                <a:solidFill>
                  <a:srgbClr val="0070C0"/>
                </a:solidFill>
              </a:rPr>
              <a:t>Aleatorios:</a:t>
            </a:r>
            <a:r>
              <a:rPr lang="es-ES" altLang="es-CO" b="1" dirty="0"/>
              <a:t> Experimentos cuyos resultados son impredecibles, dependen del azar y no pueden pronosticarse con certidumbre. </a:t>
            </a:r>
          </a:p>
          <a:p>
            <a:pPr algn="just">
              <a:buFont typeface="Wingdings" panose="05000000000000000000" pitchFamily="2" charset="2"/>
              <a:buChar char="q"/>
            </a:pPr>
            <a:endParaRPr lang="es-ES" altLang="es-CO" b="1" dirty="0"/>
          </a:p>
          <a:p>
            <a:pPr algn="just">
              <a:buFont typeface="Wingdings" panose="05000000000000000000" pitchFamily="2" charset="2"/>
              <a:buChar char="q"/>
            </a:pPr>
            <a:r>
              <a:rPr lang="es-ES" altLang="es-CO" b="1" dirty="0">
                <a:solidFill>
                  <a:srgbClr val="3366FF"/>
                </a:solidFill>
              </a:rPr>
              <a:t>Ejemplo:</a:t>
            </a:r>
            <a:r>
              <a:rPr lang="es-ES" altLang="es-CO" b="1" dirty="0"/>
              <a:t> Lanzamiento de una moneda</a:t>
            </a:r>
          </a:p>
        </p:txBody>
      </p:sp>
      <p:pic>
        <p:nvPicPr>
          <p:cNvPr id="2" name="Imagen 1"/>
          <p:cNvPicPr>
            <a:picLocks noChangeAspect="1"/>
          </p:cNvPicPr>
          <p:nvPr/>
        </p:nvPicPr>
        <p:blipFill>
          <a:blip r:embed="rId2"/>
          <a:stretch>
            <a:fillRect/>
          </a:stretch>
        </p:blipFill>
        <p:spPr>
          <a:xfrm>
            <a:off x="6084168" y="4208330"/>
            <a:ext cx="2856985" cy="2271911"/>
          </a:xfrm>
          <a:prstGeom prst="rect">
            <a:avLst/>
          </a:prstGeom>
        </p:spPr>
      </p:pic>
    </p:spTree>
    <p:extLst>
      <p:ext uri="{BB962C8B-B14F-4D97-AF65-F5344CB8AC3E}">
        <p14:creationId xmlns:p14="http://schemas.microsoft.com/office/powerpoint/2010/main" val="348223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81">
                                            <p:txEl>
                                              <p:pRg st="0" end="0"/>
                                            </p:txEl>
                                          </p:spTgt>
                                        </p:tgtEl>
                                        <p:attrNameLst>
                                          <p:attrName>style.visibility</p:attrName>
                                        </p:attrNameLst>
                                      </p:cBhvr>
                                      <p:to>
                                        <p:strVal val="visible"/>
                                      </p:to>
                                    </p:set>
                                    <p:anim calcmode="lin" valueType="num">
                                      <p:cBhvr additive="base">
                                        <p:cTn id="7" dur="500" fill="hold"/>
                                        <p:tgtEl>
                                          <p:spTgt spid="112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81">
                                            <p:txEl>
                                              <p:pRg st="2" end="2"/>
                                            </p:txEl>
                                          </p:spTgt>
                                        </p:tgtEl>
                                        <p:attrNameLst>
                                          <p:attrName>style.visibility</p:attrName>
                                        </p:attrNameLst>
                                      </p:cBhvr>
                                      <p:to>
                                        <p:strVal val="visible"/>
                                      </p:to>
                                    </p:set>
                                    <p:anim calcmode="lin" valueType="num">
                                      <p:cBhvr additive="base">
                                        <p:cTn id="13" dur="500" fill="hold"/>
                                        <p:tgtEl>
                                          <p:spTgt spid="1128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81">
                                            <p:txEl>
                                              <p:pRg st="4" end="4"/>
                                            </p:txEl>
                                          </p:spTgt>
                                        </p:tgtEl>
                                        <p:attrNameLst>
                                          <p:attrName>style.visibility</p:attrName>
                                        </p:attrNameLst>
                                      </p:cBhvr>
                                      <p:to>
                                        <p:strVal val="visible"/>
                                      </p:to>
                                    </p:set>
                                    <p:anim calcmode="lin" valueType="num">
                                      <p:cBhvr additive="base">
                                        <p:cTn id="19" dur="500" fill="hold"/>
                                        <p:tgtEl>
                                          <p:spTgt spid="1128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827584" y="374809"/>
            <a:ext cx="7406640" cy="1356360"/>
          </a:xfrm>
        </p:spPr>
        <p:txBody>
          <a:bodyPr>
            <a:normAutofit/>
          </a:bodyPr>
          <a:lstStyle/>
          <a:p>
            <a:pPr algn="ctr"/>
            <a:r>
              <a:rPr lang="es-ES_tradnl" altLang="es-CO" b="1" dirty="0">
                <a:solidFill>
                  <a:srgbClr val="00B050"/>
                </a:solidFill>
              </a:rPr>
              <a:t>Espacio muestral: S </a:t>
            </a:r>
            <a:r>
              <a:rPr lang="es-ES_tradnl" altLang="es-CO" b="1" dirty="0" err="1">
                <a:solidFill>
                  <a:srgbClr val="00B050"/>
                </a:solidFill>
              </a:rPr>
              <a:t>ó</a:t>
            </a:r>
            <a:r>
              <a:rPr lang="es-ES_tradnl" altLang="es-CO" b="1" dirty="0">
                <a:solidFill>
                  <a:srgbClr val="00B050"/>
                </a:solidFill>
              </a:rPr>
              <a:t> </a:t>
            </a:r>
            <a:r>
              <a:rPr lang="el-GR" altLang="es-CO" b="1" dirty="0">
                <a:solidFill>
                  <a:srgbClr val="00B050"/>
                </a:solidFill>
              </a:rPr>
              <a:t>Ω</a:t>
            </a:r>
            <a:endParaRPr lang="es-ES_tradnl" altLang="es-CO" b="1" dirty="0">
              <a:solidFill>
                <a:srgbClr val="00B050"/>
              </a:solidFill>
            </a:endParaRPr>
          </a:p>
        </p:txBody>
      </p:sp>
      <p:sp>
        <p:nvSpPr>
          <p:cNvPr id="36867"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6868" name="Text Box 4"/>
          <p:cNvSpPr txBox="1">
            <a:spLocks noChangeArrowheads="1"/>
          </p:cNvSpPr>
          <p:nvPr/>
        </p:nvSpPr>
        <p:spPr bwMode="auto">
          <a:xfrm>
            <a:off x="611188" y="1557338"/>
            <a:ext cx="813593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defRPr>
            </a:lvl1pPr>
            <a:lvl2pPr marL="914400" indent="-457200" eaLnBrk="0" hangingPunct="0">
              <a:defRPr kumimoji="1" sz="2400">
                <a:solidFill>
                  <a:schemeClr val="tx1"/>
                </a:solidFill>
                <a:latin typeface="Times New Roman" panose="02020603050405020304" pitchFamily="18" charset="0"/>
              </a:defRPr>
            </a:lvl2pPr>
            <a:lvl3pPr marL="1371600" indent="-457200" eaLnBrk="0" hangingPunct="0">
              <a:defRPr kumimoji="1" sz="2400">
                <a:solidFill>
                  <a:schemeClr val="tx1"/>
                </a:solidFill>
                <a:latin typeface="Times New Roman" panose="02020603050405020304" pitchFamily="18" charset="0"/>
              </a:defRPr>
            </a:lvl3pPr>
            <a:lvl4pPr marL="1828800" indent="-457200" eaLnBrk="0" hangingPunct="0">
              <a:defRPr kumimoji="1" sz="2400">
                <a:solidFill>
                  <a:schemeClr val="tx1"/>
                </a:solidFill>
                <a:latin typeface="Times New Roman" panose="02020603050405020304" pitchFamily="18" charset="0"/>
              </a:defRPr>
            </a:lvl4pPr>
            <a:lvl5pPr marL="2286000" indent="-457200" eaLnBrk="0" hangingPunct="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just">
              <a:buFont typeface="Wingdings" panose="05000000000000000000" pitchFamily="2" charset="2"/>
              <a:buChar char="q"/>
            </a:pPr>
            <a:r>
              <a:rPr lang="es-ES" altLang="es-CO" b="1" dirty="0">
                <a:solidFill>
                  <a:srgbClr val="FF0000"/>
                </a:solidFill>
                <a:ea typeface="Times New Roman" panose="02020603050405020304" pitchFamily="18" charset="0"/>
                <a:cs typeface="Garamond" panose="02020404030301010803" pitchFamily="18" charset="0"/>
              </a:rPr>
              <a:t>Espacio muestral </a:t>
            </a:r>
            <a:r>
              <a:rPr lang="es-ES" altLang="es-CO" b="1" i="1" dirty="0">
                <a:ea typeface="Times New Roman" panose="02020603050405020304" pitchFamily="18" charset="0"/>
                <a:cs typeface="Garamond" panose="02020404030301010803" pitchFamily="18" charset="0"/>
              </a:rPr>
              <a:t>( S </a:t>
            </a:r>
            <a:r>
              <a:rPr lang="es-ES" altLang="es-CO" b="1" i="1" dirty="0" err="1">
                <a:ea typeface="Times New Roman" panose="02020603050405020304" pitchFamily="18" charset="0"/>
                <a:cs typeface="Garamond" panose="02020404030301010803" pitchFamily="18" charset="0"/>
              </a:rPr>
              <a:t>ó</a:t>
            </a:r>
            <a:r>
              <a:rPr lang="es-ES" altLang="es-CO" b="1" i="1" dirty="0">
                <a:ea typeface="Times New Roman" panose="02020603050405020304" pitchFamily="18" charset="0"/>
                <a:cs typeface="Garamond" panose="02020404030301010803" pitchFamily="18" charset="0"/>
              </a:rPr>
              <a:t> </a:t>
            </a:r>
            <a:r>
              <a:rPr lang="es-ES" altLang="es-CO" b="1" i="1" dirty="0">
                <a:ea typeface="Times New Roman" panose="02020603050405020304" pitchFamily="18" charset="0"/>
                <a:cs typeface="Garamond" panose="02020404030301010803" pitchFamily="18" charset="0"/>
                <a:sym typeface="Symbol" panose="05050102010706020507" pitchFamily="18" charset="2"/>
              </a:rPr>
              <a:t> )</a:t>
            </a:r>
            <a:r>
              <a:rPr lang="es-ES" altLang="es-CO" b="1" i="1" dirty="0">
                <a:ea typeface="Times New Roman" panose="02020603050405020304" pitchFamily="18" charset="0"/>
                <a:cs typeface="Garamond" panose="02020404030301010803" pitchFamily="18" charset="0"/>
              </a:rPr>
              <a:t>:</a:t>
            </a:r>
            <a:r>
              <a:rPr lang="es-ES" altLang="es-CO" b="1" dirty="0">
                <a:ea typeface="Times New Roman" panose="02020603050405020304" pitchFamily="18" charset="0"/>
                <a:cs typeface="Garamond" panose="02020404030301010803" pitchFamily="18" charset="0"/>
              </a:rPr>
              <a:t> conjunto de todos los resultados posibles de un experimento aleatorio.</a:t>
            </a:r>
          </a:p>
          <a:p>
            <a:pPr algn="just">
              <a:buFont typeface="Wingdings" panose="05000000000000000000" pitchFamily="2" charset="2"/>
              <a:buChar char="q"/>
            </a:pPr>
            <a:endParaRPr lang="es-ES" altLang="es-CO" b="1" dirty="0">
              <a:ea typeface="Times New Roman" panose="02020603050405020304" pitchFamily="18" charset="0"/>
              <a:cs typeface="Garamond" panose="02020404030301010803" pitchFamily="18" charset="0"/>
            </a:endParaRPr>
          </a:p>
          <a:p>
            <a:pPr algn="just">
              <a:buFont typeface="Wingdings" panose="05000000000000000000" pitchFamily="2" charset="2"/>
              <a:buChar char="q"/>
            </a:pPr>
            <a:r>
              <a:rPr lang="es-ES" altLang="es-CO" b="1" dirty="0">
                <a:solidFill>
                  <a:srgbClr val="3366FF"/>
                </a:solidFill>
                <a:ea typeface="Times New Roman" panose="02020603050405020304" pitchFamily="18" charset="0"/>
                <a:cs typeface="Garamond" panose="02020404030301010803" pitchFamily="18" charset="0"/>
              </a:rPr>
              <a:t>Ejemplo:</a:t>
            </a:r>
            <a:r>
              <a:rPr lang="es-ES" altLang="es-CO" b="1" dirty="0">
                <a:solidFill>
                  <a:srgbClr val="000000"/>
                </a:solidFill>
                <a:ea typeface="Times New Roman" panose="02020603050405020304" pitchFamily="18" charset="0"/>
                <a:cs typeface="Garamond" panose="02020404030301010803" pitchFamily="18" charset="0"/>
              </a:rPr>
              <a:t> </a:t>
            </a:r>
            <a:r>
              <a:rPr lang="es-ES" altLang="es-CO" b="1" dirty="0">
                <a:ea typeface="Times New Roman" panose="02020603050405020304" pitchFamily="18" charset="0"/>
                <a:cs typeface="Garamond" panose="02020404030301010803" pitchFamily="18" charset="0"/>
              </a:rPr>
              <a:t> “Lanzar un dado al aire una sola vez”</a:t>
            </a:r>
          </a:p>
          <a:p>
            <a:pPr algn="ctr">
              <a:buFont typeface="Wingdings" panose="05000000000000000000" pitchFamily="2" charset="2"/>
              <a:buChar char="q"/>
            </a:pPr>
            <a:r>
              <a:rPr lang="es-ES" altLang="es-CO" b="1" dirty="0">
                <a:solidFill>
                  <a:srgbClr val="C00000"/>
                </a:solidFill>
                <a:ea typeface="Times New Roman" panose="02020603050405020304" pitchFamily="18" charset="0"/>
                <a:cs typeface="Garamond" panose="02020404030301010803" pitchFamily="18" charset="0"/>
              </a:rPr>
              <a:t>S = {1, 2, 3, 4, 5, 6}</a:t>
            </a:r>
          </a:p>
          <a:p>
            <a:pPr>
              <a:buFont typeface="Wingdings" panose="05000000000000000000" pitchFamily="2" charset="2"/>
              <a:buChar char="q"/>
            </a:pPr>
            <a:r>
              <a:rPr lang="es-ES" altLang="es-CO" b="1" dirty="0">
                <a:solidFill>
                  <a:srgbClr val="3366FF"/>
                </a:solidFill>
                <a:ea typeface="Times New Roman" panose="02020603050405020304" pitchFamily="18" charset="0"/>
                <a:cs typeface="Garamond" panose="02020404030301010803" pitchFamily="18" charset="0"/>
              </a:rPr>
              <a:t>Ejemplo: </a:t>
            </a:r>
            <a:r>
              <a:rPr lang="es-ES" altLang="es-CO" b="1" dirty="0">
                <a:ea typeface="Times New Roman" panose="02020603050405020304" pitchFamily="18" charset="0"/>
                <a:cs typeface="Garamond" panose="02020404030301010803" pitchFamily="18" charset="0"/>
              </a:rPr>
              <a:t>“Lanzar una moneda tantas veces como dice el resultado del lanzamiento de un dado previamente”</a:t>
            </a:r>
          </a:p>
          <a:p>
            <a:pPr algn="ctr">
              <a:buFont typeface="Wingdings" panose="05000000000000000000" pitchFamily="2" charset="2"/>
              <a:buChar char="q"/>
            </a:pPr>
            <a:r>
              <a:rPr lang="es-ES" altLang="es-CO" b="1" dirty="0">
                <a:solidFill>
                  <a:srgbClr val="C00000"/>
                </a:solidFill>
                <a:ea typeface="Times New Roman" panose="02020603050405020304" pitchFamily="18" charset="0"/>
                <a:cs typeface="Garamond" panose="02020404030301010803" pitchFamily="18" charset="0"/>
              </a:rPr>
              <a:t>S = {(1,C), (1,S), (2,CC), (2,CS), (2,SC), (2,SS), …, (6,CCCCCC), …, (6,SSSSSS)}</a:t>
            </a:r>
          </a:p>
          <a:p>
            <a:pPr algn="just">
              <a:buFont typeface="Wingdings" panose="05000000000000000000" pitchFamily="2" charset="2"/>
              <a:buChar char="q"/>
            </a:pPr>
            <a:endParaRPr lang="es-ES" altLang="es-CO" b="1" dirty="0">
              <a:ea typeface="Times New Roman" panose="02020603050405020304" pitchFamily="18" charset="0"/>
              <a:cs typeface="Garamond" panose="02020404030301010803" pitchFamily="18" charset="0"/>
            </a:endParaRPr>
          </a:p>
          <a:p>
            <a:pPr algn="just">
              <a:buFont typeface="Wingdings" panose="05000000000000000000" pitchFamily="2" charset="2"/>
              <a:buChar char="q"/>
            </a:pPr>
            <a:r>
              <a:rPr lang="es-ES" altLang="es-CO" b="1" dirty="0">
                <a:solidFill>
                  <a:srgbClr val="3366FF"/>
                </a:solidFill>
                <a:ea typeface="Times New Roman" panose="02020603050405020304" pitchFamily="18" charset="0"/>
                <a:cs typeface="Garamond" panose="02020404030301010803" pitchFamily="18" charset="0"/>
              </a:rPr>
              <a:t>Ejemplo:</a:t>
            </a:r>
            <a:r>
              <a:rPr lang="es-ES" altLang="es-CO" b="1" dirty="0">
                <a:ea typeface="Times New Roman" panose="02020603050405020304" pitchFamily="18" charset="0"/>
                <a:cs typeface="Garamond" panose="02020404030301010803" pitchFamily="18" charset="0"/>
              </a:rPr>
              <a:t> “Elección al azar de un valor en el 	intervalo real [0,1]”		</a:t>
            </a:r>
          </a:p>
          <a:p>
            <a:pPr algn="ctr">
              <a:buFont typeface="Wingdings" panose="05000000000000000000" pitchFamily="2" charset="2"/>
              <a:buChar char="q"/>
            </a:pPr>
            <a:r>
              <a:rPr lang="es-ES" altLang="es-CO" b="1" dirty="0">
                <a:solidFill>
                  <a:srgbClr val="C00000"/>
                </a:solidFill>
                <a:ea typeface="Times New Roman" panose="02020603050405020304" pitchFamily="18" charset="0"/>
                <a:cs typeface="Garamond" panose="02020404030301010803" pitchFamily="18" charset="0"/>
              </a:rPr>
              <a:t>S = {infinitos valores reales entre 0 y 1}</a:t>
            </a:r>
          </a:p>
        </p:txBody>
      </p:sp>
    </p:spTree>
    <p:extLst>
      <p:ext uri="{BB962C8B-B14F-4D97-AF65-F5344CB8AC3E}">
        <p14:creationId xmlns:p14="http://schemas.microsoft.com/office/powerpoint/2010/main" val="315565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8">
                                            <p:txEl>
                                              <p:pRg st="2" end="2"/>
                                            </p:txEl>
                                          </p:spTgt>
                                        </p:tgtEl>
                                        <p:attrNameLst>
                                          <p:attrName>style.visibility</p:attrName>
                                        </p:attrNameLst>
                                      </p:cBhvr>
                                      <p:to>
                                        <p:strVal val="visible"/>
                                      </p:to>
                                    </p:set>
                                    <p:anim calcmode="lin" valueType="num">
                                      <p:cBhvr additive="base">
                                        <p:cTn id="13" dur="500" fill="hold"/>
                                        <p:tgtEl>
                                          <p:spTgt spid="3686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868">
                                            <p:txEl>
                                              <p:pRg st="3" end="3"/>
                                            </p:txEl>
                                          </p:spTgt>
                                        </p:tgtEl>
                                        <p:attrNameLst>
                                          <p:attrName>style.visibility</p:attrName>
                                        </p:attrNameLst>
                                      </p:cBhvr>
                                      <p:to>
                                        <p:strVal val="visible"/>
                                      </p:to>
                                    </p:set>
                                    <p:anim calcmode="lin" valueType="num">
                                      <p:cBhvr additive="base">
                                        <p:cTn id="17" dur="500" fill="hold"/>
                                        <p:tgtEl>
                                          <p:spTgt spid="3686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6868">
                                            <p:txEl>
                                              <p:pRg st="4" end="4"/>
                                            </p:txEl>
                                          </p:spTgt>
                                        </p:tgtEl>
                                        <p:attrNameLst>
                                          <p:attrName>style.visibility</p:attrName>
                                        </p:attrNameLst>
                                      </p:cBhvr>
                                      <p:to>
                                        <p:strVal val="visible"/>
                                      </p:to>
                                    </p:set>
                                    <p:anim calcmode="lin" valueType="num">
                                      <p:cBhvr additive="base">
                                        <p:cTn id="23" dur="500" fill="hold"/>
                                        <p:tgtEl>
                                          <p:spTgt spid="3686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6868">
                                            <p:txEl>
                                              <p:pRg st="5" end="5"/>
                                            </p:txEl>
                                          </p:spTgt>
                                        </p:tgtEl>
                                        <p:attrNameLst>
                                          <p:attrName>style.visibility</p:attrName>
                                        </p:attrNameLst>
                                      </p:cBhvr>
                                      <p:to>
                                        <p:strVal val="visible"/>
                                      </p:to>
                                    </p:set>
                                    <p:anim calcmode="lin" valueType="num">
                                      <p:cBhvr additive="base">
                                        <p:cTn id="29" dur="500" fill="hold"/>
                                        <p:tgtEl>
                                          <p:spTgt spid="3686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6868">
                                            <p:txEl>
                                              <p:pRg st="7" end="7"/>
                                            </p:txEl>
                                          </p:spTgt>
                                        </p:tgtEl>
                                        <p:attrNameLst>
                                          <p:attrName>style.visibility</p:attrName>
                                        </p:attrNameLst>
                                      </p:cBhvr>
                                      <p:to>
                                        <p:strVal val="visible"/>
                                      </p:to>
                                    </p:set>
                                    <p:anim calcmode="lin" valueType="num">
                                      <p:cBhvr additive="base">
                                        <p:cTn id="35" dur="500" fill="hold"/>
                                        <p:tgtEl>
                                          <p:spTgt spid="3686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86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868">
                                            <p:txEl>
                                              <p:pRg st="8" end="8"/>
                                            </p:txEl>
                                          </p:spTgt>
                                        </p:tgtEl>
                                        <p:attrNameLst>
                                          <p:attrName>style.visibility</p:attrName>
                                        </p:attrNameLst>
                                      </p:cBhvr>
                                      <p:to>
                                        <p:strVal val="visible"/>
                                      </p:to>
                                    </p:set>
                                    <p:anim calcmode="lin" valueType="num">
                                      <p:cBhvr additive="base">
                                        <p:cTn id="39" dur="500" fill="hold"/>
                                        <p:tgtEl>
                                          <p:spTgt spid="3686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92279" y="476672"/>
            <a:ext cx="7406640" cy="659160"/>
          </a:xfrm>
        </p:spPr>
        <p:txBody>
          <a:bodyPr>
            <a:normAutofit/>
          </a:bodyPr>
          <a:lstStyle/>
          <a:p>
            <a:pPr algn="ctr"/>
            <a:r>
              <a:rPr lang="es-ES_tradnl" altLang="es-CO" b="1" dirty="0">
                <a:solidFill>
                  <a:srgbClr val="00B050"/>
                </a:solidFill>
              </a:rPr>
              <a:t>Evento o Suceso</a:t>
            </a:r>
          </a:p>
        </p:txBody>
      </p:sp>
      <p:sp>
        <p:nvSpPr>
          <p:cNvPr id="37891"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7892" name="Text Box 4"/>
          <p:cNvSpPr txBox="1">
            <a:spLocks noChangeArrowheads="1"/>
          </p:cNvSpPr>
          <p:nvPr/>
        </p:nvSpPr>
        <p:spPr bwMode="auto">
          <a:xfrm>
            <a:off x="527630" y="1133636"/>
            <a:ext cx="813593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kumimoji="1" sz="2400">
                <a:solidFill>
                  <a:schemeClr val="tx1"/>
                </a:solidFill>
                <a:latin typeface="Times New Roman" panose="02020603050405020304" pitchFamily="18" charset="0"/>
              </a:defRPr>
            </a:lvl1pPr>
            <a:lvl2pPr marL="914400" indent="-457200" eaLnBrk="0" hangingPunct="0">
              <a:defRPr kumimoji="1" sz="2400">
                <a:solidFill>
                  <a:schemeClr val="tx1"/>
                </a:solidFill>
                <a:latin typeface="Times New Roman" panose="02020603050405020304" pitchFamily="18" charset="0"/>
              </a:defRPr>
            </a:lvl2pPr>
            <a:lvl3pPr marL="1371600" indent="-457200" eaLnBrk="0" hangingPunct="0">
              <a:defRPr kumimoji="1" sz="2400">
                <a:solidFill>
                  <a:schemeClr val="tx1"/>
                </a:solidFill>
                <a:latin typeface="Times New Roman" panose="02020603050405020304" pitchFamily="18" charset="0"/>
              </a:defRPr>
            </a:lvl3pPr>
            <a:lvl4pPr marL="1828800" indent="-457200" eaLnBrk="0" hangingPunct="0">
              <a:defRPr kumimoji="1" sz="2400">
                <a:solidFill>
                  <a:schemeClr val="tx1"/>
                </a:solidFill>
                <a:latin typeface="Times New Roman" panose="02020603050405020304" pitchFamily="18" charset="0"/>
              </a:defRPr>
            </a:lvl4pPr>
            <a:lvl5pPr marL="2286000" indent="-457200" eaLnBrk="0" hangingPunct="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just">
              <a:buFont typeface="Wingdings" panose="05000000000000000000" pitchFamily="2" charset="2"/>
              <a:buChar char="q"/>
            </a:pPr>
            <a:r>
              <a:rPr lang="es-ES" altLang="es-CO" b="1" dirty="0">
                <a:solidFill>
                  <a:srgbClr val="FF0000"/>
                </a:solidFill>
                <a:ea typeface="Times New Roman" panose="02020603050405020304" pitchFamily="18" charset="0"/>
                <a:cs typeface="ComicSansMS" charset="0"/>
              </a:rPr>
              <a:t>Evento o suceso llamaremos a cada</a:t>
            </a:r>
            <a:r>
              <a:rPr lang="es-ES" altLang="es-CO" b="1" dirty="0">
                <a:solidFill>
                  <a:srgbClr val="000000"/>
                </a:solidFill>
                <a:ea typeface="Times New Roman" panose="02020603050405020304" pitchFamily="18" charset="0"/>
                <a:cs typeface="ComicSansMS" charset="0"/>
              </a:rPr>
              <a:t> subconjunto del Espacio muestral S.</a:t>
            </a:r>
          </a:p>
          <a:p>
            <a:pPr algn="just">
              <a:buFont typeface="Wingdings" panose="05000000000000000000" pitchFamily="2" charset="2"/>
              <a:buChar char="q"/>
            </a:pPr>
            <a:r>
              <a:rPr lang="es-ES" altLang="es-CO" b="1" dirty="0">
                <a:solidFill>
                  <a:srgbClr val="000000"/>
                </a:solidFill>
                <a:ea typeface="Times New Roman" panose="02020603050405020304" pitchFamily="18" charset="0"/>
                <a:cs typeface="ComicSansMS" charset="0"/>
              </a:rPr>
              <a:t>Se notan con letras mayúsculas: </a:t>
            </a:r>
            <a:r>
              <a:rPr lang="es-ES" altLang="es-CO" b="1" dirty="0">
                <a:ea typeface="Times New Roman" panose="02020603050405020304" pitchFamily="18" charset="0"/>
                <a:cs typeface="ComicSansMS" charset="0"/>
              </a:rPr>
              <a:t>A, B, C,… </a:t>
            </a:r>
          </a:p>
          <a:p>
            <a:pPr algn="just">
              <a:buFont typeface="Wingdings" panose="05000000000000000000" pitchFamily="2" charset="2"/>
              <a:buChar char="q"/>
            </a:pPr>
            <a:r>
              <a:rPr lang="es-ES" altLang="es-CO" b="1" dirty="0">
                <a:ea typeface="Times New Roman" panose="02020603050405020304" pitchFamily="18" charset="0"/>
                <a:cs typeface="ComicSansMS" charset="0"/>
              </a:rPr>
              <a:t>Cuando un resultado del el experimento es resultado de un evento A, se dice “A ocurre”.</a:t>
            </a:r>
            <a:endParaRPr lang="es-ES" altLang="es-CO" b="1" u="sng" dirty="0">
              <a:ea typeface="Times New Roman" panose="02020603050405020304" pitchFamily="18" charset="0"/>
              <a:cs typeface="ComicSansMS" charset="0"/>
            </a:endParaRPr>
          </a:p>
          <a:p>
            <a:pPr algn="just">
              <a:buFont typeface="Wingdings" panose="05000000000000000000" pitchFamily="2" charset="2"/>
              <a:buChar char="q"/>
            </a:pPr>
            <a:endParaRPr lang="es-ES" altLang="es-CO" b="1" u="sng" dirty="0">
              <a:ea typeface="Times New Roman" panose="02020603050405020304" pitchFamily="18" charset="0"/>
              <a:cs typeface="ComicSansMS" charset="0"/>
            </a:endParaRPr>
          </a:p>
          <a:p>
            <a:pPr algn="just">
              <a:buFont typeface="Wingdings" panose="05000000000000000000" pitchFamily="2" charset="2"/>
              <a:buChar char="q"/>
            </a:pPr>
            <a:r>
              <a:rPr lang="es-ES" altLang="es-CO" b="1" dirty="0">
                <a:solidFill>
                  <a:srgbClr val="3366FF"/>
                </a:solidFill>
                <a:ea typeface="Times New Roman" panose="02020603050405020304" pitchFamily="18" charset="0"/>
                <a:cs typeface="ComicSansMS" charset="0"/>
              </a:rPr>
              <a:t>Ejemplo:</a:t>
            </a:r>
            <a:r>
              <a:rPr lang="es-ES" altLang="es-CO" b="1" dirty="0">
                <a:solidFill>
                  <a:srgbClr val="000000"/>
                </a:solidFill>
                <a:ea typeface="Times New Roman" panose="02020603050405020304" pitchFamily="18" charset="0"/>
                <a:cs typeface="ComicSansMS" charset="0"/>
              </a:rPr>
              <a:t> </a:t>
            </a:r>
            <a:r>
              <a:rPr lang="es-ES" altLang="es-CO" b="1" dirty="0">
                <a:ea typeface="Times New Roman" panose="02020603050405020304" pitchFamily="18" charset="0"/>
                <a:cs typeface="ComicSansMS" charset="0"/>
              </a:rPr>
              <a:t>E. A : “Lanzar un dado al aire una sola vez”</a:t>
            </a:r>
          </a:p>
          <a:p>
            <a:pPr algn="ctr">
              <a:buFont typeface="Wingdings" panose="05000000000000000000" pitchFamily="2" charset="2"/>
              <a:buChar char="q"/>
            </a:pPr>
            <a:r>
              <a:rPr lang="es-ES" altLang="es-CO" b="1" dirty="0">
                <a:ea typeface="Times New Roman" panose="02020603050405020304" pitchFamily="18" charset="0"/>
                <a:cs typeface="ComicSansMS" charset="0"/>
              </a:rPr>
              <a:t>	 S = {1, 2, 3, 4, 5, 6}</a:t>
            </a:r>
          </a:p>
          <a:p>
            <a:pPr algn="ctr">
              <a:buFont typeface="Wingdings" panose="05000000000000000000" pitchFamily="2" charset="2"/>
              <a:buChar char="q"/>
            </a:pPr>
            <a:endParaRPr lang="es-ES" altLang="es-CO" b="1" dirty="0">
              <a:ea typeface="Times New Roman" panose="02020603050405020304" pitchFamily="18" charset="0"/>
              <a:cs typeface="ComicSansMS" charset="0"/>
              <a:sym typeface="Symbol" panose="05050102010706020507" pitchFamily="18" charset="2"/>
            </a:endParaRPr>
          </a:p>
          <a:p>
            <a:pPr algn="just">
              <a:buFont typeface="Wingdings" panose="05000000000000000000" pitchFamily="2" charset="2"/>
              <a:buChar char="q"/>
            </a:pPr>
            <a:r>
              <a:rPr lang="es-ES" altLang="es-CO" b="1" dirty="0">
                <a:ea typeface="Times New Roman" panose="02020603050405020304" pitchFamily="18" charset="0"/>
                <a:cs typeface="ComicSansMS" charset="0"/>
                <a:sym typeface="Symbol" panose="05050102010706020507" pitchFamily="18" charset="2"/>
              </a:rPr>
              <a:t>Son eventos de este espacio muestral</a:t>
            </a:r>
          </a:p>
          <a:p>
            <a:pPr algn="just">
              <a:buFont typeface="Wingdings" panose="05000000000000000000" pitchFamily="2" charset="2"/>
              <a:buChar char="q"/>
            </a:pPr>
            <a:r>
              <a:rPr lang="es-ES" altLang="es-CO" b="1" dirty="0">
                <a:ea typeface="Times New Roman" panose="02020603050405020304" pitchFamily="18" charset="0"/>
                <a:cs typeface="ComicSansMS" charset="0"/>
                <a:sym typeface="Symbol" panose="05050102010706020507" pitchFamily="18" charset="2"/>
              </a:rPr>
              <a:t></a:t>
            </a:r>
            <a:r>
              <a:rPr lang="es-ES" altLang="es-CO" b="1" dirty="0">
                <a:ea typeface="Times New Roman" panose="02020603050405020304" pitchFamily="18" charset="0"/>
                <a:cs typeface="ComicSansMS" charset="0"/>
              </a:rPr>
              <a:t>, {1}, {2}, {3}, {4}, {5}, {6}, {1,2}, {1,3}, {1,4}, {1,5}, {1,6}, {2,3}, {2,4}, {2,5}, {2,6}, {3,4}, {3,5}, {3,6}, {4,5}, {4,6}, {5,6}, {1,2,3}, {1,2,4}, …, 	{1,2,3,4,5,6} =</a:t>
            </a:r>
            <a:r>
              <a:rPr lang="el-GR" altLang="es-CO" b="1" dirty="0">
                <a:solidFill>
                  <a:srgbClr val="00B050"/>
                </a:solidFill>
              </a:rPr>
              <a:t> Ω</a:t>
            </a:r>
            <a:endParaRPr lang="es-ES" altLang="es-CO" b="1" dirty="0">
              <a:ea typeface="Times New Roman" panose="02020603050405020304" pitchFamily="18" charset="0"/>
              <a:cs typeface="ComicSansM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1000"/>
                                        <p:tgtEl>
                                          <p:spTgt spid="37892">
                                            <p:txEl>
                                              <p:pRg st="0" end="0"/>
                                            </p:txEl>
                                          </p:spTgt>
                                        </p:tgtEl>
                                      </p:cBhvr>
                                    </p:animEffect>
                                    <p:anim calcmode="lin" valueType="num">
                                      <p:cBhvr>
                                        <p:cTn id="8" dur="1000" fill="hold"/>
                                        <p:tgtEl>
                                          <p:spTgt spid="3789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78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7892">
                                            <p:txEl>
                                              <p:pRg st="1" end="1"/>
                                            </p:txEl>
                                          </p:spTgt>
                                        </p:tgtEl>
                                        <p:attrNameLst>
                                          <p:attrName>style.visibility</p:attrName>
                                        </p:attrNameLst>
                                      </p:cBhvr>
                                      <p:to>
                                        <p:strVal val="visible"/>
                                      </p:to>
                                    </p:set>
                                    <p:anim calcmode="lin" valueType="num">
                                      <p:cBhvr additive="base">
                                        <p:cTn id="14" dur="500" fill="hold"/>
                                        <p:tgtEl>
                                          <p:spTgt spid="3789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78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7892">
                                            <p:txEl>
                                              <p:pRg st="2" end="2"/>
                                            </p:txEl>
                                          </p:spTgt>
                                        </p:tgtEl>
                                        <p:attrNameLst>
                                          <p:attrName>style.visibility</p:attrName>
                                        </p:attrNameLst>
                                      </p:cBhvr>
                                      <p:to>
                                        <p:strVal val="visible"/>
                                      </p:to>
                                    </p:set>
                                    <p:anim calcmode="lin" valueType="num">
                                      <p:cBhvr additive="base">
                                        <p:cTn id="20"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78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7892">
                                            <p:txEl>
                                              <p:pRg st="4" end="4"/>
                                            </p:txEl>
                                          </p:spTgt>
                                        </p:tgtEl>
                                        <p:attrNameLst>
                                          <p:attrName>style.visibility</p:attrName>
                                        </p:attrNameLst>
                                      </p:cBhvr>
                                      <p:to>
                                        <p:strVal val="visible"/>
                                      </p:to>
                                    </p:set>
                                    <p:anim calcmode="lin" valueType="num">
                                      <p:cBhvr additive="base">
                                        <p:cTn id="26" dur="5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7892">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7892">
                                            <p:txEl>
                                              <p:pRg st="5" end="5"/>
                                            </p:txEl>
                                          </p:spTgt>
                                        </p:tgtEl>
                                        <p:attrNameLst>
                                          <p:attrName>style.visibility</p:attrName>
                                        </p:attrNameLst>
                                      </p:cBhvr>
                                      <p:to>
                                        <p:strVal val="visible"/>
                                      </p:to>
                                    </p:set>
                                    <p:anim calcmode="lin" valueType="num">
                                      <p:cBhvr additive="base">
                                        <p:cTn id="30" dur="500" fill="hold"/>
                                        <p:tgtEl>
                                          <p:spTgt spid="37892">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78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7892">
                                            <p:txEl>
                                              <p:pRg st="7" end="7"/>
                                            </p:txEl>
                                          </p:spTgt>
                                        </p:tgtEl>
                                        <p:attrNameLst>
                                          <p:attrName>style.visibility</p:attrName>
                                        </p:attrNameLst>
                                      </p:cBhvr>
                                      <p:to>
                                        <p:strVal val="visible"/>
                                      </p:to>
                                    </p:set>
                                    <p:anim calcmode="lin" valueType="num">
                                      <p:cBhvr additive="base">
                                        <p:cTn id="36" dur="500" fill="hold"/>
                                        <p:tgtEl>
                                          <p:spTgt spid="37892">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78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7892">
                                            <p:txEl>
                                              <p:pRg st="8" end="8"/>
                                            </p:txEl>
                                          </p:spTgt>
                                        </p:tgtEl>
                                        <p:attrNameLst>
                                          <p:attrName>style.visibility</p:attrName>
                                        </p:attrNameLst>
                                      </p:cBhvr>
                                      <p:to>
                                        <p:strVal val="visible"/>
                                      </p:to>
                                    </p:set>
                                    <p:anim calcmode="lin" valueType="num">
                                      <p:cBhvr additive="base">
                                        <p:cTn id="42" dur="500" fill="hold"/>
                                        <p:tgtEl>
                                          <p:spTgt spid="37892">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789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85736" y="-87858"/>
            <a:ext cx="8018405" cy="1356360"/>
          </a:xfrm>
        </p:spPr>
        <p:txBody>
          <a:bodyPr/>
          <a:lstStyle/>
          <a:p>
            <a:pPr algn="ctr"/>
            <a:r>
              <a:rPr lang="es-ES_tradnl" altLang="es-CO" b="1" dirty="0">
                <a:solidFill>
                  <a:srgbClr val="00B050"/>
                </a:solidFill>
              </a:rPr>
              <a:t>Operaciones con Evento o Suceso</a:t>
            </a:r>
            <a:endParaRPr lang="es-ES_tradnl" altLang="es-CO" dirty="0"/>
          </a:p>
        </p:txBody>
      </p:sp>
      <p:sp>
        <p:nvSpPr>
          <p:cNvPr id="78851"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grpSp>
        <p:nvGrpSpPr>
          <p:cNvPr id="78932" name="Group 84"/>
          <p:cNvGrpSpPr>
            <a:grpSpLocks/>
          </p:cNvGrpSpPr>
          <p:nvPr/>
        </p:nvGrpSpPr>
        <p:grpSpPr bwMode="auto">
          <a:xfrm>
            <a:off x="432202" y="1147550"/>
            <a:ext cx="2678611" cy="1912279"/>
            <a:chOff x="4798" y="255"/>
            <a:chExt cx="1316" cy="1134"/>
          </a:xfrm>
        </p:grpSpPr>
        <p:sp>
          <p:nvSpPr>
            <p:cNvPr id="78933" name="Rectangle 85"/>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5" name="Oval 87"/>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6" name="Oval 88"/>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7" name="Oval 89"/>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8" name="Oval 90"/>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39" name="Oval 91"/>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0" name="Oval 92"/>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1" name="Oval 93"/>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2" name="Oval 94"/>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3" name="Oval 95"/>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grpSp>
        <p:nvGrpSpPr>
          <p:cNvPr id="78944" name="Group 96"/>
          <p:cNvGrpSpPr>
            <a:grpSpLocks/>
          </p:cNvGrpSpPr>
          <p:nvPr/>
        </p:nvGrpSpPr>
        <p:grpSpPr bwMode="auto">
          <a:xfrm>
            <a:off x="4211639" y="1147550"/>
            <a:ext cx="3816745" cy="2569482"/>
            <a:chOff x="4798" y="1434"/>
            <a:chExt cx="1316" cy="1134"/>
          </a:xfrm>
        </p:grpSpPr>
        <p:grpSp>
          <p:nvGrpSpPr>
            <p:cNvPr id="78945" name="Group 97"/>
            <p:cNvGrpSpPr>
              <a:grpSpLocks/>
            </p:cNvGrpSpPr>
            <p:nvPr/>
          </p:nvGrpSpPr>
          <p:grpSpPr bwMode="auto">
            <a:xfrm>
              <a:off x="4798" y="1434"/>
              <a:ext cx="1316" cy="1134"/>
              <a:chOff x="4798" y="255"/>
              <a:chExt cx="1316" cy="1134"/>
            </a:xfrm>
          </p:grpSpPr>
          <p:sp>
            <p:nvSpPr>
              <p:cNvPr id="78946" name="Rectangle 98"/>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8" name="Oval 100"/>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49" name="Oval 101"/>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0" name="Oval 102"/>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1" name="Oval 103"/>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2" name="Oval 104"/>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3" name="Oval 105"/>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4" name="Oval 106"/>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5" name="Oval 107"/>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56" name="Oval 108"/>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78957" name="Oval 109"/>
            <p:cNvSpPr>
              <a:spLocks noChangeArrowheads="1"/>
            </p:cNvSpPr>
            <p:nvPr/>
          </p:nvSpPr>
          <p:spPr bwMode="auto">
            <a:xfrm>
              <a:off x="4889" y="1706"/>
              <a:ext cx="454" cy="817"/>
            </a:xfrm>
            <a:prstGeom prst="ellipse">
              <a:avLst/>
            </a:prstGeom>
            <a:solidFill>
              <a:srgbClr val="FFCC99">
                <a:alpha val="2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a:latin typeface="Arial" panose="020B0604020202020204" pitchFamily="34" charset="0"/>
              </a:endParaRPr>
            </a:p>
          </p:txBody>
        </p:sp>
        <p:sp>
          <p:nvSpPr>
            <p:cNvPr id="78958" name="Text Box 110"/>
            <p:cNvSpPr txBox="1">
              <a:spLocks noChangeArrowheads="1"/>
            </p:cNvSpPr>
            <p:nvPr/>
          </p:nvSpPr>
          <p:spPr bwMode="auto">
            <a:xfrm>
              <a:off x="4844" y="1534"/>
              <a:ext cx="17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s-ES" altLang="es-CO" sz="3200" b="1" dirty="0">
                  <a:solidFill>
                    <a:srgbClr val="00B050"/>
                  </a:solidFill>
                  <a:latin typeface="Verdana" panose="020B0604030504040204" pitchFamily="34" charset="0"/>
                </a:rPr>
                <a:t>A</a:t>
              </a:r>
            </a:p>
          </p:txBody>
        </p:sp>
        <p:sp>
          <p:nvSpPr>
            <p:cNvPr id="78959" name="Text Box 111"/>
            <p:cNvSpPr txBox="1">
              <a:spLocks noChangeArrowheads="1"/>
            </p:cNvSpPr>
            <p:nvPr/>
          </p:nvSpPr>
          <p:spPr bwMode="auto">
            <a:xfrm>
              <a:off x="5602" y="2028"/>
              <a:ext cx="22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lang="es-ES" altLang="es-CO" sz="3200" b="1" dirty="0">
                  <a:solidFill>
                    <a:srgbClr val="00B050"/>
                  </a:solidFill>
                  <a:latin typeface="Verdana" panose="020B0604030504040204" pitchFamily="34" charset="0"/>
                </a:rPr>
                <a:t>A’</a:t>
              </a:r>
            </a:p>
          </p:txBody>
        </p:sp>
      </p:grpSp>
      <p:grpSp>
        <p:nvGrpSpPr>
          <p:cNvPr id="78976" name="Group 128"/>
          <p:cNvGrpSpPr>
            <a:grpSpLocks/>
          </p:cNvGrpSpPr>
          <p:nvPr/>
        </p:nvGrpSpPr>
        <p:grpSpPr bwMode="auto">
          <a:xfrm>
            <a:off x="432202" y="3913834"/>
            <a:ext cx="4075470" cy="2630910"/>
            <a:chOff x="4798" y="2659"/>
            <a:chExt cx="1316" cy="1134"/>
          </a:xfrm>
        </p:grpSpPr>
        <p:grpSp>
          <p:nvGrpSpPr>
            <p:cNvPr id="78977" name="Group 129"/>
            <p:cNvGrpSpPr>
              <a:grpSpLocks/>
            </p:cNvGrpSpPr>
            <p:nvPr/>
          </p:nvGrpSpPr>
          <p:grpSpPr bwMode="auto">
            <a:xfrm>
              <a:off x="4798" y="2659"/>
              <a:ext cx="1316" cy="1134"/>
              <a:chOff x="4798" y="255"/>
              <a:chExt cx="1316" cy="1134"/>
            </a:xfrm>
          </p:grpSpPr>
          <p:sp>
            <p:nvSpPr>
              <p:cNvPr id="78978" name="Rectangle 130"/>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0" name="Oval 132"/>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1" name="Oval 133"/>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2" name="Oval 134"/>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3" name="Oval 135"/>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4" name="Oval 136"/>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5" name="Oval 137"/>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6" name="Oval 138"/>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7" name="Oval 139"/>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88" name="Oval 140"/>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78989" name="Oval 141"/>
            <p:cNvSpPr>
              <a:spLocks noChangeArrowheads="1"/>
            </p:cNvSpPr>
            <p:nvPr/>
          </p:nvSpPr>
          <p:spPr bwMode="auto">
            <a:xfrm>
              <a:off x="4889" y="2931"/>
              <a:ext cx="454" cy="817"/>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CC99">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a:latin typeface="Arial" panose="020B0604020202020204" pitchFamily="34" charset="0"/>
              </a:endParaRPr>
            </a:p>
          </p:txBody>
        </p:sp>
        <p:sp>
          <p:nvSpPr>
            <p:cNvPr id="78990" name="Text Box 142"/>
            <p:cNvSpPr txBox="1">
              <a:spLocks noChangeArrowheads="1"/>
            </p:cNvSpPr>
            <p:nvPr/>
          </p:nvSpPr>
          <p:spPr bwMode="auto">
            <a:xfrm>
              <a:off x="5058" y="3027"/>
              <a:ext cx="217"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a:latin typeface="Arial" panose="020B0604020202020204" pitchFamily="34" charset="0"/>
                </a:rPr>
                <a:t>A</a:t>
              </a:r>
            </a:p>
          </p:txBody>
        </p:sp>
        <p:sp>
          <p:nvSpPr>
            <p:cNvPr id="78991" name="Oval 143"/>
            <p:cNvSpPr>
              <a:spLocks noChangeArrowheads="1"/>
            </p:cNvSpPr>
            <p:nvPr/>
          </p:nvSpPr>
          <p:spPr bwMode="auto">
            <a:xfrm>
              <a:off x="4844" y="3249"/>
              <a:ext cx="1088" cy="54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00">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r>
                <a:rPr kumimoji="0" lang="es-ES" altLang="es-CO" sz="1900">
                  <a:latin typeface="Arial" panose="020B0604020202020204" pitchFamily="34" charset="0"/>
                </a:rPr>
                <a:t>B</a:t>
              </a:r>
            </a:p>
          </p:txBody>
        </p:sp>
      </p:grpSp>
      <p:sp>
        <p:nvSpPr>
          <p:cNvPr id="78992" name="Freeform 144"/>
          <p:cNvSpPr>
            <a:spLocks/>
          </p:cNvSpPr>
          <p:nvPr/>
        </p:nvSpPr>
        <p:spPr bwMode="auto">
          <a:xfrm>
            <a:off x="519516" y="4547202"/>
            <a:ext cx="3424528" cy="1997542"/>
          </a:xfrm>
          <a:custGeom>
            <a:avLst/>
            <a:gdLst>
              <a:gd name="T0" fmla="*/ 31 w 1074"/>
              <a:gd name="T1" fmla="*/ 472 h 861"/>
              <a:gd name="T2" fmla="*/ 25 w 1074"/>
              <a:gd name="T3" fmla="*/ 317 h 861"/>
              <a:gd name="T4" fmla="*/ 77 w 1074"/>
              <a:gd name="T5" fmla="*/ 129 h 861"/>
              <a:gd name="T6" fmla="*/ 124 w 1074"/>
              <a:gd name="T7" fmla="*/ 51 h 861"/>
              <a:gd name="T8" fmla="*/ 252 w 1074"/>
              <a:gd name="T9" fmla="*/ 0 h 861"/>
              <a:gd name="T10" fmla="*/ 342 w 1074"/>
              <a:gd name="T11" fmla="*/ 0 h 861"/>
              <a:gd name="T12" fmla="*/ 404 w 1074"/>
              <a:gd name="T13" fmla="*/ 82 h 861"/>
              <a:gd name="T14" fmla="*/ 443 w 1074"/>
              <a:gd name="T15" fmla="*/ 168 h 861"/>
              <a:gd name="T16" fmla="*/ 479 w 1074"/>
              <a:gd name="T17" fmla="*/ 272 h 861"/>
              <a:gd name="T18" fmla="*/ 479 w 1074"/>
              <a:gd name="T19" fmla="*/ 317 h 861"/>
              <a:gd name="T20" fmla="*/ 615 w 1074"/>
              <a:gd name="T21" fmla="*/ 317 h 861"/>
              <a:gd name="T22" fmla="*/ 755 w 1074"/>
              <a:gd name="T23" fmla="*/ 332 h 861"/>
              <a:gd name="T24" fmla="*/ 932 w 1074"/>
              <a:gd name="T25" fmla="*/ 408 h 861"/>
              <a:gd name="T26" fmla="*/ 1023 w 1074"/>
              <a:gd name="T27" fmla="*/ 453 h 861"/>
              <a:gd name="T28" fmla="*/ 1074 w 1074"/>
              <a:gd name="T29" fmla="*/ 588 h 861"/>
              <a:gd name="T30" fmla="*/ 1043 w 1074"/>
              <a:gd name="T31" fmla="*/ 674 h 861"/>
              <a:gd name="T32" fmla="*/ 932 w 1074"/>
              <a:gd name="T33" fmla="*/ 771 h 861"/>
              <a:gd name="T34" fmla="*/ 705 w 1074"/>
              <a:gd name="T35" fmla="*/ 861 h 861"/>
              <a:gd name="T36" fmla="*/ 479 w 1074"/>
              <a:gd name="T37" fmla="*/ 861 h 861"/>
              <a:gd name="T38" fmla="*/ 342 w 1074"/>
              <a:gd name="T39" fmla="*/ 861 h 861"/>
              <a:gd name="T40" fmla="*/ 161 w 1074"/>
              <a:gd name="T41" fmla="*/ 816 h 861"/>
              <a:gd name="T42" fmla="*/ 70 w 1074"/>
              <a:gd name="T43" fmla="*/ 725 h 861"/>
              <a:gd name="T44" fmla="*/ 0 w 1074"/>
              <a:gd name="T45" fmla="*/ 635 h 861"/>
              <a:gd name="T46" fmla="*/ 0 w 1074"/>
              <a:gd name="T47" fmla="*/ 526 h 861"/>
              <a:gd name="T48" fmla="*/ 31 w 1074"/>
              <a:gd name="T49" fmla="*/ 472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4" h="861">
                <a:moveTo>
                  <a:pt x="31" y="472"/>
                </a:moveTo>
                <a:lnTo>
                  <a:pt x="25" y="317"/>
                </a:lnTo>
                <a:lnTo>
                  <a:pt x="77" y="129"/>
                </a:lnTo>
                <a:lnTo>
                  <a:pt x="124" y="51"/>
                </a:lnTo>
                <a:lnTo>
                  <a:pt x="252" y="0"/>
                </a:lnTo>
                <a:lnTo>
                  <a:pt x="342" y="0"/>
                </a:lnTo>
                <a:lnTo>
                  <a:pt x="404" y="82"/>
                </a:lnTo>
                <a:lnTo>
                  <a:pt x="443" y="168"/>
                </a:lnTo>
                <a:lnTo>
                  <a:pt x="479" y="272"/>
                </a:lnTo>
                <a:lnTo>
                  <a:pt x="479" y="317"/>
                </a:lnTo>
                <a:lnTo>
                  <a:pt x="615" y="317"/>
                </a:lnTo>
                <a:lnTo>
                  <a:pt x="755" y="332"/>
                </a:lnTo>
                <a:lnTo>
                  <a:pt x="932" y="408"/>
                </a:lnTo>
                <a:lnTo>
                  <a:pt x="1023" y="453"/>
                </a:lnTo>
                <a:lnTo>
                  <a:pt x="1074" y="588"/>
                </a:lnTo>
                <a:lnTo>
                  <a:pt x="1043" y="674"/>
                </a:lnTo>
                <a:lnTo>
                  <a:pt x="932" y="771"/>
                </a:lnTo>
                <a:lnTo>
                  <a:pt x="705" y="861"/>
                </a:lnTo>
                <a:lnTo>
                  <a:pt x="479" y="861"/>
                </a:lnTo>
                <a:lnTo>
                  <a:pt x="342" y="861"/>
                </a:lnTo>
                <a:lnTo>
                  <a:pt x="161" y="816"/>
                </a:lnTo>
                <a:lnTo>
                  <a:pt x="70" y="725"/>
                </a:lnTo>
                <a:lnTo>
                  <a:pt x="0" y="635"/>
                </a:lnTo>
                <a:lnTo>
                  <a:pt x="0" y="526"/>
                </a:lnTo>
                <a:lnTo>
                  <a:pt x="31" y="472"/>
                </a:lnTo>
                <a:close/>
              </a:path>
            </a:pathLst>
          </a:custGeom>
          <a:solidFill>
            <a:schemeClr val="accent1">
              <a:alpha val="30000"/>
            </a:schemeClr>
          </a:solidFill>
          <a:ln w="50800" cap="flat">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79010" name="Text Box 162"/>
          <p:cNvSpPr txBox="1">
            <a:spLocks noChangeArrowheads="1"/>
          </p:cNvSpPr>
          <p:nvPr/>
        </p:nvSpPr>
        <p:spPr bwMode="auto">
          <a:xfrm>
            <a:off x="2847687" y="4002398"/>
            <a:ext cx="1876699"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dirty="0">
                <a:latin typeface="Arial" panose="020B0604020202020204" pitchFamily="34" charset="0"/>
              </a:rPr>
              <a:t>UNIÓN</a:t>
            </a:r>
          </a:p>
        </p:txBody>
      </p:sp>
      <p:sp>
        <p:nvSpPr>
          <p:cNvPr id="2" name="CuadroTexto 1"/>
          <p:cNvSpPr txBox="1"/>
          <p:nvPr/>
        </p:nvSpPr>
        <p:spPr>
          <a:xfrm>
            <a:off x="1748492" y="2132981"/>
            <a:ext cx="391535" cy="369332"/>
          </a:xfrm>
          <a:prstGeom prst="rect">
            <a:avLst/>
          </a:prstGeom>
          <a:noFill/>
        </p:spPr>
        <p:txBody>
          <a:bodyPr wrap="square" rtlCol="0">
            <a:spAutoFit/>
          </a:bodyPr>
          <a:lstStyle/>
          <a:p>
            <a:r>
              <a:rPr lang="es-CO" b="1" dirty="0">
                <a:solidFill>
                  <a:srgbClr val="C00000"/>
                </a:solidFill>
              </a:rPr>
              <a:t>1</a:t>
            </a:r>
          </a:p>
        </p:txBody>
      </p:sp>
      <p:sp>
        <p:nvSpPr>
          <p:cNvPr id="88" name="CuadroTexto 87"/>
          <p:cNvSpPr txBox="1"/>
          <p:nvPr/>
        </p:nvSpPr>
        <p:spPr>
          <a:xfrm>
            <a:off x="850604" y="2601256"/>
            <a:ext cx="391535" cy="369332"/>
          </a:xfrm>
          <a:prstGeom prst="rect">
            <a:avLst/>
          </a:prstGeom>
          <a:noFill/>
        </p:spPr>
        <p:txBody>
          <a:bodyPr wrap="square" rtlCol="0">
            <a:spAutoFit/>
          </a:bodyPr>
          <a:lstStyle/>
          <a:p>
            <a:r>
              <a:rPr lang="es-CO" b="1" dirty="0">
                <a:solidFill>
                  <a:srgbClr val="C00000"/>
                </a:solidFill>
              </a:rPr>
              <a:t>2</a:t>
            </a:r>
          </a:p>
        </p:txBody>
      </p:sp>
      <p:sp>
        <p:nvSpPr>
          <p:cNvPr id="89" name="CuadroTexto 88"/>
          <p:cNvSpPr txBox="1"/>
          <p:nvPr/>
        </p:nvSpPr>
        <p:spPr>
          <a:xfrm>
            <a:off x="2348831" y="1839723"/>
            <a:ext cx="391535" cy="369332"/>
          </a:xfrm>
          <a:prstGeom prst="rect">
            <a:avLst/>
          </a:prstGeom>
          <a:noFill/>
        </p:spPr>
        <p:txBody>
          <a:bodyPr wrap="square" rtlCol="0">
            <a:spAutoFit/>
          </a:bodyPr>
          <a:lstStyle/>
          <a:p>
            <a:r>
              <a:rPr lang="es-CO" b="1" dirty="0">
                <a:solidFill>
                  <a:srgbClr val="C00000"/>
                </a:solidFill>
              </a:rPr>
              <a:t>3</a:t>
            </a:r>
          </a:p>
        </p:txBody>
      </p:sp>
      <p:sp>
        <p:nvSpPr>
          <p:cNvPr id="90" name="CuadroTexto 89"/>
          <p:cNvSpPr txBox="1"/>
          <p:nvPr/>
        </p:nvSpPr>
        <p:spPr>
          <a:xfrm>
            <a:off x="1695127" y="1463609"/>
            <a:ext cx="391535" cy="369332"/>
          </a:xfrm>
          <a:prstGeom prst="rect">
            <a:avLst/>
          </a:prstGeom>
          <a:noFill/>
        </p:spPr>
        <p:txBody>
          <a:bodyPr wrap="square" rtlCol="0">
            <a:spAutoFit/>
          </a:bodyPr>
          <a:lstStyle/>
          <a:p>
            <a:r>
              <a:rPr lang="es-CO" b="1" dirty="0">
                <a:solidFill>
                  <a:srgbClr val="C00000"/>
                </a:solidFill>
              </a:rPr>
              <a:t>4</a:t>
            </a:r>
          </a:p>
        </p:txBody>
      </p:sp>
      <p:sp>
        <p:nvSpPr>
          <p:cNvPr id="91" name="CuadroTexto 90"/>
          <p:cNvSpPr txBox="1"/>
          <p:nvPr/>
        </p:nvSpPr>
        <p:spPr>
          <a:xfrm>
            <a:off x="601540" y="1641844"/>
            <a:ext cx="391535" cy="369332"/>
          </a:xfrm>
          <a:prstGeom prst="rect">
            <a:avLst/>
          </a:prstGeom>
          <a:noFill/>
        </p:spPr>
        <p:txBody>
          <a:bodyPr wrap="square" rtlCol="0">
            <a:spAutoFit/>
          </a:bodyPr>
          <a:lstStyle/>
          <a:p>
            <a:r>
              <a:rPr lang="es-CO" b="1" dirty="0">
                <a:solidFill>
                  <a:srgbClr val="C00000"/>
                </a:solidFill>
              </a:rPr>
              <a:t>5</a:t>
            </a:r>
          </a:p>
        </p:txBody>
      </p:sp>
      <p:sp>
        <p:nvSpPr>
          <p:cNvPr id="92" name="CuadroTexto 91"/>
          <p:cNvSpPr txBox="1"/>
          <p:nvPr/>
        </p:nvSpPr>
        <p:spPr>
          <a:xfrm>
            <a:off x="1581934" y="2527452"/>
            <a:ext cx="391535" cy="369332"/>
          </a:xfrm>
          <a:prstGeom prst="rect">
            <a:avLst/>
          </a:prstGeom>
          <a:noFill/>
        </p:spPr>
        <p:txBody>
          <a:bodyPr wrap="square" rtlCol="0">
            <a:spAutoFit/>
          </a:bodyPr>
          <a:lstStyle/>
          <a:p>
            <a:r>
              <a:rPr lang="es-CO" b="1" dirty="0">
                <a:solidFill>
                  <a:srgbClr val="C00000"/>
                </a:solidFill>
              </a:rPr>
              <a:t>6</a:t>
            </a:r>
          </a:p>
        </p:txBody>
      </p:sp>
      <p:sp>
        <p:nvSpPr>
          <p:cNvPr id="93" name="CuadroTexto 92"/>
          <p:cNvSpPr txBox="1"/>
          <p:nvPr/>
        </p:nvSpPr>
        <p:spPr>
          <a:xfrm>
            <a:off x="962740" y="2158120"/>
            <a:ext cx="307216" cy="369332"/>
          </a:xfrm>
          <a:prstGeom prst="rect">
            <a:avLst/>
          </a:prstGeom>
          <a:noFill/>
        </p:spPr>
        <p:txBody>
          <a:bodyPr wrap="square" rtlCol="0">
            <a:spAutoFit/>
          </a:bodyPr>
          <a:lstStyle/>
          <a:p>
            <a:r>
              <a:rPr lang="es-CO" b="1" dirty="0">
                <a:solidFill>
                  <a:srgbClr val="C00000"/>
                </a:solidFill>
              </a:rPr>
              <a:t>7</a:t>
            </a:r>
          </a:p>
        </p:txBody>
      </p:sp>
      <p:sp>
        <p:nvSpPr>
          <p:cNvPr id="94" name="CuadroTexto 93"/>
          <p:cNvSpPr txBox="1"/>
          <p:nvPr/>
        </p:nvSpPr>
        <p:spPr>
          <a:xfrm>
            <a:off x="2218541" y="2548008"/>
            <a:ext cx="391535" cy="369332"/>
          </a:xfrm>
          <a:prstGeom prst="rect">
            <a:avLst/>
          </a:prstGeom>
          <a:noFill/>
        </p:spPr>
        <p:txBody>
          <a:bodyPr wrap="square" rtlCol="0">
            <a:spAutoFit/>
          </a:bodyPr>
          <a:lstStyle/>
          <a:p>
            <a:r>
              <a:rPr lang="es-CO" b="1" dirty="0">
                <a:solidFill>
                  <a:srgbClr val="C00000"/>
                </a:solidFill>
              </a:rPr>
              <a:t>8</a:t>
            </a:r>
          </a:p>
        </p:txBody>
      </p:sp>
      <p:sp>
        <p:nvSpPr>
          <p:cNvPr id="95" name="CuadroTexto 94"/>
          <p:cNvSpPr txBox="1"/>
          <p:nvPr/>
        </p:nvSpPr>
        <p:spPr>
          <a:xfrm>
            <a:off x="6101337" y="1617332"/>
            <a:ext cx="391535" cy="369332"/>
          </a:xfrm>
          <a:prstGeom prst="rect">
            <a:avLst/>
          </a:prstGeom>
          <a:noFill/>
        </p:spPr>
        <p:txBody>
          <a:bodyPr wrap="square" rtlCol="0">
            <a:spAutoFit/>
          </a:bodyPr>
          <a:lstStyle/>
          <a:p>
            <a:r>
              <a:rPr lang="es-CO" b="1" dirty="0">
                <a:solidFill>
                  <a:srgbClr val="C00000"/>
                </a:solidFill>
              </a:rPr>
              <a:t>9</a:t>
            </a:r>
          </a:p>
        </p:txBody>
      </p:sp>
      <p:sp>
        <p:nvSpPr>
          <p:cNvPr id="96" name="CuadroTexto 95"/>
          <p:cNvSpPr txBox="1"/>
          <p:nvPr/>
        </p:nvSpPr>
        <p:spPr>
          <a:xfrm>
            <a:off x="5106812" y="2018213"/>
            <a:ext cx="391535" cy="369332"/>
          </a:xfrm>
          <a:prstGeom prst="rect">
            <a:avLst/>
          </a:prstGeom>
          <a:noFill/>
        </p:spPr>
        <p:txBody>
          <a:bodyPr wrap="square" rtlCol="0">
            <a:spAutoFit/>
          </a:bodyPr>
          <a:lstStyle/>
          <a:p>
            <a:r>
              <a:rPr lang="es-CO" b="1" dirty="0">
                <a:solidFill>
                  <a:srgbClr val="C00000"/>
                </a:solidFill>
              </a:rPr>
              <a:t>1</a:t>
            </a:r>
          </a:p>
        </p:txBody>
      </p:sp>
      <p:sp>
        <p:nvSpPr>
          <p:cNvPr id="97" name="CuadroTexto 96"/>
          <p:cNvSpPr txBox="1"/>
          <p:nvPr/>
        </p:nvSpPr>
        <p:spPr>
          <a:xfrm>
            <a:off x="4944103" y="2577875"/>
            <a:ext cx="391535" cy="369332"/>
          </a:xfrm>
          <a:prstGeom prst="rect">
            <a:avLst/>
          </a:prstGeom>
          <a:noFill/>
        </p:spPr>
        <p:txBody>
          <a:bodyPr wrap="square" rtlCol="0">
            <a:spAutoFit/>
          </a:bodyPr>
          <a:lstStyle/>
          <a:p>
            <a:r>
              <a:rPr lang="es-CO" b="1" dirty="0">
                <a:solidFill>
                  <a:srgbClr val="C00000"/>
                </a:solidFill>
              </a:rPr>
              <a:t>2</a:t>
            </a:r>
          </a:p>
        </p:txBody>
      </p:sp>
      <p:sp>
        <p:nvSpPr>
          <p:cNvPr id="98" name="CuadroTexto 97"/>
          <p:cNvSpPr txBox="1"/>
          <p:nvPr/>
        </p:nvSpPr>
        <p:spPr>
          <a:xfrm>
            <a:off x="5186266" y="3121650"/>
            <a:ext cx="391535" cy="369332"/>
          </a:xfrm>
          <a:prstGeom prst="rect">
            <a:avLst/>
          </a:prstGeom>
          <a:noFill/>
        </p:spPr>
        <p:txBody>
          <a:bodyPr wrap="square" rtlCol="0">
            <a:spAutoFit/>
          </a:bodyPr>
          <a:lstStyle/>
          <a:p>
            <a:r>
              <a:rPr lang="es-CO" b="1" dirty="0">
                <a:solidFill>
                  <a:srgbClr val="C00000"/>
                </a:solidFill>
              </a:rPr>
              <a:t>3</a:t>
            </a:r>
          </a:p>
        </p:txBody>
      </p:sp>
      <p:sp>
        <p:nvSpPr>
          <p:cNvPr id="99" name="CuadroTexto 98"/>
          <p:cNvSpPr txBox="1"/>
          <p:nvPr/>
        </p:nvSpPr>
        <p:spPr>
          <a:xfrm>
            <a:off x="6100048" y="2622040"/>
            <a:ext cx="391535" cy="369332"/>
          </a:xfrm>
          <a:prstGeom prst="rect">
            <a:avLst/>
          </a:prstGeom>
          <a:noFill/>
        </p:spPr>
        <p:txBody>
          <a:bodyPr wrap="square" rtlCol="0">
            <a:spAutoFit/>
          </a:bodyPr>
          <a:lstStyle/>
          <a:p>
            <a:r>
              <a:rPr lang="es-CO" b="1" dirty="0">
                <a:solidFill>
                  <a:srgbClr val="C00000"/>
                </a:solidFill>
              </a:rPr>
              <a:t>4</a:t>
            </a:r>
          </a:p>
        </p:txBody>
      </p:sp>
      <p:sp>
        <p:nvSpPr>
          <p:cNvPr id="100" name="CuadroTexto 99"/>
          <p:cNvSpPr txBox="1"/>
          <p:nvPr/>
        </p:nvSpPr>
        <p:spPr>
          <a:xfrm>
            <a:off x="5961947" y="3272402"/>
            <a:ext cx="391535" cy="369332"/>
          </a:xfrm>
          <a:prstGeom prst="rect">
            <a:avLst/>
          </a:prstGeom>
          <a:noFill/>
        </p:spPr>
        <p:txBody>
          <a:bodyPr wrap="square" rtlCol="0">
            <a:spAutoFit/>
          </a:bodyPr>
          <a:lstStyle/>
          <a:p>
            <a:r>
              <a:rPr lang="es-CO" b="1" dirty="0">
                <a:solidFill>
                  <a:srgbClr val="C00000"/>
                </a:solidFill>
              </a:rPr>
              <a:t>5</a:t>
            </a:r>
          </a:p>
        </p:txBody>
      </p:sp>
      <p:sp>
        <p:nvSpPr>
          <p:cNvPr id="101" name="CuadroTexto 100"/>
          <p:cNvSpPr txBox="1"/>
          <p:nvPr/>
        </p:nvSpPr>
        <p:spPr>
          <a:xfrm>
            <a:off x="6930635" y="3267974"/>
            <a:ext cx="391535" cy="369332"/>
          </a:xfrm>
          <a:prstGeom prst="rect">
            <a:avLst/>
          </a:prstGeom>
          <a:noFill/>
        </p:spPr>
        <p:txBody>
          <a:bodyPr wrap="square" rtlCol="0">
            <a:spAutoFit/>
          </a:bodyPr>
          <a:lstStyle/>
          <a:p>
            <a:r>
              <a:rPr lang="es-CO" b="1" dirty="0">
                <a:solidFill>
                  <a:srgbClr val="C00000"/>
                </a:solidFill>
              </a:rPr>
              <a:t>6</a:t>
            </a:r>
          </a:p>
        </p:txBody>
      </p:sp>
      <p:sp>
        <p:nvSpPr>
          <p:cNvPr id="102" name="CuadroTexto 101"/>
          <p:cNvSpPr txBox="1"/>
          <p:nvPr/>
        </p:nvSpPr>
        <p:spPr>
          <a:xfrm>
            <a:off x="7636849" y="3063943"/>
            <a:ext cx="391535" cy="369332"/>
          </a:xfrm>
          <a:prstGeom prst="rect">
            <a:avLst/>
          </a:prstGeom>
          <a:noFill/>
        </p:spPr>
        <p:txBody>
          <a:bodyPr wrap="square" rtlCol="0">
            <a:spAutoFit/>
          </a:bodyPr>
          <a:lstStyle/>
          <a:p>
            <a:r>
              <a:rPr lang="es-CO" b="1" dirty="0">
                <a:solidFill>
                  <a:srgbClr val="C00000"/>
                </a:solidFill>
              </a:rPr>
              <a:t>7</a:t>
            </a:r>
          </a:p>
        </p:txBody>
      </p:sp>
      <p:sp>
        <p:nvSpPr>
          <p:cNvPr id="103" name="CuadroTexto 102"/>
          <p:cNvSpPr txBox="1"/>
          <p:nvPr/>
        </p:nvSpPr>
        <p:spPr>
          <a:xfrm>
            <a:off x="6854071" y="2069695"/>
            <a:ext cx="391535" cy="369332"/>
          </a:xfrm>
          <a:prstGeom prst="rect">
            <a:avLst/>
          </a:prstGeom>
          <a:noFill/>
        </p:spPr>
        <p:txBody>
          <a:bodyPr wrap="square" rtlCol="0">
            <a:spAutoFit/>
          </a:bodyPr>
          <a:lstStyle/>
          <a:p>
            <a:r>
              <a:rPr lang="es-CO" b="1" dirty="0">
                <a:solidFill>
                  <a:srgbClr val="C00000"/>
                </a:solidFill>
              </a:rPr>
              <a:t>8</a:t>
            </a:r>
          </a:p>
        </p:txBody>
      </p:sp>
      <p:sp>
        <p:nvSpPr>
          <p:cNvPr id="104" name="CuadroTexto 103"/>
          <p:cNvSpPr txBox="1"/>
          <p:nvPr/>
        </p:nvSpPr>
        <p:spPr>
          <a:xfrm>
            <a:off x="2711229" y="2379756"/>
            <a:ext cx="391535" cy="369332"/>
          </a:xfrm>
          <a:prstGeom prst="rect">
            <a:avLst/>
          </a:prstGeom>
          <a:noFill/>
        </p:spPr>
        <p:txBody>
          <a:bodyPr wrap="square" rtlCol="0">
            <a:spAutoFit/>
          </a:bodyPr>
          <a:lstStyle/>
          <a:p>
            <a:r>
              <a:rPr lang="es-CO" b="1" dirty="0">
                <a:solidFill>
                  <a:srgbClr val="C00000"/>
                </a:solidFill>
              </a:rPr>
              <a:t>9</a:t>
            </a:r>
          </a:p>
        </p:txBody>
      </p:sp>
      <p:sp>
        <p:nvSpPr>
          <p:cNvPr id="105" name="CuadroTexto 104"/>
          <p:cNvSpPr txBox="1"/>
          <p:nvPr/>
        </p:nvSpPr>
        <p:spPr>
          <a:xfrm>
            <a:off x="971940" y="4754505"/>
            <a:ext cx="391535" cy="369332"/>
          </a:xfrm>
          <a:prstGeom prst="rect">
            <a:avLst/>
          </a:prstGeom>
          <a:noFill/>
        </p:spPr>
        <p:txBody>
          <a:bodyPr wrap="square" rtlCol="0">
            <a:spAutoFit/>
          </a:bodyPr>
          <a:lstStyle/>
          <a:p>
            <a:r>
              <a:rPr lang="es-CO" b="1" dirty="0">
                <a:solidFill>
                  <a:srgbClr val="C00000"/>
                </a:solidFill>
              </a:rPr>
              <a:t>1</a:t>
            </a:r>
          </a:p>
        </p:txBody>
      </p:sp>
      <p:sp>
        <p:nvSpPr>
          <p:cNvPr id="106" name="CuadroTexto 105"/>
          <p:cNvSpPr txBox="1"/>
          <p:nvPr/>
        </p:nvSpPr>
        <p:spPr>
          <a:xfrm>
            <a:off x="1236717" y="5385443"/>
            <a:ext cx="391535" cy="369332"/>
          </a:xfrm>
          <a:prstGeom prst="rect">
            <a:avLst/>
          </a:prstGeom>
          <a:noFill/>
        </p:spPr>
        <p:txBody>
          <a:bodyPr wrap="square" rtlCol="0">
            <a:spAutoFit/>
          </a:bodyPr>
          <a:lstStyle/>
          <a:p>
            <a:r>
              <a:rPr lang="es-CO" b="1" dirty="0">
                <a:solidFill>
                  <a:srgbClr val="C00000"/>
                </a:solidFill>
              </a:rPr>
              <a:t>2</a:t>
            </a:r>
          </a:p>
        </p:txBody>
      </p:sp>
      <p:sp>
        <p:nvSpPr>
          <p:cNvPr id="107" name="CuadroTexto 106"/>
          <p:cNvSpPr txBox="1"/>
          <p:nvPr/>
        </p:nvSpPr>
        <p:spPr>
          <a:xfrm>
            <a:off x="1393014" y="5833432"/>
            <a:ext cx="391535" cy="369332"/>
          </a:xfrm>
          <a:prstGeom prst="rect">
            <a:avLst/>
          </a:prstGeom>
          <a:noFill/>
        </p:spPr>
        <p:txBody>
          <a:bodyPr wrap="square" rtlCol="0">
            <a:spAutoFit/>
          </a:bodyPr>
          <a:lstStyle/>
          <a:p>
            <a:r>
              <a:rPr lang="es-CO" b="1" dirty="0">
                <a:solidFill>
                  <a:srgbClr val="C00000"/>
                </a:solidFill>
              </a:rPr>
              <a:t>3</a:t>
            </a:r>
          </a:p>
        </p:txBody>
      </p:sp>
      <p:sp>
        <p:nvSpPr>
          <p:cNvPr id="108" name="CuadroTexto 107"/>
          <p:cNvSpPr txBox="1"/>
          <p:nvPr/>
        </p:nvSpPr>
        <p:spPr>
          <a:xfrm>
            <a:off x="2453903" y="5374066"/>
            <a:ext cx="391535" cy="369332"/>
          </a:xfrm>
          <a:prstGeom prst="rect">
            <a:avLst/>
          </a:prstGeom>
          <a:noFill/>
        </p:spPr>
        <p:txBody>
          <a:bodyPr wrap="square" rtlCol="0">
            <a:spAutoFit/>
          </a:bodyPr>
          <a:lstStyle/>
          <a:p>
            <a:r>
              <a:rPr lang="es-CO" b="1" dirty="0">
                <a:solidFill>
                  <a:srgbClr val="C00000"/>
                </a:solidFill>
              </a:rPr>
              <a:t>4</a:t>
            </a:r>
          </a:p>
        </p:txBody>
      </p:sp>
      <p:sp>
        <p:nvSpPr>
          <p:cNvPr id="109" name="CuadroTexto 108"/>
          <p:cNvSpPr txBox="1"/>
          <p:nvPr/>
        </p:nvSpPr>
        <p:spPr>
          <a:xfrm>
            <a:off x="2197556" y="5913697"/>
            <a:ext cx="391535" cy="369332"/>
          </a:xfrm>
          <a:prstGeom prst="rect">
            <a:avLst/>
          </a:prstGeom>
          <a:noFill/>
        </p:spPr>
        <p:txBody>
          <a:bodyPr wrap="square" rtlCol="0">
            <a:spAutoFit/>
          </a:bodyPr>
          <a:lstStyle/>
          <a:p>
            <a:r>
              <a:rPr lang="es-CO" b="1" dirty="0">
                <a:solidFill>
                  <a:srgbClr val="C00000"/>
                </a:solidFill>
              </a:rPr>
              <a:t>5</a:t>
            </a:r>
          </a:p>
        </p:txBody>
      </p:sp>
      <p:sp>
        <p:nvSpPr>
          <p:cNvPr id="110" name="CuadroTexto 109"/>
          <p:cNvSpPr txBox="1"/>
          <p:nvPr/>
        </p:nvSpPr>
        <p:spPr>
          <a:xfrm>
            <a:off x="3078581" y="5937833"/>
            <a:ext cx="391535" cy="369332"/>
          </a:xfrm>
          <a:prstGeom prst="rect">
            <a:avLst/>
          </a:prstGeom>
          <a:noFill/>
        </p:spPr>
        <p:txBody>
          <a:bodyPr wrap="square" rtlCol="0">
            <a:spAutoFit/>
          </a:bodyPr>
          <a:lstStyle/>
          <a:p>
            <a:r>
              <a:rPr lang="es-CO" b="1" dirty="0">
                <a:solidFill>
                  <a:srgbClr val="C00000"/>
                </a:solidFill>
              </a:rPr>
              <a:t>6</a:t>
            </a:r>
          </a:p>
        </p:txBody>
      </p:sp>
      <p:sp>
        <p:nvSpPr>
          <p:cNvPr id="111" name="CuadroTexto 110"/>
          <p:cNvSpPr txBox="1"/>
          <p:nvPr/>
        </p:nvSpPr>
        <p:spPr>
          <a:xfrm>
            <a:off x="3927767" y="5952537"/>
            <a:ext cx="391535" cy="369332"/>
          </a:xfrm>
          <a:prstGeom prst="rect">
            <a:avLst/>
          </a:prstGeom>
          <a:noFill/>
        </p:spPr>
        <p:txBody>
          <a:bodyPr wrap="square" rtlCol="0">
            <a:spAutoFit/>
          </a:bodyPr>
          <a:lstStyle/>
          <a:p>
            <a:r>
              <a:rPr lang="es-CO" b="1" dirty="0">
                <a:solidFill>
                  <a:srgbClr val="C00000"/>
                </a:solidFill>
              </a:rPr>
              <a:t>7</a:t>
            </a:r>
          </a:p>
        </p:txBody>
      </p:sp>
      <p:sp>
        <p:nvSpPr>
          <p:cNvPr id="112" name="CuadroTexto 111"/>
          <p:cNvSpPr txBox="1"/>
          <p:nvPr/>
        </p:nvSpPr>
        <p:spPr>
          <a:xfrm>
            <a:off x="3208833" y="4781300"/>
            <a:ext cx="391535" cy="369332"/>
          </a:xfrm>
          <a:prstGeom prst="rect">
            <a:avLst/>
          </a:prstGeom>
          <a:noFill/>
        </p:spPr>
        <p:txBody>
          <a:bodyPr wrap="square" rtlCol="0">
            <a:spAutoFit/>
          </a:bodyPr>
          <a:lstStyle/>
          <a:p>
            <a:r>
              <a:rPr lang="es-CO" b="1" dirty="0">
                <a:solidFill>
                  <a:srgbClr val="C00000"/>
                </a:solidFill>
              </a:rPr>
              <a:t>8</a:t>
            </a:r>
          </a:p>
        </p:txBody>
      </p:sp>
      <p:sp>
        <p:nvSpPr>
          <p:cNvPr id="113" name="CuadroTexto 112"/>
          <p:cNvSpPr txBox="1"/>
          <p:nvPr/>
        </p:nvSpPr>
        <p:spPr>
          <a:xfrm>
            <a:off x="2393324" y="4386671"/>
            <a:ext cx="273350" cy="369332"/>
          </a:xfrm>
          <a:prstGeom prst="rect">
            <a:avLst/>
          </a:prstGeom>
          <a:noFill/>
        </p:spPr>
        <p:txBody>
          <a:bodyPr wrap="square" rtlCol="0">
            <a:spAutoFit/>
          </a:bodyPr>
          <a:lstStyle/>
          <a:p>
            <a:r>
              <a:rPr lang="es-CO" b="1" dirty="0">
                <a:solidFill>
                  <a:srgbClr val="C00000"/>
                </a:solidFill>
              </a:rPr>
              <a:t>9</a:t>
            </a:r>
          </a:p>
        </p:txBody>
      </p:sp>
      <p:sp>
        <p:nvSpPr>
          <p:cNvPr id="3" name="Rectángulo 2"/>
          <p:cNvSpPr/>
          <p:nvPr/>
        </p:nvSpPr>
        <p:spPr>
          <a:xfrm>
            <a:off x="2885404" y="4232078"/>
            <a:ext cx="1453018" cy="584775"/>
          </a:xfrm>
          <a:prstGeom prst="rect">
            <a:avLst/>
          </a:prstGeom>
        </p:spPr>
        <p:txBody>
          <a:bodyPr wrap="square">
            <a:spAutoFit/>
          </a:bodyPr>
          <a:lstStyle/>
          <a:p>
            <a:r>
              <a:rPr lang="es-ES" altLang="es-CO" sz="3200" b="1" dirty="0">
                <a:solidFill>
                  <a:srgbClr val="00B050"/>
                </a:solidFill>
              </a:rPr>
              <a:t>A</a:t>
            </a:r>
            <a:r>
              <a:rPr lang="es-ES" altLang="es-CO" sz="3200" b="1" dirty="0">
                <a:solidFill>
                  <a:srgbClr val="00B050"/>
                </a:solidFill>
                <a:sym typeface="Symbol" panose="05050102010706020507" pitchFamily="18" charset="2"/>
              </a:rPr>
              <a:t></a:t>
            </a:r>
            <a:r>
              <a:rPr lang="es-ES" altLang="es-CO" sz="3200" b="1" dirty="0">
                <a:solidFill>
                  <a:srgbClr val="00B050"/>
                </a:solidFill>
              </a:rPr>
              <a:t>B</a:t>
            </a:r>
            <a:endParaRPr lang="es-CO" sz="3200" b="1" dirty="0">
              <a:solidFill>
                <a:srgbClr val="00B050"/>
              </a:solidFill>
            </a:endParaRPr>
          </a:p>
        </p:txBody>
      </p:sp>
      <p:sp>
        <p:nvSpPr>
          <p:cNvPr id="4" name="Rectángulo 3"/>
          <p:cNvSpPr/>
          <p:nvPr/>
        </p:nvSpPr>
        <p:spPr>
          <a:xfrm>
            <a:off x="7330675" y="1185528"/>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116" name="Rectángulo 115"/>
          <p:cNvSpPr/>
          <p:nvPr/>
        </p:nvSpPr>
        <p:spPr>
          <a:xfrm>
            <a:off x="2508577" y="1109228"/>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117" name="Rectángulo 116"/>
          <p:cNvSpPr/>
          <p:nvPr/>
        </p:nvSpPr>
        <p:spPr>
          <a:xfrm>
            <a:off x="741017" y="3825936"/>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78" name="Oval 103"/>
          <p:cNvSpPr>
            <a:spLocks noChangeArrowheads="1"/>
          </p:cNvSpPr>
          <p:nvPr/>
        </p:nvSpPr>
        <p:spPr bwMode="auto">
          <a:xfrm>
            <a:off x="1647189" y="4090529"/>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 name="Oval 103"/>
          <p:cNvSpPr>
            <a:spLocks noChangeArrowheads="1"/>
          </p:cNvSpPr>
          <p:nvPr/>
        </p:nvSpPr>
        <p:spPr bwMode="auto">
          <a:xfrm>
            <a:off x="992522" y="1282868"/>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0" name="CuadroTexto 79"/>
          <p:cNvSpPr txBox="1"/>
          <p:nvPr/>
        </p:nvSpPr>
        <p:spPr>
          <a:xfrm>
            <a:off x="1784549" y="3931036"/>
            <a:ext cx="391535" cy="369332"/>
          </a:xfrm>
          <a:prstGeom prst="rect">
            <a:avLst/>
          </a:prstGeom>
          <a:noFill/>
        </p:spPr>
        <p:txBody>
          <a:bodyPr wrap="square" rtlCol="0">
            <a:spAutoFit/>
          </a:bodyPr>
          <a:lstStyle/>
          <a:p>
            <a:r>
              <a:rPr lang="es-CO" b="1" dirty="0">
                <a:solidFill>
                  <a:srgbClr val="C00000"/>
                </a:solidFill>
              </a:rPr>
              <a:t>0</a:t>
            </a:r>
          </a:p>
        </p:txBody>
      </p:sp>
      <p:sp>
        <p:nvSpPr>
          <p:cNvPr id="81" name="CuadroTexto 80"/>
          <p:cNvSpPr txBox="1"/>
          <p:nvPr/>
        </p:nvSpPr>
        <p:spPr>
          <a:xfrm>
            <a:off x="1116348" y="1136777"/>
            <a:ext cx="391535" cy="369332"/>
          </a:xfrm>
          <a:prstGeom prst="rect">
            <a:avLst/>
          </a:prstGeom>
          <a:noFill/>
        </p:spPr>
        <p:txBody>
          <a:bodyPr wrap="square" rtlCol="0">
            <a:spAutoFit/>
          </a:bodyPr>
          <a:lstStyle/>
          <a:p>
            <a:r>
              <a:rPr lang="es-CO" b="1" dirty="0">
                <a:solidFill>
                  <a:srgbClr val="C00000"/>
                </a:solidFill>
              </a:rPr>
              <a:t>0</a:t>
            </a:r>
          </a:p>
        </p:txBody>
      </p:sp>
      <p:sp>
        <p:nvSpPr>
          <p:cNvPr id="82" name="Oval 103"/>
          <p:cNvSpPr>
            <a:spLocks noChangeArrowheads="1"/>
          </p:cNvSpPr>
          <p:nvPr/>
        </p:nvSpPr>
        <p:spPr bwMode="auto">
          <a:xfrm>
            <a:off x="5158605" y="1325179"/>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83" name="CuadroTexto 82"/>
          <p:cNvSpPr txBox="1"/>
          <p:nvPr/>
        </p:nvSpPr>
        <p:spPr>
          <a:xfrm>
            <a:off x="5295965" y="1165686"/>
            <a:ext cx="391535" cy="369332"/>
          </a:xfrm>
          <a:prstGeom prst="rect">
            <a:avLst/>
          </a:prstGeom>
          <a:noFill/>
        </p:spPr>
        <p:txBody>
          <a:bodyPr wrap="square" rtlCol="0">
            <a:spAutoFit/>
          </a:bodyPr>
          <a:lstStyle/>
          <a:p>
            <a:r>
              <a:rPr lang="es-CO" b="1" dirty="0">
                <a:solidFill>
                  <a:srgbClr val="C0000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78944"/>
                                        </p:tgtEl>
                                        <p:attrNameLst>
                                          <p:attrName>style.visibility</p:attrName>
                                        </p:attrNameLst>
                                      </p:cBhvr>
                                      <p:to>
                                        <p:strVal val="visible"/>
                                      </p:to>
                                    </p:set>
                                    <p:animEffect transition="in" filter="dissolve">
                                      <p:cBhvr>
                                        <p:cTn id="7" dur="500"/>
                                        <p:tgtEl>
                                          <p:spTgt spid="78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8976"/>
                                        </p:tgtEl>
                                        <p:attrNameLst>
                                          <p:attrName>style.visibility</p:attrName>
                                        </p:attrNameLst>
                                      </p:cBhvr>
                                      <p:to>
                                        <p:strVal val="visible"/>
                                      </p:to>
                                    </p:set>
                                    <p:animEffect transition="in" filter="dissolve">
                                      <p:cBhvr>
                                        <p:cTn id="12" dur="500"/>
                                        <p:tgtEl>
                                          <p:spTgt spid="78976"/>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78992"/>
                                        </p:tgtEl>
                                        <p:attrNameLst>
                                          <p:attrName>style.visibility</p:attrName>
                                        </p:attrNameLst>
                                      </p:cBhvr>
                                      <p:to>
                                        <p:strVal val="visible"/>
                                      </p:to>
                                    </p:set>
                                    <p:animEffect transition="in" filter="dissolve">
                                      <p:cBhvr>
                                        <p:cTn id="16" dur="500"/>
                                        <p:tgtEl>
                                          <p:spTgt spid="78992"/>
                                        </p:tgtEl>
                                      </p:cBhvr>
                                    </p:animEffect>
                                  </p:childTnLst>
                                </p:cTn>
                              </p:par>
                            </p:childTnLst>
                          </p:cTn>
                        </p:par>
                        <p:par>
                          <p:cTn id="17" fill="hold" nodeType="afterGroup">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79010"/>
                                        </p:tgtEl>
                                        <p:attrNameLst>
                                          <p:attrName>style.visibility</p:attrName>
                                        </p:attrNameLst>
                                      </p:cBhvr>
                                      <p:to>
                                        <p:strVal val="visible"/>
                                      </p:to>
                                    </p:set>
                                    <p:animEffect transition="in" filter="dissolve">
                                      <p:cBhvr>
                                        <p:cTn id="20" dur="500"/>
                                        <p:tgtEl>
                                          <p:spTgt spid="79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85736" y="-87858"/>
            <a:ext cx="8018405" cy="1356360"/>
          </a:xfrm>
        </p:spPr>
        <p:txBody>
          <a:bodyPr/>
          <a:lstStyle/>
          <a:p>
            <a:pPr algn="ctr"/>
            <a:r>
              <a:rPr lang="es-ES_tradnl" altLang="es-CO" b="1" dirty="0">
                <a:solidFill>
                  <a:srgbClr val="00B050"/>
                </a:solidFill>
              </a:rPr>
              <a:t>Operaciones con Evento o Suceso</a:t>
            </a:r>
            <a:endParaRPr lang="es-ES_tradnl" altLang="es-CO" dirty="0"/>
          </a:p>
        </p:txBody>
      </p:sp>
      <p:grpSp>
        <p:nvGrpSpPr>
          <p:cNvPr id="78993" name="Group 145"/>
          <p:cNvGrpSpPr>
            <a:grpSpLocks/>
          </p:cNvGrpSpPr>
          <p:nvPr/>
        </p:nvGrpSpPr>
        <p:grpSpPr bwMode="auto">
          <a:xfrm>
            <a:off x="4067944" y="2921413"/>
            <a:ext cx="3844756" cy="2991688"/>
            <a:chOff x="4798" y="2659"/>
            <a:chExt cx="1316" cy="1134"/>
          </a:xfrm>
        </p:grpSpPr>
        <p:grpSp>
          <p:nvGrpSpPr>
            <p:cNvPr id="78994" name="Group 146"/>
            <p:cNvGrpSpPr>
              <a:grpSpLocks/>
            </p:cNvGrpSpPr>
            <p:nvPr/>
          </p:nvGrpSpPr>
          <p:grpSpPr bwMode="auto">
            <a:xfrm>
              <a:off x="4798" y="2659"/>
              <a:ext cx="1316" cy="1134"/>
              <a:chOff x="4798" y="255"/>
              <a:chExt cx="1316" cy="1134"/>
            </a:xfrm>
          </p:grpSpPr>
          <p:sp>
            <p:nvSpPr>
              <p:cNvPr id="78995" name="Rectangle 147"/>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97" name="Oval 149"/>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98" name="Oval 150"/>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99" name="Oval 151"/>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0" name="Oval 152"/>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1" name="Oval 153"/>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2" name="Oval 154"/>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3" name="Oval 155"/>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4" name="Oval 156"/>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5" name="Oval 157"/>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79006" name="Oval 158"/>
            <p:cNvSpPr>
              <a:spLocks noChangeArrowheads="1"/>
            </p:cNvSpPr>
            <p:nvPr/>
          </p:nvSpPr>
          <p:spPr bwMode="auto">
            <a:xfrm>
              <a:off x="4889" y="2931"/>
              <a:ext cx="454" cy="817"/>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CC99">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a:latin typeface="Arial" panose="020B0604020202020204" pitchFamily="34" charset="0"/>
              </a:endParaRPr>
            </a:p>
          </p:txBody>
        </p:sp>
        <p:sp>
          <p:nvSpPr>
            <p:cNvPr id="79007" name="Text Box 159"/>
            <p:cNvSpPr txBox="1">
              <a:spLocks noChangeArrowheads="1"/>
            </p:cNvSpPr>
            <p:nvPr/>
          </p:nvSpPr>
          <p:spPr bwMode="auto">
            <a:xfrm>
              <a:off x="5058" y="3027"/>
              <a:ext cx="63"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endParaRPr kumimoji="0" lang="es-ES" altLang="es-CO" sz="1900" dirty="0">
                <a:latin typeface="Arial" panose="020B0604020202020204" pitchFamily="34" charset="0"/>
              </a:endParaRPr>
            </a:p>
          </p:txBody>
        </p:sp>
        <p:sp>
          <p:nvSpPr>
            <p:cNvPr id="79008" name="Oval 160"/>
            <p:cNvSpPr>
              <a:spLocks noChangeArrowheads="1"/>
            </p:cNvSpPr>
            <p:nvPr/>
          </p:nvSpPr>
          <p:spPr bwMode="auto">
            <a:xfrm>
              <a:off x="4844" y="3249"/>
              <a:ext cx="1088" cy="54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00">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dirty="0">
                <a:latin typeface="Arial" panose="020B0604020202020204" pitchFamily="34" charset="0"/>
              </a:endParaRPr>
            </a:p>
          </p:txBody>
        </p:sp>
      </p:grpSp>
      <p:sp>
        <p:nvSpPr>
          <p:cNvPr id="79009" name="Freeform 161"/>
          <p:cNvSpPr>
            <a:spLocks/>
          </p:cNvSpPr>
          <p:nvPr/>
        </p:nvSpPr>
        <p:spPr bwMode="auto">
          <a:xfrm>
            <a:off x="4395170" y="4491126"/>
            <a:ext cx="1326382" cy="1316448"/>
          </a:xfrm>
          <a:custGeom>
            <a:avLst/>
            <a:gdLst>
              <a:gd name="T0" fmla="*/ 0 w 454"/>
              <a:gd name="T1" fmla="*/ 136 h 499"/>
              <a:gd name="T2" fmla="*/ 62 w 454"/>
              <a:gd name="T3" fmla="*/ 92 h 499"/>
              <a:gd name="T4" fmla="*/ 182 w 454"/>
              <a:gd name="T5" fmla="*/ 46 h 499"/>
              <a:gd name="T6" fmla="*/ 295 w 454"/>
              <a:gd name="T7" fmla="*/ 7 h 499"/>
              <a:gd name="T8" fmla="*/ 409 w 454"/>
              <a:gd name="T9" fmla="*/ 0 h 499"/>
              <a:gd name="T10" fmla="*/ 454 w 454"/>
              <a:gd name="T11" fmla="*/ 0 h 499"/>
              <a:gd name="T12" fmla="*/ 454 w 454"/>
              <a:gd name="T13" fmla="*/ 91 h 499"/>
              <a:gd name="T14" fmla="*/ 454 w 454"/>
              <a:gd name="T15" fmla="*/ 136 h 499"/>
              <a:gd name="T16" fmla="*/ 427 w 454"/>
              <a:gd name="T17" fmla="*/ 279 h 499"/>
              <a:gd name="T18" fmla="*/ 363 w 454"/>
              <a:gd name="T19" fmla="*/ 408 h 499"/>
              <a:gd name="T20" fmla="*/ 273 w 454"/>
              <a:gd name="T21" fmla="*/ 499 h 499"/>
              <a:gd name="T22" fmla="*/ 227 w 454"/>
              <a:gd name="T23" fmla="*/ 499 h 499"/>
              <a:gd name="T24" fmla="*/ 182 w 454"/>
              <a:gd name="T25" fmla="*/ 499 h 499"/>
              <a:gd name="T26" fmla="*/ 93 w 454"/>
              <a:gd name="T27" fmla="*/ 419 h 499"/>
              <a:gd name="T28" fmla="*/ 46 w 454"/>
              <a:gd name="T29" fmla="*/ 363 h 499"/>
              <a:gd name="T30" fmla="*/ 0 w 454"/>
              <a:gd name="T31" fmla="*/ 227 h 499"/>
              <a:gd name="T32" fmla="*/ 0 w 454"/>
              <a:gd name="T33" fmla="*/ 182 h 499"/>
              <a:gd name="T34" fmla="*/ 0 w 454"/>
              <a:gd name="T35" fmla="*/ 13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4" h="499">
                <a:moveTo>
                  <a:pt x="0" y="136"/>
                </a:moveTo>
                <a:lnTo>
                  <a:pt x="62" y="92"/>
                </a:lnTo>
                <a:lnTo>
                  <a:pt x="182" y="46"/>
                </a:lnTo>
                <a:lnTo>
                  <a:pt x="295" y="7"/>
                </a:lnTo>
                <a:lnTo>
                  <a:pt x="409" y="0"/>
                </a:lnTo>
                <a:lnTo>
                  <a:pt x="454" y="0"/>
                </a:lnTo>
                <a:lnTo>
                  <a:pt x="454" y="91"/>
                </a:lnTo>
                <a:lnTo>
                  <a:pt x="454" y="136"/>
                </a:lnTo>
                <a:lnTo>
                  <a:pt x="427" y="279"/>
                </a:lnTo>
                <a:lnTo>
                  <a:pt x="363" y="408"/>
                </a:lnTo>
                <a:lnTo>
                  <a:pt x="273" y="499"/>
                </a:lnTo>
                <a:lnTo>
                  <a:pt x="227" y="499"/>
                </a:lnTo>
                <a:lnTo>
                  <a:pt x="182" y="499"/>
                </a:lnTo>
                <a:lnTo>
                  <a:pt x="93" y="419"/>
                </a:lnTo>
                <a:lnTo>
                  <a:pt x="46" y="363"/>
                </a:lnTo>
                <a:lnTo>
                  <a:pt x="0" y="227"/>
                </a:lnTo>
                <a:lnTo>
                  <a:pt x="0" y="182"/>
                </a:lnTo>
                <a:lnTo>
                  <a:pt x="0" y="136"/>
                </a:lnTo>
                <a:close/>
              </a:path>
            </a:pathLst>
          </a:custGeom>
          <a:solidFill>
            <a:schemeClr val="accent1">
              <a:alpha val="20000"/>
            </a:schemeClr>
          </a:solidFill>
          <a:ln w="50800" cap="flat">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79011" name="Text Box 163"/>
          <p:cNvSpPr txBox="1">
            <a:spLocks noChangeArrowheads="1"/>
          </p:cNvSpPr>
          <p:nvPr/>
        </p:nvSpPr>
        <p:spPr bwMode="auto">
          <a:xfrm>
            <a:off x="4933132" y="3281775"/>
            <a:ext cx="225251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dirty="0">
                <a:latin typeface="Arial" panose="020B0604020202020204" pitchFamily="34" charset="0"/>
              </a:rPr>
              <a:t>INTERS.</a:t>
            </a:r>
          </a:p>
        </p:txBody>
      </p:sp>
      <p:sp>
        <p:nvSpPr>
          <p:cNvPr id="92" name="CuadroTexto 91"/>
          <p:cNvSpPr txBox="1"/>
          <p:nvPr/>
        </p:nvSpPr>
        <p:spPr>
          <a:xfrm>
            <a:off x="6699381" y="4232591"/>
            <a:ext cx="391535" cy="369332"/>
          </a:xfrm>
          <a:prstGeom prst="rect">
            <a:avLst/>
          </a:prstGeom>
          <a:noFill/>
        </p:spPr>
        <p:txBody>
          <a:bodyPr wrap="square" rtlCol="0">
            <a:spAutoFit/>
          </a:bodyPr>
          <a:lstStyle/>
          <a:p>
            <a:r>
              <a:rPr lang="es-CO" b="1" dirty="0">
                <a:solidFill>
                  <a:srgbClr val="C00000"/>
                </a:solidFill>
              </a:rPr>
              <a:t>8</a:t>
            </a:r>
          </a:p>
        </p:txBody>
      </p:sp>
      <p:sp>
        <p:nvSpPr>
          <p:cNvPr id="93" name="CuadroTexto 92"/>
          <p:cNvSpPr txBox="1"/>
          <p:nvPr/>
        </p:nvSpPr>
        <p:spPr>
          <a:xfrm>
            <a:off x="5984016" y="3486451"/>
            <a:ext cx="391535" cy="369332"/>
          </a:xfrm>
          <a:prstGeom prst="rect">
            <a:avLst/>
          </a:prstGeom>
          <a:noFill/>
        </p:spPr>
        <p:txBody>
          <a:bodyPr wrap="square" rtlCol="0">
            <a:spAutoFit/>
          </a:bodyPr>
          <a:lstStyle/>
          <a:p>
            <a:r>
              <a:rPr lang="es-CO" b="1" dirty="0">
                <a:solidFill>
                  <a:srgbClr val="C00000"/>
                </a:solidFill>
              </a:rPr>
              <a:t>9</a:t>
            </a:r>
          </a:p>
        </p:txBody>
      </p:sp>
      <p:sp>
        <p:nvSpPr>
          <p:cNvPr id="94" name="CuadroTexto 93"/>
          <p:cNvSpPr txBox="1"/>
          <p:nvPr/>
        </p:nvSpPr>
        <p:spPr>
          <a:xfrm>
            <a:off x="4510659" y="3885233"/>
            <a:ext cx="391535" cy="369332"/>
          </a:xfrm>
          <a:prstGeom prst="rect">
            <a:avLst/>
          </a:prstGeom>
          <a:noFill/>
        </p:spPr>
        <p:txBody>
          <a:bodyPr wrap="square" rtlCol="0">
            <a:spAutoFit/>
          </a:bodyPr>
          <a:lstStyle/>
          <a:p>
            <a:r>
              <a:rPr lang="es-CO" b="1" dirty="0">
                <a:solidFill>
                  <a:srgbClr val="C00000"/>
                </a:solidFill>
              </a:rPr>
              <a:t>1</a:t>
            </a:r>
          </a:p>
        </p:txBody>
      </p:sp>
      <p:sp>
        <p:nvSpPr>
          <p:cNvPr id="95" name="CuadroTexto 94"/>
          <p:cNvSpPr txBox="1"/>
          <p:nvPr/>
        </p:nvSpPr>
        <p:spPr>
          <a:xfrm>
            <a:off x="4824192" y="4570564"/>
            <a:ext cx="391535" cy="369332"/>
          </a:xfrm>
          <a:prstGeom prst="rect">
            <a:avLst/>
          </a:prstGeom>
          <a:noFill/>
        </p:spPr>
        <p:txBody>
          <a:bodyPr wrap="square" rtlCol="0">
            <a:spAutoFit/>
          </a:bodyPr>
          <a:lstStyle/>
          <a:p>
            <a:r>
              <a:rPr lang="es-CO" b="1" dirty="0">
                <a:solidFill>
                  <a:srgbClr val="C00000"/>
                </a:solidFill>
              </a:rPr>
              <a:t>2</a:t>
            </a:r>
          </a:p>
        </p:txBody>
      </p:sp>
      <p:sp>
        <p:nvSpPr>
          <p:cNvPr id="96" name="CuadroTexto 95"/>
          <p:cNvSpPr txBox="1"/>
          <p:nvPr/>
        </p:nvSpPr>
        <p:spPr>
          <a:xfrm>
            <a:off x="4779345" y="5111096"/>
            <a:ext cx="391535" cy="369332"/>
          </a:xfrm>
          <a:prstGeom prst="rect">
            <a:avLst/>
          </a:prstGeom>
          <a:noFill/>
        </p:spPr>
        <p:txBody>
          <a:bodyPr wrap="square" rtlCol="0">
            <a:spAutoFit/>
          </a:bodyPr>
          <a:lstStyle/>
          <a:p>
            <a:r>
              <a:rPr lang="es-CO" b="1" dirty="0">
                <a:solidFill>
                  <a:srgbClr val="C00000"/>
                </a:solidFill>
              </a:rPr>
              <a:t>3</a:t>
            </a:r>
          </a:p>
        </p:txBody>
      </p:sp>
      <p:sp>
        <p:nvSpPr>
          <p:cNvPr id="97" name="CuadroTexto 96"/>
          <p:cNvSpPr txBox="1"/>
          <p:nvPr/>
        </p:nvSpPr>
        <p:spPr>
          <a:xfrm>
            <a:off x="6016811" y="4665005"/>
            <a:ext cx="391535" cy="369332"/>
          </a:xfrm>
          <a:prstGeom prst="rect">
            <a:avLst/>
          </a:prstGeom>
          <a:noFill/>
        </p:spPr>
        <p:txBody>
          <a:bodyPr wrap="square" rtlCol="0">
            <a:spAutoFit/>
          </a:bodyPr>
          <a:lstStyle/>
          <a:p>
            <a:r>
              <a:rPr lang="es-CO" b="1" dirty="0">
                <a:solidFill>
                  <a:srgbClr val="C00000"/>
                </a:solidFill>
              </a:rPr>
              <a:t>4</a:t>
            </a:r>
          </a:p>
        </p:txBody>
      </p:sp>
      <p:sp>
        <p:nvSpPr>
          <p:cNvPr id="98" name="CuadroTexto 97"/>
          <p:cNvSpPr txBox="1"/>
          <p:nvPr/>
        </p:nvSpPr>
        <p:spPr>
          <a:xfrm>
            <a:off x="6513491" y="5259241"/>
            <a:ext cx="391535" cy="369332"/>
          </a:xfrm>
          <a:prstGeom prst="rect">
            <a:avLst/>
          </a:prstGeom>
          <a:noFill/>
        </p:spPr>
        <p:txBody>
          <a:bodyPr wrap="square" rtlCol="0">
            <a:spAutoFit/>
          </a:bodyPr>
          <a:lstStyle/>
          <a:p>
            <a:r>
              <a:rPr lang="es-CO" b="1" dirty="0">
                <a:solidFill>
                  <a:srgbClr val="C00000"/>
                </a:solidFill>
              </a:rPr>
              <a:t>5</a:t>
            </a:r>
          </a:p>
        </p:txBody>
      </p:sp>
      <p:sp>
        <p:nvSpPr>
          <p:cNvPr id="99" name="CuadroTexto 98"/>
          <p:cNvSpPr txBox="1"/>
          <p:nvPr/>
        </p:nvSpPr>
        <p:spPr>
          <a:xfrm flipH="1">
            <a:off x="5555055" y="5435166"/>
            <a:ext cx="497960" cy="369332"/>
          </a:xfrm>
          <a:prstGeom prst="rect">
            <a:avLst/>
          </a:prstGeom>
          <a:noFill/>
        </p:spPr>
        <p:txBody>
          <a:bodyPr wrap="square" rtlCol="0">
            <a:spAutoFit/>
          </a:bodyPr>
          <a:lstStyle/>
          <a:p>
            <a:r>
              <a:rPr lang="es-CO" b="1" dirty="0">
                <a:solidFill>
                  <a:srgbClr val="C00000"/>
                </a:solidFill>
              </a:rPr>
              <a:t>6</a:t>
            </a:r>
          </a:p>
        </p:txBody>
      </p:sp>
      <p:sp>
        <p:nvSpPr>
          <p:cNvPr id="100" name="CuadroTexto 99"/>
          <p:cNvSpPr txBox="1"/>
          <p:nvPr/>
        </p:nvSpPr>
        <p:spPr>
          <a:xfrm>
            <a:off x="7423186" y="5353782"/>
            <a:ext cx="391535" cy="369332"/>
          </a:xfrm>
          <a:prstGeom prst="rect">
            <a:avLst/>
          </a:prstGeom>
          <a:noFill/>
        </p:spPr>
        <p:txBody>
          <a:bodyPr wrap="square" rtlCol="0">
            <a:spAutoFit/>
          </a:bodyPr>
          <a:lstStyle/>
          <a:p>
            <a:r>
              <a:rPr lang="es-CO" b="1" dirty="0">
                <a:solidFill>
                  <a:srgbClr val="C00000"/>
                </a:solidFill>
              </a:rPr>
              <a:t>7</a:t>
            </a:r>
          </a:p>
        </p:txBody>
      </p:sp>
      <p:sp>
        <p:nvSpPr>
          <p:cNvPr id="112"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grpSp>
        <p:nvGrpSpPr>
          <p:cNvPr id="113" name="Group 84"/>
          <p:cNvGrpSpPr>
            <a:grpSpLocks/>
          </p:cNvGrpSpPr>
          <p:nvPr/>
        </p:nvGrpSpPr>
        <p:grpSpPr bwMode="auto">
          <a:xfrm>
            <a:off x="432202" y="1147550"/>
            <a:ext cx="2678611" cy="1912279"/>
            <a:chOff x="4798" y="255"/>
            <a:chExt cx="1316" cy="1134"/>
          </a:xfrm>
        </p:grpSpPr>
        <p:sp>
          <p:nvSpPr>
            <p:cNvPr id="114" name="Rectangle 85"/>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6" name="Oval 87"/>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7" name="Oval 88"/>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8" name="Oval 89"/>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9" name="Oval 90"/>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0" name="Oval 91"/>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1" name="Oval 92"/>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2" name="Oval 93"/>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3" name="Oval 94"/>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4" name="Oval 95"/>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125" name="CuadroTexto 124"/>
          <p:cNvSpPr txBox="1"/>
          <p:nvPr/>
        </p:nvSpPr>
        <p:spPr>
          <a:xfrm>
            <a:off x="1748492" y="2132981"/>
            <a:ext cx="391535" cy="369332"/>
          </a:xfrm>
          <a:prstGeom prst="rect">
            <a:avLst/>
          </a:prstGeom>
          <a:noFill/>
        </p:spPr>
        <p:txBody>
          <a:bodyPr wrap="square" rtlCol="0">
            <a:spAutoFit/>
          </a:bodyPr>
          <a:lstStyle/>
          <a:p>
            <a:r>
              <a:rPr lang="es-CO" b="1" dirty="0">
                <a:solidFill>
                  <a:srgbClr val="C00000"/>
                </a:solidFill>
              </a:rPr>
              <a:t>1</a:t>
            </a:r>
          </a:p>
        </p:txBody>
      </p:sp>
      <p:sp>
        <p:nvSpPr>
          <p:cNvPr id="126" name="CuadroTexto 125"/>
          <p:cNvSpPr txBox="1"/>
          <p:nvPr/>
        </p:nvSpPr>
        <p:spPr>
          <a:xfrm>
            <a:off x="850604" y="2601256"/>
            <a:ext cx="391535" cy="369332"/>
          </a:xfrm>
          <a:prstGeom prst="rect">
            <a:avLst/>
          </a:prstGeom>
          <a:noFill/>
        </p:spPr>
        <p:txBody>
          <a:bodyPr wrap="square" rtlCol="0">
            <a:spAutoFit/>
          </a:bodyPr>
          <a:lstStyle/>
          <a:p>
            <a:r>
              <a:rPr lang="es-CO" b="1" dirty="0">
                <a:solidFill>
                  <a:srgbClr val="C00000"/>
                </a:solidFill>
              </a:rPr>
              <a:t>2</a:t>
            </a:r>
          </a:p>
        </p:txBody>
      </p:sp>
      <p:sp>
        <p:nvSpPr>
          <p:cNvPr id="127" name="CuadroTexto 126"/>
          <p:cNvSpPr txBox="1"/>
          <p:nvPr/>
        </p:nvSpPr>
        <p:spPr>
          <a:xfrm>
            <a:off x="2348831" y="1839723"/>
            <a:ext cx="391535" cy="369332"/>
          </a:xfrm>
          <a:prstGeom prst="rect">
            <a:avLst/>
          </a:prstGeom>
          <a:noFill/>
        </p:spPr>
        <p:txBody>
          <a:bodyPr wrap="square" rtlCol="0">
            <a:spAutoFit/>
          </a:bodyPr>
          <a:lstStyle/>
          <a:p>
            <a:r>
              <a:rPr lang="es-CO" b="1" dirty="0">
                <a:solidFill>
                  <a:srgbClr val="C00000"/>
                </a:solidFill>
              </a:rPr>
              <a:t>3</a:t>
            </a:r>
          </a:p>
        </p:txBody>
      </p:sp>
      <p:sp>
        <p:nvSpPr>
          <p:cNvPr id="128" name="CuadroTexto 127"/>
          <p:cNvSpPr txBox="1"/>
          <p:nvPr/>
        </p:nvSpPr>
        <p:spPr>
          <a:xfrm>
            <a:off x="1695127" y="1463609"/>
            <a:ext cx="391535" cy="369332"/>
          </a:xfrm>
          <a:prstGeom prst="rect">
            <a:avLst/>
          </a:prstGeom>
          <a:noFill/>
        </p:spPr>
        <p:txBody>
          <a:bodyPr wrap="square" rtlCol="0">
            <a:spAutoFit/>
          </a:bodyPr>
          <a:lstStyle/>
          <a:p>
            <a:r>
              <a:rPr lang="es-CO" b="1" dirty="0">
                <a:solidFill>
                  <a:srgbClr val="C00000"/>
                </a:solidFill>
              </a:rPr>
              <a:t>4</a:t>
            </a:r>
          </a:p>
        </p:txBody>
      </p:sp>
      <p:sp>
        <p:nvSpPr>
          <p:cNvPr id="129" name="CuadroTexto 128"/>
          <p:cNvSpPr txBox="1"/>
          <p:nvPr/>
        </p:nvSpPr>
        <p:spPr>
          <a:xfrm>
            <a:off x="601540" y="1641844"/>
            <a:ext cx="391535" cy="369332"/>
          </a:xfrm>
          <a:prstGeom prst="rect">
            <a:avLst/>
          </a:prstGeom>
          <a:noFill/>
        </p:spPr>
        <p:txBody>
          <a:bodyPr wrap="square" rtlCol="0">
            <a:spAutoFit/>
          </a:bodyPr>
          <a:lstStyle/>
          <a:p>
            <a:r>
              <a:rPr lang="es-CO" b="1" dirty="0">
                <a:solidFill>
                  <a:srgbClr val="C00000"/>
                </a:solidFill>
              </a:rPr>
              <a:t>5</a:t>
            </a:r>
          </a:p>
        </p:txBody>
      </p:sp>
      <p:sp>
        <p:nvSpPr>
          <p:cNvPr id="130" name="CuadroTexto 129"/>
          <p:cNvSpPr txBox="1"/>
          <p:nvPr/>
        </p:nvSpPr>
        <p:spPr>
          <a:xfrm>
            <a:off x="1581934" y="2527452"/>
            <a:ext cx="391535" cy="369332"/>
          </a:xfrm>
          <a:prstGeom prst="rect">
            <a:avLst/>
          </a:prstGeom>
          <a:noFill/>
        </p:spPr>
        <p:txBody>
          <a:bodyPr wrap="square" rtlCol="0">
            <a:spAutoFit/>
          </a:bodyPr>
          <a:lstStyle/>
          <a:p>
            <a:r>
              <a:rPr lang="es-CO" b="1" dirty="0">
                <a:solidFill>
                  <a:srgbClr val="C00000"/>
                </a:solidFill>
              </a:rPr>
              <a:t>6</a:t>
            </a:r>
          </a:p>
        </p:txBody>
      </p:sp>
      <p:sp>
        <p:nvSpPr>
          <p:cNvPr id="131" name="CuadroTexto 130"/>
          <p:cNvSpPr txBox="1"/>
          <p:nvPr/>
        </p:nvSpPr>
        <p:spPr>
          <a:xfrm>
            <a:off x="962740" y="2158120"/>
            <a:ext cx="307216" cy="369332"/>
          </a:xfrm>
          <a:prstGeom prst="rect">
            <a:avLst/>
          </a:prstGeom>
          <a:noFill/>
        </p:spPr>
        <p:txBody>
          <a:bodyPr wrap="square" rtlCol="0">
            <a:spAutoFit/>
          </a:bodyPr>
          <a:lstStyle/>
          <a:p>
            <a:r>
              <a:rPr lang="es-CO" b="1" dirty="0">
                <a:solidFill>
                  <a:srgbClr val="C00000"/>
                </a:solidFill>
              </a:rPr>
              <a:t>7</a:t>
            </a:r>
          </a:p>
        </p:txBody>
      </p:sp>
      <p:sp>
        <p:nvSpPr>
          <p:cNvPr id="132" name="CuadroTexto 131"/>
          <p:cNvSpPr txBox="1"/>
          <p:nvPr/>
        </p:nvSpPr>
        <p:spPr>
          <a:xfrm>
            <a:off x="2218541" y="2548008"/>
            <a:ext cx="391535" cy="369332"/>
          </a:xfrm>
          <a:prstGeom prst="rect">
            <a:avLst/>
          </a:prstGeom>
          <a:noFill/>
        </p:spPr>
        <p:txBody>
          <a:bodyPr wrap="square" rtlCol="0">
            <a:spAutoFit/>
          </a:bodyPr>
          <a:lstStyle/>
          <a:p>
            <a:r>
              <a:rPr lang="es-CO" b="1" dirty="0">
                <a:solidFill>
                  <a:srgbClr val="C00000"/>
                </a:solidFill>
              </a:rPr>
              <a:t>8</a:t>
            </a:r>
          </a:p>
        </p:txBody>
      </p:sp>
      <p:sp>
        <p:nvSpPr>
          <p:cNvPr id="133" name="CuadroTexto 132"/>
          <p:cNvSpPr txBox="1"/>
          <p:nvPr/>
        </p:nvSpPr>
        <p:spPr>
          <a:xfrm>
            <a:off x="2711229" y="2379756"/>
            <a:ext cx="391535" cy="369332"/>
          </a:xfrm>
          <a:prstGeom prst="rect">
            <a:avLst/>
          </a:prstGeom>
          <a:noFill/>
        </p:spPr>
        <p:txBody>
          <a:bodyPr wrap="square" rtlCol="0">
            <a:spAutoFit/>
          </a:bodyPr>
          <a:lstStyle/>
          <a:p>
            <a:r>
              <a:rPr lang="es-CO" b="1" dirty="0">
                <a:solidFill>
                  <a:srgbClr val="C00000"/>
                </a:solidFill>
              </a:rPr>
              <a:t>9</a:t>
            </a:r>
          </a:p>
        </p:txBody>
      </p:sp>
      <p:sp>
        <p:nvSpPr>
          <p:cNvPr id="134" name="Rectángulo 133"/>
          <p:cNvSpPr/>
          <p:nvPr/>
        </p:nvSpPr>
        <p:spPr>
          <a:xfrm>
            <a:off x="2458743" y="1037811"/>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135" name="Rectángulo 134"/>
          <p:cNvSpPr/>
          <p:nvPr/>
        </p:nvSpPr>
        <p:spPr>
          <a:xfrm>
            <a:off x="7101727" y="2956158"/>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2" name="Rectángulo 1"/>
          <p:cNvSpPr/>
          <p:nvPr/>
        </p:nvSpPr>
        <p:spPr>
          <a:xfrm>
            <a:off x="7121416" y="4441939"/>
            <a:ext cx="497252" cy="584775"/>
          </a:xfrm>
          <a:prstGeom prst="rect">
            <a:avLst/>
          </a:prstGeom>
        </p:spPr>
        <p:txBody>
          <a:bodyPr wrap="none">
            <a:spAutoFit/>
          </a:bodyPr>
          <a:lstStyle/>
          <a:p>
            <a:pPr eaLnBrk="1" hangingPunct="1"/>
            <a:r>
              <a:rPr lang="es-ES" altLang="es-CO" sz="3200" b="1" dirty="0">
                <a:solidFill>
                  <a:srgbClr val="00B050"/>
                </a:solidFill>
              </a:rPr>
              <a:t>B</a:t>
            </a:r>
          </a:p>
        </p:txBody>
      </p:sp>
      <p:sp>
        <p:nvSpPr>
          <p:cNvPr id="137" name="Rectángulo 136"/>
          <p:cNvSpPr/>
          <p:nvPr/>
        </p:nvSpPr>
        <p:spPr>
          <a:xfrm>
            <a:off x="4100119" y="3520278"/>
            <a:ext cx="503664" cy="584775"/>
          </a:xfrm>
          <a:prstGeom prst="rect">
            <a:avLst/>
          </a:prstGeom>
        </p:spPr>
        <p:txBody>
          <a:bodyPr wrap="none">
            <a:spAutoFit/>
          </a:bodyPr>
          <a:lstStyle/>
          <a:p>
            <a:pPr eaLnBrk="1" hangingPunct="1"/>
            <a:r>
              <a:rPr lang="es-ES" altLang="es-CO" sz="3200" b="1" dirty="0">
                <a:solidFill>
                  <a:srgbClr val="00B050"/>
                </a:solidFill>
              </a:rPr>
              <a:t>A</a:t>
            </a:r>
          </a:p>
        </p:txBody>
      </p:sp>
      <p:sp>
        <p:nvSpPr>
          <p:cNvPr id="138" name="Rectángulo 137"/>
          <p:cNvSpPr/>
          <p:nvPr/>
        </p:nvSpPr>
        <p:spPr>
          <a:xfrm>
            <a:off x="4862605" y="5912939"/>
            <a:ext cx="1453018" cy="584775"/>
          </a:xfrm>
          <a:prstGeom prst="rect">
            <a:avLst/>
          </a:prstGeom>
        </p:spPr>
        <p:txBody>
          <a:bodyPr wrap="square">
            <a:spAutoFit/>
          </a:bodyPr>
          <a:lstStyle/>
          <a:p>
            <a:r>
              <a:rPr lang="es-ES" altLang="es-CO" sz="3200" b="1" dirty="0">
                <a:solidFill>
                  <a:srgbClr val="00B050"/>
                </a:solidFill>
              </a:rPr>
              <a:t>A</a:t>
            </a:r>
            <a:r>
              <a:rPr lang="es-ES" altLang="es-CO" sz="3200" b="1" dirty="0">
                <a:solidFill>
                  <a:srgbClr val="00B050"/>
                </a:solidFill>
                <a:sym typeface="Symbol" panose="05050102010706020507" pitchFamily="18" charset="2"/>
              </a:rPr>
              <a:t></a:t>
            </a:r>
            <a:r>
              <a:rPr lang="es-ES" altLang="es-CO" sz="3200" b="1" dirty="0">
                <a:solidFill>
                  <a:srgbClr val="00B050"/>
                </a:solidFill>
              </a:rPr>
              <a:t>B</a:t>
            </a:r>
            <a:endParaRPr lang="es-CO" sz="3200" b="1" dirty="0">
              <a:solidFill>
                <a:srgbClr val="00B050"/>
              </a:solidFill>
            </a:endParaRPr>
          </a:p>
        </p:txBody>
      </p:sp>
      <p:sp>
        <p:nvSpPr>
          <p:cNvPr id="55" name="Oval 103"/>
          <p:cNvSpPr>
            <a:spLocks noChangeArrowheads="1"/>
          </p:cNvSpPr>
          <p:nvPr/>
        </p:nvSpPr>
        <p:spPr bwMode="auto">
          <a:xfrm>
            <a:off x="916768" y="1399827"/>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56" name="CuadroTexto 55"/>
          <p:cNvSpPr txBox="1"/>
          <p:nvPr/>
        </p:nvSpPr>
        <p:spPr>
          <a:xfrm>
            <a:off x="1054128" y="1240334"/>
            <a:ext cx="391535" cy="369332"/>
          </a:xfrm>
          <a:prstGeom prst="rect">
            <a:avLst/>
          </a:prstGeom>
          <a:noFill/>
        </p:spPr>
        <p:txBody>
          <a:bodyPr wrap="square" rtlCol="0">
            <a:spAutoFit/>
          </a:bodyPr>
          <a:lstStyle/>
          <a:p>
            <a:r>
              <a:rPr lang="es-CO" b="1" dirty="0">
                <a:solidFill>
                  <a:srgbClr val="C00000"/>
                </a:solidFill>
              </a:rPr>
              <a:t>0</a:t>
            </a:r>
          </a:p>
        </p:txBody>
      </p:sp>
      <p:sp>
        <p:nvSpPr>
          <p:cNvPr id="57" name="Oval 103"/>
          <p:cNvSpPr>
            <a:spLocks noChangeArrowheads="1"/>
          </p:cNvSpPr>
          <p:nvPr/>
        </p:nvSpPr>
        <p:spPr bwMode="auto">
          <a:xfrm>
            <a:off x="4569467" y="3175975"/>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58" name="CuadroTexto 57"/>
          <p:cNvSpPr txBox="1"/>
          <p:nvPr/>
        </p:nvSpPr>
        <p:spPr>
          <a:xfrm>
            <a:off x="4634723" y="2974437"/>
            <a:ext cx="391535" cy="369332"/>
          </a:xfrm>
          <a:prstGeom prst="rect">
            <a:avLst/>
          </a:prstGeom>
          <a:noFill/>
        </p:spPr>
        <p:txBody>
          <a:bodyPr wrap="square" rtlCol="0">
            <a:spAutoFit/>
          </a:bodyPr>
          <a:lstStyle/>
          <a:p>
            <a:r>
              <a:rPr lang="es-CO" b="1" dirty="0">
                <a:solidFill>
                  <a:srgbClr val="C00000"/>
                </a:solidFill>
              </a:rPr>
              <a:t>0</a:t>
            </a:r>
          </a:p>
        </p:txBody>
      </p:sp>
    </p:spTree>
    <p:extLst>
      <p:ext uri="{BB962C8B-B14F-4D97-AF65-F5344CB8AC3E}">
        <p14:creationId xmlns:p14="http://schemas.microsoft.com/office/powerpoint/2010/main" val="425496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78993"/>
                                        </p:tgtEl>
                                        <p:attrNameLst>
                                          <p:attrName>style.visibility</p:attrName>
                                        </p:attrNameLst>
                                      </p:cBhvr>
                                      <p:to>
                                        <p:strVal val="visible"/>
                                      </p:to>
                                    </p:set>
                                    <p:animEffect transition="in" filter="dissolve">
                                      <p:cBhvr>
                                        <p:cTn id="7" dur="500"/>
                                        <p:tgtEl>
                                          <p:spTgt spid="7899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9011"/>
                                        </p:tgtEl>
                                        <p:attrNameLst>
                                          <p:attrName>style.visibility</p:attrName>
                                        </p:attrNameLst>
                                      </p:cBhvr>
                                      <p:to>
                                        <p:strVal val="visible"/>
                                      </p:to>
                                    </p:set>
                                    <p:animEffect transition="in" filter="dissolve">
                                      <p:cBhvr>
                                        <p:cTn id="11" dur="500"/>
                                        <p:tgtEl>
                                          <p:spTgt spid="79011"/>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79009"/>
                                        </p:tgtEl>
                                        <p:attrNameLst>
                                          <p:attrName>style.visibility</p:attrName>
                                        </p:attrNameLst>
                                      </p:cBhvr>
                                      <p:to>
                                        <p:strVal val="visible"/>
                                      </p:to>
                                    </p:set>
                                    <p:animEffect transition="in" filter="dissolve">
                                      <p:cBhvr>
                                        <p:cTn id="15" dur="500"/>
                                        <p:tgtEl>
                                          <p:spTgt spid="79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85736" y="-87858"/>
            <a:ext cx="8018405" cy="1356360"/>
          </a:xfrm>
        </p:spPr>
        <p:txBody>
          <a:bodyPr/>
          <a:lstStyle/>
          <a:p>
            <a:pPr algn="ctr"/>
            <a:r>
              <a:rPr lang="es-ES_tradnl" altLang="es-CO" b="1" dirty="0">
                <a:solidFill>
                  <a:srgbClr val="00B050"/>
                </a:solidFill>
              </a:rPr>
              <a:t>Operaciones con Evento o Suceso</a:t>
            </a:r>
            <a:endParaRPr lang="es-ES_tradnl" altLang="es-CO" dirty="0"/>
          </a:p>
        </p:txBody>
      </p:sp>
      <p:grpSp>
        <p:nvGrpSpPr>
          <p:cNvPr id="78993" name="Group 145"/>
          <p:cNvGrpSpPr>
            <a:grpSpLocks/>
          </p:cNvGrpSpPr>
          <p:nvPr/>
        </p:nvGrpSpPr>
        <p:grpSpPr bwMode="auto">
          <a:xfrm>
            <a:off x="4067944" y="2921413"/>
            <a:ext cx="3844756" cy="2991688"/>
            <a:chOff x="4798" y="2659"/>
            <a:chExt cx="1316" cy="1134"/>
          </a:xfrm>
        </p:grpSpPr>
        <p:grpSp>
          <p:nvGrpSpPr>
            <p:cNvPr id="78994" name="Group 146"/>
            <p:cNvGrpSpPr>
              <a:grpSpLocks/>
            </p:cNvGrpSpPr>
            <p:nvPr/>
          </p:nvGrpSpPr>
          <p:grpSpPr bwMode="auto">
            <a:xfrm>
              <a:off x="4798" y="2659"/>
              <a:ext cx="1316" cy="1134"/>
              <a:chOff x="4798" y="255"/>
              <a:chExt cx="1316" cy="1134"/>
            </a:xfrm>
          </p:grpSpPr>
          <p:sp>
            <p:nvSpPr>
              <p:cNvPr id="78995" name="Rectangle 147"/>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97" name="Oval 149"/>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98" name="Oval 150"/>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8999" name="Oval 151"/>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0" name="Oval 152"/>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1" name="Oval 153"/>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2" name="Oval 154"/>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3" name="Oval 155"/>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4" name="Oval 156"/>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79005" name="Oval 157"/>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79006" name="Oval 158"/>
            <p:cNvSpPr>
              <a:spLocks noChangeArrowheads="1"/>
            </p:cNvSpPr>
            <p:nvPr/>
          </p:nvSpPr>
          <p:spPr bwMode="auto">
            <a:xfrm>
              <a:off x="4889" y="2931"/>
              <a:ext cx="454" cy="817"/>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CC99">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a:latin typeface="Arial" panose="020B0604020202020204" pitchFamily="34" charset="0"/>
              </a:endParaRPr>
            </a:p>
          </p:txBody>
        </p:sp>
        <p:sp>
          <p:nvSpPr>
            <p:cNvPr id="79007" name="Text Box 159"/>
            <p:cNvSpPr txBox="1">
              <a:spLocks noChangeArrowheads="1"/>
            </p:cNvSpPr>
            <p:nvPr/>
          </p:nvSpPr>
          <p:spPr bwMode="auto">
            <a:xfrm>
              <a:off x="5058" y="3027"/>
              <a:ext cx="63" cy="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endParaRPr kumimoji="0" lang="es-ES" altLang="es-CO" sz="1900" dirty="0">
                <a:latin typeface="Arial" panose="020B0604020202020204" pitchFamily="34" charset="0"/>
              </a:endParaRPr>
            </a:p>
          </p:txBody>
        </p:sp>
        <p:sp>
          <p:nvSpPr>
            <p:cNvPr id="79008" name="Oval 160"/>
            <p:cNvSpPr>
              <a:spLocks noChangeArrowheads="1"/>
            </p:cNvSpPr>
            <p:nvPr/>
          </p:nvSpPr>
          <p:spPr bwMode="auto">
            <a:xfrm>
              <a:off x="4844" y="3249"/>
              <a:ext cx="1088" cy="54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0000">
                      <a:alpha val="2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eaLnBrk="1" hangingPunct="1"/>
              <a:endParaRPr kumimoji="0" lang="es-ES" altLang="es-CO" sz="1900" dirty="0">
                <a:latin typeface="Arial" panose="020B0604020202020204" pitchFamily="34" charset="0"/>
              </a:endParaRPr>
            </a:p>
          </p:txBody>
        </p:sp>
      </p:grpSp>
      <p:sp>
        <p:nvSpPr>
          <p:cNvPr id="79009" name="Freeform 161"/>
          <p:cNvSpPr>
            <a:spLocks/>
          </p:cNvSpPr>
          <p:nvPr/>
        </p:nvSpPr>
        <p:spPr bwMode="auto">
          <a:xfrm>
            <a:off x="4395170" y="4491126"/>
            <a:ext cx="1326382" cy="1316448"/>
          </a:xfrm>
          <a:custGeom>
            <a:avLst/>
            <a:gdLst>
              <a:gd name="T0" fmla="*/ 0 w 454"/>
              <a:gd name="T1" fmla="*/ 136 h 499"/>
              <a:gd name="T2" fmla="*/ 62 w 454"/>
              <a:gd name="T3" fmla="*/ 92 h 499"/>
              <a:gd name="T4" fmla="*/ 182 w 454"/>
              <a:gd name="T5" fmla="*/ 46 h 499"/>
              <a:gd name="T6" fmla="*/ 295 w 454"/>
              <a:gd name="T7" fmla="*/ 7 h 499"/>
              <a:gd name="T8" fmla="*/ 409 w 454"/>
              <a:gd name="T9" fmla="*/ 0 h 499"/>
              <a:gd name="T10" fmla="*/ 454 w 454"/>
              <a:gd name="T11" fmla="*/ 0 h 499"/>
              <a:gd name="T12" fmla="*/ 454 w 454"/>
              <a:gd name="T13" fmla="*/ 91 h 499"/>
              <a:gd name="T14" fmla="*/ 454 w 454"/>
              <a:gd name="T15" fmla="*/ 136 h 499"/>
              <a:gd name="T16" fmla="*/ 427 w 454"/>
              <a:gd name="T17" fmla="*/ 279 h 499"/>
              <a:gd name="T18" fmla="*/ 363 w 454"/>
              <a:gd name="T19" fmla="*/ 408 h 499"/>
              <a:gd name="T20" fmla="*/ 273 w 454"/>
              <a:gd name="T21" fmla="*/ 499 h 499"/>
              <a:gd name="T22" fmla="*/ 227 w 454"/>
              <a:gd name="T23" fmla="*/ 499 h 499"/>
              <a:gd name="T24" fmla="*/ 182 w 454"/>
              <a:gd name="T25" fmla="*/ 499 h 499"/>
              <a:gd name="T26" fmla="*/ 93 w 454"/>
              <a:gd name="T27" fmla="*/ 419 h 499"/>
              <a:gd name="T28" fmla="*/ 46 w 454"/>
              <a:gd name="T29" fmla="*/ 363 h 499"/>
              <a:gd name="T30" fmla="*/ 0 w 454"/>
              <a:gd name="T31" fmla="*/ 227 h 499"/>
              <a:gd name="T32" fmla="*/ 0 w 454"/>
              <a:gd name="T33" fmla="*/ 182 h 499"/>
              <a:gd name="T34" fmla="*/ 0 w 454"/>
              <a:gd name="T35" fmla="*/ 13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4" h="499">
                <a:moveTo>
                  <a:pt x="0" y="136"/>
                </a:moveTo>
                <a:lnTo>
                  <a:pt x="62" y="92"/>
                </a:lnTo>
                <a:lnTo>
                  <a:pt x="182" y="46"/>
                </a:lnTo>
                <a:lnTo>
                  <a:pt x="295" y="7"/>
                </a:lnTo>
                <a:lnTo>
                  <a:pt x="409" y="0"/>
                </a:lnTo>
                <a:lnTo>
                  <a:pt x="454" y="0"/>
                </a:lnTo>
                <a:lnTo>
                  <a:pt x="454" y="91"/>
                </a:lnTo>
                <a:lnTo>
                  <a:pt x="454" y="136"/>
                </a:lnTo>
                <a:lnTo>
                  <a:pt x="427" y="279"/>
                </a:lnTo>
                <a:lnTo>
                  <a:pt x="363" y="408"/>
                </a:lnTo>
                <a:lnTo>
                  <a:pt x="273" y="499"/>
                </a:lnTo>
                <a:lnTo>
                  <a:pt x="227" y="499"/>
                </a:lnTo>
                <a:lnTo>
                  <a:pt x="182" y="499"/>
                </a:lnTo>
                <a:lnTo>
                  <a:pt x="93" y="419"/>
                </a:lnTo>
                <a:lnTo>
                  <a:pt x="46" y="363"/>
                </a:lnTo>
                <a:lnTo>
                  <a:pt x="0" y="227"/>
                </a:lnTo>
                <a:lnTo>
                  <a:pt x="0" y="182"/>
                </a:lnTo>
                <a:lnTo>
                  <a:pt x="0" y="136"/>
                </a:lnTo>
                <a:close/>
              </a:path>
            </a:pathLst>
          </a:custGeom>
          <a:solidFill>
            <a:schemeClr val="accent1">
              <a:alpha val="20000"/>
            </a:schemeClr>
          </a:solidFill>
          <a:ln w="50800" cap="flat">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CO"/>
          </a:p>
        </p:txBody>
      </p:sp>
      <p:sp>
        <p:nvSpPr>
          <p:cNvPr id="79011" name="Text Box 163"/>
          <p:cNvSpPr txBox="1">
            <a:spLocks noChangeArrowheads="1"/>
          </p:cNvSpPr>
          <p:nvPr/>
        </p:nvSpPr>
        <p:spPr bwMode="auto">
          <a:xfrm>
            <a:off x="4933132" y="3281775"/>
            <a:ext cx="225251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dirty="0">
                <a:latin typeface="Arial" panose="020B0604020202020204" pitchFamily="34" charset="0"/>
              </a:rPr>
              <a:t>INTERS.</a:t>
            </a:r>
          </a:p>
        </p:txBody>
      </p:sp>
      <p:sp>
        <p:nvSpPr>
          <p:cNvPr id="92" name="CuadroTexto 91"/>
          <p:cNvSpPr txBox="1"/>
          <p:nvPr/>
        </p:nvSpPr>
        <p:spPr>
          <a:xfrm>
            <a:off x="6699381" y="4232591"/>
            <a:ext cx="391535" cy="369332"/>
          </a:xfrm>
          <a:prstGeom prst="rect">
            <a:avLst/>
          </a:prstGeom>
          <a:noFill/>
        </p:spPr>
        <p:txBody>
          <a:bodyPr wrap="square" rtlCol="0">
            <a:spAutoFit/>
          </a:bodyPr>
          <a:lstStyle/>
          <a:p>
            <a:r>
              <a:rPr lang="es-CO" b="1" dirty="0">
                <a:solidFill>
                  <a:srgbClr val="C00000"/>
                </a:solidFill>
              </a:rPr>
              <a:t>8</a:t>
            </a:r>
          </a:p>
        </p:txBody>
      </p:sp>
      <p:sp>
        <p:nvSpPr>
          <p:cNvPr id="93" name="CuadroTexto 92"/>
          <p:cNvSpPr txBox="1"/>
          <p:nvPr/>
        </p:nvSpPr>
        <p:spPr>
          <a:xfrm>
            <a:off x="5984016" y="3486451"/>
            <a:ext cx="391535" cy="369332"/>
          </a:xfrm>
          <a:prstGeom prst="rect">
            <a:avLst/>
          </a:prstGeom>
          <a:noFill/>
        </p:spPr>
        <p:txBody>
          <a:bodyPr wrap="square" rtlCol="0">
            <a:spAutoFit/>
          </a:bodyPr>
          <a:lstStyle/>
          <a:p>
            <a:r>
              <a:rPr lang="es-CO" b="1" dirty="0">
                <a:solidFill>
                  <a:srgbClr val="C00000"/>
                </a:solidFill>
              </a:rPr>
              <a:t>9</a:t>
            </a:r>
          </a:p>
        </p:txBody>
      </p:sp>
      <p:sp>
        <p:nvSpPr>
          <p:cNvPr id="94" name="CuadroTexto 93"/>
          <p:cNvSpPr txBox="1"/>
          <p:nvPr/>
        </p:nvSpPr>
        <p:spPr>
          <a:xfrm>
            <a:off x="4510659" y="3885233"/>
            <a:ext cx="391535" cy="369332"/>
          </a:xfrm>
          <a:prstGeom prst="rect">
            <a:avLst/>
          </a:prstGeom>
          <a:noFill/>
        </p:spPr>
        <p:txBody>
          <a:bodyPr wrap="square" rtlCol="0">
            <a:spAutoFit/>
          </a:bodyPr>
          <a:lstStyle/>
          <a:p>
            <a:r>
              <a:rPr lang="es-CO" b="1" dirty="0">
                <a:solidFill>
                  <a:srgbClr val="C00000"/>
                </a:solidFill>
              </a:rPr>
              <a:t>1</a:t>
            </a:r>
          </a:p>
        </p:txBody>
      </p:sp>
      <p:sp>
        <p:nvSpPr>
          <p:cNvPr id="95" name="CuadroTexto 94"/>
          <p:cNvSpPr txBox="1"/>
          <p:nvPr/>
        </p:nvSpPr>
        <p:spPr>
          <a:xfrm>
            <a:off x="4824192" y="4570564"/>
            <a:ext cx="391535" cy="369332"/>
          </a:xfrm>
          <a:prstGeom prst="rect">
            <a:avLst/>
          </a:prstGeom>
          <a:noFill/>
        </p:spPr>
        <p:txBody>
          <a:bodyPr wrap="square" rtlCol="0">
            <a:spAutoFit/>
          </a:bodyPr>
          <a:lstStyle/>
          <a:p>
            <a:r>
              <a:rPr lang="es-CO" b="1" dirty="0">
                <a:solidFill>
                  <a:srgbClr val="C00000"/>
                </a:solidFill>
              </a:rPr>
              <a:t>2</a:t>
            </a:r>
          </a:p>
        </p:txBody>
      </p:sp>
      <p:sp>
        <p:nvSpPr>
          <p:cNvPr id="96" name="CuadroTexto 95"/>
          <p:cNvSpPr txBox="1"/>
          <p:nvPr/>
        </p:nvSpPr>
        <p:spPr>
          <a:xfrm>
            <a:off x="4779345" y="5111096"/>
            <a:ext cx="391535" cy="369332"/>
          </a:xfrm>
          <a:prstGeom prst="rect">
            <a:avLst/>
          </a:prstGeom>
          <a:noFill/>
        </p:spPr>
        <p:txBody>
          <a:bodyPr wrap="square" rtlCol="0">
            <a:spAutoFit/>
          </a:bodyPr>
          <a:lstStyle/>
          <a:p>
            <a:r>
              <a:rPr lang="es-CO" b="1" dirty="0">
                <a:solidFill>
                  <a:srgbClr val="C00000"/>
                </a:solidFill>
              </a:rPr>
              <a:t>3</a:t>
            </a:r>
          </a:p>
        </p:txBody>
      </p:sp>
      <p:sp>
        <p:nvSpPr>
          <p:cNvPr id="97" name="CuadroTexto 96"/>
          <p:cNvSpPr txBox="1"/>
          <p:nvPr/>
        </p:nvSpPr>
        <p:spPr>
          <a:xfrm>
            <a:off x="6016811" y="4665005"/>
            <a:ext cx="391535" cy="369332"/>
          </a:xfrm>
          <a:prstGeom prst="rect">
            <a:avLst/>
          </a:prstGeom>
          <a:noFill/>
        </p:spPr>
        <p:txBody>
          <a:bodyPr wrap="square" rtlCol="0">
            <a:spAutoFit/>
          </a:bodyPr>
          <a:lstStyle/>
          <a:p>
            <a:r>
              <a:rPr lang="es-CO" b="1" dirty="0">
                <a:solidFill>
                  <a:srgbClr val="C00000"/>
                </a:solidFill>
              </a:rPr>
              <a:t>4</a:t>
            </a:r>
          </a:p>
        </p:txBody>
      </p:sp>
      <p:sp>
        <p:nvSpPr>
          <p:cNvPr id="98" name="CuadroTexto 97"/>
          <p:cNvSpPr txBox="1"/>
          <p:nvPr/>
        </p:nvSpPr>
        <p:spPr>
          <a:xfrm>
            <a:off x="6513491" y="5259241"/>
            <a:ext cx="391535" cy="369332"/>
          </a:xfrm>
          <a:prstGeom prst="rect">
            <a:avLst/>
          </a:prstGeom>
          <a:noFill/>
        </p:spPr>
        <p:txBody>
          <a:bodyPr wrap="square" rtlCol="0">
            <a:spAutoFit/>
          </a:bodyPr>
          <a:lstStyle/>
          <a:p>
            <a:r>
              <a:rPr lang="es-CO" b="1" dirty="0">
                <a:solidFill>
                  <a:srgbClr val="C00000"/>
                </a:solidFill>
              </a:rPr>
              <a:t>5</a:t>
            </a:r>
          </a:p>
        </p:txBody>
      </p:sp>
      <p:sp>
        <p:nvSpPr>
          <p:cNvPr id="99" name="CuadroTexto 98"/>
          <p:cNvSpPr txBox="1"/>
          <p:nvPr/>
        </p:nvSpPr>
        <p:spPr>
          <a:xfrm flipH="1">
            <a:off x="5555055" y="5435166"/>
            <a:ext cx="497960" cy="369332"/>
          </a:xfrm>
          <a:prstGeom prst="rect">
            <a:avLst/>
          </a:prstGeom>
          <a:noFill/>
        </p:spPr>
        <p:txBody>
          <a:bodyPr wrap="square" rtlCol="0">
            <a:spAutoFit/>
          </a:bodyPr>
          <a:lstStyle/>
          <a:p>
            <a:r>
              <a:rPr lang="es-CO" b="1" dirty="0">
                <a:solidFill>
                  <a:srgbClr val="C00000"/>
                </a:solidFill>
              </a:rPr>
              <a:t>6</a:t>
            </a:r>
          </a:p>
        </p:txBody>
      </p:sp>
      <p:sp>
        <p:nvSpPr>
          <p:cNvPr id="100" name="CuadroTexto 99"/>
          <p:cNvSpPr txBox="1"/>
          <p:nvPr/>
        </p:nvSpPr>
        <p:spPr>
          <a:xfrm>
            <a:off x="7423186" y="5353782"/>
            <a:ext cx="391535" cy="369332"/>
          </a:xfrm>
          <a:prstGeom prst="rect">
            <a:avLst/>
          </a:prstGeom>
          <a:noFill/>
        </p:spPr>
        <p:txBody>
          <a:bodyPr wrap="square" rtlCol="0">
            <a:spAutoFit/>
          </a:bodyPr>
          <a:lstStyle/>
          <a:p>
            <a:r>
              <a:rPr lang="es-CO" b="1" dirty="0">
                <a:solidFill>
                  <a:srgbClr val="C00000"/>
                </a:solidFill>
              </a:rPr>
              <a:t>7</a:t>
            </a:r>
          </a:p>
        </p:txBody>
      </p:sp>
      <p:sp>
        <p:nvSpPr>
          <p:cNvPr id="112"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grpSp>
        <p:nvGrpSpPr>
          <p:cNvPr id="113" name="Group 84"/>
          <p:cNvGrpSpPr>
            <a:grpSpLocks/>
          </p:cNvGrpSpPr>
          <p:nvPr/>
        </p:nvGrpSpPr>
        <p:grpSpPr bwMode="auto">
          <a:xfrm>
            <a:off x="432202" y="1147550"/>
            <a:ext cx="2678611" cy="1912279"/>
            <a:chOff x="4798" y="255"/>
            <a:chExt cx="1316" cy="1134"/>
          </a:xfrm>
        </p:grpSpPr>
        <p:sp>
          <p:nvSpPr>
            <p:cNvPr id="114" name="Rectangle 85"/>
            <p:cNvSpPr>
              <a:spLocks noChangeArrowheads="1"/>
            </p:cNvSpPr>
            <p:nvPr/>
          </p:nvSpPr>
          <p:spPr bwMode="auto">
            <a:xfrm>
              <a:off x="4798" y="255"/>
              <a:ext cx="1316" cy="11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6" name="Oval 87"/>
            <p:cNvSpPr>
              <a:spLocks noChangeArrowheads="1"/>
            </p:cNvSpPr>
            <p:nvPr/>
          </p:nvSpPr>
          <p:spPr bwMode="auto">
            <a:xfrm>
              <a:off x="5025" y="618"/>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7" name="Oval 88"/>
            <p:cNvSpPr>
              <a:spLocks noChangeArrowheads="1"/>
            </p:cNvSpPr>
            <p:nvPr/>
          </p:nvSpPr>
          <p:spPr bwMode="auto">
            <a:xfrm>
              <a:off x="5025"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8" name="Oval 89"/>
            <p:cNvSpPr>
              <a:spLocks noChangeArrowheads="1"/>
            </p:cNvSpPr>
            <p:nvPr/>
          </p:nvSpPr>
          <p:spPr bwMode="auto">
            <a:xfrm>
              <a:off x="5388"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19" name="Oval 90"/>
            <p:cNvSpPr>
              <a:spLocks noChangeArrowheads="1"/>
            </p:cNvSpPr>
            <p:nvPr/>
          </p:nvSpPr>
          <p:spPr bwMode="auto">
            <a:xfrm>
              <a:off x="5433" y="57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0" name="Oval 91"/>
            <p:cNvSpPr>
              <a:spLocks noChangeArrowheads="1"/>
            </p:cNvSpPr>
            <p:nvPr/>
          </p:nvSpPr>
          <p:spPr bwMode="auto">
            <a:xfrm>
              <a:off x="5705" y="1253"/>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1" name="Oval 92"/>
            <p:cNvSpPr>
              <a:spLocks noChangeArrowheads="1"/>
            </p:cNvSpPr>
            <p:nvPr/>
          </p:nvSpPr>
          <p:spPr bwMode="auto">
            <a:xfrm>
              <a:off x="5116" y="1207"/>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2" name="Oval 93"/>
            <p:cNvSpPr>
              <a:spLocks noChangeArrowheads="1"/>
            </p:cNvSpPr>
            <p:nvPr/>
          </p:nvSpPr>
          <p:spPr bwMode="auto">
            <a:xfrm>
              <a:off x="5433" y="935"/>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3" name="Oval 94"/>
            <p:cNvSpPr>
              <a:spLocks noChangeArrowheads="1"/>
            </p:cNvSpPr>
            <p:nvPr/>
          </p:nvSpPr>
          <p:spPr bwMode="auto">
            <a:xfrm>
              <a:off x="5978" y="1162"/>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124" name="Oval 95"/>
            <p:cNvSpPr>
              <a:spLocks noChangeArrowheads="1"/>
            </p:cNvSpPr>
            <p:nvPr/>
          </p:nvSpPr>
          <p:spPr bwMode="auto">
            <a:xfrm>
              <a:off x="5705" y="754"/>
              <a:ext cx="45" cy="4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grpSp>
      <p:sp>
        <p:nvSpPr>
          <p:cNvPr id="125" name="CuadroTexto 124"/>
          <p:cNvSpPr txBox="1"/>
          <p:nvPr/>
        </p:nvSpPr>
        <p:spPr>
          <a:xfrm>
            <a:off x="1748492" y="2132981"/>
            <a:ext cx="391535" cy="369332"/>
          </a:xfrm>
          <a:prstGeom prst="rect">
            <a:avLst/>
          </a:prstGeom>
          <a:noFill/>
        </p:spPr>
        <p:txBody>
          <a:bodyPr wrap="square" rtlCol="0">
            <a:spAutoFit/>
          </a:bodyPr>
          <a:lstStyle/>
          <a:p>
            <a:r>
              <a:rPr lang="es-CO" b="1" dirty="0">
                <a:solidFill>
                  <a:srgbClr val="C00000"/>
                </a:solidFill>
              </a:rPr>
              <a:t>1</a:t>
            </a:r>
          </a:p>
        </p:txBody>
      </p:sp>
      <p:sp>
        <p:nvSpPr>
          <p:cNvPr id="126" name="CuadroTexto 125"/>
          <p:cNvSpPr txBox="1"/>
          <p:nvPr/>
        </p:nvSpPr>
        <p:spPr>
          <a:xfrm>
            <a:off x="850604" y="2601256"/>
            <a:ext cx="391535" cy="369332"/>
          </a:xfrm>
          <a:prstGeom prst="rect">
            <a:avLst/>
          </a:prstGeom>
          <a:noFill/>
        </p:spPr>
        <p:txBody>
          <a:bodyPr wrap="square" rtlCol="0">
            <a:spAutoFit/>
          </a:bodyPr>
          <a:lstStyle/>
          <a:p>
            <a:r>
              <a:rPr lang="es-CO" b="1" dirty="0">
                <a:solidFill>
                  <a:srgbClr val="C00000"/>
                </a:solidFill>
              </a:rPr>
              <a:t>2</a:t>
            </a:r>
          </a:p>
        </p:txBody>
      </p:sp>
      <p:sp>
        <p:nvSpPr>
          <p:cNvPr id="127" name="CuadroTexto 126"/>
          <p:cNvSpPr txBox="1"/>
          <p:nvPr/>
        </p:nvSpPr>
        <p:spPr>
          <a:xfrm>
            <a:off x="2348831" y="1839723"/>
            <a:ext cx="391535" cy="369332"/>
          </a:xfrm>
          <a:prstGeom prst="rect">
            <a:avLst/>
          </a:prstGeom>
          <a:noFill/>
        </p:spPr>
        <p:txBody>
          <a:bodyPr wrap="square" rtlCol="0">
            <a:spAutoFit/>
          </a:bodyPr>
          <a:lstStyle/>
          <a:p>
            <a:r>
              <a:rPr lang="es-CO" b="1" dirty="0">
                <a:solidFill>
                  <a:srgbClr val="C00000"/>
                </a:solidFill>
              </a:rPr>
              <a:t>3</a:t>
            </a:r>
          </a:p>
        </p:txBody>
      </p:sp>
      <p:sp>
        <p:nvSpPr>
          <p:cNvPr id="128" name="CuadroTexto 127"/>
          <p:cNvSpPr txBox="1"/>
          <p:nvPr/>
        </p:nvSpPr>
        <p:spPr>
          <a:xfrm>
            <a:off x="1695127" y="1463609"/>
            <a:ext cx="391535" cy="369332"/>
          </a:xfrm>
          <a:prstGeom prst="rect">
            <a:avLst/>
          </a:prstGeom>
          <a:noFill/>
        </p:spPr>
        <p:txBody>
          <a:bodyPr wrap="square" rtlCol="0">
            <a:spAutoFit/>
          </a:bodyPr>
          <a:lstStyle/>
          <a:p>
            <a:r>
              <a:rPr lang="es-CO" b="1" dirty="0">
                <a:solidFill>
                  <a:srgbClr val="C00000"/>
                </a:solidFill>
              </a:rPr>
              <a:t>4</a:t>
            </a:r>
          </a:p>
        </p:txBody>
      </p:sp>
      <p:sp>
        <p:nvSpPr>
          <p:cNvPr id="129" name="CuadroTexto 128"/>
          <p:cNvSpPr txBox="1"/>
          <p:nvPr/>
        </p:nvSpPr>
        <p:spPr>
          <a:xfrm>
            <a:off x="601540" y="1641844"/>
            <a:ext cx="391535" cy="369332"/>
          </a:xfrm>
          <a:prstGeom prst="rect">
            <a:avLst/>
          </a:prstGeom>
          <a:noFill/>
        </p:spPr>
        <p:txBody>
          <a:bodyPr wrap="square" rtlCol="0">
            <a:spAutoFit/>
          </a:bodyPr>
          <a:lstStyle/>
          <a:p>
            <a:r>
              <a:rPr lang="es-CO" b="1" dirty="0">
                <a:solidFill>
                  <a:srgbClr val="C00000"/>
                </a:solidFill>
              </a:rPr>
              <a:t>5</a:t>
            </a:r>
          </a:p>
        </p:txBody>
      </p:sp>
      <p:sp>
        <p:nvSpPr>
          <p:cNvPr id="130" name="CuadroTexto 129"/>
          <p:cNvSpPr txBox="1"/>
          <p:nvPr/>
        </p:nvSpPr>
        <p:spPr>
          <a:xfrm>
            <a:off x="1581934" y="2527452"/>
            <a:ext cx="391535" cy="369332"/>
          </a:xfrm>
          <a:prstGeom prst="rect">
            <a:avLst/>
          </a:prstGeom>
          <a:noFill/>
        </p:spPr>
        <p:txBody>
          <a:bodyPr wrap="square" rtlCol="0">
            <a:spAutoFit/>
          </a:bodyPr>
          <a:lstStyle/>
          <a:p>
            <a:r>
              <a:rPr lang="es-CO" b="1" dirty="0">
                <a:solidFill>
                  <a:srgbClr val="C00000"/>
                </a:solidFill>
              </a:rPr>
              <a:t>6</a:t>
            </a:r>
          </a:p>
        </p:txBody>
      </p:sp>
      <p:sp>
        <p:nvSpPr>
          <p:cNvPr id="131" name="CuadroTexto 130"/>
          <p:cNvSpPr txBox="1"/>
          <p:nvPr/>
        </p:nvSpPr>
        <p:spPr>
          <a:xfrm>
            <a:off x="962740" y="2158120"/>
            <a:ext cx="307216" cy="369332"/>
          </a:xfrm>
          <a:prstGeom prst="rect">
            <a:avLst/>
          </a:prstGeom>
          <a:noFill/>
        </p:spPr>
        <p:txBody>
          <a:bodyPr wrap="square" rtlCol="0">
            <a:spAutoFit/>
          </a:bodyPr>
          <a:lstStyle/>
          <a:p>
            <a:r>
              <a:rPr lang="es-CO" b="1" dirty="0">
                <a:solidFill>
                  <a:srgbClr val="C00000"/>
                </a:solidFill>
              </a:rPr>
              <a:t>7</a:t>
            </a:r>
          </a:p>
        </p:txBody>
      </p:sp>
      <p:sp>
        <p:nvSpPr>
          <p:cNvPr id="132" name="CuadroTexto 131"/>
          <p:cNvSpPr txBox="1"/>
          <p:nvPr/>
        </p:nvSpPr>
        <p:spPr>
          <a:xfrm>
            <a:off x="2218541" y="2548008"/>
            <a:ext cx="391535" cy="369332"/>
          </a:xfrm>
          <a:prstGeom prst="rect">
            <a:avLst/>
          </a:prstGeom>
          <a:noFill/>
        </p:spPr>
        <p:txBody>
          <a:bodyPr wrap="square" rtlCol="0">
            <a:spAutoFit/>
          </a:bodyPr>
          <a:lstStyle/>
          <a:p>
            <a:r>
              <a:rPr lang="es-CO" b="1" dirty="0">
                <a:solidFill>
                  <a:srgbClr val="C00000"/>
                </a:solidFill>
              </a:rPr>
              <a:t>8</a:t>
            </a:r>
          </a:p>
        </p:txBody>
      </p:sp>
      <p:sp>
        <p:nvSpPr>
          <p:cNvPr id="133" name="CuadroTexto 132"/>
          <p:cNvSpPr txBox="1"/>
          <p:nvPr/>
        </p:nvSpPr>
        <p:spPr>
          <a:xfrm>
            <a:off x="2711229" y="2379756"/>
            <a:ext cx="391535" cy="369332"/>
          </a:xfrm>
          <a:prstGeom prst="rect">
            <a:avLst/>
          </a:prstGeom>
          <a:noFill/>
        </p:spPr>
        <p:txBody>
          <a:bodyPr wrap="square" rtlCol="0">
            <a:spAutoFit/>
          </a:bodyPr>
          <a:lstStyle/>
          <a:p>
            <a:r>
              <a:rPr lang="es-CO" b="1" dirty="0">
                <a:solidFill>
                  <a:srgbClr val="C00000"/>
                </a:solidFill>
              </a:rPr>
              <a:t>9</a:t>
            </a:r>
          </a:p>
        </p:txBody>
      </p:sp>
      <p:sp>
        <p:nvSpPr>
          <p:cNvPr id="134" name="Rectángulo 133"/>
          <p:cNvSpPr/>
          <p:nvPr/>
        </p:nvSpPr>
        <p:spPr>
          <a:xfrm>
            <a:off x="2458743" y="1037811"/>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135" name="Rectángulo 134"/>
          <p:cNvSpPr/>
          <p:nvPr/>
        </p:nvSpPr>
        <p:spPr>
          <a:xfrm>
            <a:off x="7101727" y="2956158"/>
            <a:ext cx="530915" cy="584775"/>
          </a:xfrm>
          <a:prstGeom prst="rect">
            <a:avLst/>
          </a:prstGeom>
        </p:spPr>
        <p:txBody>
          <a:bodyPr wrap="none">
            <a:spAutoFit/>
          </a:bodyPr>
          <a:lstStyle/>
          <a:p>
            <a:r>
              <a:rPr lang="el-GR" altLang="es-CO" sz="3200" b="1" dirty="0">
                <a:solidFill>
                  <a:srgbClr val="00B050"/>
                </a:solidFill>
              </a:rPr>
              <a:t>Ω</a:t>
            </a:r>
            <a:endParaRPr lang="es-CO" sz="3200" dirty="0"/>
          </a:p>
        </p:txBody>
      </p:sp>
      <p:sp>
        <p:nvSpPr>
          <p:cNvPr id="2" name="Rectángulo 1"/>
          <p:cNvSpPr/>
          <p:nvPr/>
        </p:nvSpPr>
        <p:spPr>
          <a:xfrm>
            <a:off x="7121416" y="4441939"/>
            <a:ext cx="497252" cy="584775"/>
          </a:xfrm>
          <a:prstGeom prst="rect">
            <a:avLst/>
          </a:prstGeom>
        </p:spPr>
        <p:txBody>
          <a:bodyPr wrap="none">
            <a:spAutoFit/>
          </a:bodyPr>
          <a:lstStyle/>
          <a:p>
            <a:pPr eaLnBrk="1" hangingPunct="1"/>
            <a:r>
              <a:rPr lang="es-ES" altLang="es-CO" sz="3200" b="1" dirty="0">
                <a:solidFill>
                  <a:srgbClr val="00B050"/>
                </a:solidFill>
              </a:rPr>
              <a:t>B</a:t>
            </a:r>
          </a:p>
        </p:txBody>
      </p:sp>
      <p:sp>
        <p:nvSpPr>
          <p:cNvPr id="137" name="Rectángulo 136"/>
          <p:cNvSpPr/>
          <p:nvPr/>
        </p:nvSpPr>
        <p:spPr>
          <a:xfrm>
            <a:off x="4100119" y="3520278"/>
            <a:ext cx="503664" cy="584775"/>
          </a:xfrm>
          <a:prstGeom prst="rect">
            <a:avLst/>
          </a:prstGeom>
        </p:spPr>
        <p:txBody>
          <a:bodyPr wrap="none">
            <a:spAutoFit/>
          </a:bodyPr>
          <a:lstStyle/>
          <a:p>
            <a:pPr eaLnBrk="1" hangingPunct="1"/>
            <a:r>
              <a:rPr lang="es-ES" altLang="es-CO" sz="3200" b="1" dirty="0">
                <a:solidFill>
                  <a:srgbClr val="00B050"/>
                </a:solidFill>
              </a:rPr>
              <a:t>A</a:t>
            </a:r>
          </a:p>
        </p:txBody>
      </p:sp>
      <p:sp>
        <p:nvSpPr>
          <p:cNvPr id="138" name="Rectángulo 137"/>
          <p:cNvSpPr/>
          <p:nvPr/>
        </p:nvSpPr>
        <p:spPr>
          <a:xfrm>
            <a:off x="4862605" y="5912939"/>
            <a:ext cx="1453018" cy="584775"/>
          </a:xfrm>
          <a:prstGeom prst="rect">
            <a:avLst/>
          </a:prstGeom>
        </p:spPr>
        <p:txBody>
          <a:bodyPr wrap="square">
            <a:spAutoFit/>
          </a:bodyPr>
          <a:lstStyle/>
          <a:p>
            <a:r>
              <a:rPr lang="es-ES" altLang="es-CO" sz="3200" b="1" dirty="0">
                <a:solidFill>
                  <a:srgbClr val="00B050"/>
                </a:solidFill>
              </a:rPr>
              <a:t>A</a:t>
            </a:r>
            <a:r>
              <a:rPr lang="es-ES" altLang="es-CO" sz="3200" b="1" dirty="0">
                <a:solidFill>
                  <a:srgbClr val="00B050"/>
                </a:solidFill>
                <a:sym typeface="Symbol" panose="05050102010706020507" pitchFamily="18" charset="2"/>
              </a:rPr>
              <a:t></a:t>
            </a:r>
            <a:r>
              <a:rPr lang="es-ES" altLang="es-CO" sz="3200" b="1" dirty="0">
                <a:solidFill>
                  <a:srgbClr val="00B050"/>
                </a:solidFill>
              </a:rPr>
              <a:t>B</a:t>
            </a:r>
            <a:endParaRPr lang="es-CO" sz="3200" b="1" dirty="0">
              <a:solidFill>
                <a:srgbClr val="00B050"/>
              </a:solidFill>
            </a:endParaRPr>
          </a:p>
        </p:txBody>
      </p:sp>
      <p:sp>
        <p:nvSpPr>
          <p:cNvPr id="55" name="Oval 103"/>
          <p:cNvSpPr>
            <a:spLocks noChangeArrowheads="1"/>
          </p:cNvSpPr>
          <p:nvPr/>
        </p:nvSpPr>
        <p:spPr bwMode="auto">
          <a:xfrm>
            <a:off x="916768" y="1399827"/>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56" name="CuadroTexto 55"/>
          <p:cNvSpPr txBox="1"/>
          <p:nvPr/>
        </p:nvSpPr>
        <p:spPr>
          <a:xfrm>
            <a:off x="1054128" y="1240334"/>
            <a:ext cx="391535" cy="369332"/>
          </a:xfrm>
          <a:prstGeom prst="rect">
            <a:avLst/>
          </a:prstGeom>
          <a:noFill/>
        </p:spPr>
        <p:txBody>
          <a:bodyPr wrap="square" rtlCol="0">
            <a:spAutoFit/>
          </a:bodyPr>
          <a:lstStyle/>
          <a:p>
            <a:r>
              <a:rPr lang="es-CO" b="1" dirty="0">
                <a:solidFill>
                  <a:srgbClr val="C00000"/>
                </a:solidFill>
              </a:rPr>
              <a:t>0</a:t>
            </a:r>
          </a:p>
        </p:txBody>
      </p:sp>
      <p:sp>
        <p:nvSpPr>
          <p:cNvPr id="57" name="Oval 103"/>
          <p:cNvSpPr>
            <a:spLocks noChangeArrowheads="1"/>
          </p:cNvSpPr>
          <p:nvPr/>
        </p:nvSpPr>
        <p:spPr bwMode="auto">
          <a:xfrm>
            <a:off x="4569467" y="3175975"/>
            <a:ext cx="130512" cy="104229"/>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CO"/>
          </a:p>
        </p:txBody>
      </p:sp>
      <p:sp>
        <p:nvSpPr>
          <p:cNvPr id="58" name="CuadroTexto 57"/>
          <p:cNvSpPr txBox="1"/>
          <p:nvPr/>
        </p:nvSpPr>
        <p:spPr>
          <a:xfrm>
            <a:off x="4634723" y="2974437"/>
            <a:ext cx="391535" cy="369332"/>
          </a:xfrm>
          <a:prstGeom prst="rect">
            <a:avLst/>
          </a:prstGeom>
          <a:noFill/>
        </p:spPr>
        <p:txBody>
          <a:bodyPr wrap="square" rtlCol="0">
            <a:spAutoFit/>
          </a:bodyPr>
          <a:lstStyle/>
          <a:p>
            <a:r>
              <a:rPr lang="es-CO" b="1" dirty="0">
                <a:solidFill>
                  <a:srgbClr val="C00000"/>
                </a:solidFill>
              </a:rPr>
              <a:t>0</a:t>
            </a:r>
          </a:p>
        </p:txBody>
      </p:sp>
    </p:spTree>
    <p:extLst>
      <p:ext uri="{BB962C8B-B14F-4D97-AF65-F5344CB8AC3E}">
        <p14:creationId xmlns:p14="http://schemas.microsoft.com/office/powerpoint/2010/main" val="2325601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78993"/>
                                        </p:tgtEl>
                                        <p:attrNameLst>
                                          <p:attrName>style.visibility</p:attrName>
                                        </p:attrNameLst>
                                      </p:cBhvr>
                                      <p:to>
                                        <p:strVal val="visible"/>
                                      </p:to>
                                    </p:set>
                                    <p:animEffect transition="in" filter="dissolve">
                                      <p:cBhvr>
                                        <p:cTn id="7" dur="500"/>
                                        <p:tgtEl>
                                          <p:spTgt spid="7899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9011"/>
                                        </p:tgtEl>
                                        <p:attrNameLst>
                                          <p:attrName>style.visibility</p:attrName>
                                        </p:attrNameLst>
                                      </p:cBhvr>
                                      <p:to>
                                        <p:strVal val="visible"/>
                                      </p:to>
                                    </p:set>
                                    <p:animEffect transition="in" filter="dissolve">
                                      <p:cBhvr>
                                        <p:cTn id="11" dur="500"/>
                                        <p:tgtEl>
                                          <p:spTgt spid="79011"/>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79009"/>
                                        </p:tgtEl>
                                        <p:attrNameLst>
                                          <p:attrName>style.visibility</p:attrName>
                                        </p:attrNameLst>
                                      </p:cBhvr>
                                      <p:to>
                                        <p:strVal val="visible"/>
                                      </p:to>
                                    </p:set>
                                    <p:animEffect transition="in" filter="dissolve">
                                      <p:cBhvr>
                                        <p:cTn id="15" dur="500"/>
                                        <p:tgtEl>
                                          <p:spTgt spid="79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11" grpId="0"/>
    </p:bld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True"/>
  <p:tag name="HOTSPOTTYPE" val="DefinedInNavigator"/>
  <p:tag name="BRANCHTO" val="257"/>
</p:tagLst>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2220</TotalTime>
  <Words>1705</Words>
  <Application>Microsoft Office PowerPoint</Application>
  <PresentationFormat>Presentación en pantalla (4:3)</PresentationFormat>
  <Paragraphs>335</Paragraphs>
  <Slides>23</Slides>
  <Notes>1</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34" baseType="lpstr">
      <vt:lpstr>Arial</vt:lpstr>
      <vt:lpstr>Arial Black</vt:lpstr>
      <vt:lpstr>Calibri</vt:lpstr>
      <vt:lpstr>Corbel</vt:lpstr>
      <vt:lpstr>Playbill</vt:lpstr>
      <vt:lpstr>Symbol</vt:lpstr>
      <vt:lpstr>Times New Roman</vt:lpstr>
      <vt:lpstr>Verdana</vt:lpstr>
      <vt:lpstr>Wingdings</vt:lpstr>
      <vt:lpstr>Base</vt:lpstr>
      <vt:lpstr>Ecuación</vt:lpstr>
      <vt:lpstr>Presentación de PowerPoint</vt:lpstr>
      <vt:lpstr>Estadistica y probabilidad</vt:lpstr>
      <vt:lpstr>Tipos de Experimentos</vt:lpstr>
      <vt:lpstr>Tipos de Experimentos</vt:lpstr>
      <vt:lpstr>Espacio muestral: S ó Ω</vt:lpstr>
      <vt:lpstr>Evento o Suceso</vt:lpstr>
      <vt:lpstr>Operaciones con Evento o Suceso</vt:lpstr>
      <vt:lpstr>Operaciones con Evento o Suceso</vt:lpstr>
      <vt:lpstr>Operaciones con Evento o Suceso</vt:lpstr>
      <vt:lpstr>Probabilidad</vt:lpstr>
      <vt:lpstr>Operaciones con Evento o Suceso</vt:lpstr>
      <vt:lpstr>Probabilidad</vt:lpstr>
      <vt:lpstr>Operaciones con Evento o Suceso</vt:lpstr>
      <vt:lpstr>Definición axiomática de Probabilidad</vt:lpstr>
      <vt:lpstr>Propiedades de Probabilidad</vt:lpstr>
      <vt:lpstr>Ejemplos</vt:lpstr>
      <vt:lpstr>Presentación de PowerPoint</vt:lpstr>
      <vt:lpstr>Presentación de PowerPoint</vt:lpstr>
      <vt:lpstr>Presentación de PowerPoint</vt:lpstr>
      <vt:lpstr>Ejercicios</vt:lpstr>
      <vt:lpstr>Ejercicios</vt:lpstr>
      <vt:lpstr>Ejercicios</vt:lpstr>
      <vt:lpstr>Ejercicios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 de Varias Variables</dc:title>
  <dc:creator>pc</dc:creator>
  <cp:lastModifiedBy>Julio Seferino Hurtado Marquez</cp:lastModifiedBy>
  <cp:revision>102</cp:revision>
  <cp:lastPrinted>1995-12-08T18:33:06Z</cp:lastPrinted>
  <dcterms:created xsi:type="dcterms:W3CDTF">2003-03-13T12:04:09Z</dcterms:created>
  <dcterms:modified xsi:type="dcterms:W3CDTF">2025-04-22T19:39:50Z</dcterms:modified>
</cp:coreProperties>
</file>